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0oST/miRK4xCSnuRpY1S76QnX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bhosted.cuny.edu/webapps/blackboard/execute/modulepage/view?course_id=_2188133_1&amp;cmp_tab_id=_3472403_1&amp;mode=view" TargetMode="External"/><Relationship Id="rId4" Type="http://schemas.openxmlformats.org/officeDocument/2006/relationships/image" Target="../media/image2.gif"/><Relationship Id="rId5" Type="http://schemas.openxmlformats.org/officeDocument/2006/relationships/hyperlink" Target="https://bbhosted.cuny.edu/webapps/blackboard/execute/modulepage/view?course_id=_2188133_1&amp;cmp_tab_id=_3472403_1&amp;mode=view" TargetMode="External"/><Relationship Id="rId6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3449390" y="-956790"/>
            <a:ext cx="6714699" cy="3788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Strategy Pattern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3524327" y="2702858"/>
            <a:ext cx="6943837" cy="42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554064" y="4328595"/>
            <a:ext cx="591763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Fahim Ahmed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CSCI 370 46 [28015]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0" y="196463"/>
            <a:ext cx="65" cy="276999"/>
          </a:xfrm>
          <a:prstGeom prst="rect">
            <a:avLst/>
          </a:prstGeom>
          <a:solidFill>
            <a:srgbClr val="981B1E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fresh" id="96" name="Google Shape;96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50" y="-250825"/>
            <a:ext cx="2032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play Course Menu in a Window"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350" y="-68263"/>
            <a:ext cx="203200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 txBox="1"/>
          <p:nvPr>
            <p:ph type="title"/>
          </p:nvPr>
        </p:nvSpPr>
        <p:spPr>
          <a:xfrm>
            <a:off x="455066" y="2501549"/>
            <a:ext cx="3507334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Test 4 : Payment Method Credit Card Strategy</a:t>
            </a:r>
            <a:endParaRPr/>
          </a:p>
        </p:txBody>
      </p:sp>
      <p:pic>
        <p:nvPicPr>
          <p:cNvPr descr="A screenshot of a computer&#10;&#10;Description automatically generated" id="225" name="Google Shape;22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130" l="30491" r="1102" t="26690"/>
          <a:stretch/>
        </p:blipFill>
        <p:spPr>
          <a:xfrm>
            <a:off x="4502428" y="1374422"/>
            <a:ext cx="7466052" cy="398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>
            <p:ph type="title"/>
          </p:nvPr>
        </p:nvSpPr>
        <p:spPr>
          <a:xfrm>
            <a:off x="289205" y="2501549"/>
            <a:ext cx="3749399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 Test</a:t>
            </a:r>
            <a:endParaRPr/>
          </a:p>
        </p:txBody>
      </p:sp>
      <p:pic>
        <p:nvPicPr>
          <p:cNvPr descr="Graphical user interface, text, application&#10;&#10;Description automatically generated" id="236" name="Google Shape;2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0580" y="467208"/>
            <a:ext cx="6369444" cy="592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/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rgbClr val="1F3864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/>
          <p:nvPr/>
        </p:nvSpPr>
        <p:spPr>
          <a:xfrm flipH="1" rot="10800000">
            <a:off x="8128857" y="35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"/>
          <p:cNvSpPr/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6000">
                <a:srgbClr val="000000">
                  <a:alpha val="0"/>
                </a:srgbClr>
              </a:gs>
              <a:gs pos="99000">
                <a:srgbClr val="000000">
                  <a:alpha val="86666"/>
                </a:srgbClr>
              </a:gs>
              <a:gs pos="100000">
                <a:srgbClr val="000000">
                  <a:alpha val="86666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rgbClr val="4472C4">
                  <a:alpha val="16862"/>
                </a:srgbClr>
              </a:gs>
              <a:gs pos="74000">
                <a:srgbClr val="1F3864">
                  <a:alpha val="0"/>
                </a:srgbClr>
              </a:gs>
              <a:gs pos="100000">
                <a:srgbClr val="1F3864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/>
          <p:nvPr>
            <p:ph type="title"/>
          </p:nvPr>
        </p:nvSpPr>
        <p:spPr>
          <a:xfrm>
            <a:off x="699714" y="353160"/>
            <a:ext cx="7091300" cy="89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Negative Test</a:t>
            </a:r>
            <a:endParaRPr/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649" y="2888434"/>
            <a:ext cx="5131088" cy="171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565" y="1612541"/>
            <a:ext cx="4186210" cy="399783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5328125" y="2251505"/>
            <a:ext cx="1535749" cy="636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sng">
                <a:latin typeface="Nunito"/>
                <a:ea typeface="Nunito"/>
                <a:cs typeface="Nunito"/>
                <a:sym typeface="Nunito"/>
              </a:rPr>
              <a:t>Output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</a:pPr>
            <a:r>
              <a:rPr lang="en-US" sz="54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229828" y="968518"/>
            <a:ext cx="3671145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Strategy Pattern – What is it?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4504548" y="655975"/>
            <a:ext cx="7291212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sng">
                <a:latin typeface="Nunito"/>
                <a:ea typeface="Nunito"/>
                <a:cs typeface="Nunito"/>
                <a:sym typeface="Nunito"/>
              </a:rPr>
              <a:t>Type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>
                <a:latin typeface="Nunito"/>
                <a:ea typeface="Nunito"/>
                <a:cs typeface="Nunito"/>
                <a:sym typeface="Nunito"/>
              </a:rPr>
              <a:t>Behavioral Pattern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u="sng">
                <a:latin typeface="Nunito"/>
                <a:ea typeface="Nunito"/>
                <a:cs typeface="Nunito"/>
                <a:sym typeface="Nunito"/>
              </a:rPr>
              <a:t>Objective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To change class behavior or algorithm at runtime.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u="sng">
                <a:latin typeface="Nunito"/>
                <a:ea typeface="Nunito"/>
                <a:cs typeface="Nunito"/>
                <a:sym typeface="Nunito"/>
              </a:rPr>
              <a:t>Approach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Objects are created using different strategies. A context object is basically created whose behavior can be changed as per its concrete strategy object. The concrete object decides behavior of the context object.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00000">
                <a:srgbClr val="1F3864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rgbClr val="1F3864"/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F3864">
                  <a:alpha val="54901"/>
                </a:srgbClr>
              </a:gs>
              <a:gs pos="100000">
                <a:srgbClr val="1F3864">
                  <a:alpha val="54901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1371599" y="5510253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UML Class Diagram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679601" y="3631364"/>
            <a:ext cx="3984751" cy="1597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sng">
                <a:latin typeface="Nunito"/>
                <a:ea typeface="Nunito"/>
                <a:cs typeface="Nunito"/>
                <a:sym typeface="Nunito"/>
              </a:rPr>
              <a:t>Concrete Classes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>
                <a:latin typeface="Nunito"/>
                <a:ea typeface="Nunito"/>
                <a:cs typeface="Nunito"/>
                <a:sym typeface="Nunito"/>
              </a:rPr>
              <a:t>Credit Card and Paypal for Payment Method</a:t>
            </a:r>
            <a:endParaRPr sz="1400"/>
          </a:p>
        </p:txBody>
      </p:sp>
      <p:sp>
        <p:nvSpPr>
          <p:cNvPr id="122" name="Google Shape;122;p3"/>
          <p:cNvSpPr txBox="1"/>
          <p:nvPr/>
        </p:nvSpPr>
        <p:spPr>
          <a:xfrm>
            <a:off x="5808954" y="3760344"/>
            <a:ext cx="4468623" cy="1468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Concrete Classes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Tax Car Sale and Tax-Free Car Sale for Used Car Sale</a:t>
            </a:r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912066" y="293758"/>
            <a:ext cx="10640157" cy="3936859"/>
            <a:chOff x="912066" y="293758"/>
            <a:chExt cx="10640157" cy="3936859"/>
          </a:xfrm>
        </p:grpSpPr>
        <p:pic>
          <p:nvPicPr>
            <p:cNvPr id="124" name="Google Shape;12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2066" y="293758"/>
              <a:ext cx="10640157" cy="3936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3"/>
            <p:cNvSpPr/>
            <p:nvPr/>
          </p:nvSpPr>
          <p:spPr>
            <a:xfrm>
              <a:off x="3337431" y="675860"/>
              <a:ext cx="5693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</a:t>
              </a:r>
              <a:endParaRPr b="0" sz="9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206658" y="1062149"/>
              <a:ext cx="4427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void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089936" y="3481263"/>
              <a:ext cx="3674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int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470680" y="3336251"/>
              <a:ext cx="5068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156062" y="3717257"/>
              <a:ext cx="4427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void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312933" y="3793710"/>
              <a:ext cx="4427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void</a:t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588584" y="3422784"/>
              <a:ext cx="5068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534308" y="3564657"/>
              <a:ext cx="5068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07534" y="3793710"/>
              <a:ext cx="4427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void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26754" y="3406120"/>
              <a:ext cx="5693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</a:t>
              </a:r>
              <a:endParaRPr b="0" sz="9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471770" y="3552872"/>
              <a:ext cx="5693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</a:t>
              </a:r>
              <a:endParaRPr b="0" sz="9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50284" y="831317"/>
              <a:ext cx="5068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043265" y="1273033"/>
              <a:ext cx="3674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int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984180" y="3644933"/>
              <a:ext cx="4427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void</a:t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859144" y="1802295"/>
              <a:ext cx="4427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void</a:t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560653" y="974603"/>
              <a:ext cx="5068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275597" y="1120927"/>
              <a:ext cx="5068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79641" y="1414685"/>
              <a:ext cx="5068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369969" y="674032"/>
              <a:ext cx="5693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double</a:t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771440" y="1604105"/>
              <a:ext cx="655950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paymentMethod</a:t>
              </a:r>
              <a:endParaRPr b="0" sz="5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>
            <p:ph type="title"/>
          </p:nvPr>
        </p:nvSpPr>
        <p:spPr>
          <a:xfrm>
            <a:off x="455066" y="2584226"/>
            <a:ext cx="3375254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Structure</a:t>
            </a:r>
            <a:endParaRPr/>
          </a:p>
        </p:txBody>
      </p:sp>
      <p:pic>
        <p:nvPicPr>
          <p:cNvPr id="155" name="Google Shape;15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072" y="467208"/>
            <a:ext cx="6248460" cy="592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>
            <p:ph type="title"/>
          </p:nvPr>
        </p:nvSpPr>
        <p:spPr>
          <a:xfrm>
            <a:off x="699607" y="948243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Code - Sale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4504549" y="182880"/>
            <a:ext cx="7220730" cy="628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public abstract class UsedCarSale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public double CarPrice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public String Color = "Red";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public int YearOfManufacturing = 2020;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public String Model ="AB231";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public String StateOfSale ="Ohio";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public PaymentMethod PaymentType;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public abstract void PriceCalculation();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public class TaxCarSale extends UsedCarSale{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public double TaxPercent;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public double TaxPrice;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@Override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public void PriceCalculation()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if(TaxPercent ==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  System.out.println("Tax cannot be zero percent. Go For Tax Free Sales"); return;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TaxPrice = CarPrice*TaxPercent/100;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CarPrice = TaxPrice+CarPrice;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System.out.println("Price To Be Paid With Tax: "+ CarPrice);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public class TaxFreeCarSale extends UsedCarSale{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@Override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public void PriceCalculation()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System.out.println("Price To Be Paid for Tax Free Car Sale: "+ CarPrice);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-3057" y="968518"/>
            <a:ext cx="4037842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FFFF"/>
                </a:solidFill>
              </a:rPr>
              <a:t>Code – Payment Methods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4185028" y="142218"/>
            <a:ext cx="8003924" cy="659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public abstract class PaymentMethod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public double Amount=0;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public abstract void pay();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public class Paypal extends PaymentMethod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public String UserName;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public String Password;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public void pay()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if(UserName.matches("^(.+)@(.+)$"))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System.out.println(Amount+" Paid by PayPal User: "+UserName);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else{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        System.out.println("Username must be a valid email. Invalid Username: "+UserName);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public class CreditCard extends PaymentMethod{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public int CVV;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public String CardNumber;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public void pay()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if(CardNumber.length() == 16){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if(CVV &lt;99 &amp;&amp;CVV&gt;999){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System.out.println(Amount+" Paid by Credit Card Number: "+CardNumber);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else{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    System.out.println("Invalid CVV "+ CVV);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else{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        System.out.println("Invalid Card Number "+CardNumber);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455066" y="2501549"/>
            <a:ext cx="2895959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Test 1 : Tax Car Sale Strategy</a:t>
            </a:r>
            <a:endParaRPr/>
          </a:p>
        </p:txBody>
      </p:sp>
      <p:pic>
        <p:nvPicPr>
          <p:cNvPr descr="Graphical user interface, text, application&#10;&#10;Description automatically generated" id="192" name="Google Shape;19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678" y="1229360"/>
            <a:ext cx="7686644" cy="399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 txBox="1"/>
          <p:nvPr>
            <p:ph type="title"/>
          </p:nvPr>
        </p:nvSpPr>
        <p:spPr>
          <a:xfrm>
            <a:off x="578888" y="2501549"/>
            <a:ext cx="2880828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Test 2 : Tax Free Car Sale Strategy</a:t>
            </a:r>
            <a:endParaRPr/>
          </a:p>
        </p:txBody>
      </p:sp>
      <p:pic>
        <p:nvPicPr>
          <p:cNvPr descr="Graphical user interface, text, application&#10;&#10;Description automatically generated" id="203" name="Google Shape;20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428" y="1478048"/>
            <a:ext cx="7225748" cy="3901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>
            <p:ph type="title"/>
          </p:nvPr>
        </p:nvSpPr>
        <p:spPr>
          <a:xfrm>
            <a:off x="463824" y="2501549"/>
            <a:ext cx="3468096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Test 3 : Payment Method PayPal Strategy</a:t>
            </a:r>
            <a:endParaRPr/>
          </a:p>
        </p:txBody>
      </p:sp>
      <p:pic>
        <p:nvPicPr>
          <p:cNvPr descr="A screenshot of a computer&#10;&#10;Description automatically generated with medium confidence" id="214" name="Google Shape;21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95" l="31991" r="1101" t="32294"/>
          <a:stretch/>
        </p:blipFill>
        <p:spPr>
          <a:xfrm>
            <a:off x="4502428" y="1594248"/>
            <a:ext cx="7225748" cy="3669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2022-11-25T20:38:50Z</dcterms:created>
  <dc:creator>Sudais Q</dc:creator>
</cp:coreProperties>
</file>