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Roboto Slab"/>
      <p:regular r:id="rId48"/>
      <p:bold r:id="rId49"/>
    </p:embeddedFont>
    <p:embeddedFont>
      <p:font typeface="Merriweather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4" roundtripDataSignature="AMtx7miZVxseanplsEACqKlVjolcD3Eb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RobotoSlab-regular.fntdata"/><Relationship Id="rId47" Type="http://schemas.openxmlformats.org/officeDocument/2006/relationships/slide" Target="slides/slide42.xml"/><Relationship Id="rId49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erriweather-bold.fntdata"/><Relationship Id="rId50" Type="http://schemas.openxmlformats.org/officeDocument/2006/relationships/font" Target="fonts/Merriweather-regular.fntdata"/><Relationship Id="rId53" Type="http://schemas.openxmlformats.org/officeDocument/2006/relationships/font" Target="fonts/Merriweather-boldItalic.fntdata"/><Relationship Id="rId52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afaa8810e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eafaa8810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afaa8810e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eafaa8810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6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96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6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96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96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96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96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96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96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6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6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6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96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96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96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6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5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afaa8810e_0_91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72" name="Google Shape;72;g2eafaa8810e_0_91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2eafaa8810e_0_91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2eafaa8810e_0_91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eafaa8810e_0_91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2eafaa8810e_0_91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2eafaa8810e_0_91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2eafaa8810e_0_91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2eafaa8810e_0_91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2eafaa8810e_0_91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2eafaa8810e_0_91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2eafaa8810e_0_91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2eafaa8810e_0_91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2eafaa8810e_0_91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2eafaa8810e_0_91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2eafaa8810e_0_91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afaa8810e_0_10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2eafaa8810e_0_110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eafaa8810e_0_110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92" name="Google Shape;92;g2eafaa8810e_0_110"/>
          <p:cNvGrpSpPr/>
          <p:nvPr/>
        </p:nvGrpSpPr>
        <p:grpSpPr>
          <a:xfrm>
            <a:off x="3839646" y="782919"/>
            <a:ext cx="1464573" cy="842707"/>
            <a:chOff x="3593400" y="1729675"/>
            <a:chExt cx="1957200" cy="1123610"/>
          </a:xfrm>
        </p:grpSpPr>
        <p:sp>
          <p:nvSpPr>
            <p:cNvPr id="93" name="Google Shape;93;g2eafaa8810e_0_110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 b="1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2eafaa8810e_0_110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2eafaa8810e_0_110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6" name="Google Shape;96;g2eafaa8810e_0_110"/>
          <p:cNvCxnSpPr>
            <a:endCxn id="94" idx="1"/>
          </p:cNvCxnSpPr>
          <p:nvPr/>
        </p:nvCxnSpPr>
        <p:spPr>
          <a:xfrm>
            <a:off x="3750511" y="390298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g2eafaa8810e_0_110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g2eafaa8810e_0_110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g2eafaa8810e_0_110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afaa8810e_0_121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102" name="Google Shape;102;g2eafaa8810e_0_121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afaa8810e_0_12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5" name="Google Shape;105;g2eafaa8810e_0_124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6" name="Google Shape;106;g2eafaa8810e_0_12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afaa8810e_0_12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9" name="Google Shape;109;g2eafaa8810e_0_128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10" name="Google Shape;110;g2eafaa8810e_0_128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11" name="Google Shape;111;g2eafaa8810e_0_12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afaa8810e_0_13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4" name="Google Shape;114;g2eafaa8810e_0_133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5" name="Google Shape;115;g2eafaa8810e_0_133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6" name="Google Shape;116;g2eafaa8810e_0_133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g2eafaa8810e_0_13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afaa8810e_0_13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g2eafaa8810e_0_13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afaa8810e_0_142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23" name="Google Shape;123;g2eafaa8810e_0_142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afaa8810e_0_145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eafaa8810e_0_14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98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98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1" name="Google Shape;31;p98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2" name="Google Shape;32;p98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 b="1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98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98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5" name="Google Shape;35;p98"/>
          <p:cNvCxnSpPr>
            <a:endCxn id="33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98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98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98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9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41" name="Google Shape;41;p99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4" name="Google Shape;44;p100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5" name="Google Shape;45;p10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8" name="Google Shape;48;p101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101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10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102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102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102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10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9" name="Google Shape;59;p10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4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2" name="Google Shape;62;p104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9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Char char="◎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Char char="◉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afaa8810e_0_8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8" name="Google Shape;68;g2eafaa8810e_0_8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Char char="◎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Char char="◉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g2eafaa8810e_0_8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youtube.com/watch?v=5mhPRpdjf6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VuP6I0mOb1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afaa8810e_0_74"/>
          <p:cNvSpPr txBox="1"/>
          <p:nvPr>
            <p:ph type="ctrTitle"/>
          </p:nvPr>
        </p:nvSpPr>
        <p:spPr>
          <a:xfrm>
            <a:off x="2277900" y="771538"/>
            <a:ext cx="4269900" cy="22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2500">
                <a:solidFill>
                  <a:srgbClr val="198754"/>
                </a:solidFill>
              </a:rPr>
              <a:t>PC Hardware and Support Fundamentals</a:t>
            </a:r>
            <a:endParaRPr sz="2500">
              <a:solidFill>
                <a:srgbClr val="19875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t/>
            </a:r>
            <a:endParaRPr sz="1900">
              <a:solidFill>
                <a:srgbClr val="19875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2500">
                <a:solidFill>
                  <a:srgbClr val="198754"/>
                </a:solidFill>
              </a:rPr>
              <a:t>Lecture : 8</a:t>
            </a:r>
            <a:endParaRPr sz="2500">
              <a:solidFill>
                <a:srgbClr val="198754"/>
              </a:solidFill>
            </a:endParaRPr>
          </a:p>
        </p:txBody>
      </p:sp>
      <p:sp>
        <p:nvSpPr>
          <p:cNvPr id="132" name="Google Shape;132;g2eafaa8810e_0_74"/>
          <p:cNvSpPr/>
          <p:nvPr/>
        </p:nvSpPr>
        <p:spPr>
          <a:xfrm>
            <a:off x="1563250" y="2944650"/>
            <a:ext cx="845100" cy="13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g2eafaa8810e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500" y="3212650"/>
            <a:ext cx="1685400" cy="16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09" name="Google Shape;209;p12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2"/>
          <p:cNvSpPr/>
          <p:nvPr/>
        </p:nvSpPr>
        <p:spPr>
          <a:xfrm>
            <a:off x="824325" y="212450"/>
            <a:ext cx="7658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 txBox="1"/>
          <p:nvPr>
            <p:ph idx="4294967295" type="ctrTitle"/>
          </p:nvPr>
        </p:nvSpPr>
        <p:spPr>
          <a:xfrm>
            <a:off x="1037875" y="280850"/>
            <a:ext cx="7059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Negative Effects of Excessive Heat (cont.)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2" name="Google Shape;212;p12"/>
          <p:cNvSpPr txBox="1"/>
          <p:nvPr/>
        </p:nvSpPr>
        <p:spPr>
          <a:xfrm>
            <a:off x="824325" y="727850"/>
            <a:ext cx="73545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Component Degradation: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Prolonged exposure to high temperatures can degrade the lifespan and reliability of computer components.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Excessive heat can cause solder joints to weaken, capacitors to bulge or leak, and other forms of component damage.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Over time, component degradation can lead to performance issues, increased failure rates, and the need for costly replacements.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18" name="Google Shape;218;p13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3"/>
          <p:cNvSpPr/>
          <p:nvPr/>
        </p:nvSpPr>
        <p:spPr>
          <a:xfrm>
            <a:off x="824325" y="212450"/>
            <a:ext cx="7658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3"/>
          <p:cNvSpPr txBox="1"/>
          <p:nvPr>
            <p:ph idx="4294967295" type="ctrTitle"/>
          </p:nvPr>
        </p:nvSpPr>
        <p:spPr>
          <a:xfrm>
            <a:off x="1037875" y="280850"/>
            <a:ext cx="7059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Negative Effects of Excessive Heat (cont.)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824325" y="727850"/>
            <a:ext cx="73545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Increased Energy Consumption: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Inadequate cooling can result in higher energy consumption.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When components run hotter, cooling systems must work harder to dissipate the excess heat, leading to increased power consumption and higher energy bills.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27" name="Google Shape;227;p14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4"/>
          <p:cNvSpPr/>
          <p:nvPr/>
        </p:nvSpPr>
        <p:spPr>
          <a:xfrm>
            <a:off x="1549600" y="212450"/>
            <a:ext cx="6041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4"/>
          <p:cNvSpPr txBox="1"/>
          <p:nvPr>
            <p:ph idx="4294967295" type="ctrTitle"/>
          </p:nvPr>
        </p:nvSpPr>
        <p:spPr>
          <a:xfrm>
            <a:off x="1037875" y="280850"/>
            <a:ext cx="70689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Need for Effective Cooling Mechanisms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0" name="Google Shape;230;p14"/>
          <p:cNvSpPr txBox="1"/>
          <p:nvPr/>
        </p:nvSpPr>
        <p:spPr>
          <a:xfrm>
            <a:off x="824325" y="800350"/>
            <a:ext cx="7354500" cy="27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Given the negative effects of excessive heat, effective cooling mechanisms are crucial for the proper functioning and longevity of computer systems. 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Effective cooling mechanisms are needed for the following reasons: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Temperature Regulation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Component Protection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Performance Optimization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Energy Efficiency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36" name="Google Shape;236;p15"/>
          <p:cNvSpPr txBox="1"/>
          <p:nvPr>
            <p:ph idx="4294967295" type="ctrTitle"/>
          </p:nvPr>
        </p:nvSpPr>
        <p:spPr>
          <a:xfrm>
            <a:off x="1609850" y="1159975"/>
            <a:ext cx="599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9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Air Cooling Methods</a:t>
            </a:r>
            <a:endParaRPr b="1" i="0" sz="29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15"/>
          <p:cNvPicPr preferRelativeResize="0"/>
          <p:nvPr/>
        </p:nvPicPr>
        <p:blipFill rotWithShape="1">
          <a:blip r:embed="rId4">
            <a:alphaModFix/>
          </a:blip>
          <a:srcRect b="0" l="10954" r="11188" t="12785"/>
          <a:stretch/>
        </p:blipFill>
        <p:spPr>
          <a:xfrm>
            <a:off x="4542300" y="1874575"/>
            <a:ext cx="4554000" cy="2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44" name="Google Shape;244;p16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6"/>
          <p:cNvSpPr/>
          <p:nvPr/>
        </p:nvSpPr>
        <p:spPr>
          <a:xfrm>
            <a:off x="1549600" y="212450"/>
            <a:ext cx="6041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6"/>
          <p:cNvSpPr txBox="1"/>
          <p:nvPr>
            <p:ph idx="4294967295" type="ctrTitle"/>
          </p:nvPr>
        </p:nvSpPr>
        <p:spPr>
          <a:xfrm>
            <a:off x="1820700" y="280850"/>
            <a:ext cx="5502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Overview of air cooling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7" name="Google Shape;247;p16"/>
          <p:cNvSpPr txBox="1"/>
          <p:nvPr/>
        </p:nvSpPr>
        <p:spPr>
          <a:xfrm>
            <a:off x="824325" y="727850"/>
            <a:ext cx="7354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Air cooling is the most common and widely used method for cooling computer systems. It relies on the principles of convection and forced air circulation to dissipate heat from components.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Heat Transfer: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Air cooling involves the transfer of heat from components to the surrounding air through convection.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Convection occurs when the heated air near the components rises and is replaced by cooler air, creating a continuous flow of heat transfer.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53" name="Google Shape;253;p17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1549600" y="212450"/>
            <a:ext cx="6041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7"/>
          <p:cNvSpPr txBox="1"/>
          <p:nvPr>
            <p:ph idx="4294967295" type="ctrTitle"/>
          </p:nvPr>
        </p:nvSpPr>
        <p:spPr>
          <a:xfrm>
            <a:off x="1820700" y="280850"/>
            <a:ext cx="5502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Overview of air cooling (cont.)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6" name="Google Shape;256;p17"/>
          <p:cNvSpPr txBox="1"/>
          <p:nvPr/>
        </p:nvSpPr>
        <p:spPr>
          <a:xfrm>
            <a:off x="824325" y="727850"/>
            <a:ext cx="7354500" cy="1800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Components Involved: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Air cooling typically includes </a:t>
            </a: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heat sinks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fans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, and </a:t>
            </a:r>
            <a:r>
              <a:rPr b="1" i="0" lang="en" sz="1600" u="sng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thermal paste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These components work together to facilitate efficient heat dissipation and maintain lower operating temperatures.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1549600" y="212450"/>
            <a:ext cx="6041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8"/>
          <p:cNvSpPr txBox="1"/>
          <p:nvPr>
            <p:ph idx="4294967295" type="ctrTitle"/>
          </p:nvPr>
        </p:nvSpPr>
        <p:spPr>
          <a:xfrm>
            <a:off x="1820700" y="280850"/>
            <a:ext cx="5502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Heat sinks and their function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824325" y="727850"/>
            <a:ext cx="7354500" cy="24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 </a:t>
            </a: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heat sink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is </a:t>
            </a:r>
            <a:r>
              <a:rPr b="0" i="0" lang="en" sz="1600" u="sng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 </a:t>
            </a:r>
            <a:r>
              <a:rPr b="1" i="0" lang="en" sz="1600" u="sng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passive cooling device</a:t>
            </a:r>
            <a:r>
              <a:rPr b="0" i="0" lang="en" sz="1600" u="sng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designed to absorb and dissipate heat from computer components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, such as the CPU or GPU.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Heat Sink Design: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Heat sinks are typically made of metal, such as aluminum or copper, which have high thermal conductivity.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They consist of a series of fins or ridges that increase the surface area available for heat dissipation.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1549600" y="212450"/>
            <a:ext cx="6041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 txBox="1"/>
          <p:nvPr>
            <p:ph idx="4294967295" type="ctrTitle"/>
          </p:nvPr>
        </p:nvSpPr>
        <p:spPr>
          <a:xfrm>
            <a:off x="1312925" y="280850"/>
            <a:ext cx="6445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Heat sinks and their function (cont.)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824325" y="727850"/>
            <a:ext cx="7354500" cy="3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Heat Transfer Process: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Heat sinks function by utilizing the principle of conduction to transfer heat away from components.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heat generated by the component is conducted through a thermal interface material, such as thermal paste, to the heat sink.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Enhancing Heat Dissipation: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increased surface area of the heat sink allows for better heat dissipation into the surrounding air.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fins or ridges help increase the contact area with the air, promoting more efficient cooling.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80" name="Google Shape;280;p20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0"/>
          <p:cNvSpPr/>
          <p:nvPr/>
        </p:nvSpPr>
        <p:spPr>
          <a:xfrm>
            <a:off x="1549600" y="212450"/>
            <a:ext cx="6041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0"/>
          <p:cNvSpPr txBox="1"/>
          <p:nvPr>
            <p:ph idx="4294967295" type="ctrTitle"/>
          </p:nvPr>
        </p:nvSpPr>
        <p:spPr>
          <a:xfrm>
            <a:off x="964525" y="280850"/>
            <a:ext cx="7214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Fans and their role in heat dissipation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824325" y="800350"/>
            <a:ext cx="73545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Fans are an essential component of air cooling systems. They create airflow and facilitate the movement of cool air over the heat sinks, aiding in heat dissipation.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Airflow Generation: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Fans generate airflow by rotating their blades, creating a pressure difference that drives air movement.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movement of air over the heat sink helps carry away heat from the components.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89" name="Google Shape;289;p21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1"/>
          <p:cNvSpPr/>
          <p:nvPr/>
        </p:nvSpPr>
        <p:spPr>
          <a:xfrm>
            <a:off x="707800" y="212450"/>
            <a:ext cx="77106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1"/>
          <p:cNvSpPr txBox="1"/>
          <p:nvPr>
            <p:ph idx="4294967295" type="ctrTitle"/>
          </p:nvPr>
        </p:nvSpPr>
        <p:spPr>
          <a:xfrm>
            <a:off x="671125" y="280850"/>
            <a:ext cx="77931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Fans and their role in heat dissipation (cont.)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92" name="Google Shape;292;p21"/>
          <p:cNvSpPr txBox="1"/>
          <p:nvPr/>
        </p:nvSpPr>
        <p:spPr>
          <a:xfrm>
            <a:off x="824325" y="800350"/>
            <a:ext cx="7354500" cy="3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Heat Dissipation: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Fans draw in cool air from the surroundings and direct it towards the heat sink, where it absorbs heat.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As the heated air rises, the fan helps exhaust it out of the system, allowing for continuous heat dissipation.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Enhancing Cooling Efficiency: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Larger fans with higher rotational speeds can move more air, providing better cooling performance.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Well-designed airflow management within the computer case ensures efficient heat removal from all components.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2eafaa8810e_0_80"/>
          <p:cNvPicPr preferRelativeResize="0"/>
          <p:nvPr/>
        </p:nvPicPr>
        <p:blipFill rotWithShape="1">
          <a:blip r:embed="rId3">
            <a:alphaModFix/>
          </a:blip>
          <a:srcRect b="8971" l="24460" r="11305" t="8716"/>
          <a:stretch/>
        </p:blipFill>
        <p:spPr>
          <a:xfrm flipH="1">
            <a:off x="6424907" y="1401622"/>
            <a:ext cx="2441875" cy="280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eafaa8810e_0_80"/>
          <p:cNvSpPr txBox="1"/>
          <p:nvPr>
            <p:ph idx="4294967295" type="ctrTitle"/>
          </p:nvPr>
        </p:nvSpPr>
        <p:spPr>
          <a:xfrm>
            <a:off x="1320862" y="801022"/>
            <a:ext cx="5050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Table of Contents- 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0" name="Google Shape;140;g2eafaa8810e_0_8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g2eafaa8810e_0_80"/>
          <p:cNvSpPr txBox="1"/>
          <p:nvPr>
            <p:ph idx="4294967295" type="ctrTitle"/>
          </p:nvPr>
        </p:nvSpPr>
        <p:spPr>
          <a:xfrm>
            <a:off x="997812" y="1780371"/>
            <a:ext cx="56970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rgbClr val="198754"/>
              </a:buClr>
              <a:buSzPts val="2000"/>
              <a:buChar char="❑"/>
            </a:pPr>
            <a:r>
              <a:rPr b="1" lang="en">
                <a:solidFill>
                  <a:srgbClr val="198754"/>
                </a:solidFill>
              </a:rPr>
              <a:t>Types and Features Cooling Methods and devices</a:t>
            </a:r>
            <a:endParaRPr b="1">
              <a:solidFill>
                <a:srgbClr val="198754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98" name="Google Shape;298;p22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1549600" y="212450"/>
            <a:ext cx="6041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2"/>
          <p:cNvSpPr txBox="1"/>
          <p:nvPr>
            <p:ph idx="4294967295" type="ctrTitle"/>
          </p:nvPr>
        </p:nvSpPr>
        <p:spPr>
          <a:xfrm>
            <a:off x="1111225" y="280850"/>
            <a:ext cx="6885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Thermal paste and its importance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1" name="Google Shape;301;p22"/>
          <p:cNvSpPr txBox="1"/>
          <p:nvPr/>
        </p:nvSpPr>
        <p:spPr>
          <a:xfrm>
            <a:off x="824325" y="727850"/>
            <a:ext cx="7354500" cy="31598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Thermal paste, also known as </a:t>
            </a: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thermal compound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or thermal grease, plays a vital role in air cooling systems by improving thermal conductivity and filling microscopic imperfections between the CPU/GPU and the heat sink.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Function of Thermal Paste: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Thermal paste serves as an interface material between the component and the heat sink.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It fills in microscopic gaps and irregularities on the component's surface and the heat sink, ensuring better heat transfer.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07" name="Google Shape;307;p23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1549600" y="212450"/>
            <a:ext cx="6041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3"/>
          <p:cNvSpPr txBox="1"/>
          <p:nvPr>
            <p:ph idx="4294967295" type="ctrTitle"/>
          </p:nvPr>
        </p:nvSpPr>
        <p:spPr>
          <a:xfrm>
            <a:off x="1111225" y="280850"/>
            <a:ext cx="6885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Thermal paste and its importance (cont.)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0" name="Google Shape;310;p23"/>
          <p:cNvSpPr txBox="1"/>
          <p:nvPr/>
        </p:nvSpPr>
        <p:spPr>
          <a:xfrm>
            <a:off x="824325" y="800350"/>
            <a:ext cx="7354500" cy="3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Improving Thermal Conductivity: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Thermal paste enhances thermal conductivity, allowing for more efficient heat transfer from the component to the heat sink.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It reduces the air gaps and improves the contact between the two surfaces, minimizing thermal resistance.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Correct Application: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Proper application of thermal paste is crucial for optimal performance.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Applying a thin, even layer ensures effective heat transfer without excessive paste that can hinder heat dissipation.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16" name="Google Shape;316;p24"/>
          <p:cNvSpPr txBox="1"/>
          <p:nvPr>
            <p:ph idx="4294967295" type="ctrTitle"/>
          </p:nvPr>
        </p:nvSpPr>
        <p:spPr>
          <a:xfrm>
            <a:off x="1609850" y="1159975"/>
            <a:ext cx="599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9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Liquid Cooling Methods</a:t>
            </a:r>
            <a:endParaRPr b="1" i="0" sz="29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7" name="Google Shape;317;p24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24"/>
          <p:cNvPicPr preferRelativeResize="0"/>
          <p:nvPr/>
        </p:nvPicPr>
        <p:blipFill rotWithShape="1">
          <a:blip r:embed="rId4">
            <a:alphaModFix/>
          </a:blip>
          <a:srcRect b="0" l="10954" r="11188" t="12785"/>
          <a:stretch/>
        </p:blipFill>
        <p:spPr>
          <a:xfrm>
            <a:off x="4542300" y="1874575"/>
            <a:ext cx="4554000" cy="2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24" name="Google Shape;324;p25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5"/>
          <p:cNvSpPr/>
          <p:nvPr/>
        </p:nvSpPr>
        <p:spPr>
          <a:xfrm>
            <a:off x="1549600" y="212450"/>
            <a:ext cx="6041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5"/>
          <p:cNvSpPr txBox="1"/>
          <p:nvPr>
            <p:ph idx="4294967295" type="ctrTitle"/>
          </p:nvPr>
        </p:nvSpPr>
        <p:spPr>
          <a:xfrm>
            <a:off x="1820700" y="280850"/>
            <a:ext cx="5502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Introduction to liquid cooling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27" name="Google Shape;327;p25"/>
          <p:cNvSpPr txBox="1"/>
          <p:nvPr/>
        </p:nvSpPr>
        <p:spPr>
          <a:xfrm>
            <a:off x="824325" y="800350"/>
            <a:ext cx="7354500" cy="39087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Liquid cooling, also known as water cooling, is an advanced cooling method that utilizes liquid to dissipate heat from computer components. 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Operation Principle: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Liquid cooling works on the principle of transferring heat from components to the </a:t>
            </a: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liquid coolant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liquid absorbs heat from the components and carries it away, preventing heat buildup.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Types of Liquid Cooling Systems: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Liquid cooling systems can be categorized into closed-loop and open-loop systems, each with its own configuration and complexity.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33" name="Google Shape;333;p26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6"/>
          <p:cNvSpPr/>
          <p:nvPr/>
        </p:nvSpPr>
        <p:spPr>
          <a:xfrm>
            <a:off x="1549600" y="212450"/>
            <a:ext cx="6041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6"/>
          <p:cNvSpPr txBox="1"/>
          <p:nvPr>
            <p:ph idx="4294967295" type="ctrTitle"/>
          </p:nvPr>
        </p:nvSpPr>
        <p:spPr>
          <a:xfrm>
            <a:off x="1267075" y="280850"/>
            <a:ext cx="6619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Closed-loop liquid cooling systems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6" name="Google Shape;336;p26"/>
          <p:cNvSpPr txBox="1"/>
          <p:nvPr/>
        </p:nvSpPr>
        <p:spPr>
          <a:xfrm>
            <a:off x="833500" y="727850"/>
            <a:ext cx="7354500" cy="35342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Closed-loop liquid cooling, often referred to as </a:t>
            </a:r>
            <a:r>
              <a:rPr b="1" i="0" lang="en" sz="1600" u="sng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all-in-one (AIO) coolers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, is a simplified liquid cooling solution suitable for most users. It consists of pre-assembled components that do not require user maintenance or customization.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Components: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Closed-loop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systems typically include a water block with a pump, radiator, fans, and tubes.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water block makes direct contact with the component, such as the CPU or GPU, to absorb heat.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pump circulates the coolant through the system, while the radiator and fans dissipate heat into the surrounding air.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7"/>
          <p:cNvSpPr/>
          <p:nvPr/>
        </p:nvSpPr>
        <p:spPr>
          <a:xfrm>
            <a:off x="661950" y="212450"/>
            <a:ext cx="78390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7"/>
          <p:cNvSpPr txBox="1"/>
          <p:nvPr>
            <p:ph idx="4294967295" type="ctrTitle"/>
          </p:nvPr>
        </p:nvSpPr>
        <p:spPr>
          <a:xfrm>
            <a:off x="872825" y="280850"/>
            <a:ext cx="7354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Closed-loop liquid cooling systems (cont.)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45" name="Google Shape;345;p27"/>
          <p:cNvSpPr txBox="1"/>
          <p:nvPr/>
        </p:nvSpPr>
        <p:spPr>
          <a:xfrm>
            <a:off x="833500" y="727850"/>
            <a:ext cx="7354500" cy="24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Advantages: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Easy installation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Closed-loop systems come pre-assembled and are straightforward to install.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Compact design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AIO coolers require less space compared to custom open-loop systems.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Maintenance-free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Closed-loop systems do not require regular maintenance, such as refilling or purging air from the system.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51" name="Google Shape;351;p28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8"/>
          <p:cNvSpPr/>
          <p:nvPr/>
        </p:nvSpPr>
        <p:spPr>
          <a:xfrm>
            <a:off x="661950" y="212450"/>
            <a:ext cx="78390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8"/>
          <p:cNvSpPr txBox="1"/>
          <p:nvPr>
            <p:ph idx="4294967295" type="ctrTitle"/>
          </p:nvPr>
        </p:nvSpPr>
        <p:spPr>
          <a:xfrm>
            <a:off x="872825" y="280850"/>
            <a:ext cx="7354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Closed-loop liquid cooling systems (cont.)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4" name="Google Shape;354;p28"/>
          <p:cNvSpPr txBox="1"/>
          <p:nvPr/>
        </p:nvSpPr>
        <p:spPr>
          <a:xfrm>
            <a:off x="833500" y="727850"/>
            <a:ext cx="7354500" cy="1800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Limitations: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Limited customization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Closed-loop systems have limited options for customization, as the components are pre-determined.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Potential pump failure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Since the pump is integrated into the water block, pump failure may require replacing the entire unit.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60" name="Google Shape;360;p29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9"/>
          <p:cNvSpPr/>
          <p:nvPr/>
        </p:nvSpPr>
        <p:spPr>
          <a:xfrm>
            <a:off x="643625" y="212450"/>
            <a:ext cx="79857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9"/>
          <p:cNvSpPr txBox="1"/>
          <p:nvPr>
            <p:ph idx="4294967295" type="ctrTitle"/>
          </p:nvPr>
        </p:nvSpPr>
        <p:spPr>
          <a:xfrm>
            <a:off x="726150" y="280850"/>
            <a:ext cx="7701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Open-loop liquid cooling systems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3" name="Google Shape;363;p29"/>
          <p:cNvSpPr txBox="1"/>
          <p:nvPr/>
        </p:nvSpPr>
        <p:spPr>
          <a:xfrm>
            <a:off x="824325" y="800350"/>
            <a:ext cx="73545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Open-loop liquid cooling systems, also known as custom loop systems, offer a higher level of customization and flexibility. They are favored by enthusiasts and users seeking maximum cooling performance.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Components: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Open-loop systems consist of separate components, including water blocks, pump, reservoir, radiator, fans, tubing, and coolant.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Water blocks make direct contact with components, transferring heat to the coolant.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pump moves the coolant through the loop, while the radiator and fans dissipate heat.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69" name="Google Shape;369;p30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0"/>
          <p:cNvSpPr/>
          <p:nvPr/>
        </p:nvSpPr>
        <p:spPr>
          <a:xfrm>
            <a:off x="643625" y="212450"/>
            <a:ext cx="79857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0"/>
          <p:cNvSpPr txBox="1"/>
          <p:nvPr>
            <p:ph idx="4294967295" type="ctrTitle"/>
          </p:nvPr>
        </p:nvSpPr>
        <p:spPr>
          <a:xfrm>
            <a:off x="726150" y="280850"/>
            <a:ext cx="7701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Open-loop liquid cooling systems (Cont.)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2" name="Google Shape;372;p30"/>
          <p:cNvSpPr txBox="1"/>
          <p:nvPr/>
        </p:nvSpPr>
        <p:spPr>
          <a:xfrm>
            <a:off x="824325" y="800350"/>
            <a:ext cx="73545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Advantages: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Enhanced cooling performance: Open-loop systems can handle higher heat loads and offer better cooling efficiency.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Customization: Users can choose specific components and design the loop to meet their requirements.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Potential for expansion: Open-loop systems can be expanded to include multiple components or additional radiators.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78" name="Google Shape;378;p31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1"/>
          <p:cNvSpPr/>
          <p:nvPr/>
        </p:nvSpPr>
        <p:spPr>
          <a:xfrm>
            <a:off x="643625" y="212450"/>
            <a:ext cx="79857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1"/>
          <p:cNvSpPr txBox="1"/>
          <p:nvPr>
            <p:ph idx="4294967295" type="ctrTitle"/>
          </p:nvPr>
        </p:nvSpPr>
        <p:spPr>
          <a:xfrm>
            <a:off x="726150" y="280850"/>
            <a:ext cx="7701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Open-loop liquid cooling systems (Cont.)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81" name="Google Shape;381;p31"/>
          <p:cNvSpPr txBox="1"/>
          <p:nvPr/>
        </p:nvSpPr>
        <p:spPr>
          <a:xfrm>
            <a:off x="824325" y="800350"/>
            <a:ext cx="73545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Considerations: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Complexity: Open-loop systems require more knowledge, effort, and maintenance compared to closed-loop systems.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Cost: Custom loop systems can be more expensive due to the need for individual components.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1549600" y="212450"/>
            <a:ext cx="6041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 txBox="1"/>
          <p:nvPr>
            <p:ph idx="4294967295" type="ctrTitle"/>
          </p:nvPr>
        </p:nvSpPr>
        <p:spPr>
          <a:xfrm>
            <a:off x="1281900" y="280850"/>
            <a:ext cx="6595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Importance of Cooling in Computers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824325" y="800350"/>
            <a:ext cx="7354500" cy="32880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Computers generate a significant amount of </a:t>
            </a: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heat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during operation due to the functioning of components such as the </a:t>
            </a: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CPU 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and</a:t>
            </a: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GPU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Excessive heat can have negative effects on computer performance, reliability, and lifespan.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Heat buildup can lead to </a:t>
            </a: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thermal throttling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reducing processing power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and </a:t>
            </a: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performance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sng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High temperatures can cause system instability, crashes, and unexpected shutdowns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Prolonged exposure to heat can degrade computer components, leading to reduced lifespan and potential failure.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87" name="Google Shape;387;p32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2"/>
          <p:cNvSpPr/>
          <p:nvPr/>
        </p:nvSpPr>
        <p:spPr>
          <a:xfrm>
            <a:off x="1549600" y="212450"/>
            <a:ext cx="6041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2"/>
          <p:cNvSpPr txBox="1"/>
          <p:nvPr>
            <p:ph idx="4294967295" type="ctrTitle"/>
          </p:nvPr>
        </p:nvSpPr>
        <p:spPr>
          <a:xfrm>
            <a:off x="1753000" y="280850"/>
            <a:ext cx="562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Advantages and disadvantages of liquid cooling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90" name="Google Shape;390;p32"/>
          <p:cNvSpPr txBox="1"/>
          <p:nvPr/>
        </p:nvSpPr>
        <p:spPr>
          <a:xfrm>
            <a:off x="824325" y="1122350"/>
            <a:ext cx="73545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Advantages of liquid cooling: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Improved cooling efficiency: Liquid cooling systems can handle higher heat loads more effectively than air cooling.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Reduced noise: Liquid cooling systems tend to operate more quietly than traditional air cooling solutions.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Overclocking potential: Liquid cooling allows for better thermal management, enabling higher performance when overclocking components.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96" name="Google Shape;396;p33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3"/>
          <p:cNvSpPr/>
          <p:nvPr/>
        </p:nvSpPr>
        <p:spPr>
          <a:xfrm>
            <a:off x="1549600" y="212450"/>
            <a:ext cx="6041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3"/>
          <p:cNvSpPr txBox="1"/>
          <p:nvPr>
            <p:ph idx="4294967295" type="ctrTitle"/>
          </p:nvPr>
        </p:nvSpPr>
        <p:spPr>
          <a:xfrm>
            <a:off x="1753000" y="280850"/>
            <a:ext cx="562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Advantages and disadvantages of liquid cooling (cont.)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99" name="Google Shape;399;p33"/>
          <p:cNvSpPr txBox="1"/>
          <p:nvPr/>
        </p:nvSpPr>
        <p:spPr>
          <a:xfrm>
            <a:off x="824325" y="1122350"/>
            <a:ext cx="73545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Disadvantages of liquid cooling: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Complexity: Liquid cooling systems are more complex to set up, requiring additional knowledge, time, and effort.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Higher cost: Liquid cooling solutions, especially custom loop systems, are generally more expensive than air cooling.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Risk of leakage: The use of liquid coolant introduces the risk of leaks, which can damage components if not properly managed.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405" name="Google Shape;405;p34"/>
          <p:cNvSpPr txBox="1"/>
          <p:nvPr>
            <p:ph idx="4294967295" type="ctrTitle"/>
          </p:nvPr>
        </p:nvSpPr>
        <p:spPr>
          <a:xfrm>
            <a:off x="1609850" y="1159975"/>
            <a:ext cx="599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9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Other Cooling Devices</a:t>
            </a:r>
            <a:endParaRPr b="1" i="0" sz="29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06" name="Google Shape;406;p34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34"/>
          <p:cNvPicPr preferRelativeResize="0"/>
          <p:nvPr/>
        </p:nvPicPr>
        <p:blipFill rotWithShape="1">
          <a:blip r:embed="rId4">
            <a:alphaModFix/>
          </a:blip>
          <a:srcRect b="0" l="10954" r="11188" t="12785"/>
          <a:stretch/>
        </p:blipFill>
        <p:spPr>
          <a:xfrm>
            <a:off x="4542300" y="1874575"/>
            <a:ext cx="4554000" cy="2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5"/>
          <p:cNvSpPr/>
          <p:nvPr/>
        </p:nvSpPr>
        <p:spPr>
          <a:xfrm>
            <a:off x="1549600" y="212450"/>
            <a:ext cx="6041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5"/>
          <p:cNvSpPr txBox="1"/>
          <p:nvPr>
            <p:ph idx="4294967295" type="ctrTitle"/>
          </p:nvPr>
        </p:nvSpPr>
        <p:spPr>
          <a:xfrm>
            <a:off x="1820700" y="280850"/>
            <a:ext cx="5502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Vapor chamber cooling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16" name="Google Shape;416;p35"/>
          <p:cNvSpPr txBox="1"/>
          <p:nvPr/>
        </p:nvSpPr>
        <p:spPr>
          <a:xfrm>
            <a:off x="824325" y="727850"/>
            <a:ext cx="7354500" cy="41549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Vapor chamber cooling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is an advanced cooling technology that offers efficient heat dissipation by utilizing the principles of phase change and thermal conductivity.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Operation: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 vapor chamber consists of a sealed chamber filled with a small amount of working fluid, typically water or a combination of water and other additives.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working fluid evaporates at the heat source, absorbing heat and forming a vapor.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vapor then moves to cooler regions of the chamber, condenses back into a liquid, and releases heat.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liquid is then returned to the heat source through capillary action, completing the cycle.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422" name="Google Shape;422;p36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6"/>
          <p:cNvSpPr/>
          <p:nvPr/>
        </p:nvSpPr>
        <p:spPr>
          <a:xfrm>
            <a:off x="1549600" y="212450"/>
            <a:ext cx="6041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6"/>
          <p:cNvSpPr txBox="1"/>
          <p:nvPr>
            <p:ph idx="4294967295" type="ctrTitle"/>
          </p:nvPr>
        </p:nvSpPr>
        <p:spPr>
          <a:xfrm>
            <a:off x="1820700" y="280850"/>
            <a:ext cx="5502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Vapor chamber cooling (cont.)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>
            <a:off x="824325" y="800350"/>
            <a:ext cx="73545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Advantages: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High heat spreading capability: Vapor chambers provide excellent thermal conductivity, enabling efficient heat distribution over a large surface area.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Reduced temperature gradients: The even heat spreading within the chamber helps minimize temperature variations across the components.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Thin and lightweight design: Vapor chambers can be manufactured with thin profiles, making them suitable for compact electronic devices.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1549600" y="212450"/>
            <a:ext cx="6041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7"/>
          <p:cNvSpPr txBox="1"/>
          <p:nvPr>
            <p:ph idx="4294967295" type="ctrTitle"/>
          </p:nvPr>
        </p:nvSpPr>
        <p:spPr>
          <a:xfrm>
            <a:off x="1820700" y="280850"/>
            <a:ext cx="5502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Vapor chamber cooling (cont.)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34" name="Google Shape;434;p37"/>
          <p:cNvSpPr txBox="1"/>
          <p:nvPr/>
        </p:nvSpPr>
        <p:spPr>
          <a:xfrm>
            <a:off x="824325" y="800350"/>
            <a:ext cx="73545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Applications: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Vapor chamber cooling is commonly used in high-performance computing applications, such as graphics cards and server systems, where efficient heat dissipation is crucial.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8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440" name="Google Shape;440;p38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8"/>
          <p:cNvSpPr/>
          <p:nvPr/>
        </p:nvSpPr>
        <p:spPr>
          <a:xfrm>
            <a:off x="1549600" y="212450"/>
            <a:ext cx="6041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8"/>
          <p:cNvSpPr txBox="1"/>
          <p:nvPr>
            <p:ph idx="4294967295" type="ctrTitle"/>
          </p:nvPr>
        </p:nvSpPr>
        <p:spPr>
          <a:xfrm>
            <a:off x="1820700" y="280850"/>
            <a:ext cx="5502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Thermoelectric cooling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43" name="Google Shape;443;p38"/>
          <p:cNvSpPr txBox="1"/>
          <p:nvPr/>
        </p:nvSpPr>
        <p:spPr>
          <a:xfrm>
            <a:off x="824325" y="800350"/>
            <a:ext cx="7354500" cy="35342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Thermoelectric cooling, also known as the </a:t>
            </a: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Peltier effect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, is a solid-state cooling technology that utilizes the thermoelectric effect to transfer heat from one side of the device to the other.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Operation: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Thermoelectric coolers consist of a series of thermoelectric modules (TE modules) made of semiconductor materials.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When an electric current passes through the TE modules, heat is absorbed on one side (the cold side) and released on the other side.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By reversing the direction of the electric current, the direction of heat transfer can be reversed, allowing for both cooling and heating applications.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9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9"/>
          <p:cNvSpPr/>
          <p:nvPr/>
        </p:nvSpPr>
        <p:spPr>
          <a:xfrm>
            <a:off x="1549600" y="212450"/>
            <a:ext cx="6041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9"/>
          <p:cNvSpPr txBox="1"/>
          <p:nvPr>
            <p:ph idx="4294967295" type="ctrTitle"/>
          </p:nvPr>
        </p:nvSpPr>
        <p:spPr>
          <a:xfrm>
            <a:off x="1820700" y="280850"/>
            <a:ext cx="5502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Thermoelectric cooling (cont.)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52" name="Google Shape;452;p39"/>
          <p:cNvSpPr txBox="1"/>
          <p:nvPr/>
        </p:nvSpPr>
        <p:spPr>
          <a:xfrm>
            <a:off x="824325" y="764650"/>
            <a:ext cx="7354500" cy="2913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Advantages: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Compact and solid-state design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Thermoelectric coolers have no moving parts, making them durable and suitable for small-scale applications.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Precise temperature control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By adjusting the current, the cooling capacity can be precisely controlled, allowing for accurate temperature regulation.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Silent operation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Thermoelectric coolers operate silently, as they do not rely on fans or compressors.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0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458" name="Google Shape;458;p40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0"/>
          <p:cNvSpPr/>
          <p:nvPr/>
        </p:nvSpPr>
        <p:spPr>
          <a:xfrm>
            <a:off x="1549600" y="212450"/>
            <a:ext cx="6041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0"/>
          <p:cNvSpPr txBox="1"/>
          <p:nvPr>
            <p:ph idx="4294967295" type="ctrTitle"/>
          </p:nvPr>
        </p:nvSpPr>
        <p:spPr>
          <a:xfrm>
            <a:off x="1820700" y="280850"/>
            <a:ext cx="5502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Thermoelectric cooling (cont.)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61" name="Google Shape;461;p40"/>
          <p:cNvSpPr txBox="1"/>
          <p:nvPr/>
        </p:nvSpPr>
        <p:spPr>
          <a:xfrm>
            <a:off x="824325" y="800350"/>
            <a:ext cx="7354500" cy="20466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Limitations: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Limited cooling capacity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Thermoelectric coolers are typically less efficient than other cooling methods and may not be suitable for high heat load applications.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Higher power consumption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These devices require electrical energy to operate, which can impact overall power efficiency.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9"/>
          <p:cNvSpPr txBox="1"/>
          <p:nvPr>
            <p:ph idx="4294967295" type="ctrTitle"/>
          </p:nvPr>
        </p:nvSpPr>
        <p:spPr>
          <a:xfrm>
            <a:off x="1097900" y="1111225"/>
            <a:ext cx="5230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43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Let’s do some exercises!</a:t>
            </a:r>
            <a:endParaRPr b="1" i="0" sz="43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67" name="Google Shape;467;p89"/>
          <p:cNvSpPr txBox="1"/>
          <p:nvPr>
            <p:ph idx="12" type="sldNum"/>
          </p:nvPr>
        </p:nvSpPr>
        <p:spPr>
          <a:xfrm>
            <a:off x="8404374" y="4749850"/>
            <a:ext cx="64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pic>
        <p:nvPicPr>
          <p:cNvPr id="468" name="Google Shape;468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4700" y="1647275"/>
            <a:ext cx="2920650" cy="29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646125" y="212450"/>
            <a:ext cx="77109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 txBox="1"/>
          <p:nvPr>
            <p:ph idx="4294967295" type="ctrTitle"/>
          </p:nvPr>
        </p:nvSpPr>
        <p:spPr>
          <a:xfrm>
            <a:off x="698625" y="280850"/>
            <a:ext cx="77109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Importance of Cooling in Computers (cont.)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824325" y="800350"/>
            <a:ext cx="7354500" cy="2913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Efficient cooling mechanisms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are necessary to maintain optimal operating temperatures.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Proper cooling ensures reliable and efficient performance and protects electronic components from thermal damage.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Cooling also contributes to energy savings and reduces the environmental impact of computing.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Understanding the importance of cooling and implementing appropriate cooling methods is crucial for optimal computer performance and longevity.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92"/>
          <p:cNvSpPr/>
          <p:nvPr/>
        </p:nvSpPr>
        <p:spPr>
          <a:xfrm>
            <a:off x="2043000" y="205525"/>
            <a:ext cx="5104800" cy="135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92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475" name="Google Shape;475;p92"/>
          <p:cNvSpPr txBox="1"/>
          <p:nvPr>
            <p:ph idx="4294967295" type="ctrTitle"/>
          </p:nvPr>
        </p:nvSpPr>
        <p:spPr>
          <a:xfrm>
            <a:off x="2724300" y="278100"/>
            <a:ext cx="3695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Exercises (cont.)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76" name="Google Shape;476;p92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92"/>
          <p:cNvSpPr txBox="1"/>
          <p:nvPr/>
        </p:nvSpPr>
        <p:spPr>
          <a:xfrm>
            <a:off x="652800" y="678475"/>
            <a:ext cx="77535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Describe the role of cooling in computer systems.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Explain the negative effects of excessive heat in computers.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Discuss the importance of effective cooling mechanisms in computer components.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Compare and contrast air cooling and liquid cooling methods in computers.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List and explain the components of an air cooling system in a computer.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Describe the function of heat sinks in computer cooling.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Explain how fans contribute to heat dissipation in computer systems.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Discuss the importance of thermal paste in computer cooling.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Describe the working principle of closed-loop liquid cooling systems in computers.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3"/>
          <p:cNvSpPr/>
          <p:nvPr/>
        </p:nvSpPr>
        <p:spPr>
          <a:xfrm>
            <a:off x="2043000" y="205525"/>
            <a:ext cx="5104800" cy="135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93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484" name="Google Shape;484;p93"/>
          <p:cNvSpPr txBox="1"/>
          <p:nvPr>
            <p:ph idx="4294967295" type="ctrTitle"/>
          </p:nvPr>
        </p:nvSpPr>
        <p:spPr>
          <a:xfrm>
            <a:off x="2724300" y="278100"/>
            <a:ext cx="3695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Exercises (cont.)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85" name="Google Shape;485;p93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93"/>
          <p:cNvSpPr txBox="1"/>
          <p:nvPr/>
        </p:nvSpPr>
        <p:spPr>
          <a:xfrm>
            <a:off x="652800" y="678475"/>
            <a:ext cx="77535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Explain the advantages and disadvantages of closed-loop liquid cooling systems.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Discuss the operation of open-loop liquid cooling systems in computers.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Compare the performance of open-loop and closed-loop liquid cooling systems.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Explain the concept of vapor chamber cooling in computer cooling.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Discuss the benefits of vapor chamber cooling in high-performance computing.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Describe thermoelectric cooling and its application in computer systems.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Discuss the advantages and limitations of thermoelectric cooling in computers.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94"/>
          <p:cNvPicPr preferRelativeResize="0"/>
          <p:nvPr/>
        </p:nvPicPr>
        <p:blipFill rotWithShape="1">
          <a:blip r:embed="rId3">
            <a:alphaModFix/>
          </a:blip>
          <a:srcRect b="7746" l="12396" r="13103" t="7125"/>
          <a:stretch/>
        </p:blipFill>
        <p:spPr>
          <a:xfrm>
            <a:off x="5158250" y="1344025"/>
            <a:ext cx="2943175" cy="348692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94"/>
          <p:cNvSpPr txBox="1"/>
          <p:nvPr>
            <p:ph idx="4294967295" type="ctrTitle"/>
          </p:nvPr>
        </p:nvSpPr>
        <p:spPr>
          <a:xfrm>
            <a:off x="1097900" y="1111225"/>
            <a:ext cx="3962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6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  <a:endParaRPr b="1" i="0" sz="6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93" name="Google Shape;493;p9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65" name="Google Shape;165;p7"/>
          <p:cNvSpPr txBox="1"/>
          <p:nvPr>
            <p:ph idx="4294967295" type="ctrTitle"/>
          </p:nvPr>
        </p:nvSpPr>
        <p:spPr>
          <a:xfrm>
            <a:off x="1609850" y="1159975"/>
            <a:ext cx="59925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9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Why Cooling is Necessary in Computers</a:t>
            </a:r>
            <a:endParaRPr b="1" i="0" sz="29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4">
            <a:alphaModFix/>
          </a:blip>
          <a:srcRect b="0" l="10954" r="11188" t="12785"/>
          <a:stretch/>
        </p:blipFill>
        <p:spPr>
          <a:xfrm>
            <a:off x="4542300" y="1874575"/>
            <a:ext cx="4554000" cy="2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689475" y="212450"/>
            <a:ext cx="7802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"/>
          <p:cNvSpPr txBox="1"/>
          <p:nvPr>
            <p:ph idx="4294967295" type="ctrTitle"/>
          </p:nvPr>
        </p:nvSpPr>
        <p:spPr>
          <a:xfrm>
            <a:off x="1193725" y="280850"/>
            <a:ext cx="67389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The Role of Heat in Computer Operation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824325" y="800350"/>
            <a:ext cx="7354500" cy="37804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Heat is primarily generated by components such as the CPU, GPU, and power supply unit (PSU) due to the flow of electrical currents and the switching of transistors.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Heat Generation by Components: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CPU (</a:t>
            </a: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Central Processing Unit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): The CPU is often referred to as the "brain" of the computer. It performs millions of calculations per second, generating significant heat in the process.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GPU (</a:t>
            </a: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Graphics Processing Unit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): GPUs are responsible for rendering graphics and performing complex calculations. They also produce a substantial amount of heat.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PSU (</a:t>
            </a: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Power Supply Unit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): The PSU converts incoming AC power to DC power, and this conversion process generates heat as well.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689475" y="212450"/>
            <a:ext cx="7802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9"/>
          <p:cNvSpPr txBox="1"/>
          <p:nvPr>
            <p:ph idx="4294967295" type="ctrTitle"/>
          </p:nvPr>
        </p:nvSpPr>
        <p:spPr>
          <a:xfrm>
            <a:off x="1193725" y="280850"/>
            <a:ext cx="67389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The Role of Heat in Computer Operation (cont.)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824325" y="1085450"/>
            <a:ext cx="7354500" cy="2667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Heat Dissipation: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sng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Electronic components are designed to operate within specific temperature ranges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 Excessive heat can affect their performance and stability.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Heat dissipation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is the process of transferring heat away from the components to maintain safe operating temperatures.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If heat is not effectively dissipated, it can accumulate and cause various issues.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824325" y="212450"/>
            <a:ext cx="7658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0"/>
          <p:cNvSpPr txBox="1"/>
          <p:nvPr>
            <p:ph idx="4294967295" type="ctrTitle"/>
          </p:nvPr>
        </p:nvSpPr>
        <p:spPr>
          <a:xfrm>
            <a:off x="1037875" y="280850"/>
            <a:ext cx="7059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Negative Effects of Excessive Heat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824325" y="727850"/>
            <a:ext cx="7354500" cy="2913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Excessive heat in computer systems can have several </a:t>
            </a: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detrimental effects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on performance, reliability, and overall system health.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sng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Thermal Throttling</a:t>
            </a: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When components reach high temperatures, they may activate thermal throttling mechanisms to protect themselves from damage.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Thermal throttling reduces the performance of the affected component to lower its heat output, resulting in decreased processing power and slower overall system performance.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824325" y="212450"/>
            <a:ext cx="7658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1"/>
          <p:cNvSpPr txBox="1"/>
          <p:nvPr>
            <p:ph idx="4294967295" type="ctrTitle"/>
          </p:nvPr>
        </p:nvSpPr>
        <p:spPr>
          <a:xfrm>
            <a:off x="1037875" y="280850"/>
            <a:ext cx="7059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Negative Effects of Excessive Heat (cont.)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824325" y="727850"/>
            <a:ext cx="73545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System Instability: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Excessive heat can lead to system instability, causing crashes, freezes, and unexpected shutdowns.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Unreliable system behavior can disrupt productivity, cause data loss, and negatively impact user experience.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