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3" r:id="rId6"/>
    <p:sldId id="264" r:id="rId7"/>
    <p:sldId id="274" r:id="rId8"/>
    <p:sldId id="275" r:id="rId9"/>
    <p:sldId id="277" r:id="rId10"/>
    <p:sldId id="276" r:id="rId11"/>
    <p:sldId id="279" r:id="rId12"/>
    <p:sldId id="27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83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61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B9259-C19D-4F4F-8D77-381A889944F6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E4516B-E2A6-8F4B-A8C6-37C47139A0B8}">
      <dgm:prSet phldrT="[Text]"/>
      <dgm:spPr/>
      <dgm:t>
        <a:bodyPr/>
        <a:lstStyle/>
        <a:p>
          <a:r>
            <a:rPr lang="en-GB" dirty="0"/>
            <a:t>HTM</a:t>
          </a:r>
        </a:p>
      </dgm:t>
    </dgm:pt>
    <dgm:pt modelId="{603C3E60-EA50-B54B-96E3-C47225805AAB}" type="parTrans" cxnId="{08D0DD58-D5FB-834B-9FCA-5A7AD7DE2F87}">
      <dgm:prSet/>
      <dgm:spPr/>
      <dgm:t>
        <a:bodyPr/>
        <a:lstStyle/>
        <a:p>
          <a:endParaRPr lang="en-GB"/>
        </a:p>
      </dgm:t>
    </dgm:pt>
    <dgm:pt modelId="{13464880-5FEB-A149-80BE-B03A38D90852}" type="sibTrans" cxnId="{08D0DD58-D5FB-834B-9FCA-5A7AD7DE2F87}">
      <dgm:prSet/>
      <dgm:spPr/>
      <dgm:t>
        <a:bodyPr/>
        <a:lstStyle/>
        <a:p>
          <a:endParaRPr lang="en-GB"/>
        </a:p>
      </dgm:t>
    </dgm:pt>
    <dgm:pt modelId="{89E206FF-1E7C-2242-9C82-FEF9D5C5AE09}">
      <dgm:prSet phldrT="[Text]"/>
      <dgm:spPr/>
      <dgm:t>
        <a:bodyPr/>
        <a:lstStyle/>
        <a:p>
          <a:r>
            <a:rPr lang="en-GB" dirty="0"/>
            <a:t>Encoder</a:t>
          </a:r>
        </a:p>
      </dgm:t>
    </dgm:pt>
    <dgm:pt modelId="{A0F5348D-4FCF-6B4B-9255-D033C944312E}" type="parTrans" cxnId="{DD9E65FF-228F-1C47-8DD4-3FEA7E14F0AE}">
      <dgm:prSet/>
      <dgm:spPr/>
      <dgm:t>
        <a:bodyPr/>
        <a:lstStyle/>
        <a:p>
          <a:endParaRPr lang="en-GB"/>
        </a:p>
      </dgm:t>
    </dgm:pt>
    <dgm:pt modelId="{1E974AC7-ADC8-094E-B570-9D8129A47E96}" type="sibTrans" cxnId="{DD9E65FF-228F-1C47-8DD4-3FEA7E14F0AE}">
      <dgm:prSet/>
      <dgm:spPr/>
      <dgm:t>
        <a:bodyPr/>
        <a:lstStyle/>
        <a:p>
          <a:endParaRPr lang="en-GB"/>
        </a:p>
      </dgm:t>
    </dgm:pt>
    <dgm:pt modelId="{105D210C-125F-AD49-9E00-887EE3882DA1}">
      <dgm:prSet phldrT="[Text]"/>
      <dgm:spPr/>
      <dgm:t>
        <a:bodyPr/>
        <a:lstStyle/>
        <a:p>
          <a:r>
            <a:rPr lang="en-GB" dirty="0"/>
            <a:t>Spatial Pooler</a:t>
          </a:r>
        </a:p>
      </dgm:t>
    </dgm:pt>
    <dgm:pt modelId="{EDB8C6C5-0283-A643-B34C-55AF186BC7ED}" type="parTrans" cxnId="{029C35EB-FB4B-094F-BA8F-E3C5F6732ED8}">
      <dgm:prSet/>
      <dgm:spPr/>
      <dgm:t>
        <a:bodyPr/>
        <a:lstStyle/>
        <a:p>
          <a:endParaRPr lang="en-GB"/>
        </a:p>
      </dgm:t>
    </dgm:pt>
    <dgm:pt modelId="{2F4372FB-47A9-B24F-B4EB-8E44AF86A9A7}" type="sibTrans" cxnId="{029C35EB-FB4B-094F-BA8F-E3C5F6732ED8}">
      <dgm:prSet/>
      <dgm:spPr/>
      <dgm:t>
        <a:bodyPr/>
        <a:lstStyle/>
        <a:p>
          <a:endParaRPr lang="en-GB"/>
        </a:p>
      </dgm:t>
    </dgm:pt>
    <dgm:pt modelId="{0194F34F-0BED-8E45-A575-8CA4422CE3E3}">
      <dgm:prSet/>
      <dgm:spPr/>
      <dgm:t>
        <a:bodyPr/>
        <a:lstStyle/>
        <a:p>
          <a:r>
            <a:rPr lang="en-GB" dirty="0"/>
            <a:t>Spatial Pattern Learning</a:t>
          </a:r>
        </a:p>
      </dgm:t>
    </dgm:pt>
    <dgm:pt modelId="{B20B4B37-2C74-2B40-9AAB-D55B7FA57F92}" type="parTrans" cxnId="{E1179124-C092-794A-ABC5-734DC6FB3F19}">
      <dgm:prSet/>
      <dgm:spPr/>
      <dgm:t>
        <a:bodyPr/>
        <a:lstStyle/>
        <a:p>
          <a:endParaRPr lang="en-GB"/>
        </a:p>
      </dgm:t>
    </dgm:pt>
    <dgm:pt modelId="{F5D2C33F-CB83-ED43-859D-B981C76EE7F0}" type="sibTrans" cxnId="{E1179124-C092-794A-ABC5-734DC6FB3F19}">
      <dgm:prSet/>
      <dgm:spPr/>
      <dgm:t>
        <a:bodyPr/>
        <a:lstStyle/>
        <a:p>
          <a:endParaRPr lang="en-GB"/>
        </a:p>
      </dgm:t>
    </dgm:pt>
    <dgm:pt modelId="{D750C824-6FA8-574E-B595-4AE8BF00974B}" type="pres">
      <dgm:prSet presAssocID="{F45B9259-C19D-4F4F-8D77-381A889944F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3437FC9-83CB-1A4C-B6A9-50206BF8D9BA}" type="pres">
      <dgm:prSet presAssocID="{33E4516B-E2A6-8F4B-A8C6-37C47139A0B8}" presName="Accent1" presStyleCnt="0"/>
      <dgm:spPr/>
    </dgm:pt>
    <dgm:pt modelId="{307E7023-A060-2F49-AF9D-74B6F9738451}" type="pres">
      <dgm:prSet presAssocID="{33E4516B-E2A6-8F4B-A8C6-37C47139A0B8}" presName="Accent" presStyleLbl="node1" presStyleIdx="0" presStyleCnt="4"/>
      <dgm:spPr/>
    </dgm:pt>
    <dgm:pt modelId="{B1EB347E-1A07-F849-AFF2-65441B9C47CC}" type="pres">
      <dgm:prSet presAssocID="{33E4516B-E2A6-8F4B-A8C6-37C47139A0B8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654F0EB3-8ACB-BF46-8CA4-923168DBC7F3}" type="pres">
      <dgm:prSet presAssocID="{89E206FF-1E7C-2242-9C82-FEF9D5C5AE09}" presName="Accent2" presStyleCnt="0"/>
      <dgm:spPr/>
    </dgm:pt>
    <dgm:pt modelId="{AFDE0777-56FD-0649-914E-40B9026AC7CE}" type="pres">
      <dgm:prSet presAssocID="{89E206FF-1E7C-2242-9C82-FEF9D5C5AE09}" presName="Accent" presStyleLbl="node1" presStyleIdx="1" presStyleCnt="4"/>
      <dgm:spPr/>
    </dgm:pt>
    <dgm:pt modelId="{1D580C8E-91AF-3D4C-9B86-FDC4B0670A89}" type="pres">
      <dgm:prSet presAssocID="{89E206FF-1E7C-2242-9C82-FEF9D5C5AE09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BD57DF86-F747-DB43-AADC-0F112388AB0B}" type="pres">
      <dgm:prSet presAssocID="{105D210C-125F-AD49-9E00-887EE3882DA1}" presName="Accent3" presStyleCnt="0"/>
      <dgm:spPr/>
    </dgm:pt>
    <dgm:pt modelId="{1B557EFD-0DB2-4242-8724-29418ADBEA85}" type="pres">
      <dgm:prSet presAssocID="{105D210C-125F-AD49-9E00-887EE3882DA1}" presName="Accent" presStyleLbl="node1" presStyleIdx="2" presStyleCnt="4"/>
      <dgm:spPr/>
    </dgm:pt>
    <dgm:pt modelId="{798B8969-96D3-034C-85D8-65DC5E35EE41}" type="pres">
      <dgm:prSet presAssocID="{105D210C-125F-AD49-9E00-887EE3882DA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F08E0ED9-3F87-EF4A-9CD1-00BCD15B3932}" type="pres">
      <dgm:prSet presAssocID="{0194F34F-0BED-8E45-A575-8CA4422CE3E3}" presName="Accent4" presStyleCnt="0"/>
      <dgm:spPr/>
    </dgm:pt>
    <dgm:pt modelId="{8F664480-AD2C-D14E-80E3-068ED9FEC494}" type="pres">
      <dgm:prSet presAssocID="{0194F34F-0BED-8E45-A575-8CA4422CE3E3}" presName="Accent" presStyleLbl="node1" presStyleIdx="3" presStyleCnt="4"/>
      <dgm:spPr/>
    </dgm:pt>
    <dgm:pt modelId="{A2BEBEC4-1E6C-9043-99C1-578228917504}" type="pres">
      <dgm:prSet presAssocID="{0194F34F-0BED-8E45-A575-8CA4422CE3E3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E1179124-C092-794A-ABC5-734DC6FB3F19}" srcId="{F45B9259-C19D-4F4F-8D77-381A889944F6}" destId="{0194F34F-0BED-8E45-A575-8CA4422CE3E3}" srcOrd="3" destOrd="0" parTransId="{B20B4B37-2C74-2B40-9AAB-D55B7FA57F92}" sibTransId="{F5D2C33F-CB83-ED43-859D-B981C76EE7F0}"/>
    <dgm:cxn modelId="{B8196673-AB75-D646-9A3C-094D0B56755D}" type="presOf" srcId="{F45B9259-C19D-4F4F-8D77-381A889944F6}" destId="{D750C824-6FA8-574E-B595-4AE8BF00974B}" srcOrd="0" destOrd="0" presId="urn:microsoft.com/office/officeart/2009/layout/CircleArrowProcess"/>
    <dgm:cxn modelId="{08D0DD58-D5FB-834B-9FCA-5A7AD7DE2F87}" srcId="{F45B9259-C19D-4F4F-8D77-381A889944F6}" destId="{33E4516B-E2A6-8F4B-A8C6-37C47139A0B8}" srcOrd="0" destOrd="0" parTransId="{603C3E60-EA50-B54B-96E3-C47225805AAB}" sibTransId="{13464880-5FEB-A149-80BE-B03A38D90852}"/>
    <dgm:cxn modelId="{E960927F-B6D3-664B-ADC0-DC9547AFEEE6}" type="presOf" srcId="{105D210C-125F-AD49-9E00-887EE3882DA1}" destId="{798B8969-96D3-034C-85D8-65DC5E35EE41}" srcOrd="0" destOrd="0" presId="urn:microsoft.com/office/officeart/2009/layout/CircleArrowProcess"/>
    <dgm:cxn modelId="{D80065AA-E29B-AF4F-A422-6D30A5A2E37A}" type="presOf" srcId="{0194F34F-0BED-8E45-A575-8CA4422CE3E3}" destId="{A2BEBEC4-1E6C-9043-99C1-578228917504}" srcOrd="0" destOrd="0" presId="urn:microsoft.com/office/officeart/2009/layout/CircleArrowProcess"/>
    <dgm:cxn modelId="{B5DD79EA-9684-484F-AE7A-C43A2C768448}" type="presOf" srcId="{33E4516B-E2A6-8F4B-A8C6-37C47139A0B8}" destId="{B1EB347E-1A07-F849-AFF2-65441B9C47CC}" srcOrd="0" destOrd="0" presId="urn:microsoft.com/office/officeart/2009/layout/CircleArrowProcess"/>
    <dgm:cxn modelId="{029C35EB-FB4B-094F-BA8F-E3C5F6732ED8}" srcId="{F45B9259-C19D-4F4F-8D77-381A889944F6}" destId="{105D210C-125F-AD49-9E00-887EE3882DA1}" srcOrd="2" destOrd="0" parTransId="{EDB8C6C5-0283-A643-B34C-55AF186BC7ED}" sibTransId="{2F4372FB-47A9-B24F-B4EB-8E44AF86A9A7}"/>
    <dgm:cxn modelId="{8D8981FE-A33B-4D47-8471-BFFF20ABCCFC}" type="presOf" srcId="{89E206FF-1E7C-2242-9C82-FEF9D5C5AE09}" destId="{1D580C8E-91AF-3D4C-9B86-FDC4B0670A89}" srcOrd="0" destOrd="0" presId="urn:microsoft.com/office/officeart/2009/layout/CircleArrowProcess"/>
    <dgm:cxn modelId="{DD9E65FF-228F-1C47-8DD4-3FEA7E14F0AE}" srcId="{F45B9259-C19D-4F4F-8D77-381A889944F6}" destId="{89E206FF-1E7C-2242-9C82-FEF9D5C5AE09}" srcOrd="1" destOrd="0" parTransId="{A0F5348D-4FCF-6B4B-9255-D033C944312E}" sibTransId="{1E974AC7-ADC8-094E-B570-9D8129A47E96}"/>
    <dgm:cxn modelId="{ACF4ACD1-1C2A-694F-AB09-1D1EA0D9799F}" type="presParOf" srcId="{D750C824-6FA8-574E-B595-4AE8BF00974B}" destId="{A3437FC9-83CB-1A4C-B6A9-50206BF8D9BA}" srcOrd="0" destOrd="0" presId="urn:microsoft.com/office/officeart/2009/layout/CircleArrowProcess"/>
    <dgm:cxn modelId="{C8132DA7-7263-2447-8799-7A90B4442B14}" type="presParOf" srcId="{A3437FC9-83CB-1A4C-B6A9-50206BF8D9BA}" destId="{307E7023-A060-2F49-AF9D-74B6F9738451}" srcOrd="0" destOrd="0" presId="urn:microsoft.com/office/officeart/2009/layout/CircleArrowProcess"/>
    <dgm:cxn modelId="{0CB7C8DA-F825-A443-A6ED-C90A094582A3}" type="presParOf" srcId="{D750C824-6FA8-574E-B595-4AE8BF00974B}" destId="{B1EB347E-1A07-F849-AFF2-65441B9C47CC}" srcOrd="1" destOrd="0" presId="urn:microsoft.com/office/officeart/2009/layout/CircleArrowProcess"/>
    <dgm:cxn modelId="{02A85AFA-9899-E244-AEC9-192E6B0CA548}" type="presParOf" srcId="{D750C824-6FA8-574E-B595-4AE8BF00974B}" destId="{654F0EB3-8ACB-BF46-8CA4-923168DBC7F3}" srcOrd="2" destOrd="0" presId="urn:microsoft.com/office/officeart/2009/layout/CircleArrowProcess"/>
    <dgm:cxn modelId="{64026E8D-2575-D746-97E7-9CA9F2297817}" type="presParOf" srcId="{654F0EB3-8ACB-BF46-8CA4-923168DBC7F3}" destId="{AFDE0777-56FD-0649-914E-40B9026AC7CE}" srcOrd="0" destOrd="0" presId="urn:microsoft.com/office/officeart/2009/layout/CircleArrowProcess"/>
    <dgm:cxn modelId="{9E587BBF-37BB-8C48-9C85-5C741AED7257}" type="presParOf" srcId="{D750C824-6FA8-574E-B595-4AE8BF00974B}" destId="{1D580C8E-91AF-3D4C-9B86-FDC4B0670A89}" srcOrd="3" destOrd="0" presId="urn:microsoft.com/office/officeart/2009/layout/CircleArrowProcess"/>
    <dgm:cxn modelId="{0E48AE59-3175-AA42-A01B-0707D779A888}" type="presParOf" srcId="{D750C824-6FA8-574E-B595-4AE8BF00974B}" destId="{BD57DF86-F747-DB43-AADC-0F112388AB0B}" srcOrd="4" destOrd="0" presId="urn:microsoft.com/office/officeart/2009/layout/CircleArrowProcess"/>
    <dgm:cxn modelId="{C3C60BB9-0849-564F-819F-59DDA907A7F9}" type="presParOf" srcId="{BD57DF86-F747-DB43-AADC-0F112388AB0B}" destId="{1B557EFD-0DB2-4242-8724-29418ADBEA85}" srcOrd="0" destOrd="0" presId="urn:microsoft.com/office/officeart/2009/layout/CircleArrowProcess"/>
    <dgm:cxn modelId="{90CC279A-A2D9-0C49-A11E-6D7739CB8DFA}" type="presParOf" srcId="{D750C824-6FA8-574E-B595-4AE8BF00974B}" destId="{798B8969-96D3-034C-85D8-65DC5E35EE41}" srcOrd="5" destOrd="0" presId="urn:microsoft.com/office/officeart/2009/layout/CircleArrowProcess"/>
    <dgm:cxn modelId="{A7CD8A67-7A22-E44B-89FE-D19C90D24C3A}" type="presParOf" srcId="{D750C824-6FA8-574E-B595-4AE8BF00974B}" destId="{F08E0ED9-3F87-EF4A-9CD1-00BCD15B3932}" srcOrd="6" destOrd="0" presId="urn:microsoft.com/office/officeart/2009/layout/CircleArrowProcess"/>
    <dgm:cxn modelId="{B5A03769-4FC0-B042-B075-3909B06D4CEA}" type="presParOf" srcId="{F08E0ED9-3F87-EF4A-9CD1-00BCD15B3932}" destId="{8F664480-AD2C-D14E-80E3-068ED9FEC494}" srcOrd="0" destOrd="0" presId="urn:microsoft.com/office/officeart/2009/layout/CircleArrowProcess"/>
    <dgm:cxn modelId="{B01DC8FE-44A2-424C-8828-2DF4632FDF84}" type="presParOf" srcId="{D750C824-6FA8-574E-B595-4AE8BF00974B}" destId="{A2BEBEC4-1E6C-9043-99C1-578228917504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E7023-A060-2F49-AF9D-74B6F9738451}">
      <dsp:nvSpPr>
        <dsp:cNvPr id="0" name=""/>
        <dsp:cNvSpPr/>
      </dsp:nvSpPr>
      <dsp:spPr>
        <a:xfrm>
          <a:off x="1421975" y="0"/>
          <a:ext cx="1963584" cy="196378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347E-1A07-F849-AFF2-65441B9C47CC}">
      <dsp:nvSpPr>
        <dsp:cNvPr id="0" name=""/>
        <dsp:cNvSpPr/>
      </dsp:nvSpPr>
      <dsp:spPr>
        <a:xfrm>
          <a:off x="1855503" y="710836"/>
          <a:ext cx="1095791" cy="54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HTM</a:t>
          </a:r>
        </a:p>
      </dsp:txBody>
      <dsp:txXfrm>
        <a:off x="1855503" y="710836"/>
        <a:ext cx="1095791" cy="547838"/>
      </dsp:txXfrm>
    </dsp:sp>
    <dsp:sp modelId="{AFDE0777-56FD-0649-914E-40B9026AC7CE}">
      <dsp:nvSpPr>
        <dsp:cNvPr id="0" name=""/>
        <dsp:cNvSpPr/>
      </dsp:nvSpPr>
      <dsp:spPr>
        <a:xfrm>
          <a:off x="876473" y="1128485"/>
          <a:ext cx="1963584" cy="196378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80C8E-91AF-3D4C-9B86-FDC4B0670A89}">
      <dsp:nvSpPr>
        <dsp:cNvPr id="0" name=""/>
        <dsp:cNvSpPr/>
      </dsp:nvSpPr>
      <dsp:spPr>
        <a:xfrm>
          <a:off x="1307791" y="1841405"/>
          <a:ext cx="1095791" cy="54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Encoder</a:t>
          </a:r>
        </a:p>
      </dsp:txBody>
      <dsp:txXfrm>
        <a:off x="1307791" y="1841405"/>
        <a:ext cx="1095791" cy="547838"/>
      </dsp:txXfrm>
    </dsp:sp>
    <dsp:sp modelId="{1B557EFD-0DB2-4242-8724-29418ADBEA85}">
      <dsp:nvSpPr>
        <dsp:cNvPr id="0" name=""/>
        <dsp:cNvSpPr/>
      </dsp:nvSpPr>
      <dsp:spPr>
        <a:xfrm>
          <a:off x="1421975" y="2261137"/>
          <a:ext cx="1963584" cy="196378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B8969-96D3-034C-85D8-65DC5E35EE41}">
      <dsp:nvSpPr>
        <dsp:cNvPr id="0" name=""/>
        <dsp:cNvSpPr/>
      </dsp:nvSpPr>
      <dsp:spPr>
        <a:xfrm>
          <a:off x="1855503" y="2971974"/>
          <a:ext cx="1095791" cy="54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Spatial Pooler</a:t>
          </a:r>
        </a:p>
      </dsp:txBody>
      <dsp:txXfrm>
        <a:off x="1855503" y="2971974"/>
        <a:ext cx="1095791" cy="547838"/>
      </dsp:txXfrm>
    </dsp:sp>
    <dsp:sp modelId="{8F664480-AD2C-D14E-80E3-068ED9FEC494}">
      <dsp:nvSpPr>
        <dsp:cNvPr id="0" name=""/>
        <dsp:cNvSpPr/>
      </dsp:nvSpPr>
      <dsp:spPr>
        <a:xfrm>
          <a:off x="1016440" y="3519813"/>
          <a:ext cx="1686966" cy="168778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EBEC4-1E6C-9043-99C1-578228917504}">
      <dsp:nvSpPr>
        <dsp:cNvPr id="0" name=""/>
        <dsp:cNvSpPr/>
      </dsp:nvSpPr>
      <dsp:spPr>
        <a:xfrm>
          <a:off x="1307791" y="4102543"/>
          <a:ext cx="1095791" cy="54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Spatial Pattern Learning</a:t>
          </a:r>
        </a:p>
      </dsp:txBody>
      <dsp:txXfrm>
        <a:off x="1307791" y="4102543"/>
        <a:ext cx="1095791" cy="547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576F1-907C-4271-87EA-085747C3E2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B9677-0CCF-4F06-8588-DE8AF528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1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677-0CCF-4F06-8588-DE8AF5280F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AE38A34-B679-E12F-1EEA-7887F0324953}"/>
              </a:ext>
            </a:extLst>
          </p:cNvPr>
          <p:cNvSpPr/>
          <p:nvPr userDrawn="1"/>
        </p:nvSpPr>
        <p:spPr>
          <a:xfrm>
            <a:off x="10220960" y="0"/>
            <a:ext cx="1971040" cy="92456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9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60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9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2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6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09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48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6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25-Mar-23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Hf9Xz7jz7A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A862D-60D8-8A09-AEDC-940D3CB0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6228520" y="0"/>
            <a:ext cx="5948652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6AB5C66-2682-753D-6273-6F4CB8BEC484}"/>
              </a:ext>
            </a:extLst>
          </p:cNvPr>
          <p:cNvSpPr txBox="1"/>
          <p:nvPr/>
        </p:nvSpPr>
        <p:spPr>
          <a:xfrm>
            <a:off x="771410" y="354962"/>
            <a:ext cx="9334954" cy="197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Module: Software Engineering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2C8E6D-9401-E56B-E3A2-1AD1530A59CD}"/>
              </a:ext>
            </a:extLst>
          </p:cNvPr>
          <p:cNvSpPr txBox="1"/>
          <p:nvPr/>
        </p:nvSpPr>
        <p:spPr>
          <a:xfrm>
            <a:off x="981741" y="3722100"/>
            <a:ext cx="4884514" cy="20558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Presented by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Team_SqrAS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itchFamily="18"/>
              <a:ea typeface="+mn-ea"/>
              <a:cs typeface="Times New Roman" pitchFamily="18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28600" indent="-228600" algn="ctr" defTabSz="914400">
              <a:spcAft>
                <a:spcPts val="600"/>
              </a:spcAft>
              <a:buClr>
                <a:srgbClr val="FFFFFF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 err="1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Nowrin</a:t>
            </a:r>
            <a:r>
              <a:rPr lang="en-US" b="1" kern="0" dirty="0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 </a:t>
            </a:r>
            <a:r>
              <a:rPr lang="en-US" b="1" kern="0" dirty="0" err="1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Tasnin</a:t>
            </a:r>
            <a:r>
              <a:rPr lang="en-US" b="1" kern="0" dirty="0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 Sinthia</a:t>
            </a:r>
          </a:p>
          <a:p>
            <a:pPr marL="228600" indent="-228600" algn="ctr" defTabSz="914400">
              <a:spcAft>
                <a:spcPts val="600"/>
              </a:spcAft>
              <a:buClr>
                <a:srgbClr val="FFFFFF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Ashraf Uddin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A.S.M. </a:t>
            </a:r>
            <a:r>
              <a:rPr lang="en-US" b="1" kern="0" dirty="0" err="1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Saiem</a:t>
            </a:r>
            <a:r>
              <a:rPr lang="en-US" b="1" kern="0" dirty="0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 </a:t>
            </a:r>
            <a:r>
              <a:rPr lang="en-US" b="1" kern="0" dirty="0" err="1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Solimullah</a:t>
            </a:r>
            <a:endParaRPr lang="en-US" b="1" kern="0" dirty="0">
              <a:solidFill>
                <a:srgbClr val="000000"/>
              </a:solidFill>
              <a:latin typeface="Times New Roman" pitchFamily="18"/>
              <a:ea typeface="Calibri"/>
              <a:cs typeface="Times New Roman" pitchFamily="18"/>
            </a:endParaRPr>
          </a:p>
          <a:p>
            <a:pPr marL="228600" indent="-228600" algn="ctr" defTabSz="914400">
              <a:spcAft>
                <a:spcPts val="600"/>
              </a:spcAft>
              <a:buClr>
                <a:srgbClr val="FFFFFF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Calibri"/>
                <a:cs typeface="Times New Roman" pitchFamily="18"/>
              </a:rPr>
              <a:t>Fahim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Calibri"/>
                <a:cs typeface="Times New Roman" pitchFamily="18"/>
              </a:rPr>
              <a:t>Talukder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1" kern="0" dirty="0">
              <a:solidFill>
                <a:srgbClr val="000000"/>
              </a:solidFill>
              <a:latin typeface="Times New Roman" pitchFamily="18"/>
              <a:ea typeface="Calibri"/>
              <a:cs typeface="Times New Roman" pitchFamily="18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1" kern="0" dirty="0">
              <a:solidFill>
                <a:srgbClr val="000000"/>
              </a:solidFill>
              <a:latin typeface="Times New Roman" pitchFamily="18"/>
              <a:ea typeface="Calibri"/>
              <a:cs typeface="Times New Roman" pitchFamily="18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Calibri"/>
              <a:cs typeface="Times New Roman" pitchFamily="18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3DDA2E65-4B11-209E-A7F4-330E7F67FF62}"/>
              </a:ext>
            </a:extLst>
          </p:cNvPr>
          <p:cNvSpPr txBox="1"/>
          <p:nvPr/>
        </p:nvSpPr>
        <p:spPr>
          <a:xfrm>
            <a:off x="771411" y="1341627"/>
            <a:ext cx="7560652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Project Title: 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E9E9697E-BBFC-3A85-EB9A-30A793A32F08}"/>
              </a:ext>
            </a:extLst>
          </p:cNvPr>
          <p:cNvSpPr txBox="1"/>
          <p:nvPr/>
        </p:nvSpPr>
        <p:spPr>
          <a:xfrm>
            <a:off x="1730337" y="5777948"/>
            <a:ext cx="3387321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b="1" dirty="0">
                <a:solidFill>
                  <a:srgbClr val="FF2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Prof. Damir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Dobric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18363881-54D1-F2A9-C968-9360C78507A7}"/>
              </a:ext>
            </a:extLst>
          </p:cNvPr>
          <p:cNvSpPr txBox="1"/>
          <p:nvPr/>
        </p:nvSpPr>
        <p:spPr>
          <a:xfrm>
            <a:off x="771409" y="1926402"/>
            <a:ext cx="8544869" cy="14465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Implement the New Spatial Pattern Learning Experiment</a:t>
            </a:r>
          </a:p>
        </p:txBody>
      </p:sp>
    </p:spTree>
    <p:extLst>
      <p:ext uri="{BB962C8B-B14F-4D97-AF65-F5344CB8AC3E}">
        <p14:creationId xmlns:p14="http://schemas.microsoft.com/office/powerpoint/2010/main" val="11058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34AC-1213-4646-28E4-803CAB47C3B5}"/>
              </a:ext>
            </a:extLst>
          </p:cNvPr>
          <p:cNvSpPr txBox="1">
            <a:spLocks/>
          </p:cNvSpPr>
          <p:nvPr/>
        </p:nvSpPr>
        <p:spPr>
          <a:xfrm>
            <a:off x="838200" y="1162086"/>
            <a:ext cx="3971202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of every input after each cycle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95ECF-668D-0855-B651-BC6AC912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5846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F76A0B8-CF2F-7B86-B3AF-C633EC434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5" b="73560"/>
          <a:stretch/>
        </p:blipFill>
        <p:spPr>
          <a:xfrm>
            <a:off x="1044799" y="1508911"/>
            <a:ext cx="3971202" cy="20323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ADB9AC-F7CC-BDBA-6D01-1E6D7CA5362A}"/>
              </a:ext>
            </a:extLst>
          </p:cNvPr>
          <p:cNvSpPr txBox="1">
            <a:spLocks/>
          </p:cNvSpPr>
          <p:nvPr/>
        </p:nvSpPr>
        <p:spPr>
          <a:xfrm>
            <a:off x="838200" y="3917562"/>
            <a:ext cx="5238155" cy="59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bitmaps for each input of every cycle. Here is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YouTube link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demonstration.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2502C06-ACB4-5006-98DD-71FE807EB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54" b="45685"/>
          <a:stretch/>
        </p:blipFill>
        <p:spPr>
          <a:xfrm>
            <a:off x="1760051" y="4524692"/>
            <a:ext cx="2540697" cy="20341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E65101-AB79-3DB6-6C4E-1F28CAE5DC96}"/>
              </a:ext>
            </a:extLst>
          </p:cNvPr>
          <p:cNvSpPr txBox="1"/>
          <p:nvPr/>
        </p:nvSpPr>
        <p:spPr>
          <a:xfrm>
            <a:off x="6096000" y="1123083"/>
            <a:ext cx="583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Showing, for which inputs a column will be activated</a:t>
            </a:r>
          </a:p>
          <a:p>
            <a:endParaRPr lang="en-DE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AFF78AFA-7C15-70DE-A68C-369AF8F977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624" b="63095"/>
          <a:stretch/>
        </p:blipFill>
        <p:spPr>
          <a:xfrm>
            <a:off x="7132839" y="1652510"/>
            <a:ext cx="3305229" cy="17962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D42B7A-654E-8351-2B4E-8BB447CEF6AB}"/>
              </a:ext>
            </a:extLst>
          </p:cNvPr>
          <p:cNvSpPr txBox="1"/>
          <p:nvPr/>
        </p:nvSpPr>
        <p:spPr>
          <a:xfrm>
            <a:off x="6076355" y="3873772"/>
            <a:ext cx="583406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Generated bitmaps for the columns whom are connected to the input bits.</a:t>
            </a:r>
          </a:p>
        </p:txBody>
      </p:sp>
      <p:pic>
        <p:nvPicPr>
          <p:cNvPr id="18" name="Picture 17" descr="A close up of a screen&#10;&#10;Description automatically generated">
            <a:extLst>
              <a:ext uri="{FF2B5EF4-FFF2-40B4-BE49-F238E27FC236}">
                <a16:creationId xmlns:a16="http://schemas.microsoft.com/office/drawing/2014/main" id="{8C1A9ADA-7E9C-CEDB-58DD-2E3C15FCE9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6202" b="63832"/>
          <a:stretch/>
        </p:blipFill>
        <p:spPr>
          <a:xfrm>
            <a:off x="6610982" y="4524692"/>
            <a:ext cx="2845114" cy="1550987"/>
          </a:xfrm>
          <a:prstGeom prst="rect">
            <a:avLst/>
          </a:prstGeom>
        </p:spPr>
      </p:pic>
      <p:pic>
        <p:nvPicPr>
          <p:cNvPr id="19" name="Picture 1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F8B5EA1-CC0C-A144-C982-29628EA973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5749" b="-334"/>
          <a:stretch/>
        </p:blipFill>
        <p:spPr>
          <a:xfrm>
            <a:off x="9755539" y="4324321"/>
            <a:ext cx="1855436" cy="2021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9759F-D283-FDD2-D2F4-07B545949760}"/>
              </a:ext>
            </a:extLst>
          </p:cNvPr>
          <p:cNvSpPr txBox="1"/>
          <p:nvPr/>
        </p:nvSpPr>
        <p:spPr>
          <a:xfrm>
            <a:off x="657796" y="3575513"/>
            <a:ext cx="482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Stability cycle number for all inputs.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2A3BE-59FA-814D-AE10-96BFA69955A1}"/>
              </a:ext>
            </a:extLst>
          </p:cNvPr>
          <p:cNvSpPr txBox="1"/>
          <p:nvPr/>
        </p:nvSpPr>
        <p:spPr>
          <a:xfrm>
            <a:off x="757313" y="6511910"/>
            <a:ext cx="482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BitMaps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an input for each cycle.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19A00-E8D6-0608-97C2-958E23D1CABB}"/>
              </a:ext>
            </a:extLst>
          </p:cNvPr>
          <p:cNvSpPr txBox="1"/>
          <p:nvPr/>
        </p:nvSpPr>
        <p:spPr>
          <a:xfrm>
            <a:off x="6159876" y="3536000"/>
            <a:ext cx="5251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10: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 of a column will be activated for which inputs.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5BE8CE-84CD-DAE9-58E7-C2BD9BDC7344}"/>
              </a:ext>
            </a:extLst>
          </p:cNvPr>
          <p:cNvSpPr txBox="1"/>
          <p:nvPr/>
        </p:nvSpPr>
        <p:spPr>
          <a:xfrm>
            <a:off x="6238042" y="6260631"/>
            <a:ext cx="525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11: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Connected input bits for a column and Generating bit maps of connected input bits for a column.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E2EC5-60A7-7ADF-9AD5-07EC10A519D6}"/>
              </a:ext>
            </a:extLst>
          </p:cNvPr>
          <p:cNvSpPr txBox="1">
            <a:spLocks/>
          </p:cNvSpPr>
          <p:nvPr/>
        </p:nvSpPr>
        <p:spPr>
          <a:xfrm>
            <a:off x="543233" y="589241"/>
            <a:ext cx="5257800" cy="617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latin typeface="Times New Roman" pitchFamily="18"/>
                <a:ea typeface="+mn-ea"/>
                <a:cs typeface="Times New Roman" pitchFamily="18"/>
              </a:rPr>
              <a:t>Results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5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84AE32F-5D29-0D85-7E04-BB58D619CF27}"/>
              </a:ext>
            </a:extLst>
          </p:cNvPr>
          <p:cNvSpPr txBox="1">
            <a:spLocks/>
          </p:cNvSpPr>
          <p:nvPr/>
        </p:nvSpPr>
        <p:spPr>
          <a:xfrm>
            <a:off x="552450" y="466725"/>
            <a:ext cx="9601200" cy="655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latin typeface="Times New Roman" pitchFamily="18"/>
                <a:ea typeface="+mn-ea"/>
                <a:cs typeface="Times New Roman" pitchFamily="18"/>
              </a:rPr>
              <a:t>Statistical </a:t>
            </a:r>
            <a:r>
              <a:rPr lang="en-US" sz="3200" dirty="0" err="1">
                <a:latin typeface="Times New Roman" pitchFamily="18"/>
                <a:cs typeface="Times New Roman" pitchFamily="18"/>
              </a:rPr>
              <a:t>I</a:t>
            </a:r>
            <a:r>
              <a:rPr lang="en-US" sz="3200" cap="none" dirty="0" err="1">
                <a:latin typeface="Times New Roman" pitchFamily="18"/>
                <a:ea typeface="+mn-ea"/>
                <a:cs typeface="Times New Roman" pitchFamily="18"/>
              </a:rPr>
              <a:t>nformations</a:t>
            </a:r>
            <a:r>
              <a:rPr lang="en-US" sz="3200" cap="none" dirty="0">
                <a:latin typeface="Times New Roman" pitchFamily="18"/>
                <a:ea typeface="+mn-ea"/>
                <a:cs typeface="Times New Roman" pitchFamily="18"/>
              </a:rPr>
              <a:t> about the Stability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381FC8F-BB02-BEC7-9CF8-8C9B3AA62345}"/>
              </a:ext>
            </a:extLst>
          </p:cNvPr>
          <p:cNvSpPr txBox="1">
            <a:spLocks/>
          </p:cNvSpPr>
          <p:nvPr/>
        </p:nvSpPr>
        <p:spPr>
          <a:xfrm>
            <a:off x="838200" y="1406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main output adding N = how many iterations the SDR for the input was not changes and after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isInStableState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true, counting and showing how many cycles are stable.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each cycle, showing that whether a input stable is stable or not and if a input is stable then at which cycle it gets stable.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each cycle, showing by percentage that how many inputs are stable for that particular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bitmaps for each input of every cycle so that one can easily view how actually the SDRs are changing for inputs per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for a column will be activated by which inputs. For example, column 0 will be activated for input 93, input 94, input 95.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bitmaps for a column that is connected with the input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 the values of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HtmConfig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gathered information about getting stability at cycle, from which cycle getting all the input’s mini column list and showing this by graph in the google sheet.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F78104B1-413E-ED8E-E40D-AD9E3B56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2406-D8A4-E497-F56E-C02C8DA06C2D}"/>
              </a:ext>
            </a:extLst>
          </p:cNvPr>
          <p:cNvSpPr txBox="1">
            <a:spLocks/>
          </p:cNvSpPr>
          <p:nvPr/>
        </p:nvSpPr>
        <p:spPr>
          <a:xfrm>
            <a:off x="838200" y="1432336"/>
            <a:ext cx="10515600" cy="245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implementing new spatial pattern learning experiment, the code successfully breaks the loop instead of running 1000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that after the variable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isInStableState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true, then it’s stability will not change by checking consecutive 100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why first 40 cycles don’t give mini columns list for inputs 51 to input 99 and the reason was the boosting function of spatial pooler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readable statistical information about the stability of all mini columns.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4674D-4904-8BDB-6782-9E4EFE0B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2616B7-A44A-E4DA-E321-2E4BC1952C5E}"/>
              </a:ext>
            </a:extLst>
          </p:cNvPr>
          <p:cNvSpPr txBox="1">
            <a:spLocks/>
          </p:cNvSpPr>
          <p:nvPr/>
        </p:nvSpPr>
        <p:spPr>
          <a:xfrm>
            <a:off x="543233" y="589241"/>
            <a:ext cx="5257800" cy="617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latin typeface="Times New Roman" pitchFamily="18"/>
                <a:ea typeface="+mn-ea"/>
                <a:cs typeface="Times New Roman" pitchFamily="18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1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A265-D657-B177-EC33-2BD35B2C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2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11656-E29A-2C16-20E8-0319C76D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5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A862D-60D8-8A09-AEDC-940D3CB0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6228520" y="0"/>
            <a:ext cx="5948652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2C8E6D-9401-E56B-E3A2-1AD1530A59CD}"/>
              </a:ext>
            </a:extLst>
          </p:cNvPr>
          <p:cNvSpPr txBox="1"/>
          <p:nvPr/>
        </p:nvSpPr>
        <p:spPr>
          <a:xfrm>
            <a:off x="1062109" y="1761073"/>
            <a:ext cx="6133505" cy="36161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latin typeface="Times New Roman" pitchFamily="18"/>
                <a:cs typeface="Times New Roman" pitchFamily="18"/>
              </a:rPr>
              <a:t>Objectives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/>
              <a:ea typeface="+mn-ea"/>
              <a:cs typeface="Times New Roman" pitchFamily="18"/>
            </a:endParaRPr>
          </a:p>
          <a:p>
            <a:pPr marL="285750" marR="0" lvl="0" indent="-2857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latin typeface="Times New Roman" pitchFamily="18"/>
                <a:cs typeface="Times New Roman" pitchFamily="18"/>
              </a:rPr>
              <a:t>Introduction</a:t>
            </a:r>
          </a:p>
          <a:p>
            <a:pPr marL="285750" marR="0" lvl="0" indent="-2857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Investigation of Inactive mini-columns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Methodology</a:t>
            </a:r>
          </a:p>
          <a:p>
            <a:pPr marL="285750" marR="0" lvl="0" indent="-2857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Results</a:t>
            </a:r>
          </a:p>
          <a:p>
            <a:pPr marL="285750" marR="0" lvl="0" indent="-2857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latin typeface="Times New Roman" pitchFamily="18"/>
                <a:cs typeface="Times New Roman" pitchFamily="18"/>
              </a:rPr>
              <a:t>Conclusion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/>
              <a:ea typeface="+mn-ea"/>
              <a:cs typeface="Times New Roman" pitchFamily="18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3DDA2E65-4B11-209E-A7F4-330E7F67FF62}"/>
              </a:ext>
            </a:extLst>
          </p:cNvPr>
          <p:cNvSpPr txBox="1"/>
          <p:nvPr/>
        </p:nvSpPr>
        <p:spPr>
          <a:xfrm>
            <a:off x="560767" y="588149"/>
            <a:ext cx="7560652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Table of Content:</a:t>
            </a:r>
          </a:p>
        </p:txBody>
      </p:sp>
    </p:spTree>
    <p:extLst>
      <p:ext uri="{BB962C8B-B14F-4D97-AF65-F5344CB8AC3E}">
        <p14:creationId xmlns:p14="http://schemas.microsoft.com/office/powerpoint/2010/main" val="222074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A862D-60D8-8A09-AEDC-940D3CB0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6228520" y="0"/>
            <a:ext cx="5948652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2C8E6D-9401-E56B-E3A2-1AD1530A59CD}"/>
              </a:ext>
            </a:extLst>
          </p:cNvPr>
          <p:cNvSpPr txBox="1"/>
          <p:nvPr/>
        </p:nvSpPr>
        <p:spPr>
          <a:xfrm>
            <a:off x="794237" y="1337588"/>
            <a:ext cx="6290149" cy="41828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code of spatial pattern learning.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Investing the reason, why first 40 cycles don't give mini columns list for input 51 to input 99.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latin typeface="Times New Roman" pitchFamily="18"/>
                <a:cs typeface="Times New Roman" pitchFamily="18"/>
              </a:rPr>
              <a:t>Implementation of New Spatial Pattern Learning.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latin typeface="Times New Roman" pitchFamily="18"/>
                <a:cs typeface="Times New Roman" pitchFamily="18"/>
              </a:rPr>
              <a:t>R</a:t>
            </a:r>
            <a:r>
              <a:rPr kumimoji="0" lang="en-US" sz="2400" b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eadable</a:t>
            </a: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 statistical </a:t>
            </a:r>
            <a:r>
              <a:rPr kumimoji="0" lang="en-US" sz="2400" b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informations</a:t>
            </a: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 about the stability of all mini-columns.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3DDA2E65-4B11-209E-A7F4-330E7F67FF62}"/>
              </a:ext>
            </a:extLst>
          </p:cNvPr>
          <p:cNvSpPr txBox="1"/>
          <p:nvPr/>
        </p:nvSpPr>
        <p:spPr>
          <a:xfrm>
            <a:off x="585431" y="609600"/>
            <a:ext cx="7560652" cy="5355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dirty="0">
                <a:latin typeface="Times New Roman" pitchFamily="18"/>
                <a:cs typeface="Times New Roman" pitchFamily="18"/>
              </a:rPr>
              <a:t>Objectives</a:t>
            </a:r>
            <a:endParaRPr kumimoji="0" lang="en-US" sz="3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/>
              <a:ea typeface="+mn-ea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5656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2">
            <a:extLst>
              <a:ext uri="{FF2B5EF4-FFF2-40B4-BE49-F238E27FC236}">
                <a16:creationId xmlns:a16="http://schemas.microsoft.com/office/drawing/2014/main" id="{3DDA2E65-4B11-209E-A7F4-330E7F67FF62}"/>
              </a:ext>
            </a:extLst>
          </p:cNvPr>
          <p:cNvSpPr txBox="1"/>
          <p:nvPr/>
        </p:nvSpPr>
        <p:spPr>
          <a:xfrm>
            <a:off x="585432" y="597902"/>
            <a:ext cx="7560652" cy="5355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I</a:t>
            </a:r>
            <a:r>
              <a:rPr lang="en-US" sz="3200" b="1" dirty="0" err="1">
                <a:latin typeface="Times New Roman" pitchFamily="18"/>
                <a:cs typeface="Times New Roman" pitchFamily="18"/>
              </a:rPr>
              <a:t>ntroduction</a:t>
            </a:r>
            <a:endParaRPr kumimoji="0" lang="en-US" sz="3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/>
              <a:ea typeface="+mn-ea"/>
              <a:cs typeface="Times New Roman" pitchFamily="18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DF02BB-9DF7-8196-0498-FE576E822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822697"/>
              </p:ext>
            </p:extLst>
          </p:nvPr>
        </p:nvGraphicFramePr>
        <p:xfrm>
          <a:off x="7315200" y="1255198"/>
          <a:ext cx="4262033" cy="5207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4D6E2A-8655-D9C0-ABF4-C0904775158A}"/>
              </a:ext>
            </a:extLst>
          </p:cNvPr>
          <p:cNvSpPr txBox="1"/>
          <p:nvPr/>
        </p:nvSpPr>
        <p:spPr>
          <a:xfrm>
            <a:off x="802409" y="1529723"/>
            <a:ext cx="75606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 is a framework which explains certain structural and algorithmic characteristics of the neocortex consists of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Encoder, Spatial Pooler and Temporal Memory.</a:t>
            </a:r>
            <a:r>
              <a:rPr lang="en-DE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ncoder is a component responsible for transforming raw sensory input data into sparse distributed representations (SDRs)</a:t>
            </a:r>
          </a:p>
          <a:p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spatial pooler forms SDRs by selecting columns based on input similarity, enhancing spatial patterns while preserving sparsity for downstream processing in HTM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Spatial Pattern Learning using Sparse Distributed Representations (SDRs) represents brain's remarkable ability to process and recognize spatial patterns which is based on the fundamentals of hierarchical temporal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4186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2C8E6D-9401-E56B-E3A2-1AD1530A59CD}"/>
              </a:ext>
            </a:extLst>
          </p:cNvPr>
          <p:cNvSpPr txBox="1"/>
          <p:nvPr/>
        </p:nvSpPr>
        <p:spPr>
          <a:xfrm>
            <a:off x="856230" y="1414647"/>
            <a:ext cx="10842744" cy="49241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uLnTx/>
                <a:uFillTx/>
                <a:latin typeface="Times New Roman" panose="02020603050405020304" pitchFamily="18" charset="0"/>
                <a:cs typeface="Times New Roman" pitchFamily="18"/>
              </a:rPr>
              <a:t>In this experiment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, at first, an input is encoded then the encoded value goes to spatial pooler algorithm.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In the spatial pooler algorithm, there are three things happens. Firstly, how many input bits are connected to a single column then that connected inputs are overlapped with encoded values. If the matching crosses a threshold then that column is defined as winner column as well as active column.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After that, that active column will be passed into inhibition function for inhibiting the neighboring columns.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Then, those columns which will not be activated those columns are referred as weak columns and those columns permanence will be boosted.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After investigating, found the problem in the boosting function and idea is reduce the weak columns as fast as possible.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itchFamily="18"/>
            </a:endParaRP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itchFamily="18"/>
            </a:endParaRP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itchFamily="18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3DDA2E65-4B11-209E-A7F4-330E7F67FF62}"/>
              </a:ext>
            </a:extLst>
          </p:cNvPr>
          <p:cNvSpPr txBox="1"/>
          <p:nvPr/>
        </p:nvSpPr>
        <p:spPr>
          <a:xfrm>
            <a:off x="569933" y="628705"/>
            <a:ext cx="7560652" cy="5355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Investigation of Inactive </a:t>
            </a:r>
            <a:r>
              <a:rPr lang="en-US" sz="3200" b="1" dirty="0">
                <a:latin typeface="Times New Roman" pitchFamily="18"/>
                <a:cs typeface="Times New Roman" pitchFamily="18"/>
              </a:rPr>
              <a:t>M</a:t>
            </a:r>
            <a:r>
              <a:rPr kumimoji="0" lang="en-US" sz="3200" b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ini</a:t>
            </a: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-columns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8C16B-EE40-A433-07A8-7093594EA8A3}"/>
              </a:ext>
            </a:extLst>
          </p:cNvPr>
          <p:cNvSpPr txBox="1"/>
          <p:nvPr/>
        </p:nvSpPr>
        <p:spPr>
          <a:xfrm>
            <a:off x="1937288" y="4292518"/>
            <a:ext cx="9761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weakColumns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c.Memory.Get1DIndexes().Where(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c.HtmConfig.OverlapDutyCycles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c.HtmConfig.MinOverlapDutyCycles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]).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b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3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2C8E6D-9401-E56B-E3A2-1AD1530A59CD}"/>
              </a:ext>
            </a:extLst>
          </p:cNvPr>
          <p:cNvSpPr txBox="1"/>
          <p:nvPr/>
        </p:nvSpPr>
        <p:spPr>
          <a:xfrm>
            <a:off x="959386" y="1430114"/>
            <a:ext cx="10842744" cy="46002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After tuning with the values of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DutyCyclePeriod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 and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MinPctOverlapDutyCycles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 to see at which value getting the best output. By setting the value of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DutyCyclePeriod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 = 1000 and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MinPctOverlapDutyCycles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 = 0.45, got the best output.</a:t>
            </a:r>
          </a:p>
          <a:p>
            <a:pPr marL="285750" marR="0" lvl="0" indent="-2857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Getting all the inputs active columns from cycle 3. Not only getting the active columns but also stabled faster than before and got stability at 384 cycle.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itchFamily="18"/>
            </a:endParaRP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itchFamily="18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3DDA2E65-4B11-209E-A7F4-330E7F67FF62}"/>
              </a:ext>
            </a:extLst>
          </p:cNvPr>
          <p:cNvSpPr txBox="1"/>
          <p:nvPr/>
        </p:nvSpPr>
        <p:spPr>
          <a:xfrm>
            <a:off x="574766" y="624094"/>
            <a:ext cx="7560652" cy="5355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Investigation of Inactive Mini-columns</a:t>
            </a:r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5819DD0C-5C01-FFD2-208E-F78925E4B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r="375" b="62371"/>
          <a:stretch/>
        </p:blipFill>
        <p:spPr>
          <a:xfrm>
            <a:off x="1378672" y="3055593"/>
            <a:ext cx="9000693" cy="1921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046F6-83D9-0D42-5AFD-2E50DFD0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71" y="5302612"/>
            <a:ext cx="8935411" cy="647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C0952B-368B-15BD-E80C-6DF2A0E0F020}"/>
              </a:ext>
            </a:extLst>
          </p:cNvPr>
          <p:cNvSpPr txBox="1"/>
          <p:nvPr/>
        </p:nvSpPr>
        <p:spPr>
          <a:xfrm>
            <a:off x="3747187" y="4940095"/>
            <a:ext cx="419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Getting mini columns for all inputs.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B6F6D-2034-99CD-1DA0-8D56E5566392}"/>
              </a:ext>
            </a:extLst>
          </p:cNvPr>
          <p:cNvSpPr txBox="1"/>
          <p:nvPr/>
        </p:nvSpPr>
        <p:spPr>
          <a:xfrm>
            <a:off x="3747188" y="5926129"/>
            <a:ext cx="419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Stability on cycle number 384.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4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6196E3-B4CF-8F18-67F7-4DB67E2E5448}"/>
              </a:ext>
            </a:extLst>
          </p:cNvPr>
          <p:cNvSpPr txBox="1">
            <a:spLocks/>
          </p:cNvSpPr>
          <p:nvPr/>
        </p:nvSpPr>
        <p:spPr>
          <a:xfrm>
            <a:off x="543233" y="589241"/>
            <a:ext cx="5257800" cy="617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latin typeface="Times New Roman" pitchFamily="18"/>
                <a:ea typeface="+mn-ea"/>
                <a:cs typeface="Times New Roman" pitchFamily="18"/>
              </a:rPr>
              <a:t>Methodology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7" descr="A diagram of a flowchart&#10;&#10;Description automatically generated">
            <a:extLst>
              <a:ext uri="{FF2B5EF4-FFF2-40B4-BE49-F238E27FC236}">
                <a16:creationId xmlns:a16="http://schemas.microsoft.com/office/drawing/2014/main" id="{16595EB1-3992-A14D-B893-163417E3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50" y="1624169"/>
            <a:ext cx="2823683" cy="4228570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1510200-2A73-68FF-7BFA-55672B31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104" y="6100718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11" descr="A flowchart with blue squares and white text&#10;&#10;Description automatically generated">
            <a:extLst>
              <a:ext uri="{FF2B5EF4-FFF2-40B4-BE49-F238E27FC236}">
                <a16:creationId xmlns:a16="http://schemas.microsoft.com/office/drawing/2014/main" id="{BFD3EE79-C6AF-BD86-B951-E8A3AD23A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517" y="1885112"/>
            <a:ext cx="2934217" cy="2975064"/>
          </a:xfrm>
          <a:prstGeom prst="rect">
            <a:avLst/>
          </a:prstGeom>
        </p:spPr>
      </p:pic>
      <p:pic>
        <p:nvPicPr>
          <p:cNvPr id="13" name="Picture 12" descr="A flowchart with blue squares and white text&#10;&#10;Description automatically generated">
            <a:extLst>
              <a:ext uri="{FF2B5EF4-FFF2-40B4-BE49-F238E27FC236}">
                <a16:creationId xmlns:a16="http://schemas.microsoft.com/office/drawing/2014/main" id="{BF3A08F8-8C3E-0579-1ABF-B4B58E7CA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539" y="1624169"/>
            <a:ext cx="2911816" cy="2394764"/>
          </a:xfrm>
          <a:prstGeom prst="rect">
            <a:avLst/>
          </a:prstGeom>
        </p:spPr>
      </p:pic>
      <p:pic>
        <p:nvPicPr>
          <p:cNvPr id="14" name="Picture 13" descr="A diagram of a process&#10;&#10;Description automatically generated">
            <a:extLst>
              <a:ext uri="{FF2B5EF4-FFF2-40B4-BE49-F238E27FC236}">
                <a16:creationId xmlns:a16="http://schemas.microsoft.com/office/drawing/2014/main" id="{ABFEF482-56E5-D1A4-2457-6D446A1B7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129" y="4148791"/>
            <a:ext cx="3343150" cy="208623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65DD82-D0A5-5D55-A776-5B855C76C2B1}"/>
              </a:ext>
            </a:extLst>
          </p:cNvPr>
          <p:cNvSpPr/>
          <p:nvPr/>
        </p:nvSpPr>
        <p:spPr>
          <a:xfrm>
            <a:off x="4127462" y="3376568"/>
            <a:ext cx="264160" cy="2133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AC1802-C17B-ACB1-7181-569006D753F0}"/>
              </a:ext>
            </a:extLst>
          </p:cNvPr>
          <p:cNvSpPr/>
          <p:nvPr/>
        </p:nvSpPr>
        <p:spPr>
          <a:xfrm>
            <a:off x="7717098" y="2960008"/>
            <a:ext cx="264160" cy="2133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2EA748F-1C66-E285-ECC6-B0F5D76869FA}"/>
              </a:ext>
            </a:extLst>
          </p:cNvPr>
          <p:cNvSpPr/>
          <p:nvPr/>
        </p:nvSpPr>
        <p:spPr>
          <a:xfrm rot="5400000">
            <a:off x="9820624" y="4044333"/>
            <a:ext cx="264160" cy="2133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51777A-8B12-EC1B-7B85-4E5B3C23DE37}"/>
              </a:ext>
            </a:extLst>
          </p:cNvPr>
          <p:cNvSpPr txBox="1"/>
          <p:nvPr/>
        </p:nvSpPr>
        <p:spPr>
          <a:xfrm>
            <a:off x="3967316" y="5927244"/>
            <a:ext cx="4409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of New Spatial Pattern Learning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1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51D6-5AD1-5390-C401-D23C85FA9CA0}"/>
              </a:ext>
            </a:extLst>
          </p:cNvPr>
          <p:cNvSpPr txBox="1">
            <a:spLocks/>
          </p:cNvSpPr>
          <p:nvPr/>
        </p:nvSpPr>
        <p:spPr>
          <a:xfrm>
            <a:off x="838200" y="14421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getting stability on 384 cycle, storing the mini columns list of each input in the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variable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isInStableState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true, storing the mini columns list and comparing the  mini columns list for another 100 cycles whether there are any change in the mini columns happening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this, at first, checking whether all the mini columns list of inputs are stored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isInStableState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turn false again so this needs to wait for another 50 cycles because when it becomes false, if similarity is greater or equal to 97% for consecutive 50 cycles, it turns into true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why need to clear the SDR arrays of every cycle for each input as well as setting the necessary values to it’s initial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matching all the conditions, started comparing the last two cycles SDR array of each input whether two arrays are fully matched or not.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this for every input for consecutive 100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at some point it doesn’t match even if change of one mini column, setting the variable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countForCycle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countForCycle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100, program is breaking the loop and printing the dictionary.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10200-2A73-68FF-7BFA-55672B31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4691D60-FF19-8B2B-A28A-84CB59019E16}"/>
              </a:ext>
            </a:extLst>
          </p:cNvPr>
          <p:cNvSpPr txBox="1">
            <a:spLocks/>
          </p:cNvSpPr>
          <p:nvPr/>
        </p:nvSpPr>
        <p:spPr>
          <a:xfrm>
            <a:off x="543233" y="589241"/>
            <a:ext cx="5257800" cy="617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latin typeface="Times New Roman" pitchFamily="18"/>
                <a:ea typeface="+mn-ea"/>
                <a:cs typeface="Times New Roman" pitchFamily="18"/>
              </a:rPr>
              <a:t>Methodology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1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F98D-35FE-5DC1-C3C7-25D5263989B9}"/>
              </a:ext>
            </a:extLst>
          </p:cNvPr>
          <p:cNvSpPr txBox="1">
            <a:spLocks/>
          </p:cNvSpPr>
          <p:nvPr/>
        </p:nvSpPr>
        <p:spPr>
          <a:xfrm>
            <a:off x="572729" y="568993"/>
            <a:ext cx="1973826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552F-B194-50D2-9A6B-A7CA267BC2A7}"/>
              </a:ext>
            </a:extLst>
          </p:cNvPr>
          <p:cNvSpPr txBox="1">
            <a:spLocks/>
          </p:cNvSpPr>
          <p:nvPr/>
        </p:nvSpPr>
        <p:spPr>
          <a:xfrm>
            <a:off x="838200" y="1350072"/>
            <a:ext cx="5057907" cy="7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previous and After the new Spatial Pattern Learning Experiment Implementation’s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632BA-1DE7-A4FF-8FF7-973698F2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00713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grid of numbers&#10;&#10;Description automatically generated">
            <a:extLst>
              <a:ext uri="{FF2B5EF4-FFF2-40B4-BE49-F238E27FC236}">
                <a16:creationId xmlns:a16="http://schemas.microsoft.com/office/drawing/2014/main" id="{FA144204-8374-6DAB-6CD5-58E53BDE5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1" r="27412" b="76060"/>
          <a:stretch/>
        </p:blipFill>
        <p:spPr>
          <a:xfrm>
            <a:off x="6900863" y="1750319"/>
            <a:ext cx="4996214" cy="1595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356601-21A0-2B0B-FC36-A0DE06B5E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21"/>
          <a:stretch/>
        </p:blipFill>
        <p:spPr>
          <a:xfrm>
            <a:off x="923866" y="2236240"/>
            <a:ext cx="5372029" cy="1109175"/>
          </a:xfrm>
          <a:prstGeom prst="rect">
            <a:avLst/>
          </a:prstGeom>
        </p:spPr>
      </p:pic>
      <p:pic>
        <p:nvPicPr>
          <p:cNvPr id="15" name="Picture 14" descr="A close-up of a number&#10;&#10;Description automatically generated">
            <a:extLst>
              <a:ext uri="{FF2B5EF4-FFF2-40B4-BE49-F238E27FC236}">
                <a16:creationId xmlns:a16="http://schemas.microsoft.com/office/drawing/2014/main" id="{78950731-E24A-319B-E132-12146764E0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0167" b="2627"/>
          <a:stretch/>
        </p:blipFill>
        <p:spPr>
          <a:xfrm>
            <a:off x="923866" y="3966868"/>
            <a:ext cx="5372029" cy="194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BCB4D4-B951-29A7-077F-A87FC059717B}"/>
              </a:ext>
            </a:extLst>
          </p:cNvPr>
          <p:cNvSpPr txBox="1"/>
          <p:nvPr/>
        </p:nvSpPr>
        <p:spPr>
          <a:xfrm>
            <a:off x="6391627" y="1317998"/>
            <a:ext cx="550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the dictionary at the end.</a:t>
            </a:r>
          </a:p>
          <a:p>
            <a:endParaRPr lang="en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140C34-E13D-6309-D2C4-6845B60292DC}"/>
              </a:ext>
            </a:extLst>
          </p:cNvPr>
          <p:cNvSpPr txBox="1">
            <a:spLocks/>
          </p:cNvSpPr>
          <p:nvPr/>
        </p:nvSpPr>
        <p:spPr>
          <a:xfrm>
            <a:off x="6376663" y="3670267"/>
            <a:ext cx="5815337" cy="523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Percentage of how many inputs are stable for every cycle.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close up of black text&#10;&#10;Description automatically generated">
            <a:extLst>
              <a:ext uri="{FF2B5EF4-FFF2-40B4-BE49-F238E27FC236}">
                <a16:creationId xmlns:a16="http://schemas.microsoft.com/office/drawing/2014/main" id="{D7316070-78D4-3E6A-5315-3F2CBB0B8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863" y="4225992"/>
            <a:ext cx="4268591" cy="875061"/>
          </a:xfrm>
          <a:prstGeom prst="rect">
            <a:avLst/>
          </a:prstGeom>
        </p:spPr>
      </p:pic>
      <p:pic>
        <p:nvPicPr>
          <p:cNvPr id="16" name="Picture 15" descr="A close up of black text&#10;&#10;Description automatically generated">
            <a:extLst>
              <a:ext uri="{FF2B5EF4-FFF2-40B4-BE49-F238E27FC236}">
                <a16:creationId xmlns:a16="http://schemas.microsoft.com/office/drawing/2014/main" id="{EBD7CB9C-02FB-D5CB-C909-21AE9AEF7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0864" y="5182564"/>
            <a:ext cx="4268590" cy="85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3DEB4E-4640-0244-0C1E-6C57049A2904}"/>
              </a:ext>
            </a:extLst>
          </p:cNvPr>
          <p:cNvSpPr txBox="1"/>
          <p:nvPr/>
        </p:nvSpPr>
        <p:spPr>
          <a:xfrm>
            <a:off x="1197749" y="3479854"/>
            <a:ext cx="482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Previous output of the implementation Spatial pattern Learning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C9CB5-914A-CF51-C7AB-92D17081651A}"/>
              </a:ext>
            </a:extLst>
          </p:cNvPr>
          <p:cNvSpPr txBox="1"/>
          <p:nvPr/>
        </p:nvSpPr>
        <p:spPr>
          <a:xfrm>
            <a:off x="1197748" y="5975498"/>
            <a:ext cx="482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implementing new Spatial Pattern Learning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920CF-C4AB-F2DF-0D0B-7E47CED7A644}"/>
              </a:ext>
            </a:extLst>
          </p:cNvPr>
          <p:cNvSpPr txBox="1"/>
          <p:nvPr/>
        </p:nvSpPr>
        <p:spPr>
          <a:xfrm>
            <a:off x="6986839" y="3401708"/>
            <a:ext cx="482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Printing the dictionary for input (last 100 cycles).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DDFF7-5749-6F5D-2DAD-51D0F2935E4A}"/>
              </a:ext>
            </a:extLst>
          </p:cNvPr>
          <p:cNvSpPr txBox="1"/>
          <p:nvPr/>
        </p:nvSpPr>
        <p:spPr>
          <a:xfrm>
            <a:off x="7308838" y="6073118"/>
            <a:ext cx="345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cycle is 100% and 97% stable.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AD037E-468D-0BB9-8595-4DDDD503D589}"/>
              </a:ext>
            </a:extLst>
          </p:cNvPr>
          <p:cNvSpPr txBox="1">
            <a:spLocks/>
          </p:cNvSpPr>
          <p:nvPr/>
        </p:nvSpPr>
        <p:spPr>
          <a:xfrm>
            <a:off x="543233" y="589241"/>
            <a:ext cx="5257800" cy="617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latin typeface="Times New Roman" pitchFamily="18"/>
                <a:ea typeface="+mn-ea"/>
                <a:cs typeface="Times New Roman" pitchFamily="18"/>
              </a:rPr>
              <a:t>Results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1372</TotalTime>
  <Words>1165</Words>
  <Application>Microsoft Office PowerPoint</Application>
  <PresentationFormat>Widescreen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Times New Roman</vt:lpstr>
      <vt:lpstr>Univers</vt:lpstr>
      <vt:lpstr>Wingdings</vt:lpstr>
      <vt:lpstr>GradientVTI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Saiem Solimullah</dc:creator>
  <cp:lastModifiedBy>Fahim Talukdar</cp:lastModifiedBy>
  <cp:revision>17</cp:revision>
  <dcterms:created xsi:type="dcterms:W3CDTF">2024-04-08T12:24:57Z</dcterms:created>
  <dcterms:modified xsi:type="dcterms:W3CDTF">2024-04-09T21:09:17Z</dcterms:modified>
</cp:coreProperties>
</file>