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429A5515-6FD5-486A-B25F-44198B409FA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21C41D6-7189-4E9D-8053-48FA67853109}">
      <dgm:prSet/>
      <dgm:spPr/>
      <dgm:t>
        <a:bodyPr/>
        <a:lstStyle/>
        <a:p>
          <a:pPr>
            <a:lnSpc>
              <a:spcPct val="100000"/>
            </a:lnSpc>
          </a:pPr>
          <a:r>
            <a:rPr lang="en-US" dirty="0"/>
            <a:t>Abstract</a:t>
          </a:r>
        </a:p>
      </dgm:t>
    </dgm:pt>
    <dgm:pt modelId="{67C22A67-F3F5-439B-8F6A-9654E9529A6B}" type="parTrans" cxnId="{BCF215BD-9568-42F7-A1D7-9312F756F124}">
      <dgm:prSet/>
      <dgm:spPr/>
      <dgm:t>
        <a:bodyPr/>
        <a:lstStyle/>
        <a:p>
          <a:endParaRPr lang="en-US"/>
        </a:p>
      </dgm:t>
    </dgm:pt>
    <dgm:pt modelId="{AC8C5DC0-B43F-4727-9489-9B160677CA3D}" type="sibTrans" cxnId="{BCF215BD-9568-42F7-A1D7-9312F756F124}">
      <dgm:prSet/>
      <dgm:spPr/>
      <dgm:t>
        <a:bodyPr/>
        <a:lstStyle/>
        <a:p>
          <a:endParaRPr lang="en-US"/>
        </a:p>
      </dgm:t>
    </dgm:pt>
    <dgm:pt modelId="{3F37BECA-9808-4C01-B632-D356B0B80D34}">
      <dgm:prSet/>
      <dgm:spPr/>
      <dgm:t>
        <a:bodyPr/>
        <a:lstStyle/>
        <a:p>
          <a:pPr>
            <a:lnSpc>
              <a:spcPct val="100000"/>
            </a:lnSpc>
          </a:pPr>
          <a:r>
            <a:rPr lang="en-US"/>
            <a:t>Introduction</a:t>
          </a:r>
        </a:p>
      </dgm:t>
    </dgm:pt>
    <dgm:pt modelId="{DF95E415-23A0-4079-92C4-2B5DF3635281}" type="parTrans" cxnId="{F2935C1A-87E7-494E-95F5-8A93C22B0701}">
      <dgm:prSet/>
      <dgm:spPr/>
      <dgm:t>
        <a:bodyPr/>
        <a:lstStyle/>
        <a:p>
          <a:endParaRPr lang="en-US"/>
        </a:p>
      </dgm:t>
    </dgm:pt>
    <dgm:pt modelId="{9ED4BADB-645C-4C0F-8A5C-80B1BAB9F941}" type="sibTrans" cxnId="{F2935C1A-87E7-494E-95F5-8A93C22B0701}">
      <dgm:prSet/>
      <dgm:spPr/>
      <dgm:t>
        <a:bodyPr/>
        <a:lstStyle/>
        <a:p>
          <a:endParaRPr lang="en-US"/>
        </a:p>
      </dgm:t>
    </dgm:pt>
    <dgm:pt modelId="{2DF177C6-18B7-41C2-9818-060EDD2A89C6}">
      <dgm:prSet/>
      <dgm:spPr/>
      <dgm:t>
        <a:bodyPr/>
        <a:lstStyle/>
        <a:p>
          <a:pPr>
            <a:lnSpc>
              <a:spcPct val="100000"/>
            </a:lnSpc>
          </a:pPr>
          <a:r>
            <a:rPr lang="en-US"/>
            <a:t>Description of existing algorithm</a:t>
          </a:r>
        </a:p>
      </dgm:t>
    </dgm:pt>
    <dgm:pt modelId="{F2B2AA5C-E99F-4011-8C6C-D6461CFAE0AC}" type="parTrans" cxnId="{D1C2EE24-CD1D-402D-8FF9-06EF5928F854}">
      <dgm:prSet/>
      <dgm:spPr/>
      <dgm:t>
        <a:bodyPr/>
        <a:lstStyle/>
        <a:p>
          <a:endParaRPr lang="en-US"/>
        </a:p>
      </dgm:t>
    </dgm:pt>
    <dgm:pt modelId="{5E674A9E-55BE-4EFB-BEF6-86FCBBF1BFD5}" type="sibTrans" cxnId="{D1C2EE24-CD1D-402D-8FF9-06EF5928F854}">
      <dgm:prSet/>
      <dgm:spPr/>
      <dgm:t>
        <a:bodyPr/>
        <a:lstStyle/>
        <a:p>
          <a:endParaRPr lang="en-US"/>
        </a:p>
      </dgm:t>
    </dgm:pt>
    <dgm:pt modelId="{F236EFA5-6B1A-4E22-88FD-A486A4B98DE3}">
      <dgm:prSet/>
      <dgm:spPr/>
      <dgm:t>
        <a:bodyPr/>
        <a:lstStyle/>
        <a:p>
          <a:pPr>
            <a:lnSpc>
              <a:spcPct val="100000"/>
            </a:lnSpc>
          </a:pPr>
          <a:r>
            <a:rPr lang="en-US"/>
            <a:t>Investigation</a:t>
          </a:r>
        </a:p>
      </dgm:t>
    </dgm:pt>
    <dgm:pt modelId="{5B1BADC5-7693-4488-A71E-26B796559923}" type="parTrans" cxnId="{84E927B7-7441-4C2E-AA07-76666F57033A}">
      <dgm:prSet/>
      <dgm:spPr/>
      <dgm:t>
        <a:bodyPr/>
        <a:lstStyle/>
        <a:p>
          <a:endParaRPr lang="en-US"/>
        </a:p>
      </dgm:t>
    </dgm:pt>
    <dgm:pt modelId="{AE49B191-454D-421C-917A-831FAFFA67F0}" type="sibTrans" cxnId="{84E927B7-7441-4C2E-AA07-76666F57033A}">
      <dgm:prSet/>
      <dgm:spPr/>
      <dgm:t>
        <a:bodyPr/>
        <a:lstStyle/>
        <a:p>
          <a:endParaRPr lang="en-US"/>
        </a:p>
      </dgm:t>
    </dgm:pt>
    <dgm:pt modelId="{1919F268-A444-4CCE-ABDE-A7D0B41D0A2F}">
      <dgm:prSet/>
      <dgm:spPr/>
      <dgm:t>
        <a:bodyPr/>
        <a:lstStyle/>
        <a:p>
          <a:pPr>
            <a:lnSpc>
              <a:spcPct val="100000"/>
            </a:lnSpc>
          </a:pPr>
          <a:r>
            <a:rPr lang="en-US"/>
            <a:t>Methodology</a:t>
          </a:r>
        </a:p>
      </dgm:t>
    </dgm:pt>
    <dgm:pt modelId="{EB264BB6-1922-4A25-AA5C-72ACA787E866}" type="parTrans" cxnId="{3522BA19-8E14-48BF-B39C-98CFD0EAA380}">
      <dgm:prSet/>
      <dgm:spPr/>
      <dgm:t>
        <a:bodyPr/>
        <a:lstStyle/>
        <a:p>
          <a:endParaRPr lang="en-US"/>
        </a:p>
      </dgm:t>
    </dgm:pt>
    <dgm:pt modelId="{218D3D2F-1124-40CF-A6FC-4E1E7546826B}" type="sibTrans" cxnId="{3522BA19-8E14-48BF-B39C-98CFD0EAA380}">
      <dgm:prSet/>
      <dgm:spPr/>
      <dgm:t>
        <a:bodyPr/>
        <a:lstStyle/>
        <a:p>
          <a:endParaRPr lang="en-US"/>
        </a:p>
      </dgm:t>
    </dgm:pt>
    <dgm:pt modelId="{90D338A9-C316-4426-877D-645A8FE8A3D2}">
      <dgm:prSet/>
      <dgm:spPr/>
      <dgm:t>
        <a:bodyPr/>
        <a:lstStyle/>
        <a:p>
          <a:pPr>
            <a:lnSpc>
              <a:spcPct val="100000"/>
            </a:lnSpc>
          </a:pPr>
          <a:r>
            <a:rPr lang="en-US"/>
            <a:t>Result</a:t>
          </a:r>
        </a:p>
      </dgm:t>
    </dgm:pt>
    <dgm:pt modelId="{C17EE6D8-40EA-4990-9B09-70CE2932F503}" type="parTrans" cxnId="{EC839DEF-A768-40AD-B256-450A6C20C7CC}">
      <dgm:prSet/>
      <dgm:spPr/>
      <dgm:t>
        <a:bodyPr/>
        <a:lstStyle/>
        <a:p>
          <a:endParaRPr lang="en-US"/>
        </a:p>
      </dgm:t>
    </dgm:pt>
    <dgm:pt modelId="{0E6C507A-040F-45B6-B340-D5215B34BD19}" type="sibTrans" cxnId="{EC839DEF-A768-40AD-B256-450A6C20C7CC}">
      <dgm:prSet/>
      <dgm:spPr/>
      <dgm:t>
        <a:bodyPr/>
        <a:lstStyle/>
        <a:p>
          <a:endParaRPr lang="en-US"/>
        </a:p>
      </dgm:t>
    </dgm:pt>
    <dgm:pt modelId="{EC884EEC-5E66-403E-9FFF-369287A49D2E}">
      <dgm:prSet/>
      <dgm:spPr/>
      <dgm:t>
        <a:bodyPr/>
        <a:lstStyle/>
        <a:p>
          <a:pPr>
            <a:lnSpc>
              <a:spcPct val="100000"/>
            </a:lnSpc>
          </a:pPr>
          <a:r>
            <a:rPr lang="en-US"/>
            <a:t>Conclusion</a:t>
          </a:r>
        </a:p>
      </dgm:t>
    </dgm:pt>
    <dgm:pt modelId="{7483E8C7-F77F-4A55-ABAB-E4FC28E04AA4}" type="parTrans" cxnId="{D76D19D3-4740-4000-AF91-7707299EB08F}">
      <dgm:prSet/>
      <dgm:spPr/>
      <dgm:t>
        <a:bodyPr/>
        <a:lstStyle/>
        <a:p>
          <a:endParaRPr lang="en-US"/>
        </a:p>
      </dgm:t>
    </dgm:pt>
    <dgm:pt modelId="{B01CDB24-2392-4377-87D5-6FCF8A787421}" type="sibTrans" cxnId="{D76D19D3-4740-4000-AF91-7707299EB08F}">
      <dgm:prSet/>
      <dgm:spPr/>
      <dgm:t>
        <a:bodyPr/>
        <a:lstStyle/>
        <a:p>
          <a:endParaRPr lang="en-US"/>
        </a:p>
      </dgm:t>
    </dgm:pt>
    <dgm:pt modelId="{C2CFA6F9-A05A-4D53-9282-D24F3190E72C}" type="pres">
      <dgm:prSet presAssocID="{429A5515-6FD5-486A-B25F-44198B409FAF}" presName="root" presStyleCnt="0">
        <dgm:presLayoutVars>
          <dgm:dir/>
          <dgm:resizeHandles val="exact"/>
        </dgm:presLayoutVars>
      </dgm:prSet>
      <dgm:spPr/>
    </dgm:pt>
    <dgm:pt modelId="{29B20354-1990-4F53-A6CB-340531A3428B}" type="pres">
      <dgm:prSet presAssocID="{121C41D6-7189-4E9D-8053-48FA67853109}" presName="compNode" presStyleCnt="0"/>
      <dgm:spPr/>
    </dgm:pt>
    <dgm:pt modelId="{9BA988BC-553B-4400-8F57-0D3475FF222D}" type="pres">
      <dgm:prSet presAssocID="{121C41D6-7189-4E9D-8053-48FA6785310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g"/>
        </a:ext>
      </dgm:extLst>
    </dgm:pt>
    <dgm:pt modelId="{CA2D6663-7545-43E2-A571-CA5222FBE4DE}" type="pres">
      <dgm:prSet presAssocID="{121C41D6-7189-4E9D-8053-48FA67853109}" presName="spaceRect" presStyleCnt="0"/>
      <dgm:spPr/>
    </dgm:pt>
    <dgm:pt modelId="{91978346-83EE-42C0-8D79-ACA6DD79FD30}" type="pres">
      <dgm:prSet presAssocID="{121C41D6-7189-4E9D-8053-48FA67853109}" presName="textRect" presStyleLbl="revTx" presStyleIdx="0" presStyleCnt="7">
        <dgm:presLayoutVars>
          <dgm:chMax val="1"/>
          <dgm:chPref val="1"/>
        </dgm:presLayoutVars>
      </dgm:prSet>
      <dgm:spPr/>
    </dgm:pt>
    <dgm:pt modelId="{AFCD6EA9-E74D-4A76-A561-3578131A2088}" type="pres">
      <dgm:prSet presAssocID="{AC8C5DC0-B43F-4727-9489-9B160677CA3D}" presName="sibTrans" presStyleCnt="0"/>
      <dgm:spPr/>
    </dgm:pt>
    <dgm:pt modelId="{F8A3790A-AC89-427C-A55D-1A3512E3B879}" type="pres">
      <dgm:prSet presAssocID="{3F37BECA-9808-4C01-B632-D356B0B80D34}" presName="compNode" presStyleCnt="0"/>
      <dgm:spPr/>
    </dgm:pt>
    <dgm:pt modelId="{8649E3C5-CA94-4662-A34B-291563F9E9A9}" type="pres">
      <dgm:prSet presAssocID="{3F37BECA-9808-4C01-B632-D356B0B80D3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6E44B894-B941-4910-871F-3F7C619615CF}" type="pres">
      <dgm:prSet presAssocID="{3F37BECA-9808-4C01-B632-D356B0B80D34}" presName="spaceRect" presStyleCnt="0"/>
      <dgm:spPr/>
    </dgm:pt>
    <dgm:pt modelId="{ECD5A1D9-E616-4582-8CA3-0EEDBB78A078}" type="pres">
      <dgm:prSet presAssocID="{3F37BECA-9808-4C01-B632-D356B0B80D34}" presName="textRect" presStyleLbl="revTx" presStyleIdx="1" presStyleCnt="7">
        <dgm:presLayoutVars>
          <dgm:chMax val="1"/>
          <dgm:chPref val="1"/>
        </dgm:presLayoutVars>
      </dgm:prSet>
      <dgm:spPr/>
    </dgm:pt>
    <dgm:pt modelId="{5829C04F-06BA-4849-8C15-4404C9B12835}" type="pres">
      <dgm:prSet presAssocID="{9ED4BADB-645C-4C0F-8A5C-80B1BAB9F941}" presName="sibTrans" presStyleCnt="0"/>
      <dgm:spPr/>
    </dgm:pt>
    <dgm:pt modelId="{CF058535-2D1A-4714-951E-8C157014F144}" type="pres">
      <dgm:prSet presAssocID="{2DF177C6-18B7-41C2-9818-060EDD2A89C6}" presName="compNode" presStyleCnt="0"/>
      <dgm:spPr/>
    </dgm:pt>
    <dgm:pt modelId="{A7B811C8-18E0-497B-846F-6DF0EDC5A21A}" type="pres">
      <dgm:prSet presAssocID="{2DF177C6-18B7-41C2-9818-060EDD2A89C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Search"/>
        </a:ext>
      </dgm:extLst>
    </dgm:pt>
    <dgm:pt modelId="{F1B9D32E-2366-41C4-9A27-D06477872668}" type="pres">
      <dgm:prSet presAssocID="{2DF177C6-18B7-41C2-9818-060EDD2A89C6}" presName="spaceRect" presStyleCnt="0"/>
      <dgm:spPr/>
    </dgm:pt>
    <dgm:pt modelId="{3747B23F-8A05-4487-8A50-3D3DBEFB5643}" type="pres">
      <dgm:prSet presAssocID="{2DF177C6-18B7-41C2-9818-060EDD2A89C6}" presName="textRect" presStyleLbl="revTx" presStyleIdx="2" presStyleCnt="7">
        <dgm:presLayoutVars>
          <dgm:chMax val="1"/>
          <dgm:chPref val="1"/>
        </dgm:presLayoutVars>
      </dgm:prSet>
      <dgm:spPr/>
    </dgm:pt>
    <dgm:pt modelId="{4BC3AAA6-DB8A-4E0E-AD9D-B8FAEAF24B79}" type="pres">
      <dgm:prSet presAssocID="{5E674A9E-55BE-4EFB-BEF6-86FCBBF1BFD5}" presName="sibTrans" presStyleCnt="0"/>
      <dgm:spPr/>
    </dgm:pt>
    <dgm:pt modelId="{CFE31B9F-C839-4ACB-A579-1EAA8ED777E0}" type="pres">
      <dgm:prSet presAssocID="{F236EFA5-6B1A-4E22-88FD-A486A4B98DE3}" presName="compNode" presStyleCnt="0"/>
      <dgm:spPr/>
    </dgm:pt>
    <dgm:pt modelId="{18C60395-B216-44D0-8F6D-E40B60AB19B1}" type="pres">
      <dgm:prSet presAssocID="{F236EFA5-6B1A-4E22-88FD-A486A4B98DE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arch"/>
        </a:ext>
      </dgm:extLst>
    </dgm:pt>
    <dgm:pt modelId="{4696BB50-376F-4999-BFCA-6506D13FF1EC}" type="pres">
      <dgm:prSet presAssocID="{F236EFA5-6B1A-4E22-88FD-A486A4B98DE3}" presName="spaceRect" presStyleCnt="0"/>
      <dgm:spPr/>
    </dgm:pt>
    <dgm:pt modelId="{E765D5C8-6CDA-4C63-B1C6-051D00E2ACCB}" type="pres">
      <dgm:prSet presAssocID="{F236EFA5-6B1A-4E22-88FD-A486A4B98DE3}" presName="textRect" presStyleLbl="revTx" presStyleIdx="3" presStyleCnt="7">
        <dgm:presLayoutVars>
          <dgm:chMax val="1"/>
          <dgm:chPref val="1"/>
        </dgm:presLayoutVars>
      </dgm:prSet>
      <dgm:spPr/>
    </dgm:pt>
    <dgm:pt modelId="{154B6DD5-2EDF-42CC-B797-ECADCB070C9C}" type="pres">
      <dgm:prSet presAssocID="{AE49B191-454D-421C-917A-831FAFFA67F0}" presName="sibTrans" presStyleCnt="0"/>
      <dgm:spPr/>
    </dgm:pt>
    <dgm:pt modelId="{3AEEEDDD-7463-42CF-BCE8-4D4A20C87312}" type="pres">
      <dgm:prSet presAssocID="{1919F268-A444-4CCE-ABDE-A7D0B41D0A2F}" presName="compNode" presStyleCnt="0"/>
      <dgm:spPr/>
    </dgm:pt>
    <dgm:pt modelId="{6B394812-963F-405B-A7F1-4C2C90620DC2}" type="pres">
      <dgm:prSet presAssocID="{1919F268-A444-4CCE-ABDE-A7D0B41D0A2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Enrollment"/>
        </a:ext>
      </dgm:extLst>
    </dgm:pt>
    <dgm:pt modelId="{A9A9A18F-729F-4FE0-B319-659B406AD662}" type="pres">
      <dgm:prSet presAssocID="{1919F268-A444-4CCE-ABDE-A7D0B41D0A2F}" presName="spaceRect" presStyleCnt="0"/>
      <dgm:spPr/>
    </dgm:pt>
    <dgm:pt modelId="{1FDE9AC7-3A1A-46AA-BB50-68599B7AC901}" type="pres">
      <dgm:prSet presAssocID="{1919F268-A444-4CCE-ABDE-A7D0B41D0A2F}" presName="textRect" presStyleLbl="revTx" presStyleIdx="4" presStyleCnt="7">
        <dgm:presLayoutVars>
          <dgm:chMax val="1"/>
          <dgm:chPref val="1"/>
        </dgm:presLayoutVars>
      </dgm:prSet>
      <dgm:spPr/>
    </dgm:pt>
    <dgm:pt modelId="{BF6BAF52-F115-40B1-B24C-51CCD6B3FBAE}" type="pres">
      <dgm:prSet presAssocID="{218D3D2F-1124-40CF-A6FC-4E1E7546826B}" presName="sibTrans" presStyleCnt="0"/>
      <dgm:spPr/>
    </dgm:pt>
    <dgm:pt modelId="{5EF9ACA8-A96C-441C-9259-CD04ABCC5B44}" type="pres">
      <dgm:prSet presAssocID="{90D338A9-C316-4426-877D-645A8FE8A3D2}" presName="compNode" presStyleCnt="0"/>
      <dgm:spPr/>
    </dgm:pt>
    <dgm:pt modelId="{0B2B9171-2908-4B9E-9AD0-6D0A8F7B6D02}" type="pres">
      <dgm:prSet presAssocID="{90D338A9-C316-4426-877D-645A8FE8A3D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py"/>
        </a:ext>
      </dgm:extLst>
    </dgm:pt>
    <dgm:pt modelId="{D8FD6BFB-7680-45FC-B69E-37D653C29DC6}" type="pres">
      <dgm:prSet presAssocID="{90D338A9-C316-4426-877D-645A8FE8A3D2}" presName="spaceRect" presStyleCnt="0"/>
      <dgm:spPr/>
    </dgm:pt>
    <dgm:pt modelId="{640A460C-6B64-4DCD-B298-63E143DAC2EE}" type="pres">
      <dgm:prSet presAssocID="{90D338A9-C316-4426-877D-645A8FE8A3D2}" presName="textRect" presStyleLbl="revTx" presStyleIdx="5" presStyleCnt="7">
        <dgm:presLayoutVars>
          <dgm:chMax val="1"/>
          <dgm:chPref val="1"/>
        </dgm:presLayoutVars>
      </dgm:prSet>
      <dgm:spPr/>
    </dgm:pt>
    <dgm:pt modelId="{1F40C7EF-1B0F-47EB-B5B3-256460A52354}" type="pres">
      <dgm:prSet presAssocID="{0E6C507A-040F-45B6-B340-D5215B34BD19}" presName="sibTrans" presStyleCnt="0"/>
      <dgm:spPr/>
    </dgm:pt>
    <dgm:pt modelId="{8272D2CC-AC33-4C74-8CE5-FBAB41982B2D}" type="pres">
      <dgm:prSet presAssocID="{EC884EEC-5E66-403E-9FFF-369287A49D2E}" presName="compNode" presStyleCnt="0"/>
      <dgm:spPr/>
    </dgm:pt>
    <dgm:pt modelId="{DB209F7A-5AAF-4C9D-8335-EC50CE55EF09}" type="pres">
      <dgm:prSet presAssocID="{EC884EEC-5E66-403E-9FFF-369287A49D2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ow"/>
        </a:ext>
      </dgm:extLst>
    </dgm:pt>
    <dgm:pt modelId="{84CB0412-821C-46B9-95CE-4118B9DE4DC9}" type="pres">
      <dgm:prSet presAssocID="{EC884EEC-5E66-403E-9FFF-369287A49D2E}" presName="spaceRect" presStyleCnt="0"/>
      <dgm:spPr/>
    </dgm:pt>
    <dgm:pt modelId="{B78B8460-DB90-4280-9087-904D30048427}" type="pres">
      <dgm:prSet presAssocID="{EC884EEC-5E66-403E-9FFF-369287A49D2E}" presName="textRect" presStyleLbl="revTx" presStyleIdx="6" presStyleCnt="7">
        <dgm:presLayoutVars>
          <dgm:chMax val="1"/>
          <dgm:chPref val="1"/>
        </dgm:presLayoutVars>
      </dgm:prSet>
      <dgm:spPr/>
    </dgm:pt>
  </dgm:ptLst>
  <dgm:cxnLst>
    <dgm:cxn modelId="{3522BA19-8E14-48BF-B39C-98CFD0EAA380}" srcId="{429A5515-6FD5-486A-B25F-44198B409FAF}" destId="{1919F268-A444-4CCE-ABDE-A7D0B41D0A2F}" srcOrd="4" destOrd="0" parTransId="{EB264BB6-1922-4A25-AA5C-72ACA787E866}" sibTransId="{218D3D2F-1124-40CF-A6FC-4E1E7546826B}"/>
    <dgm:cxn modelId="{F2935C1A-87E7-494E-95F5-8A93C22B0701}" srcId="{429A5515-6FD5-486A-B25F-44198B409FAF}" destId="{3F37BECA-9808-4C01-B632-D356B0B80D34}" srcOrd="1" destOrd="0" parTransId="{DF95E415-23A0-4079-92C4-2B5DF3635281}" sibTransId="{9ED4BADB-645C-4C0F-8A5C-80B1BAB9F941}"/>
    <dgm:cxn modelId="{D1C2EE24-CD1D-402D-8FF9-06EF5928F854}" srcId="{429A5515-6FD5-486A-B25F-44198B409FAF}" destId="{2DF177C6-18B7-41C2-9818-060EDD2A89C6}" srcOrd="2" destOrd="0" parTransId="{F2B2AA5C-E99F-4011-8C6C-D6461CFAE0AC}" sibTransId="{5E674A9E-55BE-4EFB-BEF6-86FCBBF1BFD5}"/>
    <dgm:cxn modelId="{31169A33-14DE-4336-AD3C-3C985256A2BF}" type="presOf" srcId="{90D338A9-C316-4426-877D-645A8FE8A3D2}" destId="{640A460C-6B64-4DCD-B298-63E143DAC2EE}" srcOrd="0" destOrd="0" presId="urn:microsoft.com/office/officeart/2018/2/layout/IconLabelList"/>
    <dgm:cxn modelId="{AD55E538-264A-42B5-A7B7-04DF31EBD65F}" type="presOf" srcId="{429A5515-6FD5-486A-B25F-44198B409FAF}" destId="{C2CFA6F9-A05A-4D53-9282-D24F3190E72C}" srcOrd="0" destOrd="0" presId="urn:microsoft.com/office/officeart/2018/2/layout/IconLabelList"/>
    <dgm:cxn modelId="{10386C49-998C-458E-A169-2F035A2049C5}" type="presOf" srcId="{2DF177C6-18B7-41C2-9818-060EDD2A89C6}" destId="{3747B23F-8A05-4487-8A50-3D3DBEFB5643}" srcOrd="0" destOrd="0" presId="urn:microsoft.com/office/officeart/2018/2/layout/IconLabelList"/>
    <dgm:cxn modelId="{EF6AD2AD-EDBC-4FF2-BB45-EF5C719C1C36}" type="presOf" srcId="{EC884EEC-5E66-403E-9FFF-369287A49D2E}" destId="{B78B8460-DB90-4280-9087-904D30048427}" srcOrd="0" destOrd="0" presId="urn:microsoft.com/office/officeart/2018/2/layout/IconLabelList"/>
    <dgm:cxn modelId="{92A3DDB6-6BE2-4DAB-88BC-6628DFA2AAC1}" type="presOf" srcId="{3F37BECA-9808-4C01-B632-D356B0B80D34}" destId="{ECD5A1D9-E616-4582-8CA3-0EEDBB78A078}" srcOrd="0" destOrd="0" presId="urn:microsoft.com/office/officeart/2018/2/layout/IconLabelList"/>
    <dgm:cxn modelId="{84E927B7-7441-4C2E-AA07-76666F57033A}" srcId="{429A5515-6FD5-486A-B25F-44198B409FAF}" destId="{F236EFA5-6B1A-4E22-88FD-A486A4B98DE3}" srcOrd="3" destOrd="0" parTransId="{5B1BADC5-7693-4488-A71E-26B796559923}" sibTransId="{AE49B191-454D-421C-917A-831FAFFA67F0}"/>
    <dgm:cxn modelId="{BCF215BD-9568-42F7-A1D7-9312F756F124}" srcId="{429A5515-6FD5-486A-B25F-44198B409FAF}" destId="{121C41D6-7189-4E9D-8053-48FA67853109}" srcOrd="0" destOrd="0" parTransId="{67C22A67-F3F5-439B-8F6A-9654E9529A6B}" sibTransId="{AC8C5DC0-B43F-4727-9489-9B160677CA3D}"/>
    <dgm:cxn modelId="{7CC898C3-DA64-46D5-B969-6157EE710819}" type="presOf" srcId="{F236EFA5-6B1A-4E22-88FD-A486A4B98DE3}" destId="{E765D5C8-6CDA-4C63-B1C6-051D00E2ACCB}" srcOrd="0" destOrd="0" presId="urn:microsoft.com/office/officeart/2018/2/layout/IconLabelList"/>
    <dgm:cxn modelId="{4E4E17CA-3217-43F8-873C-CA1E47AB614E}" type="presOf" srcId="{121C41D6-7189-4E9D-8053-48FA67853109}" destId="{91978346-83EE-42C0-8D79-ACA6DD79FD30}" srcOrd="0" destOrd="0" presId="urn:microsoft.com/office/officeart/2018/2/layout/IconLabelList"/>
    <dgm:cxn modelId="{D76D19D3-4740-4000-AF91-7707299EB08F}" srcId="{429A5515-6FD5-486A-B25F-44198B409FAF}" destId="{EC884EEC-5E66-403E-9FFF-369287A49D2E}" srcOrd="6" destOrd="0" parTransId="{7483E8C7-F77F-4A55-ABAB-E4FC28E04AA4}" sibTransId="{B01CDB24-2392-4377-87D5-6FCF8A787421}"/>
    <dgm:cxn modelId="{C9284CEB-0231-4072-AB60-727C699E4EEC}" type="presOf" srcId="{1919F268-A444-4CCE-ABDE-A7D0B41D0A2F}" destId="{1FDE9AC7-3A1A-46AA-BB50-68599B7AC901}" srcOrd="0" destOrd="0" presId="urn:microsoft.com/office/officeart/2018/2/layout/IconLabelList"/>
    <dgm:cxn modelId="{EC839DEF-A768-40AD-B256-450A6C20C7CC}" srcId="{429A5515-6FD5-486A-B25F-44198B409FAF}" destId="{90D338A9-C316-4426-877D-645A8FE8A3D2}" srcOrd="5" destOrd="0" parTransId="{C17EE6D8-40EA-4990-9B09-70CE2932F503}" sibTransId="{0E6C507A-040F-45B6-B340-D5215B34BD19}"/>
    <dgm:cxn modelId="{FB4BC0EF-AFDC-4F1D-8A9C-B185B03FFCD6}" type="presParOf" srcId="{C2CFA6F9-A05A-4D53-9282-D24F3190E72C}" destId="{29B20354-1990-4F53-A6CB-340531A3428B}" srcOrd="0" destOrd="0" presId="urn:microsoft.com/office/officeart/2018/2/layout/IconLabelList"/>
    <dgm:cxn modelId="{5CBD3F10-4192-4D3F-A62F-D458816A9475}" type="presParOf" srcId="{29B20354-1990-4F53-A6CB-340531A3428B}" destId="{9BA988BC-553B-4400-8F57-0D3475FF222D}" srcOrd="0" destOrd="0" presId="urn:microsoft.com/office/officeart/2018/2/layout/IconLabelList"/>
    <dgm:cxn modelId="{6A5EFA7B-3E3A-4F30-8CC3-3CF29269BA36}" type="presParOf" srcId="{29B20354-1990-4F53-A6CB-340531A3428B}" destId="{CA2D6663-7545-43E2-A571-CA5222FBE4DE}" srcOrd="1" destOrd="0" presId="urn:microsoft.com/office/officeart/2018/2/layout/IconLabelList"/>
    <dgm:cxn modelId="{B647E97F-7764-4598-ADD2-A5DF07CFAF59}" type="presParOf" srcId="{29B20354-1990-4F53-A6CB-340531A3428B}" destId="{91978346-83EE-42C0-8D79-ACA6DD79FD30}" srcOrd="2" destOrd="0" presId="urn:microsoft.com/office/officeart/2018/2/layout/IconLabelList"/>
    <dgm:cxn modelId="{E653A4A1-A2FF-41EE-9E4A-A66698798D38}" type="presParOf" srcId="{C2CFA6F9-A05A-4D53-9282-D24F3190E72C}" destId="{AFCD6EA9-E74D-4A76-A561-3578131A2088}" srcOrd="1" destOrd="0" presId="urn:microsoft.com/office/officeart/2018/2/layout/IconLabelList"/>
    <dgm:cxn modelId="{2BE6F431-C482-400F-90F3-17EDED27139E}" type="presParOf" srcId="{C2CFA6F9-A05A-4D53-9282-D24F3190E72C}" destId="{F8A3790A-AC89-427C-A55D-1A3512E3B879}" srcOrd="2" destOrd="0" presId="urn:microsoft.com/office/officeart/2018/2/layout/IconLabelList"/>
    <dgm:cxn modelId="{CA23AAB9-38D3-45DC-AB46-200FEBF8B02E}" type="presParOf" srcId="{F8A3790A-AC89-427C-A55D-1A3512E3B879}" destId="{8649E3C5-CA94-4662-A34B-291563F9E9A9}" srcOrd="0" destOrd="0" presId="urn:microsoft.com/office/officeart/2018/2/layout/IconLabelList"/>
    <dgm:cxn modelId="{18F066DF-4E73-479A-9993-72CC20955D61}" type="presParOf" srcId="{F8A3790A-AC89-427C-A55D-1A3512E3B879}" destId="{6E44B894-B941-4910-871F-3F7C619615CF}" srcOrd="1" destOrd="0" presId="urn:microsoft.com/office/officeart/2018/2/layout/IconLabelList"/>
    <dgm:cxn modelId="{92229DAB-4816-47CD-9C8C-CA033107F788}" type="presParOf" srcId="{F8A3790A-AC89-427C-A55D-1A3512E3B879}" destId="{ECD5A1D9-E616-4582-8CA3-0EEDBB78A078}" srcOrd="2" destOrd="0" presId="urn:microsoft.com/office/officeart/2018/2/layout/IconLabelList"/>
    <dgm:cxn modelId="{F59CADFD-AAC0-4523-BA98-A9B6E26C1736}" type="presParOf" srcId="{C2CFA6F9-A05A-4D53-9282-D24F3190E72C}" destId="{5829C04F-06BA-4849-8C15-4404C9B12835}" srcOrd="3" destOrd="0" presId="urn:microsoft.com/office/officeart/2018/2/layout/IconLabelList"/>
    <dgm:cxn modelId="{FBF740DA-E6CD-4C36-A14B-0C0C8D155679}" type="presParOf" srcId="{C2CFA6F9-A05A-4D53-9282-D24F3190E72C}" destId="{CF058535-2D1A-4714-951E-8C157014F144}" srcOrd="4" destOrd="0" presId="urn:microsoft.com/office/officeart/2018/2/layout/IconLabelList"/>
    <dgm:cxn modelId="{FA780CD8-F171-49CA-82B6-A774C048942F}" type="presParOf" srcId="{CF058535-2D1A-4714-951E-8C157014F144}" destId="{A7B811C8-18E0-497B-846F-6DF0EDC5A21A}" srcOrd="0" destOrd="0" presId="urn:microsoft.com/office/officeart/2018/2/layout/IconLabelList"/>
    <dgm:cxn modelId="{A8CCC094-1B6D-4D2C-9DE2-9E4CF1FA2A95}" type="presParOf" srcId="{CF058535-2D1A-4714-951E-8C157014F144}" destId="{F1B9D32E-2366-41C4-9A27-D06477872668}" srcOrd="1" destOrd="0" presId="urn:microsoft.com/office/officeart/2018/2/layout/IconLabelList"/>
    <dgm:cxn modelId="{F5ACE866-72C3-40E9-A06C-C3D4D70F18E0}" type="presParOf" srcId="{CF058535-2D1A-4714-951E-8C157014F144}" destId="{3747B23F-8A05-4487-8A50-3D3DBEFB5643}" srcOrd="2" destOrd="0" presId="urn:microsoft.com/office/officeart/2018/2/layout/IconLabelList"/>
    <dgm:cxn modelId="{19C983A8-0D12-4ECB-BD21-CDD586E126BB}" type="presParOf" srcId="{C2CFA6F9-A05A-4D53-9282-D24F3190E72C}" destId="{4BC3AAA6-DB8A-4E0E-AD9D-B8FAEAF24B79}" srcOrd="5" destOrd="0" presId="urn:microsoft.com/office/officeart/2018/2/layout/IconLabelList"/>
    <dgm:cxn modelId="{F921DF5E-E636-4A23-BA88-529CD6D9EEC7}" type="presParOf" srcId="{C2CFA6F9-A05A-4D53-9282-D24F3190E72C}" destId="{CFE31B9F-C839-4ACB-A579-1EAA8ED777E0}" srcOrd="6" destOrd="0" presId="urn:microsoft.com/office/officeart/2018/2/layout/IconLabelList"/>
    <dgm:cxn modelId="{9AC784CC-C835-42F6-840F-52F21248963B}" type="presParOf" srcId="{CFE31B9F-C839-4ACB-A579-1EAA8ED777E0}" destId="{18C60395-B216-44D0-8F6D-E40B60AB19B1}" srcOrd="0" destOrd="0" presId="urn:microsoft.com/office/officeart/2018/2/layout/IconLabelList"/>
    <dgm:cxn modelId="{3997C76A-D36C-4335-B5EC-F43A82446FD1}" type="presParOf" srcId="{CFE31B9F-C839-4ACB-A579-1EAA8ED777E0}" destId="{4696BB50-376F-4999-BFCA-6506D13FF1EC}" srcOrd="1" destOrd="0" presId="urn:microsoft.com/office/officeart/2018/2/layout/IconLabelList"/>
    <dgm:cxn modelId="{2B80FCA8-0C8F-4219-BAA4-4F8FC2061623}" type="presParOf" srcId="{CFE31B9F-C839-4ACB-A579-1EAA8ED777E0}" destId="{E765D5C8-6CDA-4C63-B1C6-051D00E2ACCB}" srcOrd="2" destOrd="0" presId="urn:microsoft.com/office/officeart/2018/2/layout/IconLabelList"/>
    <dgm:cxn modelId="{5CFB82EA-1242-44E5-B2FC-F352B906E47F}" type="presParOf" srcId="{C2CFA6F9-A05A-4D53-9282-D24F3190E72C}" destId="{154B6DD5-2EDF-42CC-B797-ECADCB070C9C}" srcOrd="7" destOrd="0" presId="urn:microsoft.com/office/officeart/2018/2/layout/IconLabelList"/>
    <dgm:cxn modelId="{61C5E94A-8482-4CEB-8B36-1E9D7868AB36}" type="presParOf" srcId="{C2CFA6F9-A05A-4D53-9282-D24F3190E72C}" destId="{3AEEEDDD-7463-42CF-BCE8-4D4A20C87312}" srcOrd="8" destOrd="0" presId="urn:microsoft.com/office/officeart/2018/2/layout/IconLabelList"/>
    <dgm:cxn modelId="{22BE56F2-F51B-429F-9EDB-13D08CE46FC7}" type="presParOf" srcId="{3AEEEDDD-7463-42CF-BCE8-4D4A20C87312}" destId="{6B394812-963F-405B-A7F1-4C2C90620DC2}" srcOrd="0" destOrd="0" presId="urn:microsoft.com/office/officeart/2018/2/layout/IconLabelList"/>
    <dgm:cxn modelId="{1CF389F6-7EB4-4FF5-9892-5A19AACDFBAF}" type="presParOf" srcId="{3AEEEDDD-7463-42CF-BCE8-4D4A20C87312}" destId="{A9A9A18F-729F-4FE0-B319-659B406AD662}" srcOrd="1" destOrd="0" presId="urn:microsoft.com/office/officeart/2018/2/layout/IconLabelList"/>
    <dgm:cxn modelId="{4DA8052D-4E10-41CB-89D1-B8EF524ED2FC}" type="presParOf" srcId="{3AEEEDDD-7463-42CF-BCE8-4D4A20C87312}" destId="{1FDE9AC7-3A1A-46AA-BB50-68599B7AC901}" srcOrd="2" destOrd="0" presId="urn:microsoft.com/office/officeart/2018/2/layout/IconLabelList"/>
    <dgm:cxn modelId="{EA8533EF-1F40-49AF-B7A7-81C86C9EC0F6}" type="presParOf" srcId="{C2CFA6F9-A05A-4D53-9282-D24F3190E72C}" destId="{BF6BAF52-F115-40B1-B24C-51CCD6B3FBAE}" srcOrd="9" destOrd="0" presId="urn:microsoft.com/office/officeart/2018/2/layout/IconLabelList"/>
    <dgm:cxn modelId="{64A7FA27-876C-418A-B26F-9190F48C55E4}" type="presParOf" srcId="{C2CFA6F9-A05A-4D53-9282-D24F3190E72C}" destId="{5EF9ACA8-A96C-441C-9259-CD04ABCC5B44}" srcOrd="10" destOrd="0" presId="urn:microsoft.com/office/officeart/2018/2/layout/IconLabelList"/>
    <dgm:cxn modelId="{1BD06A63-B6C6-432C-9C84-0E86048609FF}" type="presParOf" srcId="{5EF9ACA8-A96C-441C-9259-CD04ABCC5B44}" destId="{0B2B9171-2908-4B9E-9AD0-6D0A8F7B6D02}" srcOrd="0" destOrd="0" presId="urn:microsoft.com/office/officeart/2018/2/layout/IconLabelList"/>
    <dgm:cxn modelId="{83519434-EB29-49F4-BE39-1A4A19D1C861}" type="presParOf" srcId="{5EF9ACA8-A96C-441C-9259-CD04ABCC5B44}" destId="{D8FD6BFB-7680-45FC-B69E-37D653C29DC6}" srcOrd="1" destOrd="0" presId="urn:microsoft.com/office/officeart/2018/2/layout/IconLabelList"/>
    <dgm:cxn modelId="{14960EA1-0703-4FAA-AEB5-423215A16B96}" type="presParOf" srcId="{5EF9ACA8-A96C-441C-9259-CD04ABCC5B44}" destId="{640A460C-6B64-4DCD-B298-63E143DAC2EE}" srcOrd="2" destOrd="0" presId="urn:microsoft.com/office/officeart/2018/2/layout/IconLabelList"/>
    <dgm:cxn modelId="{55C5DEF6-888F-4C9F-9200-1E5C3B59D4AB}" type="presParOf" srcId="{C2CFA6F9-A05A-4D53-9282-D24F3190E72C}" destId="{1F40C7EF-1B0F-47EB-B5B3-256460A52354}" srcOrd="11" destOrd="0" presId="urn:microsoft.com/office/officeart/2018/2/layout/IconLabelList"/>
    <dgm:cxn modelId="{4F0F9DBE-AEFB-4C3A-B0AE-D1CA8776F969}" type="presParOf" srcId="{C2CFA6F9-A05A-4D53-9282-D24F3190E72C}" destId="{8272D2CC-AC33-4C74-8CE5-FBAB41982B2D}" srcOrd="12" destOrd="0" presId="urn:microsoft.com/office/officeart/2018/2/layout/IconLabelList"/>
    <dgm:cxn modelId="{AC5E209A-AFE5-4F31-A4EF-FC58C207099F}" type="presParOf" srcId="{8272D2CC-AC33-4C74-8CE5-FBAB41982B2D}" destId="{DB209F7A-5AAF-4C9D-8335-EC50CE55EF09}" srcOrd="0" destOrd="0" presId="urn:microsoft.com/office/officeart/2018/2/layout/IconLabelList"/>
    <dgm:cxn modelId="{78C77827-0434-440A-8493-B11024C919DD}" type="presParOf" srcId="{8272D2CC-AC33-4C74-8CE5-FBAB41982B2D}" destId="{84CB0412-821C-46B9-95CE-4118B9DE4DC9}" srcOrd="1" destOrd="0" presId="urn:microsoft.com/office/officeart/2018/2/layout/IconLabelList"/>
    <dgm:cxn modelId="{D154C928-0BD9-4B44-AF7E-21CE16C8A56B}" type="presParOf" srcId="{8272D2CC-AC33-4C74-8CE5-FBAB41982B2D}" destId="{B78B8460-DB90-4280-9087-904D3004842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EDA346-6264-4F3F-8783-47164D31DA53}"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1624BD0-4528-4F14-BE09-9B4C3C3631CA}">
      <dgm:prSet/>
      <dgm:spPr/>
      <dgm:t>
        <a:bodyPr/>
        <a:lstStyle/>
        <a:p>
          <a:pPr algn="just">
            <a:lnSpc>
              <a:spcPct val="100000"/>
            </a:lnSpc>
          </a:pPr>
          <a:r>
            <a:rPr lang="en-US" b="0" i="0" baseline="0" dirty="0"/>
            <a:t>[1] 	J. Hawkins, S. Ahmad and D. Dubinsky, "Cortical learning algorithm and hierarchical temporal memory.," [Online]. Available: http://numenta.org/resources/HTM_CorticalLearningAlgorithms.pdf. 	</a:t>
          </a:r>
          <a:endParaRPr lang="en-US" dirty="0"/>
        </a:p>
      </dgm:t>
    </dgm:pt>
    <dgm:pt modelId="{8F31B7FE-E51E-49C2-96E6-C08020845AF6}" type="parTrans" cxnId="{456099D2-F8EB-4725-84E7-518F7982B8D8}">
      <dgm:prSet/>
      <dgm:spPr/>
      <dgm:t>
        <a:bodyPr/>
        <a:lstStyle/>
        <a:p>
          <a:endParaRPr lang="en-US"/>
        </a:p>
      </dgm:t>
    </dgm:pt>
    <dgm:pt modelId="{2DC6045E-AFA6-4ADE-9AC9-049EACD62AFC}" type="sibTrans" cxnId="{456099D2-F8EB-4725-84E7-518F7982B8D8}">
      <dgm:prSet/>
      <dgm:spPr/>
      <dgm:t>
        <a:bodyPr/>
        <a:lstStyle/>
        <a:p>
          <a:pPr>
            <a:lnSpc>
              <a:spcPct val="100000"/>
            </a:lnSpc>
          </a:pPr>
          <a:endParaRPr lang="en-US"/>
        </a:p>
      </dgm:t>
    </dgm:pt>
    <dgm:pt modelId="{F8ACB55E-D589-495D-9CD3-00430510F863}">
      <dgm:prSet/>
      <dgm:spPr/>
      <dgm:t>
        <a:bodyPr/>
        <a:lstStyle/>
        <a:p>
          <a:pPr algn="just">
            <a:lnSpc>
              <a:spcPct val="100000"/>
            </a:lnSpc>
          </a:pPr>
          <a:r>
            <a:rPr lang="en-US" b="0" i="0" baseline="0" dirty="0"/>
            <a:t>[2] 	Ahmad, </a:t>
          </a:r>
          <a:r>
            <a:rPr lang="en-US" b="0" i="0" baseline="0" dirty="0" err="1"/>
            <a:t>Subutai</a:t>
          </a:r>
          <a:r>
            <a:rPr lang="en-US" b="0" i="0" baseline="0" dirty="0"/>
            <a:t> and a. J. Hawkins, "Properties of sparse distributed representations and their application to hierarchical temporal memory," 2015. [Online]. Available: </a:t>
          </a:r>
          <a:r>
            <a:rPr lang="en-US" b="0" i="0" baseline="0" dirty="0" err="1"/>
            <a:t>arXiv</a:t>
          </a:r>
          <a:r>
            <a:rPr lang="en-US" b="0" i="0" baseline="0" dirty="0"/>
            <a:t> preprint arXiv:1503.07469. 	</a:t>
          </a:r>
          <a:endParaRPr lang="en-US" dirty="0"/>
        </a:p>
      </dgm:t>
    </dgm:pt>
    <dgm:pt modelId="{A095948E-A4C1-432B-AEB0-9F818FA0E903}" type="parTrans" cxnId="{9FF1B975-B815-4A79-A599-D92839161683}">
      <dgm:prSet/>
      <dgm:spPr/>
      <dgm:t>
        <a:bodyPr/>
        <a:lstStyle/>
        <a:p>
          <a:endParaRPr lang="en-US"/>
        </a:p>
      </dgm:t>
    </dgm:pt>
    <dgm:pt modelId="{1374D661-1B2A-4761-89C3-89CF644E2318}" type="sibTrans" cxnId="{9FF1B975-B815-4A79-A599-D92839161683}">
      <dgm:prSet/>
      <dgm:spPr/>
      <dgm:t>
        <a:bodyPr/>
        <a:lstStyle/>
        <a:p>
          <a:pPr>
            <a:lnSpc>
              <a:spcPct val="100000"/>
            </a:lnSpc>
          </a:pPr>
          <a:endParaRPr lang="en-US"/>
        </a:p>
      </dgm:t>
    </dgm:pt>
    <dgm:pt modelId="{2158BDEA-5C8B-47EF-9E49-B4C3B5D1969C}">
      <dgm:prSet/>
      <dgm:spPr/>
      <dgm:t>
        <a:bodyPr/>
        <a:lstStyle/>
        <a:p>
          <a:pPr algn="just">
            <a:lnSpc>
              <a:spcPct val="100000"/>
            </a:lnSpc>
          </a:pPr>
          <a:r>
            <a:rPr lang="en-US" b="0" i="0" baseline="0" dirty="0"/>
            <a:t>[3] 	J. Hawkins and S. A. a. D. Dubinsky, "Hierarchical Temporal Memory including HTM Cortical Learning Algorithms," </a:t>
          </a:r>
          <a:r>
            <a:rPr lang="en-US" b="0" i="0" baseline="0" dirty="0" err="1"/>
            <a:t>Numenta</a:t>
          </a:r>
          <a:r>
            <a:rPr lang="en-US" b="0" i="0" baseline="0" dirty="0"/>
            <a:t>, December 2011. [Online]. 	</a:t>
          </a:r>
          <a:endParaRPr lang="en-US" dirty="0"/>
        </a:p>
      </dgm:t>
    </dgm:pt>
    <dgm:pt modelId="{CB54B577-0527-4DDF-90A6-8728BA0F059C}" type="parTrans" cxnId="{EC94AFD6-7F85-474B-ACE7-5316C81F4892}">
      <dgm:prSet/>
      <dgm:spPr/>
      <dgm:t>
        <a:bodyPr/>
        <a:lstStyle/>
        <a:p>
          <a:endParaRPr lang="en-US"/>
        </a:p>
      </dgm:t>
    </dgm:pt>
    <dgm:pt modelId="{352AB285-3BA0-4C7E-97F5-5BB67AE9AC58}" type="sibTrans" cxnId="{EC94AFD6-7F85-474B-ACE7-5316C81F4892}">
      <dgm:prSet/>
      <dgm:spPr/>
      <dgm:t>
        <a:bodyPr/>
        <a:lstStyle/>
        <a:p>
          <a:pPr>
            <a:lnSpc>
              <a:spcPct val="100000"/>
            </a:lnSpc>
          </a:pPr>
          <a:endParaRPr lang="en-US"/>
        </a:p>
      </dgm:t>
    </dgm:pt>
    <dgm:pt modelId="{DD538591-E30B-4D12-9556-0E502276ED98}">
      <dgm:prSet/>
      <dgm:spPr/>
      <dgm:t>
        <a:bodyPr/>
        <a:lstStyle/>
        <a:p>
          <a:pPr algn="just">
            <a:lnSpc>
              <a:spcPct val="100000"/>
            </a:lnSpc>
          </a:pPr>
          <a:r>
            <a:rPr lang="en-US" b="0" i="0" baseline="0" dirty="0"/>
            <a:t>[4] 	"</a:t>
          </a:r>
          <a:r>
            <a:rPr lang="en-US" b="0" i="0" baseline="0" dirty="0" err="1"/>
            <a:t>Numenta</a:t>
          </a:r>
          <a:r>
            <a:rPr lang="en-US" b="0" i="0" baseline="0" dirty="0"/>
            <a:t> platform for intelligent computing (</a:t>
          </a:r>
          <a:r>
            <a:rPr lang="en-US" b="0" i="0" baseline="0" dirty="0" err="1"/>
            <a:t>nupic</a:t>
          </a:r>
          <a:r>
            <a:rPr lang="en-US" b="0" i="0" baseline="0" dirty="0"/>
            <a:t>)," [Online]. Available: http://numenta.org/nupic.html, commit bd8e6a9. 	</a:t>
          </a:r>
          <a:endParaRPr lang="en-US" dirty="0"/>
        </a:p>
      </dgm:t>
    </dgm:pt>
    <dgm:pt modelId="{E9827B3E-DF9B-4865-BA3E-956CB4194DD0}" type="parTrans" cxnId="{9D6408E8-C0B7-46D4-B52F-FC53857620A9}">
      <dgm:prSet/>
      <dgm:spPr/>
      <dgm:t>
        <a:bodyPr/>
        <a:lstStyle/>
        <a:p>
          <a:endParaRPr lang="en-US"/>
        </a:p>
      </dgm:t>
    </dgm:pt>
    <dgm:pt modelId="{3BBD1377-EFB5-4E0B-A9AE-07FFBC5BC90B}" type="sibTrans" cxnId="{9D6408E8-C0B7-46D4-B52F-FC53857620A9}">
      <dgm:prSet/>
      <dgm:spPr/>
      <dgm:t>
        <a:bodyPr/>
        <a:lstStyle/>
        <a:p>
          <a:pPr>
            <a:lnSpc>
              <a:spcPct val="100000"/>
            </a:lnSpc>
          </a:pPr>
          <a:endParaRPr lang="en-US"/>
        </a:p>
      </dgm:t>
    </dgm:pt>
    <dgm:pt modelId="{BC203220-167B-49F9-829E-F8026A1A6B04}">
      <dgm:prSet/>
      <dgm:spPr/>
      <dgm:t>
        <a:bodyPr/>
        <a:lstStyle/>
        <a:p>
          <a:pPr algn="just">
            <a:lnSpc>
              <a:spcPct val="100000"/>
            </a:lnSpc>
          </a:pPr>
          <a:r>
            <a:rPr lang="en-US" b="0" i="0" baseline="0" dirty="0"/>
            <a:t>[5] 	Cui, Yuwei, S. Ahmad and a. J. Hawkins, "The HTM spatial pooler—A neocortical algorithm for online sparse distributed coding.," Frontiers in computational neuroscience 11 : 272195, 2017. 	</a:t>
          </a:r>
          <a:endParaRPr lang="en-US" dirty="0"/>
        </a:p>
      </dgm:t>
    </dgm:pt>
    <dgm:pt modelId="{23C661C3-9F08-4CB5-B7E2-8716B72C6076}" type="parTrans" cxnId="{CA5EE499-7FA6-4F00-B9FC-B80119F6B010}">
      <dgm:prSet/>
      <dgm:spPr/>
      <dgm:t>
        <a:bodyPr/>
        <a:lstStyle/>
        <a:p>
          <a:endParaRPr lang="en-US"/>
        </a:p>
      </dgm:t>
    </dgm:pt>
    <dgm:pt modelId="{9441B2CA-C0C1-429E-A85D-3B37B9275C7E}" type="sibTrans" cxnId="{CA5EE499-7FA6-4F00-B9FC-B80119F6B010}">
      <dgm:prSet/>
      <dgm:spPr/>
      <dgm:t>
        <a:bodyPr/>
        <a:lstStyle/>
        <a:p>
          <a:pPr>
            <a:lnSpc>
              <a:spcPct val="100000"/>
            </a:lnSpc>
          </a:pPr>
          <a:endParaRPr lang="en-US"/>
        </a:p>
      </dgm:t>
    </dgm:pt>
    <dgm:pt modelId="{51432574-D9E3-4612-80FD-CC51F94D6C30}">
      <dgm:prSet/>
      <dgm:spPr/>
      <dgm:t>
        <a:bodyPr/>
        <a:lstStyle/>
        <a:p>
          <a:pPr algn="just">
            <a:lnSpc>
              <a:spcPct val="100000"/>
            </a:lnSpc>
          </a:pPr>
          <a:r>
            <a:rPr lang="en-US" b="0" i="0" baseline="0" dirty="0"/>
            <a:t>[6] 	</a:t>
          </a:r>
          <a:r>
            <a:rPr lang="en-US" b="0" i="0" baseline="0" dirty="0" err="1"/>
            <a:t>Mnatzaganian</a:t>
          </a:r>
          <a:r>
            <a:rPr lang="en-US" b="0" i="0" baseline="0" dirty="0"/>
            <a:t>, James, E. </a:t>
          </a:r>
          <a:r>
            <a:rPr lang="en-US" b="0" i="0" baseline="0" dirty="0" err="1"/>
            <a:t>Fokoué</a:t>
          </a:r>
          <a:r>
            <a:rPr lang="en-US" b="0" i="0" baseline="0" dirty="0"/>
            <a:t> and a. D. </a:t>
          </a:r>
          <a:r>
            <a:rPr lang="en-US" b="0" i="0" baseline="0" dirty="0" err="1"/>
            <a:t>Kudithipudi</a:t>
          </a:r>
          <a:r>
            <a:rPr lang="en-US" b="0" i="0" baseline="0" dirty="0"/>
            <a:t>, "A mathematical formalization of hierarchical temporal memory’s spatial pooler.," </a:t>
          </a:r>
          <a:r>
            <a:rPr lang="en-US" b="0" i="1" baseline="0" dirty="0"/>
            <a:t>Frontiers in Robotics and AI : 81, </a:t>
          </a:r>
          <a:r>
            <a:rPr lang="en-US" b="0" i="0" baseline="0" dirty="0"/>
            <a:t>2017. 	</a:t>
          </a:r>
          <a:endParaRPr lang="en-US" dirty="0"/>
        </a:p>
      </dgm:t>
    </dgm:pt>
    <dgm:pt modelId="{5878634D-1F05-48B2-BBCF-6B2F73832448}" type="parTrans" cxnId="{322059E7-3FA0-4E59-8426-DA94D32D0445}">
      <dgm:prSet/>
      <dgm:spPr/>
      <dgm:t>
        <a:bodyPr/>
        <a:lstStyle/>
        <a:p>
          <a:endParaRPr lang="en-US"/>
        </a:p>
      </dgm:t>
    </dgm:pt>
    <dgm:pt modelId="{F3140F26-31BC-49CE-9FA7-A3693D9DB32F}" type="sibTrans" cxnId="{322059E7-3FA0-4E59-8426-DA94D32D0445}">
      <dgm:prSet/>
      <dgm:spPr/>
      <dgm:t>
        <a:bodyPr/>
        <a:lstStyle/>
        <a:p>
          <a:endParaRPr lang="en-US"/>
        </a:p>
      </dgm:t>
    </dgm:pt>
    <dgm:pt modelId="{5794F15B-14C6-4161-924A-D15C3FCB8800}" type="pres">
      <dgm:prSet presAssocID="{88EDA346-6264-4F3F-8783-47164D31DA53}" presName="root" presStyleCnt="0">
        <dgm:presLayoutVars>
          <dgm:dir/>
          <dgm:resizeHandles val="exact"/>
        </dgm:presLayoutVars>
      </dgm:prSet>
      <dgm:spPr/>
    </dgm:pt>
    <dgm:pt modelId="{9B88EF09-8E07-4933-AA00-8BB28F315FE0}" type="pres">
      <dgm:prSet presAssocID="{88EDA346-6264-4F3F-8783-47164D31DA53}" presName="container" presStyleCnt="0">
        <dgm:presLayoutVars>
          <dgm:dir/>
          <dgm:resizeHandles val="exact"/>
        </dgm:presLayoutVars>
      </dgm:prSet>
      <dgm:spPr/>
    </dgm:pt>
    <dgm:pt modelId="{70EAD567-3FC2-42B3-A001-4E0C40C54368}" type="pres">
      <dgm:prSet presAssocID="{61624BD0-4528-4F14-BE09-9B4C3C3631CA}" presName="compNode" presStyleCnt="0"/>
      <dgm:spPr/>
    </dgm:pt>
    <dgm:pt modelId="{A97FA577-7F18-4899-A7CD-126AF81A71C0}" type="pres">
      <dgm:prSet presAssocID="{61624BD0-4528-4F14-BE09-9B4C3C3631CA}" presName="iconBgRect" presStyleLbl="bgShp" presStyleIdx="0" presStyleCnt="6"/>
      <dgm:spPr/>
    </dgm:pt>
    <dgm:pt modelId="{16148135-ADE0-461E-BD40-A5ECADD02E83}" type="pres">
      <dgm:prSet presAssocID="{61624BD0-4528-4F14-BE09-9B4C3C3631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61F59AF-DCFD-442A-8090-3195463D6D79}" type="pres">
      <dgm:prSet presAssocID="{61624BD0-4528-4F14-BE09-9B4C3C3631CA}" presName="spaceRect" presStyleCnt="0"/>
      <dgm:spPr/>
    </dgm:pt>
    <dgm:pt modelId="{9AFE9F27-B963-486B-B06F-CCBC19B39437}" type="pres">
      <dgm:prSet presAssocID="{61624BD0-4528-4F14-BE09-9B4C3C3631CA}" presName="textRect" presStyleLbl="revTx" presStyleIdx="0" presStyleCnt="6">
        <dgm:presLayoutVars>
          <dgm:chMax val="1"/>
          <dgm:chPref val="1"/>
        </dgm:presLayoutVars>
      </dgm:prSet>
      <dgm:spPr/>
    </dgm:pt>
    <dgm:pt modelId="{FEA57B05-1CB1-4F62-914A-9CDA8D5BF859}" type="pres">
      <dgm:prSet presAssocID="{2DC6045E-AFA6-4ADE-9AC9-049EACD62AFC}" presName="sibTrans" presStyleLbl="sibTrans2D1" presStyleIdx="0" presStyleCnt="0"/>
      <dgm:spPr/>
    </dgm:pt>
    <dgm:pt modelId="{D114776C-74B4-4E22-827D-46F45793338D}" type="pres">
      <dgm:prSet presAssocID="{F8ACB55E-D589-495D-9CD3-00430510F863}" presName="compNode" presStyleCnt="0"/>
      <dgm:spPr/>
    </dgm:pt>
    <dgm:pt modelId="{6843A429-D72F-4371-A927-5B236D0BF924}" type="pres">
      <dgm:prSet presAssocID="{F8ACB55E-D589-495D-9CD3-00430510F863}" presName="iconBgRect" presStyleLbl="bgShp" presStyleIdx="1" presStyleCnt="6"/>
      <dgm:spPr/>
    </dgm:pt>
    <dgm:pt modelId="{2433C3DE-77E2-40C2-B525-3BB4D7B96CCA}" type="pres">
      <dgm:prSet presAssocID="{F8ACB55E-D589-495D-9CD3-00430510F86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D23E896-5DBA-4799-A13B-1A9AB6925F5E}" type="pres">
      <dgm:prSet presAssocID="{F8ACB55E-D589-495D-9CD3-00430510F863}" presName="spaceRect" presStyleCnt="0"/>
      <dgm:spPr/>
    </dgm:pt>
    <dgm:pt modelId="{56C1B8AA-A2DC-4E22-A2F5-268FB070875D}" type="pres">
      <dgm:prSet presAssocID="{F8ACB55E-D589-495D-9CD3-00430510F863}" presName="textRect" presStyleLbl="revTx" presStyleIdx="1" presStyleCnt="6">
        <dgm:presLayoutVars>
          <dgm:chMax val="1"/>
          <dgm:chPref val="1"/>
        </dgm:presLayoutVars>
      </dgm:prSet>
      <dgm:spPr/>
    </dgm:pt>
    <dgm:pt modelId="{2625BC46-D44C-4CF0-805C-8BE6FFB52CF6}" type="pres">
      <dgm:prSet presAssocID="{1374D661-1B2A-4761-89C3-89CF644E2318}" presName="sibTrans" presStyleLbl="sibTrans2D1" presStyleIdx="0" presStyleCnt="0"/>
      <dgm:spPr/>
    </dgm:pt>
    <dgm:pt modelId="{42ED7710-C9AA-4933-A075-24697F704C68}" type="pres">
      <dgm:prSet presAssocID="{2158BDEA-5C8B-47EF-9E49-B4C3B5D1969C}" presName="compNode" presStyleCnt="0"/>
      <dgm:spPr/>
    </dgm:pt>
    <dgm:pt modelId="{0B0E5362-8C16-4D48-8B66-75D8624DA947}" type="pres">
      <dgm:prSet presAssocID="{2158BDEA-5C8B-47EF-9E49-B4C3B5D1969C}" presName="iconBgRect" presStyleLbl="bgShp" presStyleIdx="2" presStyleCnt="6" custLinFactNeighborX="4002" custLinFactNeighborY="-58289"/>
      <dgm:spPr/>
    </dgm:pt>
    <dgm:pt modelId="{A1D0B8CC-C42B-47CA-AB6B-96E38D4EE035}" type="pres">
      <dgm:prSet presAssocID="{2158BDEA-5C8B-47EF-9E49-B4C3B5D1969C}" presName="iconRect" presStyleLbl="node1" presStyleIdx="2" presStyleCnt="6" custLinFactY="-497" custLinFactNeighborX="69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975847E0-06A6-4057-82E3-89494D8048B8}" type="pres">
      <dgm:prSet presAssocID="{2158BDEA-5C8B-47EF-9E49-B4C3B5D1969C}" presName="spaceRect" presStyleCnt="0"/>
      <dgm:spPr/>
    </dgm:pt>
    <dgm:pt modelId="{0127809F-6828-42B1-8D40-3852AC4B8FFC}" type="pres">
      <dgm:prSet presAssocID="{2158BDEA-5C8B-47EF-9E49-B4C3B5D1969C}" presName="textRect" presStyleLbl="revTx" presStyleIdx="2" presStyleCnt="6" custLinFactNeighborX="-1997" custLinFactNeighborY="-51777">
        <dgm:presLayoutVars>
          <dgm:chMax val="1"/>
          <dgm:chPref val="1"/>
        </dgm:presLayoutVars>
      </dgm:prSet>
      <dgm:spPr/>
    </dgm:pt>
    <dgm:pt modelId="{3E3FA566-EEC2-4A8E-A103-4CDB2140DEEF}" type="pres">
      <dgm:prSet presAssocID="{352AB285-3BA0-4C7E-97F5-5BB67AE9AC58}" presName="sibTrans" presStyleLbl="sibTrans2D1" presStyleIdx="0" presStyleCnt="0"/>
      <dgm:spPr/>
    </dgm:pt>
    <dgm:pt modelId="{5484DFF4-FCEB-49B9-A9F5-E3DE68D01849}" type="pres">
      <dgm:prSet presAssocID="{DD538591-E30B-4D12-9556-0E502276ED98}" presName="compNode" presStyleCnt="0"/>
      <dgm:spPr/>
    </dgm:pt>
    <dgm:pt modelId="{160940EA-8C3F-46B7-9243-66EA452FE6DC}" type="pres">
      <dgm:prSet presAssocID="{DD538591-E30B-4D12-9556-0E502276ED98}" presName="iconBgRect" presStyleLbl="bgShp" presStyleIdx="3" presStyleCnt="6" custLinFactNeighborX="4669" custLinFactNeighborY="-55085"/>
      <dgm:spPr/>
    </dgm:pt>
    <dgm:pt modelId="{C3951408-9856-44F6-B1FB-FEEEE0AE9C7E}" type="pres">
      <dgm:prSet presAssocID="{DD538591-E30B-4D12-9556-0E502276ED98}" presName="iconRect" presStyleLbl="node1" presStyleIdx="3" presStyleCnt="6" custLinFactNeighborX="8050" custLinFactNeighborY="-9497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09D1B9D9-A33E-492E-ACD4-21A1DCB811A5}" type="pres">
      <dgm:prSet presAssocID="{DD538591-E30B-4D12-9556-0E502276ED98}" presName="spaceRect" presStyleCnt="0"/>
      <dgm:spPr/>
    </dgm:pt>
    <dgm:pt modelId="{70BE4916-ABE7-4658-92AF-43E406F4D410}" type="pres">
      <dgm:prSet presAssocID="{DD538591-E30B-4D12-9556-0E502276ED98}" presName="textRect" presStyleLbl="revTx" presStyleIdx="3" presStyleCnt="6" custScaleY="87208" custLinFactNeighborX="291" custLinFactNeighborY="-53473">
        <dgm:presLayoutVars>
          <dgm:chMax val="1"/>
          <dgm:chPref val="1"/>
        </dgm:presLayoutVars>
      </dgm:prSet>
      <dgm:spPr/>
    </dgm:pt>
    <dgm:pt modelId="{2A539BAA-6334-4177-8D95-F7B25C3F8FD7}" type="pres">
      <dgm:prSet presAssocID="{3BBD1377-EFB5-4E0B-A9AE-07FFBC5BC90B}" presName="sibTrans" presStyleLbl="sibTrans2D1" presStyleIdx="0" presStyleCnt="0"/>
      <dgm:spPr/>
    </dgm:pt>
    <dgm:pt modelId="{7A3BE6FD-3D2C-415C-98E4-AA4286DD9C19}" type="pres">
      <dgm:prSet presAssocID="{BC203220-167B-49F9-829E-F8026A1A6B04}" presName="compNode" presStyleCnt="0"/>
      <dgm:spPr/>
    </dgm:pt>
    <dgm:pt modelId="{30DC1EFF-D942-46CD-9032-AC39555407FA}" type="pres">
      <dgm:prSet presAssocID="{BC203220-167B-49F9-829E-F8026A1A6B04}" presName="iconBgRect" presStyleLbl="bgShp" presStyleIdx="4" presStyleCnt="6" custLinFactY="-16055" custLinFactNeighborX="1201" custLinFactNeighborY="-100000"/>
      <dgm:spPr/>
    </dgm:pt>
    <dgm:pt modelId="{80C2C08D-2A93-4944-8BD1-BFC23CDCED43}" type="pres">
      <dgm:prSet presAssocID="{BC203220-167B-49F9-829E-F8026A1A6B04}" presName="iconRect" presStyleLbl="node1" presStyleIdx="4" presStyleCnt="6" custLinFactY="-90895" custLinFactNeighborX="2851" custLinFactNeighborY="-1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07FD3E43-0525-448A-9981-8CFEECC39C9A}" type="pres">
      <dgm:prSet presAssocID="{BC203220-167B-49F9-829E-F8026A1A6B04}" presName="spaceRect" presStyleCnt="0"/>
      <dgm:spPr/>
    </dgm:pt>
    <dgm:pt modelId="{27990760-B57C-4F67-8967-159C9E9E2B32}" type="pres">
      <dgm:prSet presAssocID="{BC203220-167B-49F9-829E-F8026A1A6B04}" presName="textRect" presStyleLbl="revTx" presStyleIdx="4" presStyleCnt="6" custLinFactY="-6297" custLinFactNeighborX="-1447" custLinFactNeighborY="-100000">
        <dgm:presLayoutVars>
          <dgm:chMax val="1"/>
          <dgm:chPref val="1"/>
        </dgm:presLayoutVars>
      </dgm:prSet>
      <dgm:spPr/>
    </dgm:pt>
    <dgm:pt modelId="{A6898EA3-4E53-41C5-8D33-1724511DD0F8}" type="pres">
      <dgm:prSet presAssocID="{9441B2CA-C0C1-429E-A85D-3B37B9275C7E}" presName="sibTrans" presStyleLbl="sibTrans2D1" presStyleIdx="0" presStyleCnt="0"/>
      <dgm:spPr/>
    </dgm:pt>
    <dgm:pt modelId="{5B9A8FD7-D778-4401-BBAB-17B415426637}" type="pres">
      <dgm:prSet presAssocID="{51432574-D9E3-4612-80FD-CC51F94D6C30}" presName="compNode" presStyleCnt="0"/>
      <dgm:spPr/>
    </dgm:pt>
    <dgm:pt modelId="{7304F892-4811-4493-839B-C9A66D21827D}" type="pres">
      <dgm:prSet presAssocID="{51432574-D9E3-4612-80FD-CC51F94D6C30}" presName="iconBgRect" presStyleLbl="bgShp" presStyleIdx="5" presStyleCnt="6" custLinFactY="-10360" custLinFactNeighborX="7337" custLinFactNeighborY="-100000"/>
      <dgm:spPr/>
    </dgm:pt>
    <dgm:pt modelId="{6C20828A-286B-4516-8BEE-949653B98D10}" type="pres">
      <dgm:prSet presAssocID="{51432574-D9E3-4612-80FD-CC51F94D6C30}" presName="iconRect" presStyleLbl="node1" presStyleIdx="5" presStyleCnt="6" custLinFactY="-90276" custLinFactNeighborX="12650" custLinFactNeighborY="-1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of People"/>
        </a:ext>
      </dgm:extLst>
    </dgm:pt>
    <dgm:pt modelId="{B87F9954-464B-4C59-ACFE-D577D0F112EE}" type="pres">
      <dgm:prSet presAssocID="{51432574-D9E3-4612-80FD-CC51F94D6C30}" presName="spaceRect" presStyleCnt="0"/>
      <dgm:spPr/>
    </dgm:pt>
    <dgm:pt modelId="{21C23E33-6B2B-4BFD-9F70-4B5718669280}" type="pres">
      <dgm:prSet presAssocID="{51432574-D9E3-4612-80FD-CC51F94D6C30}" presName="textRect" presStyleLbl="revTx" presStyleIdx="5" presStyleCnt="6" custLinFactY="-7422" custLinFactNeighborX="-394" custLinFactNeighborY="-100000">
        <dgm:presLayoutVars>
          <dgm:chMax val="1"/>
          <dgm:chPref val="1"/>
        </dgm:presLayoutVars>
      </dgm:prSet>
      <dgm:spPr/>
    </dgm:pt>
  </dgm:ptLst>
  <dgm:cxnLst>
    <dgm:cxn modelId="{3DF39802-3A84-4964-B8D9-1438B634C9DF}" type="presOf" srcId="{61624BD0-4528-4F14-BE09-9B4C3C3631CA}" destId="{9AFE9F27-B963-486B-B06F-CCBC19B39437}" srcOrd="0" destOrd="0" presId="urn:microsoft.com/office/officeart/2018/2/layout/IconCircleList"/>
    <dgm:cxn modelId="{C0CAD116-C016-47AF-A988-50B970285A74}" type="presOf" srcId="{51432574-D9E3-4612-80FD-CC51F94D6C30}" destId="{21C23E33-6B2B-4BFD-9F70-4B5718669280}" srcOrd="0" destOrd="0" presId="urn:microsoft.com/office/officeart/2018/2/layout/IconCircleList"/>
    <dgm:cxn modelId="{C7ED7234-D4E5-418C-8E82-047680A75A1E}" type="presOf" srcId="{9441B2CA-C0C1-429E-A85D-3B37B9275C7E}" destId="{A6898EA3-4E53-41C5-8D33-1724511DD0F8}" srcOrd="0" destOrd="0" presId="urn:microsoft.com/office/officeart/2018/2/layout/IconCircleList"/>
    <dgm:cxn modelId="{A46B3339-DB56-45CE-A138-56D7A40D05A0}" type="presOf" srcId="{BC203220-167B-49F9-829E-F8026A1A6B04}" destId="{27990760-B57C-4F67-8967-159C9E9E2B32}" srcOrd="0" destOrd="0" presId="urn:microsoft.com/office/officeart/2018/2/layout/IconCircleList"/>
    <dgm:cxn modelId="{6BD31B3D-20A5-4D8F-B536-B8BB28F78835}" type="presOf" srcId="{3BBD1377-EFB5-4E0B-A9AE-07FFBC5BC90B}" destId="{2A539BAA-6334-4177-8D95-F7B25C3F8FD7}" srcOrd="0" destOrd="0" presId="urn:microsoft.com/office/officeart/2018/2/layout/IconCircleList"/>
    <dgm:cxn modelId="{9FF1B975-B815-4A79-A599-D92839161683}" srcId="{88EDA346-6264-4F3F-8783-47164D31DA53}" destId="{F8ACB55E-D589-495D-9CD3-00430510F863}" srcOrd="1" destOrd="0" parTransId="{A095948E-A4C1-432B-AEB0-9F818FA0E903}" sibTransId="{1374D661-1B2A-4761-89C3-89CF644E2318}"/>
    <dgm:cxn modelId="{4C08D859-33C3-4684-B595-09B053E669F3}" type="presOf" srcId="{88EDA346-6264-4F3F-8783-47164D31DA53}" destId="{5794F15B-14C6-4161-924A-D15C3FCB8800}" srcOrd="0" destOrd="0" presId="urn:microsoft.com/office/officeart/2018/2/layout/IconCircleList"/>
    <dgm:cxn modelId="{B061B58A-92A3-4D0A-A377-36EDDE9714AC}" type="presOf" srcId="{DD538591-E30B-4D12-9556-0E502276ED98}" destId="{70BE4916-ABE7-4658-92AF-43E406F4D410}" srcOrd="0" destOrd="0" presId="urn:microsoft.com/office/officeart/2018/2/layout/IconCircleList"/>
    <dgm:cxn modelId="{CA5EE499-7FA6-4F00-B9FC-B80119F6B010}" srcId="{88EDA346-6264-4F3F-8783-47164D31DA53}" destId="{BC203220-167B-49F9-829E-F8026A1A6B04}" srcOrd="4" destOrd="0" parTransId="{23C661C3-9F08-4CB5-B7E2-8716B72C6076}" sibTransId="{9441B2CA-C0C1-429E-A85D-3B37B9275C7E}"/>
    <dgm:cxn modelId="{9C9C549A-2B2C-4D55-9967-511855049E98}" type="presOf" srcId="{352AB285-3BA0-4C7E-97F5-5BB67AE9AC58}" destId="{3E3FA566-EEC2-4A8E-A103-4CDB2140DEEF}" srcOrd="0" destOrd="0" presId="urn:microsoft.com/office/officeart/2018/2/layout/IconCircleList"/>
    <dgm:cxn modelId="{6633BB9C-1BC6-4EF1-AEF2-FF3D172896A4}" type="presOf" srcId="{2DC6045E-AFA6-4ADE-9AC9-049EACD62AFC}" destId="{FEA57B05-1CB1-4F62-914A-9CDA8D5BF859}" srcOrd="0" destOrd="0" presId="urn:microsoft.com/office/officeart/2018/2/layout/IconCircleList"/>
    <dgm:cxn modelId="{6903DBAD-3021-4E76-A276-419D9504D59C}" type="presOf" srcId="{1374D661-1B2A-4761-89C3-89CF644E2318}" destId="{2625BC46-D44C-4CF0-805C-8BE6FFB52CF6}" srcOrd="0" destOrd="0" presId="urn:microsoft.com/office/officeart/2018/2/layout/IconCircleList"/>
    <dgm:cxn modelId="{456099D2-F8EB-4725-84E7-518F7982B8D8}" srcId="{88EDA346-6264-4F3F-8783-47164D31DA53}" destId="{61624BD0-4528-4F14-BE09-9B4C3C3631CA}" srcOrd="0" destOrd="0" parTransId="{8F31B7FE-E51E-49C2-96E6-C08020845AF6}" sibTransId="{2DC6045E-AFA6-4ADE-9AC9-049EACD62AFC}"/>
    <dgm:cxn modelId="{EC94AFD6-7F85-474B-ACE7-5316C81F4892}" srcId="{88EDA346-6264-4F3F-8783-47164D31DA53}" destId="{2158BDEA-5C8B-47EF-9E49-B4C3B5D1969C}" srcOrd="2" destOrd="0" parTransId="{CB54B577-0527-4DDF-90A6-8728BA0F059C}" sibTransId="{352AB285-3BA0-4C7E-97F5-5BB67AE9AC58}"/>
    <dgm:cxn modelId="{20785BDA-B1F9-4652-8979-A8F06C27F064}" type="presOf" srcId="{F8ACB55E-D589-495D-9CD3-00430510F863}" destId="{56C1B8AA-A2DC-4E22-A2F5-268FB070875D}" srcOrd="0" destOrd="0" presId="urn:microsoft.com/office/officeart/2018/2/layout/IconCircleList"/>
    <dgm:cxn modelId="{322059E7-3FA0-4E59-8426-DA94D32D0445}" srcId="{88EDA346-6264-4F3F-8783-47164D31DA53}" destId="{51432574-D9E3-4612-80FD-CC51F94D6C30}" srcOrd="5" destOrd="0" parTransId="{5878634D-1F05-48B2-BBCF-6B2F73832448}" sibTransId="{F3140F26-31BC-49CE-9FA7-A3693D9DB32F}"/>
    <dgm:cxn modelId="{87D1D1E7-31DF-4ECF-9D9D-2A9B73A63846}" type="presOf" srcId="{2158BDEA-5C8B-47EF-9E49-B4C3B5D1969C}" destId="{0127809F-6828-42B1-8D40-3852AC4B8FFC}" srcOrd="0" destOrd="0" presId="urn:microsoft.com/office/officeart/2018/2/layout/IconCircleList"/>
    <dgm:cxn modelId="{9D6408E8-C0B7-46D4-B52F-FC53857620A9}" srcId="{88EDA346-6264-4F3F-8783-47164D31DA53}" destId="{DD538591-E30B-4D12-9556-0E502276ED98}" srcOrd="3" destOrd="0" parTransId="{E9827B3E-DF9B-4865-BA3E-956CB4194DD0}" sibTransId="{3BBD1377-EFB5-4E0B-A9AE-07FFBC5BC90B}"/>
    <dgm:cxn modelId="{7D351DC8-9AF6-492B-9528-9CF0A29CFCCB}" type="presParOf" srcId="{5794F15B-14C6-4161-924A-D15C3FCB8800}" destId="{9B88EF09-8E07-4933-AA00-8BB28F315FE0}" srcOrd="0" destOrd="0" presId="urn:microsoft.com/office/officeart/2018/2/layout/IconCircleList"/>
    <dgm:cxn modelId="{7B8F212F-FE9D-4A2E-A685-8BFDD37AD311}" type="presParOf" srcId="{9B88EF09-8E07-4933-AA00-8BB28F315FE0}" destId="{70EAD567-3FC2-42B3-A001-4E0C40C54368}" srcOrd="0" destOrd="0" presId="urn:microsoft.com/office/officeart/2018/2/layout/IconCircleList"/>
    <dgm:cxn modelId="{F8599951-B64C-4144-8F40-2214790E6861}" type="presParOf" srcId="{70EAD567-3FC2-42B3-A001-4E0C40C54368}" destId="{A97FA577-7F18-4899-A7CD-126AF81A71C0}" srcOrd="0" destOrd="0" presId="urn:microsoft.com/office/officeart/2018/2/layout/IconCircleList"/>
    <dgm:cxn modelId="{97B3FCD0-AA99-4A79-9860-4FB25F5130EA}" type="presParOf" srcId="{70EAD567-3FC2-42B3-A001-4E0C40C54368}" destId="{16148135-ADE0-461E-BD40-A5ECADD02E83}" srcOrd="1" destOrd="0" presId="urn:microsoft.com/office/officeart/2018/2/layout/IconCircleList"/>
    <dgm:cxn modelId="{1112C0B0-D4DC-4712-94CF-4BA3F5839057}" type="presParOf" srcId="{70EAD567-3FC2-42B3-A001-4E0C40C54368}" destId="{061F59AF-DCFD-442A-8090-3195463D6D79}" srcOrd="2" destOrd="0" presId="urn:microsoft.com/office/officeart/2018/2/layout/IconCircleList"/>
    <dgm:cxn modelId="{32B6EB18-E9A0-4C6C-91D5-7A40BBBEF71D}" type="presParOf" srcId="{70EAD567-3FC2-42B3-A001-4E0C40C54368}" destId="{9AFE9F27-B963-486B-B06F-CCBC19B39437}" srcOrd="3" destOrd="0" presId="urn:microsoft.com/office/officeart/2018/2/layout/IconCircleList"/>
    <dgm:cxn modelId="{A0FD75FF-7082-431E-BCAB-49EDE81295A5}" type="presParOf" srcId="{9B88EF09-8E07-4933-AA00-8BB28F315FE0}" destId="{FEA57B05-1CB1-4F62-914A-9CDA8D5BF859}" srcOrd="1" destOrd="0" presId="urn:microsoft.com/office/officeart/2018/2/layout/IconCircleList"/>
    <dgm:cxn modelId="{B087DB1F-22A7-4161-AAB0-A6DD0D30F9A4}" type="presParOf" srcId="{9B88EF09-8E07-4933-AA00-8BB28F315FE0}" destId="{D114776C-74B4-4E22-827D-46F45793338D}" srcOrd="2" destOrd="0" presId="urn:microsoft.com/office/officeart/2018/2/layout/IconCircleList"/>
    <dgm:cxn modelId="{4ABF087F-A006-4B43-9486-556953BED31D}" type="presParOf" srcId="{D114776C-74B4-4E22-827D-46F45793338D}" destId="{6843A429-D72F-4371-A927-5B236D0BF924}" srcOrd="0" destOrd="0" presId="urn:microsoft.com/office/officeart/2018/2/layout/IconCircleList"/>
    <dgm:cxn modelId="{5BECFA3A-1D02-4A23-A5C6-44904B241122}" type="presParOf" srcId="{D114776C-74B4-4E22-827D-46F45793338D}" destId="{2433C3DE-77E2-40C2-B525-3BB4D7B96CCA}" srcOrd="1" destOrd="0" presId="urn:microsoft.com/office/officeart/2018/2/layout/IconCircleList"/>
    <dgm:cxn modelId="{7E3C8675-3A3C-47EE-B2F8-EFA51BBE5498}" type="presParOf" srcId="{D114776C-74B4-4E22-827D-46F45793338D}" destId="{AD23E896-5DBA-4799-A13B-1A9AB6925F5E}" srcOrd="2" destOrd="0" presId="urn:microsoft.com/office/officeart/2018/2/layout/IconCircleList"/>
    <dgm:cxn modelId="{7443E880-B85D-4F97-A29E-25FE4B421CC7}" type="presParOf" srcId="{D114776C-74B4-4E22-827D-46F45793338D}" destId="{56C1B8AA-A2DC-4E22-A2F5-268FB070875D}" srcOrd="3" destOrd="0" presId="urn:microsoft.com/office/officeart/2018/2/layout/IconCircleList"/>
    <dgm:cxn modelId="{2933A7AE-DF0F-49F9-9CA2-2EA1673C43C1}" type="presParOf" srcId="{9B88EF09-8E07-4933-AA00-8BB28F315FE0}" destId="{2625BC46-D44C-4CF0-805C-8BE6FFB52CF6}" srcOrd="3" destOrd="0" presId="urn:microsoft.com/office/officeart/2018/2/layout/IconCircleList"/>
    <dgm:cxn modelId="{D4F412EF-64AD-485A-B2F2-317228518212}" type="presParOf" srcId="{9B88EF09-8E07-4933-AA00-8BB28F315FE0}" destId="{42ED7710-C9AA-4933-A075-24697F704C68}" srcOrd="4" destOrd="0" presId="urn:microsoft.com/office/officeart/2018/2/layout/IconCircleList"/>
    <dgm:cxn modelId="{E6672A0E-BB2C-4AE5-9754-BD4A76BB6DFF}" type="presParOf" srcId="{42ED7710-C9AA-4933-A075-24697F704C68}" destId="{0B0E5362-8C16-4D48-8B66-75D8624DA947}" srcOrd="0" destOrd="0" presId="urn:microsoft.com/office/officeart/2018/2/layout/IconCircleList"/>
    <dgm:cxn modelId="{6D6213A1-EACA-4A35-B8B7-9E9C8217EC97}" type="presParOf" srcId="{42ED7710-C9AA-4933-A075-24697F704C68}" destId="{A1D0B8CC-C42B-47CA-AB6B-96E38D4EE035}" srcOrd="1" destOrd="0" presId="urn:microsoft.com/office/officeart/2018/2/layout/IconCircleList"/>
    <dgm:cxn modelId="{EDAD1131-248A-4DEE-9B28-5CF128B29B44}" type="presParOf" srcId="{42ED7710-C9AA-4933-A075-24697F704C68}" destId="{975847E0-06A6-4057-82E3-89494D8048B8}" srcOrd="2" destOrd="0" presId="urn:microsoft.com/office/officeart/2018/2/layout/IconCircleList"/>
    <dgm:cxn modelId="{CDE6D2F3-A595-4DE3-953B-12A8356931F9}" type="presParOf" srcId="{42ED7710-C9AA-4933-A075-24697F704C68}" destId="{0127809F-6828-42B1-8D40-3852AC4B8FFC}" srcOrd="3" destOrd="0" presId="urn:microsoft.com/office/officeart/2018/2/layout/IconCircleList"/>
    <dgm:cxn modelId="{EC9DBE55-3E49-424E-821D-440A8E987DC8}" type="presParOf" srcId="{9B88EF09-8E07-4933-AA00-8BB28F315FE0}" destId="{3E3FA566-EEC2-4A8E-A103-4CDB2140DEEF}" srcOrd="5" destOrd="0" presId="urn:microsoft.com/office/officeart/2018/2/layout/IconCircleList"/>
    <dgm:cxn modelId="{70610EC2-36A2-4906-B01F-248AD2437B09}" type="presParOf" srcId="{9B88EF09-8E07-4933-AA00-8BB28F315FE0}" destId="{5484DFF4-FCEB-49B9-A9F5-E3DE68D01849}" srcOrd="6" destOrd="0" presId="urn:microsoft.com/office/officeart/2018/2/layout/IconCircleList"/>
    <dgm:cxn modelId="{D49D685E-DDBC-4537-BCC1-0DF42B1A6F70}" type="presParOf" srcId="{5484DFF4-FCEB-49B9-A9F5-E3DE68D01849}" destId="{160940EA-8C3F-46B7-9243-66EA452FE6DC}" srcOrd="0" destOrd="0" presId="urn:microsoft.com/office/officeart/2018/2/layout/IconCircleList"/>
    <dgm:cxn modelId="{BC686932-B911-4C79-B827-34F99B4738C7}" type="presParOf" srcId="{5484DFF4-FCEB-49B9-A9F5-E3DE68D01849}" destId="{C3951408-9856-44F6-B1FB-FEEEE0AE9C7E}" srcOrd="1" destOrd="0" presId="urn:microsoft.com/office/officeart/2018/2/layout/IconCircleList"/>
    <dgm:cxn modelId="{85C33893-53BD-4DAB-97E9-3931431A6CA1}" type="presParOf" srcId="{5484DFF4-FCEB-49B9-A9F5-E3DE68D01849}" destId="{09D1B9D9-A33E-492E-ACD4-21A1DCB811A5}" srcOrd="2" destOrd="0" presId="urn:microsoft.com/office/officeart/2018/2/layout/IconCircleList"/>
    <dgm:cxn modelId="{41B483F5-32B7-43CA-9F8F-619AF13D5286}" type="presParOf" srcId="{5484DFF4-FCEB-49B9-A9F5-E3DE68D01849}" destId="{70BE4916-ABE7-4658-92AF-43E406F4D410}" srcOrd="3" destOrd="0" presId="urn:microsoft.com/office/officeart/2018/2/layout/IconCircleList"/>
    <dgm:cxn modelId="{3374DC6F-607F-49D7-886A-AC5784CF2205}" type="presParOf" srcId="{9B88EF09-8E07-4933-AA00-8BB28F315FE0}" destId="{2A539BAA-6334-4177-8D95-F7B25C3F8FD7}" srcOrd="7" destOrd="0" presId="urn:microsoft.com/office/officeart/2018/2/layout/IconCircleList"/>
    <dgm:cxn modelId="{C2814700-D93B-4817-9AC4-67A2A553E379}" type="presParOf" srcId="{9B88EF09-8E07-4933-AA00-8BB28F315FE0}" destId="{7A3BE6FD-3D2C-415C-98E4-AA4286DD9C19}" srcOrd="8" destOrd="0" presId="urn:microsoft.com/office/officeart/2018/2/layout/IconCircleList"/>
    <dgm:cxn modelId="{21D4F66D-2702-488D-9095-E0D12550FDA3}" type="presParOf" srcId="{7A3BE6FD-3D2C-415C-98E4-AA4286DD9C19}" destId="{30DC1EFF-D942-46CD-9032-AC39555407FA}" srcOrd="0" destOrd="0" presId="urn:microsoft.com/office/officeart/2018/2/layout/IconCircleList"/>
    <dgm:cxn modelId="{5E69D5E9-A5B7-4F93-9F48-D53189DFBAF5}" type="presParOf" srcId="{7A3BE6FD-3D2C-415C-98E4-AA4286DD9C19}" destId="{80C2C08D-2A93-4944-8BD1-BFC23CDCED43}" srcOrd="1" destOrd="0" presId="urn:microsoft.com/office/officeart/2018/2/layout/IconCircleList"/>
    <dgm:cxn modelId="{9A66AACF-AEDB-4E35-8033-A289D8B26CF8}" type="presParOf" srcId="{7A3BE6FD-3D2C-415C-98E4-AA4286DD9C19}" destId="{07FD3E43-0525-448A-9981-8CFEECC39C9A}" srcOrd="2" destOrd="0" presId="urn:microsoft.com/office/officeart/2018/2/layout/IconCircleList"/>
    <dgm:cxn modelId="{87E658AE-01C0-4FD2-8CB8-F58E5286C9F7}" type="presParOf" srcId="{7A3BE6FD-3D2C-415C-98E4-AA4286DD9C19}" destId="{27990760-B57C-4F67-8967-159C9E9E2B32}" srcOrd="3" destOrd="0" presId="urn:microsoft.com/office/officeart/2018/2/layout/IconCircleList"/>
    <dgm:cxn modelId="{FC93961E-0D78-4EA6-8C0A-FE97E1A86351}" type="presParOf" srcId="{9B88EF09-8E07-4933-AA00-8BB28F315FE0}" destId="{A6898EA3-4E53-41C5-8D33-1724511DD0F8}" srcOrd="9" destOrd="0" presId="urn:microsoft.com/office/officeart/2018/2/layout/IconCircleList"/>
    <dgm:cxn modelId="{E7847CB3-FEAB-479A-810E-93C5F09BBC32}" type="presParOf" srcId="{9B88EF09-8E07-4933-AA00-8BB28F315FE0}" destId="{5B9A8FD7-D778-4401-BBAB-17B415426637}" srcOrd="10" destOrd="0" presId="urn:microsoft.com/office/officeart/2018/2/layout/IconCircleList"/>
    <dgm:cxn modelId="{D1B0EB4D-BEB5-423D-930B-27821842ACB7}" type="presParOf" srcId="{5B9A8FD7-D778-4401-BBAB-17B415426637}" destId="{7304F892-4811-4493-839B-C9A66D21827D}" srcOrd="0" destOrd="0" presId="urn:microsoft.com/office/officeart/2018/2/layout/IconCircleList"/>
    <dgm:cxn modelId="{E911A556-70F2-405E-B608-8AA55DAAE233}" type="presParOf" srcId="{5B9A8FD7-D778-4401-BBAB-17B415426637}" destId="{6C20828A-286B-4516-8BEE-949653B98D10}" srcOrd="1" destOrd="0" presId="urn:microsoft.com/office/officeart/2018/2/layout/IconCircleList"/>
    <dgm:cxn modelId="{5294B01E-DC0D-4DCF-81A1-99EA57DCD338}" type="presParOf" srcId="{5B9A8FD7-D778-4401-BBAB-17B415426637}" destId="{B87F9954-464B-4C59-ACFE-D577D0F112EE}" srcOrd="2" destOrd="0" presId="urn:microsoft.com/office/officeart/2018/2/layout/IconCircleList"/>
    <dgm:cxn modelId="{8AF67655-4632-49E8-92E3-7C8B3FC34375}" type="presParOf" srcId="{5B9A8FD7-D778-4401-BBAB-17B415426637}" destId="{21C23E33-6B2B-4BFD-9F70-4B571866928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988BC-553B-4400-8F57-0D3475FF222D}">
      <dsp:nvSpPr>
        <dsp:cNvPr id="0" name=""/>
        <dsp:cNvSpPr/>
      </dsp:nvSpPr>
      <dsp:spPr>
        <a:xfrm>
          <a:off x="1142262" y="336306"/>
          <a:ext cx="615410" cy="615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978346-83EE-42C0-8D79-ACA6DD79FD30}">
      <dsp:nvSpPr>
        <dsp:cNvPr id="0" name=""/>
        <dsp:cNvSpPr/>
      </dsp:nvSpPr>
      <dsp:spPr>
        <a:xfrm>
          <a:off x="766178" y="1179401"/>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Abstract</a:t>
          </a:r>
        </a:p>
      </dsp:txBody>
      <dsp:txXfrm>
        <a:off x="766178" y="1179401"/>
        <a:ext cx="1367578" cy="547031"/>
      </dsp:txXfrm>
    </dsp:sp>
    <dsp:sp modelId="{8649E3C5-CA94-4662-A34B-291563F9E9A9}">
      <dsp:nvSpPr>
        <dsp:cNvPr id="0" name=""/>
        <dsp:cNvSpPr/>
      </dsp:nvSpPr>
      <dsp:spPr>
        <a:xfrm>
          <a:off x="2749166" y="336306"/>
          <a:ext cx="615410" cy="615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5A1D9-E616-4582-8CA3-0EEDBB78A078}">
      <dsp:nvSpPr>
        <dsp:cNvPr id="0" name=""/>
        <dsp:cNvSpPr/>
      </dsp:nvSpPr>
      <dsp:spPr>
        <a:xfrm>
          <a:off x="2373082" y="1179401"/>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Introduction</a:t>
          </a:r>
        </a:p>
      </dsp:txBody>
      <dsp:txXfrm>
        <a:off x="2373082" y="1179401"/>
        <a:ext cx="1367578" cy="547031"/>
      </dsp:txXfrm>
    </dsp:sp>
    <dsp:sp modelId="{A7B811C8-18E0-497B-846F-6DF0EDC5A21A}">
      <dsp:nvSpPr>
        <dsp:cNvPr id="0" name=""/>
        <dsp:cNvSpPr/>
      </dsp:nvSpPr>
      <dsp:spPr>
        <a:xfrm>
          <a:off x="4356071" y="336306"/>
          <a:ext cx="615410" cy="6154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7B23F-8A05-4487-8A50-3D3DBEFB5643}">
      <dsp:nvSpPr>
        <dsp:cNvPr id="0" name=""/>
        <dsp:cNvSpPr/>
      </dsp:nvSpPr>
      <dsp:spPr>
        <a:xfrm>
          <a:off x="3979987" y="1179401"/>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Description of existing algorithm</a:t>
          </a:r>
        </a:p>
      </dsp:txBody>
      <dsp:txXfrm>
        <a:off x="3979987" y="1179401"/>
        <a:ext cx="1367578" cy="547031"/>
      </dsp:txXfrm>
    </dsp:sp>
    <dsp:sp modelId="{18C60395-B216-44D0-8F6D-E40B60AB19B1}">
      <dsp:nvSpPr>
        <dsp:cNvPr id="0" name=""/>
        <dsp:cNvSpPr/>
      </dsp:nvSpPr>
      <dsp:spPr>
        <a:xfrm>
          <a:off x="5962975" y="336306"/>
          <a:ext cx="615410" cy="6154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5D5C8-6CDA-4C63-B1C6-051D00E2ACCB}">
      <dsp:nvSpPr>
        <dsp:cNvPr id="0" name=""/>
        <dsp:cNvSpPr/>
      </dsp:nvSpPr>
      <dsp:spPr>
        <a:xfrm>
          <a:off x="5586891" y="1179401"/>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Investigation</a:t>
          </a:r>
        </a:p>
      </dsp:txBody>
      <dsp:txXfrm>
        <a:off x="5586891" y="1179401"/>
        <a:ext cx="1367578" cy="547031"/>
      </dsp:txXfrm>
    </dsp:sp>
    <dsp:sp modelId="{6B394812-963F-405B-A7F1-4C2C90620DC2}">
      <dsp:nvSpPr>
        <dsp:cNvPr id="0" name=""/>
        <dsp:cNvSpPr/>
      </dsp:nvSpPr>
      <dsp:spPr>
        <a:xfrm>
          <a:off x="1945714" y="2068327"/>
          <a:ext cx="615410" cy="6154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E9AC7-3A1A-46AA-BB50-68599B7AC901}">
      <dsp:nvSpPr>
        <dsp:cNvPr id="0" name=""/>
        <dsp:cNvSpPr/>
      </dsp:nvSpPr>
      <dsp:spPr>
        <a:xfrm>
          <a:off x="1569630" y="2911423"/>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Methodology</a:t>
          </a:r>
        </a:p>
      </dsp:txBody>
      <dsp:txXfrm>
        <a:off x="1569630" y="2911423"/>
        <a:ext cx="1367578" cy="547031"/>
      </dsp:txXfrm>
    </dsp:sp>
    <dsp:sp modelId="{0B2B9171-2908-4B9E-9AD0-6D0A8F7B6D02}">
      <dsp:nvSpPr>
        <dsp:cNvPr id="0" name=""/>
        <dsp:cNvSpPr/>
      </dsp:nvSpPr>
      <dsp:spPr>
        <a:xfrm>
          <a:off x="3552618" y="2068327"/>
          <a:ext cx="615410" cy="6154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A460C-6B64-4DCD-B298-63E143DAC2EE}">
      <dsp:nvSpPr>
        <dsp:cNvPr id="0" name=""/>
        <dsp:cNvSpPr/>
      </dsp:nvSpPr>
      <dsp:spPr>
        <a:xfrm>
          <a:off x="3176534" y="2911423"/>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Result</a:t>
          </a:r>
        </a:p>
      </dsp:txBody>
      <dsp:txXfrm>
        <a:off x="3176534" y="2911423"/>
        <a:ext cx="1367578" cy="547031"/>
      </dsp:txXfrm>
    </dsp:sp>
    <dsp:sp modelId="{DB209F7A-5AAF-4C9D-8335-EC50CE55EF09}">
      <dsp:nvSpPr>
        <dsp:cNvPr id="0" name=""/>
        <dsp:cNvSpPr/>
      </dsp:nvSpPr>
      <dsp:spPr>
        <a:xfrm>
          <a:off x="5159523" y="2068327"/>
          <a:ext cx="615410" cy="6154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B8460-DB90-4280-9087-904D30048427}">
      <dsp:nvSpPr>
        <dsp:cNvPr id="0" name=""/>
        <dsp:cNvSpPr/>
      </dsp:nvSpPr>
      <dsp:spPr>
        <a:xfrm>
          <a:off x="4783439" y="2911423"/>
          <a:ext cx="1367578" cy="54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Conclusion</a:t>
          </a:r>
        </a:p>
      </dsp:txBody>
      <dsp:txXfrm>
        <a:off x="4783439" y="2911423"/>
        <a:ext cx="1367578" cy="547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FA577-7F18-4899-A7CD-126AF81A71C0}">
      <dsp:nvSpPr>
        <dsp:cNvPr id="0" name=""/>
        <dsp:cNvSpPr/>
      </dsp:nvSpPr>
      <dsp:spPr>
        <a:xfrm>
          <a:off x="498860" y="92210"/>
          <a:ext cx="1110748" cy="111074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48135-ADE0-461E-BD40-A5ECADD02E83}">
      <dsp:nvSpPr>
        <dsp:cNvPr id="0" name=""/>
        <dsp:cNvSpPr/>
      </dsp:nvSpPr>
      <dsp:spPr>
        <a:xfrm>
          <a:off x="732117" y="325468"/>
          <a:ext cx="644234" cy="644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FE9F27-B963-486B-B06F-CCBC19B39437}">
      <dsp:nvSpPr>
        <dsp:cNvPr id="0" name=""/>
        <dsp:cNvSpPr/>
      </dsp:nvSpPr>
      <dsp:spPr>
        <a:xfrm>
          <a:off x="1847626" y="92210"/>
          <a:ext cx="2618193" cy="111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baseline="0" dirty="0"/>
            <a:t>[1] 	J. Hawkins, S. Ahmad and D. Dubinsky, "Cortical learning algorithm and hierarchical temporal memory.," [Online]. Available: http://numenta.org/resources/HTM_CorticalLearningAlgorithms.pdf. 	</a:t>
          </a:r>
          <a:endParaRPr lang="en-US" sz="1100" kern="1200" dirty="0"/>
        </a:p>
      </dsp:txBody>
      <dsp:txXfrm>
        <a:off x="1847626" y="92210"/>
        <a:ext cx="2618193" cy="1110748"/>
      </dsp:txXfrm>
    </dsp:sp>
    <dsp:sp modelId="{6843A429-D72F-4371-A927-5B236D0BF924}">
      <dsp:nvSpPr>
        <dsp:cNvPr id="0" name=""/>
        <dsp:cNvSpPr/>
      </dsp:nvSpPr>
      <dsp:spPr>
        <a:xfrm>
          <a:off x="4922020" y="92210"/>
          <a:ext cx="1110748" cy="111074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3C3DE-77E2-40C2-B525-3BB4D7B96CCA}">
      <dsp:nvSpPr>
        <dsp:cNvPr id="0" name=""/>
        <dsp:cNvSpPr/>
      </dsp:nvSpPr>
      <dsp:spPr>
        <a:xfrm>
          <a:off x="5155277" y="325468"/>
          <a:ext cx="644234" cy="644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C1B8AA-A2DC-4E22-A2F5-268FB070875D}">
      <dsp:nvSpPr>
        <dsp:cNvPr id="0" name=""/>
        <dsp:cNvSpPr/>
      </dsp:nvSpPr>
      <dsp:spPr>
        <a:xfrm>
          <a:off x="6270787" y="92210"/>
          <a:ext cx="2618193" cy="111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baseline="0" dirty="0"/>
            <a:t>[2] 	Ahmad, </a:t>
          </a:r>
          <a:r>
            <a:rPr lang="en-US" sz="1100" b="0" i="0" kern="1200" baseline="0" dirty="0" err="1"/>
            <a:t>Subutai</a:t>
          </a:r>
          <a:r>
            <a:rPr lang="en-US" sz="1100" b="0" i="0" kern="1200" baseline="0" dirty="0"/>
            <a:t> and a. J. Hawkins, "Properties of sparse distributed representations and their application to hierarchical temporal memory," 2015. [Online]. Available: </a:t>
          </a:r>
          <a:r>
            <a:rPr lang="en-US" sz="1100" b="0" i="0" kern="1200" baseline="0" dirty="0" err="1"/>
            <a:t>arXiv</a:t>
          </a:r>
          <a:r>
            <a:rPr lang="en-US" sz="1100" b="0" i="0" kern="1200" baseline="0" dirty="0"/>
            <a:t> preprint arXiv:1503.07469. 	</a:t>
          </a:r>
          <a:endParaRPr lang="en-US" sz="1100" kern="1200" dirty="0"/>
        </a:p>
      </dsp:txBody>
      <dsp:txXfrm>
        <a:off x="6270787" y="92210"/>
        <a:ext cx="2618193" cy="1110748"/>
      </dsp:txXfrm>
    </dsp:sp>
    <dsp:sp modelId="{0B0E5362-8C16-4D48-8B66-75D8624DA947}">
      <dsp:nvSpPr>
        <dsp:cNvPr id="0" name=""/>
        <dsp:cNvSpPr/>
      </dsp:nvSpPr>
      <dsp:spPr>
        <a:xfrm>
          <a:off x="543312" y="1461323"/>
          <a:ext cx="1110748" cy="111074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D0B8CC-C42B-47CA-AB6B-96E38D4EE035}">
      <dsp:nvSpPr>
        <dsp:cNvPr id="0" name=""/>
        <dsp:cNvSpPr/>
      </dsp:nvSpPr>
      <dsp:spPr>
        <a:xfrm>
          <a:off x="776569" y="1694589"/>
          <a:ext cx="644234" cy="644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7809F-6828-42B1-8D40-3852AC4B8FFC}">
      <dsp:nvSpPr>
        <dsp:cNvPr id="0" name=""/>
        <dsp:cNvSpPr/>
      </dsp:nvSpPr>
      <dsp:spPr>
        <a:xfrm>
          <a:off x="1795341" y="1533655"/>
          <a:ext cx="2618193" cy="111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baseline="0" dirty="0"/>
            <a:t>[3] 	J. Hawkins and S. A. a. D. Dubinsky, "Hierarchical Temporal Memory including HTM Cortical Learning Algorithms," </a:t>
          </a:r>
          <a:r>
            <a:rPr lang="en-US" sz="1100" b="0" i="0" kern="1200" baseline="0" dirty="0" err="1"/>
            <a:t>Numenta</a:t>
          </a:r>
          <a:r>
            <a:rPr lang="en-US" sz="1100" b="0" i="0" kern="1200" baseline="0" dirty="0"/>
            <a:t>, December 2011. [Online]. 	</a:t>
          </a:r>
          <a:endParaRPr lang="en-US" sz="1100" kern="1200" dirty="0"/>
        </a:p>
      </dsp:txBody>
      <dsp:txXfrm>
        <a:off x="1795341" y="1533655"/>
        <a:ext cx="2618193" cy="1110748"/>
      </dsp:txXfrm>
    </dsp:sp>
    <dsp:sp modelId="{160940EA-8C3F-46B7-9243-66EA452FE6DC}">
      <dsp:nvSpPr>
        <dsp:cNvPr id="0" name=""/>
        <dsp:cNvSpPr/>
      </dsp:nvSpPr>
      <dsp:spPr>
        <a:xfrm>
          <a:off x="4973881" y="1496912"/>
          <a:ext cx="1110748" cy="111074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951408-9856-44F6-B1FB-FEEEE0AE9C7E}">
      <dsp:nvSpPr>
        <dsp:cNvPr id="0" name=""/>
        <dsp:cNvSpPr/>
      </dsp:nvSpPr>
      <dsp:spPr>
        <a:xfrm>
          <a:off x="5207138" y="1730163"/>
          <a:ext cx="644234" cy="644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BE4916-ABE7-4658-92AF-43E406F4D410}">
      <dsp:nvSpPr>
        <dsp:cNvPr id="0" name=""/>
        <dsp:cNvSpPr/>
      </dsp:nvSpPr>
      <dsp:spPr>
        <a:xfrm>
          <a:off x="6278406" y="1585860"/>
          <a:ext cx="2618193" cy="968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baseline="0" dirty="0"/>
            <a:t>[4] 	"</a:t>
          </a:r>
          <a:r>
            <a:rPr lang="en-US" sz="1100" b="0" i="0" kern="1200" baseline="0" dirty="0" err="1"/>
            <a:t>Numenta</a:t>
          </a:r>
          <a:r>
            <a:rPr lang="en-US" sz="1100" b="0" i="0" kern="1200" baseline="0" dirty="0"/>
            <a:t> platform for intelligent computing (</a:t>
          </a:r>
          <a:r>
            <a:rPr lang="en-US" sz="1100" b="0" i="0" kern="1200" baseline="0" dirty="0" err="1"/>
            <a:t>nupic</a:t>
          </a:r>
          <a:r>
            <a:rPr lang="en-US" sz="1100" b="0" i="0" kern="1200" baseline="0" dirty="0"/>
            <a:t>)," [Online]. Available: http://numenta.org/nupic.html, commit bd8e6a9. 	</a:t>
          </a:r>
          <a:endParaRPr lang="en-US" sz="1100" kern="1200" dirty="0"/>
        </a:p>
      </dsp:txBody>
      <dsp:txXfrm>
        <a:off x="6278406" y="1585860"/>
        <a:ext cx="2618193" cy="968661"/>
      </dsp:txXfrm>
    </dsp:sp>
    <dsp:sp modelId="{30DC1EFF-D942-46CD-9032-AC39555407FA}">
      <dsp:nvSpPr>
        <dsp:cNvPr id="0" name=""/>
        <dsp:cNvSpPr/>
      </dsp:nvSpPr>
      <dsp:spPr>
        <a:xfrm>
          <a:off x="512200" y="2836245"/>
          <a:ext cx="1110748" cy="111074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2C08D-2A93-4944-8BD1-BFC23CDCED43}">
      <dsp:nvSpPr>
        <dsp:cNvPr id="0" name=""/>
        <dsp:cNvSpPr/>
      </dsp:nvSpPr>
      <dsp:spPr>
        <a:xfrm>
          <a:off x="750484" y="3128771"/>
          <a:ext cx="644234" cy="6442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990760-B57C-4F67-8967-159C9E9E2B32}">
      <dsp:nvSpPr>
        <dsp:cNvPr id="0" name=""/>
        <dsp:cNvSpPr/>
      </dsp:nvSpPr>
      <dsp:spPr>
        <a:xfrm>
          <a:off x="1809741" y="2944632"/>
          <a:ext cx="2618193" cy="111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baseline="0" dirty="0"/>
            <a:t>[5] 	Cui, Yuwei, S. Ahmad and a. J. Hawkins, "The HTM spatial pooler—A neocortical algorithm for online sparse distributed coding.," Frontiers in computational neuroscience 11 : 272195, 2017. 	</a:t>
          </a:r>
          <a:endParaRPr lang="en-US" sz="1100" kern="1200" dirty="0"/>
        </a:p>
      </dsp:txBody>
      <dsp:txXfrm>
        <a:off x="1809741" y="2944632"/>
        <a:ext cx="2618193" cy="1110748"/>
      </dsp:txXfrm>
    </dsp:sp>
    <dsp:sp modelId="{7304F892-4811-4493-839B-C9A66D21827D}">
      <dsp:nvSpPr>
        <dsp:cNvPr id="0" name=""/>
        <dsp:cNvSpPr/>
      </dsp:nvSpPr>
      <dsp:spPr>
        <a:xfrm>
          <a:off x="5003516" y="2899502"/>
          <a:ext cx="1110748" cy="111074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20828A-286B-4516-8BEE-949653B98D10}">
      <dsp:nvSpPr>
        <dsp:cNvPr id="0" name=""/>
        <dsp:cNvSpPr/>
      </dsp:nvSpPr>
      <dsp:spPr>
        <a:xfrm>
          <a:off x="5236773" y="3132759"/>
          <a:ext cx="644234" cy="6442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C23E33-6B2B-4BFD-9F70-4B5718669280}">
      <dsp:nvSpPr>
        <dsp:cNvPr id="0" name=""/>
        <dsp:cNvSpPr/>
      </dsp:nvSpPr>
      <dsp:spPr>
        <a:xfrm>
          <a:off x="6260471" y="2932136"/>
          <a:ext cx="2618193" cy="111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baseline="0" dirty="0"/>
            <a:t>[6] 	</a:t>
          </a:r>
          <a:r>
            <a:rPr lang="en-US" sz="1100" b="0" i="0" kern="1200" baseline="0" dirty="0" err="1"/>
            <a:t>Mnatzaganian</a:t>
          </a:r>
          <a:r>
            <a:rPr lang="en-US" sz="1100" b="0" i="0" kern="1200" baseline="0" dirty="0"/>
            <a:t>, James, E. </a:t>
          </a:r>
          <a:r>
            <a:rPr lang="en-US" sz="1100" b="0" i="0" kern="1200" baseline="0" dirty="0" err="1"/>
            <a:t>Fokoué</a:t>
          </a:r>
          <a:r>
            <a:rPr lang="en-US" sz="1100" b="0" i="0" kern="1200" baseline="0" dirty="0"/>
            <a:t> and a. D. </a:t>
          </a:r>
          <a:r>
            <a:rPr lang="en-US" sz="1100" b="0" i="0" kern="1200" baseline="0" dirty="0" err="1"/>
            <a:t>Kudithipudi</a:t>
          </a:r>
          <a:r>
            <a:rPr lang="en-US" sz="1100" b="0" i="0" kern="1200" baseline="0" dirty="0"/>
            <a:t>, "A mathematical formalization of hierarchical temporal memory’s spatial pooler.," </a:t>
          </a:r>
          <a:r>
            <a:rPr lang="en-US" sz="1100" b="0" i="1" kern="1200" baseline="0" dirty="0"/>
            <a:t>Frontiers in Robotics and AI : 81, </a:t>
          </a:r>
          <a:r>
            <a:rPr lang="en-US" sz="1100" b="0" i="0" kern="1200" baseline="0" dirty="0"/>
            <a:t>2017. 	</a:t>
          </a:r>
          <a:endParaRPr lang="en-US" sz="1100" kern="1200" dirty="0"/>
        </a:p>
      </dsp:txBody>
      <dsp:txXfrm>
        <a:off x="6260471" y="2932136"/>
        <a:ext cx="2618193" cy="11107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BE1A9-9F3D-464A-8BBF-D1080A323181}"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AF5A5-3C1F-401F-9505-4F5C5874F92D}" type="slidenum">
              <a:rPr lang="en-US" smtClean="0"/>
              <a:t>‹#›</a:t>
            </a:fld>
            <a:endParaRPr lang="en-US"/>
          </a:p>
        </p:txBody>
      </p:sp>
    </p:spTree>
    <p:extLst>
      <p:ext uri="{BB962C8B-B14F-4D97-AF65-F5344CB8AC3E}">
        <p14:creationId xmlns:p14="http://schemas.microsoft.com/office/powerpoint/2010/main" val="91292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31/03/2024</a:t>
            </a:r>
          </a:p>
        </p:txBody>
      </p:sp>
      <p:sp>
        <p:nvSpPr>
          <p:cNvPr id="4" name="Slide Number Placeholder 3"/>
          <p:cNvSpPr>
            <a:spLocks noGrp="1"/>
          </p:cNvSpPr>
          <p:nvPr>
            <p:ph type="sldNum" sz="quarter" idx="5"/>
          </p:nvPr>
        </p:nvSpPr>
        <p:spPr/>
        <p:txBody>
          <a:bodyPr/>
          <a:lstStyle/>
          <a:p>
            <a:fld id="{268AF5A5-3C1F-401F-9505-4F5C5874F92D}" type="slidenum">
              <a:rPr lang="en-US" smtClean="0"/>
              <a:t>1</a:t>
            </a:fld>
            <a:endParaRPr lang="en-US"/>
          </a:p>
        </p:txBody>
      </p:sp>
    </p:spTree>
    <p:extLst>
      <p:ext uri="{BB962C8B-B14F-4D97-AF65-F5344CB8AC3E}">
        <p14:creationId xmlns:p14="http://schemas.microsoft.com/office/powerpoint/2010/main" val="275531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31/03/2024</a:t>
            </a:r>
          </a:p>
          <a:p>
            <a:endParaRPr lang="en-US" dirty="0"/>
          </a:p>
        </p:txBody>
      </p:sp>
      <p:sp>
        <p:nvSpPr>
          <p:cNvPr id="4" name="Slide Number Placeholder 3"/>
          <p:cNvSpPr>
            <a:spLocks noGrp="1"/>
          </p:cNvSpPr>
          <p:nvPr>
            <p:ph type="sldNum" sz="quarter" idx="5"/>
          </p:nvPr>
        </p:nvSpPr>
        <p:spPr/>
        <p:txBody>
          <a:bodyPr/>
          <a:lstStyle/>
          <a:p>
            <a:fld id="{268AF5A5-3C1F-401F-9505-4F5C5874F92D}" type="slidenum">
              <a:rPr lang="en-US" smtClean="0"/>
              <a:t>2</a:t>
            </a:fld>
            <a:endParaRPr lang="en-US"/>
          </a:p>
        </p:txBody>
      </p:sp>
    </p:spTree>
    <p:extLst>
      <p:ext uri="{BB962C8B-B14F-4D97-AF65-F5344CB8AC3E}">
        <p14:creationId xmlns:p14="http://schemas.microsoft.com/office/powerpoint/2010/main" val="202772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ED5FFA-39E9-49FA-AF4C-9FF39900D701}"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6974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D5FFA-39E9-49FA-AF4C-9FF39900D701}"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196868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D5FFA-39E9-49FA-AF4C-9FF39900D701}"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A6410B-2ABF-4656-B700-C88EE265207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5505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ED5FFA-39E9-49FA-AF4C-9FF39900D701}"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48125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ED5FFA-39E9-49FA-AF4C-9FF39900D701}"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A6410B-2ABF-4656-B700-C88EE265207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7959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ED5FFA-39E9-49FA-AF4C-9FF39900D701}"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238631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D5FFA-39E9-49FA-AF4C-9FF39900D701}"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3495003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D5FFA-39E9-49FA-AF4C-9FF39900D701}"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410728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D5FFA-39E9-49FA-AF4C-9FF39900D701}"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413701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D5FFA-39E9-49FA-AF4C-9FF39900D701}"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154270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D5FFA-39E9-49FA-AF4C-9FF39900D701}"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50759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D5FFA-39E9-49FA-AF4C-9FF39900D701}"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78523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D5FFA-39E9-49FA-AF4C-9FF39900D701}"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233250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D5FFA-39E9-49FA-AF4C-9FF39900D701}"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129144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D5FFA-39E9-49FA-AF4C-9FF39900D701}"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282329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D5FFA-39E9-49FA-AF4C-9FF39900D701}"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A6410B-2ABF-4656-B700-C88EE265207F}" type="slidenum">
              <a:rPr lang="en-US" smtClean="0"/>
              <a:t>‹#›</a:t>
            </a:fld>
            <a:endParaRPr lang="en-US"/>
          </a:p>
        </p:txBody>
      </p:sp>
    </p:spTree>
    <p:extLst>
      <p:ext uri="{BB962C8B-B14F-4D97-AF65-F5344CB8AC3E}">
        <p14:creationId xmlns:p14="http://schemas.microsoft.com/office/powerpoint/2010/main" val="119609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ED5FFA-39E9-49FA-AF4C-9FF39900D701}" type="datetimeFigureOut">
              <a:rPr lang="en-US" smtClean="0"/>
              <a:t>3/30/2024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A6410B-2ABF-4656-B700-C88EE265207F}" type="slidenum">
              <a:rPr lang="en-US" smtClean="0"/>
              <a:t>‹#›</a:t>
            </a:fld>
            <a:endParaRPr lang="en-US"/>
          </a:p>
        </p:txBody>
      </p:sp>
    </p:spTree>
    <p:extLst>
      <p:ext uri="{BB962C8B-B14F-4D97-AF65-F5344CB8AC3E}">
        <p14:creationId xmlns:p14="http://schemas.microsoft.com/office/powerpoint/2010/main" val="37805965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39F5-557A-842D-A13F-DE014A4AB36A}"/>
              </a:ext>
            </a:extLst>
          </p:cNvPr>
          <p:cNvSpPr>
            <a:spLocks noGrp="1"/>
          </p:cNvSpPr>
          <p:nvPr>
            <p:ph type="ctrTitle"/>
          </p:nvPr>
        </p:nvSpPr>
        <p:spPr>
          <a:xfrm>
            <a:off x="2589213" y="840777"/>
            <a:ext cx="8017827" cy="979110"/>
          </a:xfrm>
        </p:spPr>
        <p:txBody>
          <a:bodyPr>
            <a:normAutofit fontScale="90000"/>
          </a:bodyPr>
          <a:lstStyle/>
          <a:p>
            <a:r>
              <a:rPr lang="en-US" sz="3200" b="1" u="none" strike="noStrike" baseline="0" dirty="0">
                <a:solidFill>
                  <a:srgbClr val="000000"/>
                </a:solidFill>
                <a:latin typeface="Arial" panose="020B0604020202020204" pitchFamily="34" charset="0"/>
                <a:cs typeface="Arial" panose="020B0604020202020204" pitchFamily="34" charset="0"/>
              </a:rPr>
              <a:t>Implement the New Spatial Pattern Learning Experiment </a:t>
            </a:r>
            <a:endParaRPr lang="en-US"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075406A-C89F-F316-A962-32D8A944D9EF}"/>
              </a:ext>
            </a:extLst>
          </p:cNvPr>
          <p:cNvSpPr>
            <a:spLocks noGrp="1"/>
          </p:cNvSpPr>
          <p:nvPr>
            <p:ph type="subTitle" idx="1"/>
          </p:nvPr>
        </p:nvSpPr>
        <p:spPr>
          <a:xfrm>
            <a:off x="2589213" y="2170537"/>
            <a:ext cx="3369885" cy="2742009"/>
          </a:xfrm>
        </p:spPr>
        <p:txBody>
          <a:bodyPr/>
          <a:lstStyle/>
          <a:p>
            <a:r>
              <a:rPr lang="en-US" dirty="0">
                <a:latin typeface="Arial" panose="020B0604020202020204" pitchFamily="34" charset="0"/>
                <a:cs typeface="Arial" panose="020B0604020202020204" pitchFamily="34" charset="0"/>
              </a:rPr>
              <a:t>Presented by</a:t>
            </a:r>
          </a:p>
          <a:p>
            <a:r>
              <a:rPr lang="en-US" dirty="0">
                <a:latin typeface="Arial" panose="020B0604020202020204" pitchFamily="34" charset="0"/>
                <a:cs typeface="Arial" panose="020B0604020202020204" pitchFamily="34" charset="0"/>
              </a:rPr>
              <a:t>Fahim Talukdar</a:t>
            </a:r>
          </a:p>
          <a:p>
            <a:r>
              <a:rPr lang="fi-FI" dirty="0">
                <a:latin typeface="Arial" panose="020B0604020202020204" pitchFamily="34" charset="0"/>
                <a:cs typeface="Arial" panose="020B0604020202020204" pitchFamily="34" charset="0"/>
              </a:rPr>
              <a:t>A.S.M Saiem Solimullah</a:t>
            </a:r>
          </a:p>
          <a:p>
            <a:r>
              <a:rPr lang="fi-FI" dirty="0">
                <a:latin typeface="Arial" panose="020B0604020202020204" pitchFamily="34" charset="0"/>
                <a:cs typeface="Arial" panose="020B0604020202020204" pitchFamily="34" charset="0"/>
              </a:rPr>
              <a:t>Nowrin Tasnin Sinthia</a:t>
            </a:r>
            <a:br>
              <a:rPr lang="fi-FI" dirty="0">
                <a:latin typeface="Arial" panose="020B0604020202020204" pitchFamily="34" charset="0"/>
                <a:cs typeface="Arial" panose="020B0604020202020204" pitchFamily="34" charset="0"/>
              </a:rPr>
            </a:br>
            <a:r>
              <a:rPr lang="fi-FI" dirty="0">
                <a:latin typeface="Arial" panose="020B0604020202020204" pitchFamily="34" charset="0"/>
                <a:cs typeface="Arial" panose="020B0604020202020204" pitchFamily="34" charset="0"/>
              </a:rPr>
              <a:t>M.N:1450293</a:t>
            </a:r>
          </a:p>
          <a:p>
            <a:r>
              <a:rPr lang="en-US" dirty="0">
                <a:latin typeface="Arial" panose="020B0604020202020204" pitchFamily="34" charset="0"/>
                <a:cs typeface="Arial" panose="020B0604020202020204" pitchFamily="34" charset="0"/>
              </a:rPr>
              <a:t>Ashraf Uddin</a:t>
            </a:r>
          </a:p>
        </p:txBody>
      </p:sp>
      <p:sp>
        <p:nvSpPr>
          <p:cNvPr id="5" name="Subtitle 2">
            <a:extLst>
              <a:ext uri="{FF2B5EF4-FFF2-40B4-BE49-F238E27FC236}">
                <a16:creationId xmlns:a16="http://schemas.microsoft.com/office/drawing/2014/main" id="{D85AD921-2D99-0311-949D-9634399697C6}"/>
              </a:ext>
            </a:extLst>
          </p:cNvPr>
          <p:cNvSpPr txBox="1">
            <a:spLocks/>
          </p:cNvSpPr>
          <p:nvPr/>
        </p:nvSpPr>
        <p:spPr>
          <a:xfrm>
            <a:off x="6716927" y="2260427"/>
            <a:ext cx="4348861" cy="274200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dirty="0">
                <a:latin typeface="Arial" panose="020B0604020202020204" pitchFamily="34" charset="0"/>
                <a:cs typeface="Arial" panose="020B0604020202020204" pitchFamily="34" charset="0"/>
              </a:rPr>
              <a:t>Submitted to</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Damir </a:t>
            </a:r>
            <a:r>
              <a:rPr lang="en-US" dirty="0" err="1">
                <a:latin typeface="Arial" panose="020B0604020202020204" pitchFamily="34" charset="0"/>
                <a:cs typeface="Arial" panose="020B0604020202020204" pitchFamily="34" charset="0"/>
              </a:rPr>
              <a:t>Dobric</a:t>
            </a:r>
            <a:r>
              <a:rPr lang="en-US" dirty="0">
                <a:latin typeface="Arial" panose="020B0604020202020204" pitchFamily="34" charset="0"/>
                <a:cs typeface="Arial" panose="020B0604020202020204" pitchFamily="34" charset="0"/>
              </a:rPr>
              <a:t> / Andreas </a:t>
            </a:r>
            <a:r>
              <a:rPr lang="en-US" dirty="0" err="1">
                <a:latin typeface="Arial" panose="020B0604020202020204" pitchFamily="34" charset="0"/>
                <a:cs typeface="Arial" panose="020B0604020202020204" pitchFamily="34" charset="0"/>
              </a:rPr>
              <a:t>Pech</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Course: </a:t>
            </a:r>
            <a:r>
              <a:rPr lang="en-US" dirty="0" err="1">
                <a:latin typeface="Arial" panose="020B0604020202020204" pitchFamily="34" charset="0"/>
                <a:cs typeface="Arial" panose="020B0604020202020204" pitchFamily="34" charset="0"/>
              </a:rPr>
              <a:t>M.Eng</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InformationTechnology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Module: Software Engineering</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Frankfurt University of Applied </a:t>
            </a:r>
            <a:r>
              <a:rPr lang="en-US" dirty="0" err="1">
                <a:latin typeface="Arial" panose="020B0604020202020204" pitchFamily="34" charset="0"/>
                <a:cs typeface="Arial" panose="020B0604020202020204" pitchFamily="34" charset="0"/>
              </a:rPr>
              <a:t>Scinces</a:t>
            </a:r>
            <a:endParaRPr lang="en-US" dirty="0">
              <a:latin typeface="Arial" panose="020B0604020202020204" pitchFamily="34" charset="0"/>
              <a:cs typeface="Arial" panose="020B0604020202020204" pitchFamily="34" charset="0"/>
            </a:endParaRPr>
          </a:p>
        </p:txBody>
      </p:sp>
      <p:pic>
        <p:nvPicPr>
          <p:cNvPr id="7" name="Picture 6" descr="A blue and black logo&#10;&#10;Description automatically generated">
            <a:extLst>
              <a:ext uri="{FF2B5EF4-FFF2-40B4-BE49-F238E27FC236}">
                <a16:creationId xmlns:a16="http://schemas.microsoft.com/office/drawing/2014/main" id="{46EC5A71-76AF-7546-52A4-D560DA50D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592" y="317714"/>
            <a:ext cx="1260393" cy="523063"/>
          </a:xfrm>
          <a:prstGeom prst="rect">
            <a:avLst/>
          </a:prstGeom>
        </p:spPr>
      </p:pic>
    </p:spTree>
    <p:extLst>
      <p:ext uri="{BB962C8B-B14F-4D97-AF65-F5344CB8AC3E}">
        <p14:creationId xmlns:p14="http://schemas.microsoft.com/office/powerpoint/2010/main" val="250256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6227B8-F839-2031-54DC-101B355E2533}"/>
              </a:ext>
            </a:extLst>
          </p:cNvPr>
          <p:cNvSpPr>
            <a:spLocks noGrp="1"/>
          </p:cNvSpPr>
          <p:nvPr>
            <p:ph type="title"/>
          </p:nvPr>
        </p:nvSpPr>
        <p:spPr>
          <a:xfrm>
            <a:off x="1794897" y="624110"/>
            <a:ext cx="2617083" cy="597562"/>
          </a:xfrm>
        </p:spPr>
        <p:txBody>
          <a:bodyPr>
            <a:normAutofit fontScale="90000"/>
          </a:bodyPr>
          <a:lstStyle/>
          <a:p>
            <a:r>
              <a:rPr lang="en-US" dirty="0">
                <a:latin typeface="Arial" panose="020B0604020202020204" pitchFamily="34" charset="0"/>
                <a:cs typeface="Arial" panose="020B0604020202020204" pitchFamily="34" charset="0"/>
              </a:rPr>
              <a:t>References</a:t>
            </a:r>
          </a:p>
        </p:txBody>
      </p:sp>
      <p:sp>
        <p:nvSpPr>
          <p:cNvPr id="21" name="Rectangle 2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4" name="Picture 3" descr="A blue and black logo&#10;&#10;Description automatically generated">
            <a:extLst>
              <a:ext uri="{FF2B5EF4-FFF2-40B4-BE49-F238E27FC236}">
                <a16:creationId xmlns:a16="http://schemas.microsoft.com/office/drawing/2014/main" id="{22E0088B-EA1C-3216-724F-EC6A80C815CD}"/>
              </a:ext>
            </a:extLst>
          </p:cNvPr>
          <p:cNvPicPr>
            <a:picLocks noChangeAspect="1"/>
          </p:cNvPicPr>
          <p:nvPr/>
        </p:nvPicPr>
        <p:blipFill>
          <a:blip r:embed="rId2"/>
          <a:stretch>
            <a:fillRect/>
          </a:stretch>
        </p:blipFill>
        <p:spPr>
          <a:xfrm>
            <a:off x="10440751" y="270519"/>
            <a:ext cx="1261981" cy="524301"/>
          </a:xfrm>
          <a:prstGeom prst="rect">
            <a:avLst/>
          </a:prstGeom>
        </p:spPr>
      </p:pic>
      <p:graphicFrame>
        <p:nvGraphicFramePr>
          <p:cNvPr id="6" name="Content Placeholder 2">
            <a:extLst>
              <a:ext uri="{FF2B5EF4-FFF2-40B4-BE49-F238E27FC236}">
                <a16:creationId xmlns:a16="http://schemas.microsoft.com/office/drawing/2014/main" id="{EF3201A8-FD94-8C76-A985-4B6F8BC5F2C2}"/>
              </a:ext>
            </a:extLst>
          </p:cNvPr>
          <p:cNvGraphicFramePr>
            <a:graphicFrameLocks noGrp="1"/>
          </p:cNvGraphicFramePr>
          <p:nvPr>
            <p:ph idx="1"/>
            <p:extLst>
              <p:ext uri="{D42A27DB-BD31-4B8C-83A1-F6EECF244321}">
                <p14:modId xmlns:p14="http://schemas.microsoft.com/office/powerpoint/2010/main" val="3699757502"/>
              </p:ext>
            </p:extLst>
          </p:nvPr>
        </p:nvGraphicFramePr>
        <p:xfrm>
          <a:off x="1402079" y="1668931"/>
          <a:ext cx="9387841" cy="532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339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9" name="Rectangle 38">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3" name="Rectangle 42">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A3A44402-C71D-2DA2-7A3C-2901B38D5339}"/>
              </a:ext>
            </a:extLst>
          </p:cNvPr>
          <p:cNvSpPr txBox="1"/>
          <p:nvPr/>
        </p:nvSpPr>
        <p:spPr>
          <a:xfrm>
            <a:off x="540279" y="1889760"/>
            <a:ext cx="3778870" cy="957962"/>
          </a:xfrm>
          <a:prstGeom prst="rect">
            <a:avLst/>
          </a:prstGeom>
        </p:spPr>
        <p:txBody>
          <a:bodyPr vert="horz" lIns="91440" tIns="45720" rIns="91440" bIns="45720" rtlCol="0" anchor="b">
            <a:normAutofit/>
          </a:bodyPr>
          <a:lstStyle/>
          <a:p>
            <a:pPr>
              <a:spcBef>
                <a:spcPct val="0"/>
              </a:spcBef>
              <a:spcAft>
                <a:spcPts val="600"/>
              </a:spcAft>
            </a:pPr>
            <a:r>
              <a:rPr lang="en-US" sz="4800" b="1" dirty="0">
                <a:solidFill>
                  <a:srgbClr val="FEFFFF"/>
                </a:solidFill>
                <a:latin typeface="Arial" panose="020B0604020202020204" pitchFamily="34" charset="0"/>
                <a:ea typeface="+mj-ea"/>
                <a:cs typeface="Arial" panose="020B0604020202020204" pitchFamily="34" charset="0"/>
              </a:rPr>
              <a:t>Thank You</a:t>
            </a:r>
          </a:p>
        </p:txBody>
      </p:sp>
      <p:sp>
        <p:nvSpPr>
          <p:cNvPr id="47"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Graphic 7" descr="Smiling Face with No Fill">
            <a:extLst>
              <a:ext uri="{FF2B5EF4-FFF2-40B4-BE49-F238E27FC236}">
                <a16:creationId xmlns:a16="http://schemas.microsoft.com/office/drawing/2014/main" id="{05F61CA6-424F-B93C-86AC-8E9636674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20009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265D-0B77-B1E7-4BC5-65711E65827C}"/>
              </a:ext>
            </a:extLst>
          </p:cNvPr>
          <p:cNvSpPr>
            <a:spLocks noGrp="1"/>
          </p:cNvSpPr>
          <p:nvPr>
            <p:ph type="title"/>
          </p:nvPr>
        </p:nvSpPr>
        <p:spPr>
          <a:xfrm>
            <a:off x="2592926" y="746030"/>
            <a:ext cx="4381312" cy="840480"/>
          </a:xfrm>
        </p:spPr>
        <p:txBody>
          <a:bodyPr/>
          <a:lstStyle/>
          <a:p>
            <a:r>
              <a:rPr lang="en-US" dirty="0">
                <a:latin typeface="Arial" panose="020B0604020202020204" pitchFamily="34" charset="0"/>
                <a:cs typeface="Arial" panose="020B0604020202020204" pitchFamily="34" charset="0"/>
              </a:rPr>
              <a:t>Contents</a:t>
            </a:r>
          </a:p>
        </p:txBody>
      </p:sp>
      <p:graphicFrame>
        <p:nvGraphicFramePr>
          <p:cNvPr id="6" name="Content Placeholder 2">
            <a:extLst>
              <a:ext uri="{FF2B5EF4-FFF2-40B4-BE49-F238E27FC236}">
                <a16:creationId xmlns:a16="http://schemas.microsoft.com/office/drawing/2014/main" id="{1CB2794A-F809-0F53-44D6-520CFF17571D}"/>
              </a:ext>
            </a:extLst>
          </p:cNvPr>
          <p:cNvGraphicFramePr>
            <a:graphicFrameLocks noGrp="1"/>
          </p:cNvGraphicFramePr>
          <p:nvPr>
            <p:ph idx="1"/>
            <p:extLst>
              <p:ext uri="{D42A27DB-BD31-4B8C-83A1-F6EECF244321}">
                <p14:modId xmlns:p14="http://schemas.microsoft.com/office/powerpoint/2010/main" val="1188201461"/>
              </p:ext>
            </p:extLst>
          </p:nvPr>
        </p:nvGraphicFramePr>
        <p:xfrm>
          <a:off x="2592926" y="1531619"/>
          <a:ext cx="7720648" cy="3794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blue and black logo&#10;&#10;Description automatically generated">
            <a:extLst>
              <a:ext uri="{FF2B5EF4-FFF2-40B4-BE49-F238E27FC236}">
                <a16:creationId xmlns:a16="http://schemas.microsoft.com/office/drawing/2014/main" id="{4AB99556-5575-0280-95E8-7C196B2EB0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43212" y="304746"/>
            <a:ext cx="1260393" cy="523063"/>
          </a:xfrm>
          <a:prstGeom prst="rect">
            <a:avLst/>
          </a:prstGeom>
        </p:spPr>
      </p:pic>
    </p:spTree>
    <p:extLst>
      <p:ext uri="{BB962C8B-B14F-4D97-AF65-F5344CB8AC3E}">
        <p14:creationId xmlns:p14="http://schemas.microsoft.com/office/powerpoint/2010/main" val="125397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5A8F6-5429-27D9-0C45-753B20808A19}"/>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latin typeface="Arial" panose="020B0604020202020204" pitchFamily="34" charset="0"/>
                <a:cs typeface="Arial" panose="020B0604020202020204" pitchFamily="34" charset="0"/>
              </a:rPr>
              <a:t>Abstract</a:t>
            </a:r>
          </a:p>
        </p:txBody>
      </p:sp>
      <p:sp>
        <p:nvSpPr>
          <p:cNvPr id="11"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228AD0-FCD4-7FCC-7E6E-F276BFC9163D}"/>
              </a:ext>
            </a:extLst>
          </p:cNvPr>
          <p:cNvSpPr>
            <a:spLocks noGrp="1"/>
          </p:cNvSpPr>
          <p:nvPr>
            <p:ph idx="1"/>
          </p:nvPr>
        </p:nvSpPr>
        <p:spPr>
          <a:xfrm>
            <a:off x="4582065" y="1706880"/>
            <a:ext cx="6350042" cy="3619951"/>
          </a:xfrm>
        </p:spPr>
        <p:txBody>
          <a:bodyPr anchor="ctr">
            <a:normAutofit/>
          </a:bodyPr>
          <a:lstStyle/>
          <a:p>
            <a:pPr marL="0" indent="0" algn="just">
              <a:buNone/>
            </a:pPr>
            <a:r>
              <a:rPr lang="en-US" sz="1600" dirty="0">
                <a:latin typeface="Arial" panose="020B0604020202020204" pitchFamily="34" charset="0"/>
                <a:cs typeface="Arial" panose="020B0604020202020204" pitchFamily="34" charset="0"/>
              </a:rPr>
              <a:t>Spatial pattern learning is a method for learning spatially distributed patterns of activation in input data, such as the Spatial Pooler in Hierarchical Temporal Memory (HTM) models. Its applications include sensory data processing, anomaly detection, pattern recognition, and predictive modeling. The new Spatial Pattern Learning experiment aims to increase efficiency by providing a sparse distributed representation of inputs 51-99, breaking iterations down into criteria, and providing statistical data.</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575B30B4-2972-F30B-98A0-A3FE024AFA6B}"/>
              </a:ext>
            </a:extLst>
          </p:cNvPr>
          <p:cNvPicPr>
            <a:picLocks noChangeAspect="1"/>
          </p:cNvPicPr>
          <p:nvPr/>
        </p:nvPicPr>
        <p:blipFill>
          <a:blip r:embed="rId2"/>
          <a:stretch>
            <a:fillRect/>
          </a:stretch>
        </p:blipFill>
        <p:spPr>
          <a:xfrm>
            <a:off x="10440751" y="270519"/>
            <a:ext cx="1261981" cy="524301"/>
          </a:xfrm>
          <a:prstGeom prst="rect">
            <a:avLst/>
          </a:prstGeom>
        </p:spPr>
      </p:pic>
    </p:spTree>
    <p:extLst>
      <p:ext uri="{BB962C8B-B14F-4D97-AF65-F5344CB8AC3E}">
        <p14:creationId xmlns:p14="http://schemas.microsoft.com/office/powerpoint/2010/main" val="37830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EA791-7787-F12C-8E4B-172779565F60}"/>
              </a:ext>
            </a:extLst>
          </p:cNvPr>
          <p:cNvSpPr>
            <a:spLocks noGrp="1"/>
          </p:cNvSpPr>
          <p:nvPr>
            <p:ph type="title"/>
          </p:nvPr>
        </p:nvSpPr>
        <p:spPr>
          <a:xfrm>
            <a:off x="1055972" y="1165860"/>
            <a:ext cx="3256550" cy="4692021"/>
          </a:xfrm>
        </p:spPr>
        <p:txBody>
          <a:bodyPr anchor="ctr">
            <a:normAutofit/>
          </a:bodyPr>
          <a:lstStyle/>
          <a:p>
            <a:r>
              <a:rPr lang="en-US" sz="3200" dirty="0">
                <a:solidFill>
                  <a:schemeClr val="tx2">
                    <a:lumMod val="75000"/>
                  </a:schemeClr>
                </a:solidFill>
                <a:latin typeface="Arial" panose="020B0604020202020204" pitchFamily="34" charset="0"/>
                <a:cs typeface="Arial" panose="020B0604020202020204" pitchFamily="34" charset="0"/>
              </a:rPr>
              <a:t>Introduction</a:t>
            </a:r>
            <a:br>
              <a:rPr lang="en-US" dirty="0">
                <a:solidFill>
                  <a:schemeClr val="tx2">
                    <a:lumMod val="75000"/>
                  </a:schemeClr>
                </a:solidFill>
                <a:latin typeface="Arial" panose="020B0604020202020204" pitchFamily="34" charset="0"/>
                <a:cs typeface="Arial" panose="020B0604020202020204" pitchFamily="34" charset="0"/>
              </a:rPr>
            </a:br>
            <a:endParaRPr lang="en-US" dirty="0">
              <a:solidFill>
                <a:schemeClr val="tx2">
                  <a:lumMod val="75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9"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0"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2"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42"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43"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44"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45"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46"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47"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8"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9"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1CA9B758-A390-73EA-737B-ECD64E0EF029}"/>
              </a:ext>
            </a:extLst>
          </p:cNvPr>
          <p:cNvSpPr>
            <a:spLocks noGrp="1"/>
          </p:cNvSpPr>
          <p:nvPr>
            <p:ph idx="1"/>
          </p:nvPr>
        </p:nvSpPr>
        <p:spPr>
          <a:xfrm>
            <a:off x="5012984" y="1062255"/>
            <a:ext cx="6194932" cy="4092060"/>
          </a:xfrm>
        </p:spPr>
        <p:txBody>
          <a:bodyPr anchor="ctr">
            <a:normAutofit/>
          </a:bodyPr>
          <a:lstStyle/>
          <a:p>
            <a:pPr marL="0" indent="0" algn="just">
              <a:buNone/>
            </a:pPr>
            <a:r>
              <a:rPr lang="en-US" sz="1600" dirty="0">
                <a:solidFill>
                  <a:schemeClr val="tx2">
                    <a:lumMod val="75000"/>
                  </a:schemeClr>
                </a:solidFill>
                <a:latin typeface="Arial" panose="020B0604020202020204" pitchFamily="34" charset="0"/>
                <a:cs typeface="Arial" panose="020B0604020202020204" pitchFamily="34" charset="0"/>
              </a:rPr>
              <a:t>The human brain receives massive amounts of data from a variety of sensors, forming synaptic connections with presynaptic neurons to make sense of time-varying input. This information is processed by the neocortex, which is a convoluted sheet of neural tissue. Hierarchical Temporal Memory (HTM) is a framework for explaining the structural and algorithmic properties of the neocortex. HTM is made up of three parts: encoder, spatial pooler, and temporal memory. The Encoder encodes data, sends it to the Spatial Pooler, and specifies the algorithm for activating the neocortex. Temporal Memory creates associations between patterns of activity over time, learns sequences, and makes predictions based on previous observations. Spatial Pattern Learning with Sparse Distributed Representations (SDRs) is an important area in artificial intelligence, drawing inspiration from the brain's ability to process and recognize spatial patterns.[2]</a:t>
            </a:r>
          </a:p>
        </p:txBody>
      </p:sp>
      <p:pic>
        <p:nvPicPr>
          <p:cNvPr id="6" name="Picture 5">
            <a:extLst>
              <a:ext uri="{FF2B5EF4-FFF2-40B4-BE49-F238E27FC236}">
                <a16:creationId xmlns:a16="http://schemas.microsoft.com/office/drawing/2014/main" id="{D8ED2843-81DD-2822-D0D5-05FF6CC36672}"/>
              </a:ext>
            </a:extLst>
          </p:cNvPr>
          <p:cNvPicPr>
            <a:picLocks noChangeAspect="1"/>
          </p:cNvPicPr>
          <p:nvPr/>
        </p:nvPicPr>
        <p:blipFill>
          <a:blip r:embed="rId2"/>
          <a:stretch>
            <a:fillRect/>
          </a:stretch>
        </p:blipFill>
        <p:spPr>
          <a:xfrm>
            <a:off x="10440751" y="270519"/>
            <a:ext cx="1261981" cy="524301"/>
          </a:xfrm>
          <a:prstGeom prst="rect">
            <a:avLst/>
          </a:prstGeom>
        </p:spPr>
      </p:pic>
    </p:spTree>
    <p:extLst>
      <p:ext uri="{BB962C8B-B14F-4D97-AF65-F5344CB8AC3E}">
        <p14:creationId xmlns:p14="http://schemas.microsoft.com/office/powerpoint/2010/main" val="402307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9821-5B09-1268-FEE0-CD0EE72AC22B}"/>
              </a:ext>
            </a:extLst>
          </p:cNvPr>
          <p:cNvSpPr>
            <a:spLocks noGrp="1"/>
          </p:cNvSpPr>
          <p:nvPr>
            <p:ph type="title"/>
          </p:nvPr>
        </p:nvSpPr>
        <p:spPr>
          <a:xfrm>
            <a:off x="2468878" y="909120"/>
            <a:ext cx="3625531" cy="457200"/>
          </a:xfrm>
          <a:ln>
            <a:solidFill>
              <a:schemeClr val="bg2">
                <a:lumMod val="50000"/>
              </a:schemeClr>
            </a:solidFill>
          </a:ln>
          <a:effectLst>
            <a:glow rad="63500">
              <a:schemeClr val="accent3">
                <a:satMod val="175000"/>
                <a:alpha val="40000"/>
              </a:schemeClr>
            </a:glow>
          </a:effectLst>
        </p:spPr>
        <p:txBody>
          <a:bodyPr>
            <a:noAutofit/>
          </a:bodyPr>
          <a:lstStyle/>
          <a:p>
            <a:r>
              <a:rPr lang="en-US" sz="1600" dirty="0">
                <a:latin typeface="Arial" panose="020B0604020202020204" pitchFamily="34" charset="0"/>
                <a:cs typeface="Arial" panose="020B0604020202020204" pitchFamily="34" charset="0"/>
              </a:rPr>
              <a:t>Hierarchical Temporal Memory (HTM) </a:t>
            </a:r>
          </a:p>
        </p:txBody>
      </p:sp>
      <p:sp>
        <p:nvSpPr>
          <p:cNvPr id="4" name="Text Placeholder 3">
            <a:extLst>
              <a:ext uri="{FF2B5EF4-FFF2-40B4-BE49-F238E27FC236}">
                <a16:creationId xmlns:a16="http://schemas.microsoft.com/office/drawing/2014/main" id="{7F551A1E-ABB8-B2AA-9C6B-DA156C832647}"/>
              </a:ext>
            </a:extLst>
          </p:cNvPr>
          <p:cNvSpPr>
            <a:spLocks noGrp="1"/>
          </p:cNvSpPr>
          <p:nvPr>
            <p:ph type="body" sz="half" idx="2"/>
          </p:nvPr>
        </p:nvSpPr>
        <p:spPr>
          <a:xfrm>
            <a:off x="2468878" y="1668780"/>
            <a:ext cx="3625531" cy="3284220"/>
          </a:xfrm>
          <a:ln>
            <a:solidFill>
              <a:schemeClr val="bg2">
                <a:lumMod val="50000"/>
              </a:schemeClr>
            </a:solidFill>
          </a:ln>
          <a:effectLst>
            <a:glow rad="63500">
              <a:schemeClr val="accent3">
                <a:satMod val="175000"/>
                <a:alpha val="40000"/>
              </a:schemeClr>
            </a:glow>
          </a:effectLst>
        </p:spPr>
        <p:txBody>
          <a:bodyPr>
            <a:normAutofit lnSpcReduction="10000"/>
          </a:bodyPr>
          <a:lstStyle/>
          <a:p>
            <a:pPr algn="just"/>
            <a:r>
              <a:rPr lang="en-US" dirty="0">
                <a:latin typeface="Arial" panose="020B0604020202020204" pitchFamily="34" charset="0"/>
                <a:cs typeface="Arial" panose="020B0604020202020204" pitchFamily="34" charset="0"/>
              </a:rPr>
              <a:t>Hierarchical Temporal Memory (HTM) is a machine learning algorithm that mimics the human brain's structure and functions. It learns from input patterns, recognizes them, and makes predictions based on these patterns. HTM is structured in multiple levels, learning both spatial and temporal patterns from a continuous stream of data. It can predict patterns based on previously trained data patterns, maintaining uniqueness. HTM distributes information among columns within each level, enhancing efficiency and mirroring the brain's functioning. This algorithm is inspired by the human brain's structure and functions.[3]</a:t>
            </a:r>
          </a:p>
        </p:txBody>
      </p:sp>
      <p:pic>
        <p:nvPicPr>
          <p:cNvPr id="6" name="Picture 5">
            <a:extLst>
              <a:ext uri="{FF2B5EF4-FFF2-40B4-BE49-F238E27FC236}">
                <a16:creationId xmlns:a16="http://schemas.microsoft.com/office/drawing/2014/main" id="{15291411-A65B-85A8-9155-918F35B29A7C}"/>
              </a:ext>
            </a:extLst>
          </p:cNvPr>
          <p:cNvPicPr>
            <a:picLocks noChangeAspect="1"/>
          </p:cNvPicPr>
          <p:nvPr/>
        </p:nvPicPr>
        <p:blipFill>
          <a:blip r:embed="rId2"/>
          <a:stretch>
            <a:fillRect/>
          </a:stretch>
        </p:blipFill>
        <p:spPr>
          <a:xfrm>
            <a:off x="10440751" y="270519"/>
            <a:ext cx="1261981" cy="524301"/>
          </a:xfrm>
          <a:prstGeom prst="rect">
            <a:avLst/>
          </a:prstGeom>
        </p:spPr>
      </p:pic>
      <p:sp>
        <p:nvSpPr>
          <p:cNvPr id="7" name="Title 1">
            <a:extLst>
              <a:ext uri="{FF2B5EF4-FFF2-40B4-BE49-F238E27FC236}">
                <a16:creationId xmlns:a16="http://schemas.microsoft.com/office/drawing/2014/main" id="{26F1D5DE-5A9C-20E3-4243-BFCDBFF3631E}"/>
              </a:ext>
            </a:extLst>
          </p:cNvPr>
          <p:cNvSpPr txBox="1">
            <a:spLocks/>
          </p:cNvSpPr>
          <p:nvPr/>
        </p:nvSpPr>
        <p:spPr>
          <a:xfrm>
            <a:off x="6362699" y="909120"/>
            <a:ext cx="3625531" cy="457200"/>
          </a:xfrm>
          <a:prstGeom prst="rect">
            <a:avLst/>
          </a:prstGeom>
          <a:ln>
            <a:solidFill>
              <a:schemeClr val="bg2">
                <a:lumMod val="50000"/>
              </a:schemeClr>
            </a:solidFill>
          </a:ln>
          <a:effectLst>
            <a:glow rad="63500">
              <a:schemeClr val="accent3">
                <a:satMod val="175000"/>
                <a:alpha val="40000"/>
              </a:schemeClr>
            </a:glow>
          </a:effectLst>
        </p:spPr>
        <p:txBody>
          <a:bodyPr vert="horz" lIns="91440" tIns="45720" rIns="91440" bIns="45720" rtlCol="0" anchor="b">
            <a:noAutofit/>
          </a:bodyPr>
          <a:lstStyle>
            <a:lvl1pPr algn="l" defTabSz="457200" rtl="0" eaLnBrk="1" latinLnBrk="0" hangingPunct="1">
              <a:spcBef>
                <a:spcPct val="0"/>
              </a:spcBef>
              <a:buNone/>
              <a:defRPr sz="2000" b="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Arial" panose="020B0604020202020204" pitchFamily="34" charset="0"/>
                <a:cs typeface="Arial" panose="020B0604020202020204" pitchFamily="34" charset="0"/>
              </a:rPr>
              <a:t>Encoder</a:t>
            </a:r>
          </a:p>
        </p:txBody>
      </p:sp>
      <p:sp>
        <p:nvSpPr>
          <p:cNvPr id="8" name="Text Placeholder 3">
            <a:extLst>
              <a:ext uri="{FF2B5EF4-FFF2-40B4-BE49-F238E27FC236}">
                <a16:creationId xmlns:a16="http://schemas.microsoft.com/office/drawing/2014/main" id="{45E0B71E-2081-930F-7ACB-3F137E5E8194}"/>
              </a:ext>
            </a:extLst>
          </p:cNvPr>
          <p:cNvSpPr txBox="1">
            <a:spLocks/>
          </p:cNvSpPr>
          <p:nvPr/>
        </p:nvSpPr>
        <p:spPr>
          <a:xfrm>
            <a:off x="6362699" y="1668780"/>
            <a:ext cx="3625531" cy="3284220"/>
          </a:xfrm>
          <a:prstGeom prst="rect">
            <a:avLst/>
          </a:prstGeom>
          <a:ln>
            <a:solidFill>
              <a:schemeClr val="bg2">
                <a:lumMod val="50000"/>
              </a:schemeClr>
            </a:solidFill>
          </a:ln>
          <a:effectLst>
            <a:glow rad="63500">
              <a:schemeClr val="accent3">
                <a:satMod val="175000"/>
                <a:alpha val="40000"/>
              </a:schemeClr>
            </a:glow>
          </a:effectLst>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Encoders convert raw data into a suitable representation using scaling, binning, and mathematical transformations. In this program, encoders generate SDRs with a constant number of bits and active bits, ensuring consistent output for specific inputs for comparisons and operations.[5] </a:t>
            </a:r>
          </a:p>
        </p:txBody>
      </p:sp>
    </p:spTree>
    <p:extLst>
      <p:ext uri="{BB962C8B-B14F-4D97-AF65-F5344CB8AC3E}">
        <p14:creationId xmlns:p14="http://schemas.microsoft.com/office/powerpoint/2010/main" val="107651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4019-1DA0-61A3-35E6-C51CBE0344CF}"/>
              </a:ext>
            </a:extLst>
          </p:cNvPr>
          <p:cNvSpPr>
            <a:spLocks noGrp="1"/>
          </p:cNvSpPr>
          <p:nvPr>
            <p:ph type="title"/>
          </p:nvPr>
        </p:nvSpPr>
        <p:spPr>
          <a:xfrm>
            <a:off x="2589211" y="848256"/>
            <a:ext cx="3505199" cy="531060"/>
          </a:xfrm>
          <a:ln>
            <a:solidFill>
              <a:schemeClr val="bg2">
                <a:lumMod val="50000"/>
              </a:schemeClr>
            </a:solidFill>
          </a:ln>
          <a:effectLst>
            <a:glow rad="63500">
              <a:schemeClr val="accent3">
                <a:satMod val="175000"/>
                <a:alpha val="40000"/>
              </a:schemeClr>
            </a:glow>
          </a:effectLst>
        </p:spPr>
        <p:txBody>
          <a:bodyPr>
            <a:noAutofit/>
          </a:bodyPr>
          <a:lstStyle/>
          <a:p>
            <a:r>
              <a:rPr lang="en-US" sz="1600" dirty="0">
                <a:latin typeface="Arial" panose="020B0604020202020204" pitchFamily="34" charset="0"/>
                <a:cs typeface="Arial" panose="020B0604020202020204" pitchFamily="34" charset="0"/>
              </a:rPr>
              <a:t>Sparse Distributed Representations (SDRs)</a:t>
            </a:r>
            <a:endParaRPr lang="en-US" sz="1600" dirty="0"/>
          </a:p>
        </p:txBody>
      </p:sp>
      <p:pic>
        <p:nvPicPr>
          <p:cNvPr id="8" name="Content Placeholder 7" descr="A screenshot of a computer screen&#10;&#10;Description automatically generated">
            <a:extLst>
              <a:ext uri="{FF2B5EF4-FFF2-40B4-BE49-F238E27FC236}">
                <a16:creationId xmlns:a16="http://schemas.microsoft.com/office/drawing/2014/main" id="{3F733FAE-4448-8564-08CD-8A8737A7FE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9892" y="1244591"/>
            <a:ext cx="3242188" cy="3167354"/>
          </a:xfrm>
          <a:ln>
            <a:solidFill>
              <a:schemeClr val="bg1"/>
            </a:solidFill>
          </a:ln>
          <a:effectLst/>
        </p:spPr>
      </p:pic>
      <p:sp>
        <p:nvSpPr>
          <p:cNvPr id="4" name="Text Placeholder 3">
            <a:extLst>
              <a:ext uri="{FF2B5EF4-FFF2-40B4-BE49-F238E27FC236}">
                <a16:creationId xmlns:a16="http://schemas.microsoft.com/office/drawing/2014/main" id="{1571A63D-22E6-49B1-18A8-85186D99309D}"/>
              </a:ext>
            </a:extLst>
          </p:cNvPr>
          <p:cNvSpPr>
            <a:spLocks noGrp="1"/>
          </p:cNvSpPr>
          <p:nvPr>
            <p:ph type="body" sz="half" idx="2"/>
          </p:nvPr>
        </p:nvSpPr>
        <p:spPr>
          <a:xfrm>
            <a:off x="2589211" y="1644808"/>
            <a:ext cx="3505199" cy="3337561"/>
          </a:xfrm>
          <a:ln>
            <a:solidFill>
              <a:schemeClr val="bg2">
                <a:lumMod val="50000"/>
              </a:schemeClr>
            </a:solidFill>
          </a:ln>
          <a:effectLst>
            <a:glow rad="63500">
              <a:schemeClr val="accent3">
                <a:satMod val="175000"/>
                <a:alpha val="40000"/>
              </a:schemeClr>
            </a:glow>
          </a:effectLst>
        </p:spPr>
        <p:txBody>
          <a:bodyPr/>
          <a:lstStyle/>
          <a:p>
            <a:pPr algn="just"/>
            <a:r>
              <a:rPr lang="en-US" dirty="0">
                <a:latin typeface="Arial" panose="020B0604020202020204" pitchFamily="34" charset="0"/>
                <a:cs typeface="Arial" panose="020B0604020202020204" pitchFamily="34" charset="0"/>
              </a:rPr>
              <a:t>Sparse Distributed Representations (SDRs) are binary data representations that represent input patterns within a network. They are used in HTM's algorithm to encode information in a binary format, with a small fraction of bits being active. SDRs are used to capture and depict activity patterns within a network, allowing the network's hierarchy of nodes to process and make predictions based on these transformed representations. This helps to create a system that functions like the brain's language and is crucial for HTM learning.[4]</a:t>
            </a:r>
          </a:p>
        </p:txBody>
      </p:sp>
      <p:pic>
        <p:nvPicPr>
          <p:cNvPr id="5" name="Picture 4">
            <a:extLst>
              <a:ext uri="{FF2B5EF4-FFF2-40B4-BE49-F238E27FC236}">
                <a16:creationId xmlns:a16="http://schemas.microsoft.com/office/drawing/2014/main" id="{31531429-3130-02F1-A559-B9F1BAEB1DA5}"/>
              </a:ext>
            </a:extLst>
          </p:cNvPr>
          <p:cNvPicPr>
            <a:picLocks noChangeAspect="1"/>
          </p:cNvPicPr>
          <p:nvPr/>
        </p:nvPicPr>
        <p:blipFill>
          <a:blip r:embed="rId3"/>
          <a:stretch>
            <a:fillRect/>
          </a:stretch>
        </p:blipFill>
        <p:spPr>
          <a:xfrm>
            <a:off x="10440751" y="270519"/>
            <a:ext cx="1261981" cy="524301"/>
          </a:xfrm>
          <a:prstGeom prst="rect">
            <a:avLst/>
          </a:prstGeom>
        </p:spPr>
      </p:pic>
      <p:sp>
        <p:nvSpPr>
          <p:cNvPr id="9" name="TextBox 8">
            <a:extLst>
              <a:ext uri="{FF2B5EF4-FFF2-40B4-BE49-F238E27FC236}">
                <a16:creationId xmlns:a16="http://schemas.microsoft.com/office/drawing/2014/main" id="{08FFFB55-D10B-F277-8DEB-C4ECFE882E9C}"/>
              </a:ext>
            </a:extLst>
          </p:cNvPr>
          <p:cNvSpPr txBox="1"/>
          <p:nvPr/>
        </p:nvSpPr>
        <p:spPr>
          <a:xfrm>
            <a:off x="6597992" y="4411945"/>
            <a:ext cx="3165988" cy="261610"/>
          </a:xfrm>
          <a:prstGeom prst="rect">
            <a:avLst/>
          </a:prstGeom>
          <a:noFill/>
        </p:spPr>
        <p:txBody>
          <a:bodyPr wrap="square" rtlCol="0">
            <a:spAutoFit/>
          </a:bodyPr>
          <a:lstStyle/>
          <a:p>
            <a:pPr algn="ctr"/>
            <a:r>
              <a:rPr lang="en-US" sz="1100" b="0" i="1" u="none" strike="noStrike" baseline="0" dirty="0">
                <a:solidFill>
                  <a:srgbClr val="000000"/>
                </a:solidFill>
                <a:latin typeface="Times New Roman" panose="02020603050405020304" pitchFamily="18" charset="0"/>
              </a:rPr>
              <a:t>Figure 1: Sparse Distributed Representation</a:t>
            </a:r>
            <a:endParaRPr lang="en-US" sz="1100" dirty="0"/>
          </a:p>
        </p:txBody>
      </p:sp>
    </p:spTree>
    <p:extLst>
      <p:ext uri="{BB962C8B-B14F-4D97-AF65-F5344CB8AC3E}">
        <p14:creationId xmlns:p14="http://schemas.microsoft.com/office/powerpoint/2010/main" val="424541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3"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4"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2" name="Title 1">
            <a:extLst>
              <a:ext uri="{FF2B5EF4-FFF2-40B4-BE49-F238E27FC236}">
                <a16:creationId xmlns:a16="http://schemas.microsoft.com/office/drawing/2014/main" id="{B5FB38E1-D71A-053D-FFA4-5E7E7895A0B9}"/>
              </a:ext>
            </a:extLst>
          </p:cNvPr>
          <p:cNvSpPr>
            <a:spLocks noGrp="1"/>
          </p:cNvSpPr>
          <p:nvPr>
            <p:ph type="title"/>
          </p:nvPr>
        </p:nvSpPr>
        <p:spPr>
          <a:xfrm>
            <a:off x="8127721" y="2745531"/>
            <a:ext cx="2633482" cy="800101"/>
          </a:xfrm>
          <a:ln w="38100">
            <a:solidFill>
              <a:schemeClr val="bg1"/>
            </a:solidFill>
          </a:ln>
        </p:spPr>
        <p:txBody>
          <a:bodyPr anchor="ctr">
            <a:normAutofit/>
          </a:bodyPr>
          <a:lstStyle/>
          <a:p>
            <a:r>
              <a:rPr lang="en-US" sz="2800" b="1" dirty="0">
                <a:solidFill>
                  <a:schemeClr val="bg1">
                    <a:lumMod val="95000"/>
                    <a:lumOff val="5000"/>
                  </a:schemeClr>
                </a:solidFill>
                <a:latin typeface="Arial" panose="020B0604020202020204" pitchFamily="34" charset="0"/>
                <a:cs typeface="Arial" panose="020B0604020202020204" pitchFamily="34" charset="0"/>
              </a:rPr>
              <a:t>Spatial Pooler</a:t>
            </a:r>
          </a:p>
        </p:txBody>
      </p:sp>
      <p:sp>
        <p:nvSpPr>
          <p:cNvPr id="26"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3" name="Content Placeholder 2">
            <a:extLst>
              <a:ext uri="{FF2B5EF4-FFF2-40B4-BE49-F238E27FC236}">
                <a16:creationId xmlns:a16="http://schemas.microsoft.com/office/drawing/2014/main" id="{BCE48301-86CC-C5E2-D72B-3AB8AB45B071}"/>
              </a:ext>
            </a:extLst>
          </p:cNvPr>
          <p:cNvSpPr>
            <a:spLocks noGrp="1"/>
          </p:cNvSpPr>
          <p:nvPr>
            <p:ph idx="1"/>
          </p:nvPr>
        </p:nvSpPr>
        <p:spPr>
          <a:xfrm>
            <a:off x="656971" y="953787"/>
            <a:ext cx="5292436" cy="4229948"/>
          </a:xfrm>
        </p:spPr>
        <p:txBody>
          <a:bodyPr anchor="ctr">
            <a:normAutofit/>
          </a:bodyPr>
          <a:lstStyle/>
          <a:p>
            <a:pPr marL="0" indent="0" algn="just">
              <a:buNone/>
            </a:pPr>
            <a:r>
              <a:rPr lang="en-US" sz="1400" dirty="0">
                <a:solidFill>
                  <a:srgbClr val="FFFFFF"/>
                </a:solidFill>
                <a:latin typeface="Arial" panose="020B0604020202020204" pitchFamily="34" charset="0"/>
                <a:cs typeface="Arial" panose="020B0604020202020204" pitchFamily="34" charset="0"/>
              </a:rPr>
              <a:t>The Spatial Pooler is a key component of Hierarchical temporal memory (HTM) that converts input patterns into Structured Decision Trees (SDRs). It works in three phases: overlap, inhibition, and learning. The algorithm normalizes input vectors into sparse vectors, creating mini-columns, specifically pyramidal neurons in the cortices. It preserves overlap properties, ensuring similar inputs produce similar outputs. The Spatial Pooling Algorithm is crucial in pattern learning by transforming input data into structured representations.[6]</a:t>
            </a:r>
          </a:p>
        </p:txBody>
      </p:sp>
      <p:pic>
        <p:nvPicPr>
          <p:cNvPr id="5" name="Picture 4" descr="A blue and black logo&#10;&#10;Description automatically generated">
            <a:extLst>
              <a:ext uri="{FF2B5EF4-FFF2-40B4-BE49-F238E27FC236}">
                <a16:creationId xmlns:a16="http://schemas.microsoft.com/office/drawing/2014/main" id="{7406E510-4577-474B-10CD-EEDF3C774FE4}"/>
              </a:ext>
            </a:extLst>
          </p:cNvPr>
          <p:cNvPicPr>
            <a:picLocks noChangeAspect="1"/>
          </p:cNvPicPr>
          <p:nvPr/>
        </p:nvPicPr>
        <p:blipFill>
          <a:blip r:embed="rId2"/>
          <a:stretch>
            <a:fillRect/>
          </a:stretch>
        </p:blipFill>
        <p:spPr>
          <a:xfrm>
            <a:off x="10440751" y="270519"/>
            <a:ext cx="1261981" cy="524301"/>
          </a:xfrm>
          <a:prstGeom prst="rect">
            <a:avLst/>
          </a:prstGeom>
        </p:spPr>
      </p:pic>
    </p:spTree>
    <p:extLst>
      <p:ext uri="{BB962C8B-B14F-4D97-AF65-F5344CB8AC3E}">
        <p14:creationId xmlns:p14="http://schemas.microsoft.com/office/powerpoint/2010/main" val="366998905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6AAB-BFE0-E7ED-1FC4-B42AA0B6D164}"/>
              </a:ext>
            </a:extLst>
          </p:cNvPr>
          <p:cNvSpPr>
            <a:spLocks noGrp="1"/>
          </p:cNvSpPr>
          <p:nvPr>
            <p:ph type="title"/>
          </p:nvPr>
        </p:nvSpPr>
        <p:spPr>
          <a:xfrm>
            <a:off x="1676400" y="461019"/>
            <a:ext cx="6535835" cy="524301"/>
          </a:xfrm>
        </p:spPr>
        <p:txBody>
          <a:bodyPr>
            <a:normAutofit fontScale="90000"/>
          </a:bodyPr>
          <a:lstStyle/>
          <a:p>
            <a:r>
              <a:rPr lang="en-US" sz="3200" dirty="0">
                <a:latin typeface="Arial" panose="020B0604020202020204" pitchFamily="34" charset="0"/>
                <a:cs typeface="Arial" panose="020B0604020202020204" pitchFamily="34" charset="0"/>
              </a:rPr>
              <a:t>Description of existing algorithm</a:t>
            </a:r>
          </a:p>
        </p:txBody>
      </p:sp>
      <p:sp>
        <p:nvSpPr>
          <p:cNvPr id="3" name="Content Placeholder 2">
            <a:extLst>
              <a:ext uri="{FF2B5EF4-FFF2-40B4-BE49-F238E27FC236}">
                <a16:creationId xmlns:a16="http://schemas.microsoft.com/office/drawing/2014/main" id="{51CD1050-B235-5618-B331-1829535691C6}"/>
              </a:ext>
            </a:extLst>
          </p:cNvPr>
          <p:cNvSpPr>
            <a:spLocks noGrp="1"/>
          </p:cNvSpPr>
          <p:nvPr>
            <p:ph idx="1"/>
          </p:nvPr>
        </p:nvSpPr>
        <p:spPr>
          <a:xfrm>
            <a:off x="1676400" y="1097280"/>
            <a:ext cx="8145780" cy="4330500"/>
          </a:xfrm>
        </p:spPr>
        <p:txBody>
          <a:bodyPr>
            <a:normAutofit fontScale="92500" lnSpcReduction="20000"/>
          </a:bodyPr>
          <a:lstStyle/>
          <a:p>
            <a:pPr marL="0" indent="0" algn="just">
              <a:lnSpc>
                <a:spcPct val="90000"/>
              </a:lnSpc>
              <a:buNone/>
            </a:pPr>
            <a:r>
              <a:rPr lang="en-US" sz="1400" dirty="0">
                <a:latin typeface="Arial" panose="020B0604020202020204" pitchFamily="34" charset="0"/>
                <a:cs typeface="Arial" panose="020B0604020202020204" pitchFamily="34" charset="0"/>
              </a:rPr>
              <a:t>The existing algorithm demonstrates how </a:t>
            </a:r>
            <a:r>
              <a:rPr lang="en-US" sz="1400" dirty="0" err="1">
                <a:latin typeface="Arial" panose="020B0604020202020204" pitchFamily="34" charset="0"/>
                <a:cs typeface="Arial" panose="020B0604020202020204" pitchFamily="34" charset="0"/>
              </a:rPr>
              <a:t>NeoCortexApi's</a:t>
            </a:r>
            <a:r>
              <a:rPr lang="en-US" sz="1400" dirty="0">
                <a:latin typeface="Arial" panose="020B0604020202020204" pitchFamily="34" charset="0"/>
                <a:cs typeface="Arial" panose="020B0604020202020204" pitchFamily="34" charset="0"/>
              </a:rPr>
              <a:t> Spatial Pooler (SP) learns spatial patterns by iteratively processing input values until stable representations are achieved. The algorithm initializes necessary values, creates 100 random input values, and passes them into the "var </a:t>
            </a:r>
            <a:r>
              <a:rPr lang="en-US" sz="1400" dirty="0" err="1">
                <a:latin typeface="Arial" panose="020B0604020202020204" pitchFamily="34" charset="0"/>
                <a:cs typeface="Arial" panose="020B0604020202020204" pitchFamily="34" charset="0"/>
              </a:rPr>
              <a:t>sp</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RunExperiment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cfg</a:t>
            </a:r>
            <a:r>
              <a:rPr lang="en-US" sz="1400" dirty="0">
                <a:latin typeface="Arial" panose="020B0604020202020204" pitchFamily="34" charset="0"/>
                <a:cs typeface="Arial" panose="020B0604020202020204" pitchFamily="34" charset="0"/>
              </a:rPr>
              <a:t>, encoder, </a:t>
            </a:r>
            <a:r>
              <a:rPr lang="en-US" sz="1400" dirty="0" err="1">
                <a:latin typeface="Arial" panose="020B0604020202020204" pitchFamily="34" charset="0"/>
                <a:cs typeface="Arial" panose="020B0604020202020204" pitchFamily="34" charset="0"/>
              </a:rPr>
              <a:t>inputValues</a:t>
            </a:r>
            <a:r>
              <a:rPr lang="en-US" sz="1400" dirty="0">
                <a:latin typeface="Arial" panose="020B0604020202020204" pitchFamily="34" charset="0"/>
                <a:cs typeface="Arial" panose="020B0604020202020204" pitchFamily="34" charset="0"/>
              </a:rPr>
              <a:t>)" method. The Homeostatic Plasticity Controller algorithm is used to set the SP in a stable state during the learning process. The code adds two layers to Hierarchical Temporal Memory: Encoder and Spatial Pooler, allowing for more accurate spatial pattern learning. The code uses the </a:t>
            </a:r>
            <a:r>
              <a:rPr lang="en-US" sz="1400" dirty="0" err="1">
                <a:latin typeface="Arial" panose="020B0604020202020204" pitchFamily="34" charset="0"/>
                <a:cs typeface="Arial" panose="020B0604020202020204" pitchFamily="34" charset="0"/>
              </a:rPr>
              <a:t>cortexLayer</a:t>
            </a:r>
            <a:r>
              <a:rPr lang="en-US" sz="1400" dirty="0">
                <a:latin typeface="Arial" panose="020B0604020202020204" pitchFamily="34" charset="0"/>
                <a:cs typeface="Arial" panose="020B0604020202020204" pitchFamily="34" charset="0"/>
              </a:rPr>
              <a:t> to add the Encoder and Spatial Pooler layers, ensuring stable representations for all inputs.</a:t>
            </a:r>
          </a:p>
          <a:p>
            <a:pPr marL="0" indent="0">
              <a:lnSpc>
                <a:spcPct val="90000"/>
              </a:lnSpc>
              <a:buNone/>
            </a:pPr>
            <a:r>
              <a:rPr lang="en-US" sz="1400" dirty="0">
                <a:latin typeface="Arial" panose="020B0604020202020204" pitchFamily="34" charset="0"/>
                <a:cs typeface="Arial" panose="020B0604020202020204" pitchFamily="34" charset="0"/>
              </a:rPr>
              <a:t>// It creates the instance of the neo-cortex layer.</a:t>
            </a:r>
          </a:p>
          <a:p>
            <a:pPr marL="0" indent="0">
              <a:lnSpc>
                <a:spcPct val="90000"/>
              </a:lnSpc>
              <a:buNone/>
            </a:pPr>
            <a:r>
              <a:rPr lang="en-US" sz="1400" dirty="0">
                <a:latin typeface="Arial" panose="020B0604020202020204" pitchFamily="34" charset="0"/>
                <a:cs typeface="Arial" panose="020B0604020202020204" pitchFamily="34" charset="0"/>
              </a:rPr>
              <a:t>// Algorithm will be performed inside of that layer.</a:t>
            </a:r>
          </a:p>
          <a:p>
            <a:pPr marL="0" indent="0">
              <a:lnSpc>
                <a:spcPct val="90000"/>
              </a:lnSpc>
              <a:buNone/>
            </a:pPr>
            <a:r>
              <a:rPr lang="en-US" sz="1400" dirty="0" err="1">
                <a:latin typeface="Arial" panose="020B0604020202020204" pitchFamily="34" charset="0"/>
                <a:cs typeface="Arial" panose="020B0604020202020204" pitchFamily="34" charset="0"/>
              </a:rPr>
              <a:t>CortexLayer</a:t>
            </a:r>
            <a:r>
              <a:rPr lang="en-US" sz="1400" dirty="0">
                <a:latin typeface="Arial" panose="020B0604020202020204" pitchFamily="34" charset="0"/>
                <a:cs typeface="Arial" panose="020B0604020202020204" pitchFamily="34" charset="0"/>
              </a:rPr>
              <a:t>&lt;object, object&gt; </a:t>
            </a:r>
            <a:r>
              <a:rPr lang="en-US" sz="1400" dirty="0" err="1">
                <a:latin typeface="Arial" panose="020B0604020202020204" pitchFamily="34" charset="0"/>
                <a:cs typeface="Arial" panose="020B0604020202020204" pitchFamily="34" charset="0"/>
              </a:rPr>
              <a:t>cortexLayer</a:t>
            </a:r>
            <a:r>
              <a:rPr lang="en-US" sz="1400" dirty="0">
                <a:latin typeface="Arial" panose="020B0604020202020204" pitchFamily="34" charset="0"/>
                <a:cs typeface="Arial" panose="020B0604020202020204" pitchFamily="34" charset="0"/>
              </a:rPr>
              <a:t> = new </a:t>
            </a:r>
            <a:r>
              <a:rPr lang="en-US" sz="1400" dirty="0" err="1">
                <a:latin typeface="Arial" panose="020B0604020202020204" pitchFamily="34" charset="0"/>
                <a:cs typeface="Arial" panose="020B0604020202020204" pitchFamily="34" charset="0"/>
              </a:rPr>
              <a:t>CortexLayer</a:t>
            </a:r>
            <a:r>
              <a:rPr lang="en-US" sz="1400" dirty="0">
                <a:latin typeface="Arial" panose="020B0604020202020204" pitchFamily="34" charset="0"/>
                <a:cs typeface="Arial" panose="020B0604020202020204" pitchFamily="34" charset="0"/>
              </a:rPr>
              <a:t>&lt;object, object&gt;("L1");</a:t>
            </a:r>
          </a:p>
          <a:p>
            <a:pPr marL="0" indent="0">
              <a:lnSpc>
                <a:spcPct val="90000"/>
              </a:lnSpc>
              <a:buNone/>
            </a:pPr>
            <a:r>
              <a:rPr lang="en-US" sz="1400" dirty="0">
                <a:latin typeface="Arial" panose="020B0604020202020204" pitchFamily="34" charset="0"/>
                <a:cs typeface="Arial" panose="020B0604020202020204" pitchFamily="34" charset="0"/>
              </a:rPr>
              <a:t>// Add encoder as the very first module. This model is connected to the sensory input cells</a:t>
            </a:r>
          </a:p>
          <a:p>
            <a:pPr marL="0" indent="0">
              <a:lnSpc>
                <a:spcPct val="90000"/>
              </a:lnSpc>
              <a:buNone/>
            </a:pPr>
            <a:r>
              <a:rPr lang="en-US" sz="1400" dirty="0">
                <a:latin typeface="Arial" panose="020B0604020202020204" pitchFamily="34" charset="0"/>
                <a:cs typeface="Arial" panose="020B0604020202020204" pitchFamily="34" charset="0"/>
              </a:rPr>
              <a:t>// that receive the input. Encoder will receive the input and forward the encoded signal</a:t>
            </a:r>
          </a:p>
          <a:p>
            <a:pPr marL="0" indent="0">
              <a:lnSpc>
                <a:spcPct val="90000"/>
              </a:lnSpc>
              <a:buNone/>
            </a:pPr>
            <a:r>
              <a:rPr lang="en-US" sz="1400" dirty="0">
                <a:latin typeface="Arial" panose="020B0604020202020204" pitchFamily="34" charset="0"/>
                <a:cs typeface="Arial" panose="020B0604020202020204" pitchFamily="34" charset="0"/>
              </a:rPr>
              <a:t>// to the next module.</a:t>
            </a:r>
          </a:p>
          <a:p>
            <a:pPr marL="0" indent="0">
              <a:lnSpc>
                <a:spcPct val="90000"/>
              </a:lnSpc>
              <a:buNone/>
            </a:pPr>
            <a:r>
              <a:rPr lang="en-US" sz="1400" dirty="0" err="1">
                <a:latin typeface="Arial" panose="020B0604020202020204" pitchFamily="34" charset="0"/>
                <a:cs typeface="Arial" panose="020B0604020202020204" pitchFamily="34" charset="0"/>
              </a:rPr>
              <a:t>cortexLayer.HtmModules.Add</a:t>
            </a:r>
            <a:r>
              <a:rPr lang="en-US" sz="1400" dirty="0">
                <a:latin typeface="Arial" panose="020B0604020202020204" pitchFamily="34" charset="0"/>
                <a:cs typeface="Arial" panose="020B0604020202020204" pitchFamily="34" charset="0"/>
              </a:rPr>
              <a:t>("encoder", encoder);</a:t>
            </a:r>
          </a:p>
          <a:p>
            <a:pPr marL="0" indent="0">
              <a:lnSpc>
                <a:spcPct val="90000"/>
              </a:lnSpc>
              <a:buNone/>
            </a:pPr>
            <a:r>
              <a:rPr lang="en-US" sz="1400" dirty="0">
                <a:latin typeface="Arial" panose="020B0604020202020204" pitchFamily="34" charset="0"/>
                <a:cs typeface="Arial" panose="020B0604020202020204" pitchFamily="34" charset="0"/>
              </a:rPr>
              <a:t>// The next module in the layer is Spatial Pooler. This module will receive the output of the encoder.</a:t>
            </a:r>
          </a:p>
          <a:p>
            <a:pPr marL="0" indent="0">
              <a:lnSpc>
                <a:spcPct val="90000"/>
              </a:lnSpc>
              <a:buNone/>
            </a:pPr>
            <a:r>
              <a:rPr lang="en-US" sz="1400" dirty="0" err="1">
                <a:latin typeface="Arial" panose="020B0604020202020204" pitchFamily="34" charset="0"/>
                <a:cs typeface="Arial" panose="020B0604020202020204" pitchFamily="34" charset="0"/>
              </a:rPr>
              <a:t>cortexLayer.HtmModules.Add</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sp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sp</a:t>
            </a:r>
            <a:r>
              <a:rPr lang="en-US" sz="1400" dirty="0">
                <a:latin typeface="Arial" panose="020B0604020202020204" pitchFamily="34" charset="0"/>
                <a:cs typeface="Arial" panose="020B0604020202020204" pitchFamily="34" charset="0"/>
              </a:rPr>
              <a:t>);</a:t>
            </a:r>
          </a:p>
          <a:p>
            <a:pPr marL="0" indent="0" algn="just">
              <a:lnSpc>
                <a:spcPct val="90000"/>
              </a:lnSpc>
              <a:buNone/>
            </a:pPr>
            <a:r>
              <a:rPr lang="en-US" sz="1400" dirty="0">
                <a:latin typeface="Arial" panose="020B0604020202020204" pitchFamily="34" charset="0"/>
                <a:cs typeface="Arial" panose="020B0604020202020204" pitchFamily="34" charset="0"/>
              </a:rPr>
              <a:t>This algorithm runs 1000 iterations, encoding inputs with the Scaler Encoder Algorithm and activating columns with the Spatial Pooler algorithm. It ensures column stability after 40 iterations by checking </a:t>
            </a:r>
            <a:r>
              <a:rPr lang="en-US" sz="1400" dirty="0" err="1">
                <a:latin typeface="Arial" panose="020B0604020202020204" pitchFamily="34" charset="0"/>
                <a:cs typeface="Arial" panose="020B0604020202020204" pitchFamily="34" charset="0"/>
              </a:rPr>
              <a:t>isinStablesState</a:t>
            </a:r>
            <a:r>
              <a:rPr lang="en-US" sz="1400" dirty="0">
                <a:latin typeface="Arial" panose="020B0604020202020204" pitchFamily="34" charset="0"/>
                <a:cs typeface="Arial" panose="020B0604020202020204" pitchFamily="34" charset="0"/>
              </a:rPr>
              <a:t> every 5 cycles.</a:t>
            </a:r>
          </a:p>
          <a:p>
            <a:pPr marL="0" indent="0">
              <a:lnSpc>
                <a:spcPct val="90000"/>
              </a:lnSpc>
              <a:buNone/>
            </a:pPr>
            <a:endParaRPr lang="en-US" sz="1400" dirty="0">
              <a:latin typeface="Arial" panose="020B0604020202020204" pitchFamily="34" charset="0"/>
              <a:cs typeface="Arial" panose="020B0604020202020204" pitchFamily="34" charset="0"/>
            </a:endParaRPr>
          </a:p>
          <a:p>
            <a:pPr marL="0" indent="0">
              <a:lnSpc>
                <a:spcPct val="90000"/>
              </a:lnSpc>
              <a:buNone/>
            </a:pPr>
            <a:endParaRPr lang="en-US" sz="1400" dirty="0">
              <a:latin typeface="Arial" panose="020B0604020202020204" pitchFamily="34" charset="0"/>
              <a:cs typeface="Arial" panose="020B0604020202020204" pitchFamily="34" charset="0"/>
            </a:endParaRPr>
          </a:p>
        </p:txBody>
      </p:sp>
      <p:pic>
        <p:nvPicPr>
          <p:cNvPr id="45" name="Graphic 44" descr="Workflow">
            <a:extLst>
              <a:ext uri="{FF2B5EF4-FFF2-40B4-BE49-F238E27FC236}">
                <a16:creationId xmlns:a16="http://schemas.microsoft.com/office/drawing/2014/main" id="{AA992B91-D519-074F-33E5-4FD90086BB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9181" y="1902660"/>
            <a:ext cx="2560320" cy="2491740"/>
          </a:xfrm>
          <a:prstGeom prst="rect">
            <a:avLst/>
          </a:prstGeom>
        </p:spPr>
      </p:pic>
      <p:pic>
        <p:nvPicPr>
          <p:cNvPr id="4" name="Picture 3" descr="A blue and black logo&#10;&#10;Description automatically generated">
            <a:extLst>
              <a:ext uri="{FF2B5EF4-FFF2-40B4-BE49-F238E27FC236}">
                <a16:creationId xmlns:a16="http://schemas.microsoft.com/office/drawing/2014/main" id="{19B5FB44-50DE-4CE9-077B-F69043D254BF}"/>
              </a:ext>
            </a:extLst>
          </p:cNvPr>
          <p:cNvPicPr>
            <a:picLocks noChangeAspect="1"/>
          </p:cNvPicPr>
          <p:nvPr/>
        </p:nvPicPr>
        <p:blipFill>
          <a:blip r:embed="rId4"/>
          <a:stretch>
            <a:fillRect/>
          </a:stretch>
        </p:blipFill>
        <p:spPr>
          <a:xfrm>
            <a:off x="10440751" y="270519"/>
            <a:ext cx="1261981" cy="524301"/>
          </a:xfrm>
          <a:prstGeom prst="rect">
            <a:avLst/>
          </a:prstGeom>
        </p:spPr>
      </p:pic>
    </p:spTree>
    <p:extLst>
      <p:ext uri="{BB962C8B-B14F-4D97-AF65-F5344CB8AC3E}">
        <p14:creationId xmlns:p14="http://schemas.microsoft.com/office/powerpoint/2010/main" val="107722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3"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14"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15"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16"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17"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18"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19"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20"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21"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22"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23"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24"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2" name="Title 1">
            <a:extLst>
              <a:ext uri="{FF2B5EF4-FFF2-40B4-BE49-F238E27FC236}">
                <a16:creationId xmlns:a16="http://schemas.microsoft.com/office/drawing/2014/main" id="{1D9BE5D6-6DC7-2943-9BBF-471C28925625}"/>
              </a:ext>
            </a:extLst>
          </p:cNvPr>
          <p:cNvSpPr>
            <a:spLocks noGrp="1"/>
          </p:cNvSpPr>
          <p:nvPr>
            <p:ph type="title"/>
          </p:nvPr>
        </p:nvSpPr>
        <p:spPr>
          <a:xfrm>
            <a:off x="1437399" y="1932773"/>
            <a:ext cx="2450386" cy="1506375"/>
          </a:xfrm>
        </p:spPr>
        <p:txBody>
          <a:bodyPr anchor="ctr">
            <a:normAutofit/>
          </a:bodyPr>
          <a:lstStyle/>
          <a:p>
            <a:pPr algn="r"/>
            <a:r>
              <a:rPr lang="en-US" sz="3200" b="1" dirty="0">
                <a:latin typeface="Arial" panose="020B0604020202020204" pitchFamily="34" charset="0"/>
                <a:cs typeface="Arial" panose="020B0604020202020204" pitchFamily="34" charset="0"/>
              </a:rPr>
              <a:t>Conclusion</a:t>
            </a:r>
          </a:p>
        </p:txBody>
      </p:sp>
      <p:sp>
        <p:nvSpPr>
          <p:cNvPr id="26"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28" name="Rectangle 27">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ED7822-4CDA-2810-42ED-FC2D86D1ADBD}"/>
              </a:ext>
            </a:extLst>
          </p:cNvPr>
          <p:cNvSpPr>
            <a:spLocks noGrp="1"/>
          </p:cNvSpPr>
          <p:nvPr>
            <p:ph idx="1"/>
          </p:nvPr>
        </p:nvSpPr>
        <p:spPr>
          <a:xfrm>
            <a:off x="5254695" y="1124892"/>
            <a:ext cx="6181957" cy="3652848"/>
          </a:xfrm>
        </p:spPr>
        <p:txBody>
          <a:bodyPr anchor="ctr">
            <a:normAutofit/>
          </a:bodyPr>
          <a:lstStyle/>
          <a:p>
            <a:pPr marL="0" indent="0" algn="just">
              <a:buNone/>
            </a:pPr>
            <a:r>
              <a:rPr lang="en-US" sz="1400" dirty="0">
                <a:latin typeface="Arial" panose="020B0604020202020204" pitchFamily="34" charset="0"/>
                <a:cs typeface="Arial" panose="020B0604020202020204" pitchFamily="34" charset="0"/>
              </a:rPr>
              <a:t>The SpatialPatternLearning experiment offers valuable insights into spatial pattern learning within Spatial pooler. The project aimed to implement new spatial pattern learning, addressing issues with initial 40 cycles not providing mini column lists for inputs 51 to 99. The program exits the loop after setting the variable isInStableState to true, ensuring stability for consecutive 100 cycles. Lastly, a dictionary is created, showing the number of stable inputs and percentages. Bitmaps are generated for each input cycle, providing statistical information on SDRs and program effects.</a:t>
            </a:r>
          </a:p>
        </p:txBody>
      </p:sp>
      <p:pic>
        <p:nvPicPr>
          <p:cNvPr id="5" name="Picture 4" descr="A blue and black logo&#10;&#10;Description automatically generated">
            <a:extLst>
              <a:ext uri="{FF2B5EF4-FFF2-40B4-BE49-F238E27FC236}">
                <a16:creationId xmlns:a16="http://schemas.microsoft.com/office/drawing/2014/main" id="{D51A12E0-ACFE-A62A-62F2-6D4DD8DAFCF4}"/>
              </a:ext>
            </a:extLst>
          </p:cNvPr>
          <p:cNvPicPr>
            <a:picLocks noChangeAspect="1"/>
          </p:cNvPicPr>
          <p:nvPr/>
        </p:nvPicPr>
        <p:blipFill>
          <a:blip r:embed="rId2"/>
          <a:stretch>
            <a:fillRect/>
          </a:stretch>
        </p:blipFill>
        <p:spPr>
          <a:xfrm>
            <a:off x="10440751" y="270519"/>
            <a:ext cx="1261981" cy="524301"/>
          </a:xfrm>
          <a:prstGeom prst="rect">
            <a:avLst/>
          </a:prstGeom>
        </p:spPr>
      </p:pic>
    </p:spTree>
    <p:extLst>
      <p:ext uri="{BB962C8B-B14F-4D97-AF65-F5344CB8AC3E}">
        <p14:creationId xmlns:p14="http://schemas.microsoft.com/office/powerpoint/2010/main" val="18623190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330</TotalTime>
  <Words>1276</Words>
  <Application>Microsoft Office PowerPoint</Application>
  <PresentationFormat>Widescreen</PresentationFormat>
  <Paragraphs>54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Century Gothic</vt:lpstr>
      <vt:lpstr>Times New Roman</vt:lpstr>
      <vt:lpstr>Wingdings 3</vt:lpstr>
      <vt:lpstr>Wisp</vt:lpstr>
      <vt:lpstr>Implement the New Spatial Pattern Learning Experiment </vt:lpstr>
      <vt:lpstr>Contents</vt:lpstr>
      <vt:lpstr>Abstract</vt:lpstr>
      <vt:lpstr>Introduction </vt:lpstr>
      <vt:lpstr>Hierarchical Temporal Memory (HTM) </vt:lpstr>
      <vt:lpstr>Sparse Distributed Representations (SDRs)</vt:lpstr>
      <vt:lpstr>Spatial Pooler</vt:lpstr>
      <vt:lpstr>Description of existing algorithm</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the New Spatial Pattern Learning Experiment </dc:title>
  <dc:creator>Nowrin Tasnin Sinthia</dc:creator>
  <cp:lastModifiedBy>Nowrin Tasnin Sinthia</cp:lastModifiedBy>
  <cp:revision>1</cp:revision>
  <dcterms:created xsi:type="dcterms:W3CDTF">2024-03-30T22:18:19Z</dcterms:created>
  <dcterms:modified xsi:type="dcterms:W3CDTF">2024-03-31T03:48:57Z</dcterms:modified>
</cp:coreProperties>
</file>