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280812" y="3136543"/>
            <a:ext cx="1569782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 of 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Social Media Usage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7633817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Fahimul Alam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48824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88507"/>
            <a:ext cx="8892156" cy="335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identify user segments based on their social media presence using clustering techniques</a:t>
            </a:r>
          </a:p>
          <a:p>
            <a:pPr algn="l">
              <a:lnSpc>
                <a:spcPts val="4454"/>
              </a:lnSpc>
            </a:pPr>
          </a:p>
          <a:p>
            <a:pPr algn="l" marL="712462" indent="-356231" lvl="1">
              <a:lnSpc>
                <a:spcPts val="4454"/>
              </a:lnSpc>
              <a:buFont typeface="Arial"/>
              <a:buChar char="•"/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extract actionable insights from the data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6902" y="4062373"/>
            <a:ext cx="8234492" cy="236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3"/>
              </a:lnSpc>
            </a:pPr>
            <a:r>
              <a:rPr lang="en-US" sz="932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814751"/>
            <a:ext cx="4132127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Standardiz</a:t>
            </a:r>
            <a:r>
              <a:rPr lang="en-US" sz="1800" spc="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inconsistent entries in 'Primary Social Media Platform' and 'Frequency of Posting'</a:t>
            </a:r>
          </a:p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508233"/>
            <a:ext cx="4319167" cy="161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4"/>
              </a:lnSpc>
              <a:spcBef>
                <a:spcPct val="0"/>
              </a:spcBef>
            </a:pPr>
            <a:r>
              <a:rPr lang="en-US" sz="1899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899" spc="3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onverted categorical features ('Frequency of Posting', 'Academic Performance', 'Primary Social Media Platform') to numerical format.</a:t>
            </a:r>
          </a:p>
          <a:p>
            <a:pPr algn="just" marL="0" indent="0" lvl="0">
              <a:lnSpc>
                <a:spcPts val="256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521759"/>
            <a:ext cx="4132127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Standardized the 'Number of Friends or Followers' column to have a mean of 0 and standard deviation of 1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2689" y="1386143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53463"/>
            <a:ext cx="9102033" cy="480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noticeable concentration of users around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25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years of age</a:t>
            </a:r>
          </a:p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Daily Social Media Usage: An average of around </a:t>
            </a:r>
            <a:r>
              <a:rPr lang="en-US" b="true" sz="2569" spc="15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 hours</a:t>
            </a: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per day.</a:t>
            </a:r>
          </a:p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Social media usage tends to increase with number of friends/followers, but the correlation is not very strong</a:t>
            </a:r>
          </a:p>
          <a:p>
            <a:pPr algn="l" marL="554757" indent="-277378" lvl="1">
              <a:lnSpc>
                <a:spcPts val="3468"/>
              </a:lnSpc>
              <a:buFont typeface="Arial"/>
              <a:buChar char="•"/>
            </a:pPr>
            <a:r>
              <a:rPr lang="en-US" sz="2569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Pair plots didn't reveal clear patterns in the interactions between numerical features.</a:t>
            </a:r>
          </a:p>
          <a:p>
            <a:pPr algn="l">
              <a:lnSpc>
                <a:spcPts val="3468"/>
              </a:lnSpc>
            </a:pPr>
          </a:p>
          <a:p>
            <a:pPr algn="l">
              <a:lnSpc>
                <a:spcPts val="346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2501" y="959928"/>
            <a:ext cx="8822997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and Evaluation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38078" y="5013768"/>
            <a:ext cx="4950478" cy="3879530"/>
          </a:xfrm>
          <a:custGeom>
            <a:avLst/>
            <a:gdLst/>
            <a:ahLst/>
            <a:cxnLst/>
            <a:rect r="r" b="b" t="t" l="l"/>
            <a:pathLst>
              <a:path h="3879530" w="4950478">
                <a:moveTo>
                  <a:pt x="0" y="0"/>
                </a:moveTo>
                <a:lnTo>
                  <a:pt x="4950479" y="0"/>
                </a:lnTo>
                <a:lnTo>
                  <a:pt x="4950479" y="3879530"/>
                </a:lnTo>
                <a:lnTo>
                  <a:pt x="0" y="387953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87494" y="8916251"/>
            <a:ext cx="4801063" cy="59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sz="319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Silhouette Score </a:t>
            </a:r>
            <a:r>
              <a:rPr lang="en-US" sz="31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319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0.256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82465" y="4908993"/>
            <a:ext cx="9607498" cy="476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1673" indent="-330836" lvl="1">
              <a:lnSpc>
                <a:spcPts val="478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b="true" sz="306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K-Means</a:t>
            </a: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algorithm was applied to group the data points into </a:t>
            </a:r>
            <a:r>
              <a:rPr lang="en-US" b="true" sz="306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 clusters</a:t>
            </a: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using a range of features</a:t>
            </a:r>
          </a:p>
          <a:p>
            <a:pPr algn="l" marL="661673" indent="-330836" lvl="1">
              <a:lnSpc>
                <a:spcPts val="478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</a:t>
            </a:r>
            <a:r>
              <a:rPr lang="en-US" b="true" sz="306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silhouette score</a:t>
            </a: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was calculated to check the quality of clusters </a:t>
            </a:r>
          </a:p>
          <a:p>
            <a:pPr algn="l" marL="661673" indent="-330836" lvl="1">
              <a:lnSpc>
                <a:spcPts val="478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traffic, and mode of transportation are important factors when predicting commute time.</a:t>
            </a:r>
          </a:p>
          <a:p>
            <a:pPr algn="l">
              <a:lnSpc>
                <a:spcPts val="47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2225" y="4840922"/>
            <a:ext cx="5713967" cy="4417378"/>
            <a:chOff x="0" y="0"/>
            <a:chExt cx="1189434" cy="9195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89434" cy="919533"/>
            </a:xfrm>
            <a:custGeom>
              <a:avLst/>
              <a:gdLst/>
              <a:ahLst/>
              <a:cxnLst/>
              <a:rect r="r" b="b" t="t" l="l"/>
              <a:pathLst>
                <a:path h="919533" w="1189434">
                  <a:moveTo>
                    <a:pt x="46067" y="0"/>
                  </a:moveTo>
                  <a:lnTo>
                    <a:pt x="1143367" y="0"/>
                  </a:lnTo>
                  <a:cubicBezTo>
                    <a:pt x="1155585" y="0"/>
                    <a:pt x="1167302" y="4853"/>
                    <a:pt x="1175941" y="13493"/>
                  </a:cubicBezTo>
                  <a:cubicBezTo>
                    <a:pt x="1184580" y="22132"/>
                    <a:pt x="1189434" y="33849"/>
                    <a:pt x="1189434" y="46067"/>
                  </a:cubicBezTo>
                  <a:lnTo>
                    <a:pt x="1189434" y="873466"/>
                  </a:lnTo>
                  <a:cubicBezTo>
                    <a:pt x="1189434" y="885683"/>
                    <a:pt x="1184580" y="897401"/>
                    <a:pt x="1175941" y="906040"/>
                  </a:cubicBezTo>
                  <a:cubicBezTo>
                    <a:pt x="1167302" y="914679"/>
                    <a:pt x="1155585" y="919533"/>
                    <a:pt x="1143367" y="919533"/>
                  </a:cubicBezTo>
                  <a:lnTo>
                    <a:pt x="46067" y="919533"/>
                  </a:lnTo>
                  <a:cubicBezTo>
                    <a:pt x="33849" y="919533"/>
                    <a:pt x="22132" y="914679"/>
                    <a:pt x="13493" y="906040"/>
                  </a:cubicBezTo>
                  <a:cubicBezTo>
                    <a:pt x="4853" y="897401"/>
                    <a:pt x="0" y="885683"/>
                    <a:pt x="0" y="873466"/>
                  </a:cubicBezTo>
                  <a:lnTo>
                    <a:pt x="0" y="46067"/>
                  </a:lnTo>
                  <a:cubicBezTo>
                    <a:pt x="0" y="33849"/>
                    <a:pt x="4853" y="22132"/>
                    <a:pt x="13493" y="13493"/>
                  </a:cubicBezTo>
                  <a:cubicBezTo>
                    <a:pt x="22132" y="4853"/>
                    <a:pt x="33849" y="0"/>
                    <a:pt x="4606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89434" cy="957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98495" y="4840922"/>
            <a:ext cx="5038071" cy="2758318"/>
            <a:chOff x="0" y="0"/>
            <a:chExt cx="1048738" cy="5741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574178"/>
            </a:xfrm>
            <a:custGeom>
              <a:avLst/>
              <a:gdLst/>
              <a:ahLst/>
              <a:cxnLst/>
              <a:rect r="r" b="b" t="t" l="l"/>
              <a:pathLst>
                <a:path h="574178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521931"/>
                  </a:lnTo>
                  <a:cubicBezTo>
                    <a:pt x="1048738" y="550787"/>
                    <a:pt x="1025346" y="574178"/>
                    <a:pt x="996490" y="574178"/>
                  </a:cubicBezTo>
                  <a:lnTo>
                    <a:pt x="52247" y="574178"/>
                  </a:lnTo>
                  <a:cubicBezTo>
                    <a:pt x="38390" y="574178"/>
                    <a:pt x="25101" y="568674"/>
                    <a:pt x="15303" y="558876"/>
                  </a:cubicBezTo>
                  <a:cubicBezTo>
                    <a:pt x="5505" y="549077"/>
                    <a:pt x="0" y="535788"/>
                    <a:pt x="0" y="52193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612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12225" y="4840922"/>
            <a:ext cx="5505670" cy="855776"/>
            <a:chOff x="0" y="0"/>
            <a:chExt cx="1146074" cy="1781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6074" cy="178140"/>
            </a:xfrm>
            <a:custGeom>
              <a:avLst/>
              <a:gdLst/>
              <a:ahLst/>
              <a:cxnLst/>
              <a:rect r="r" b="b" t="t" l="l"/>
              <a:pathLst>
                <a:path h="178140" w="1146074">
                  <a:moveTo>
                    <a:pt x="23905" y="0"/>
                  </a:moveTo>
                  <a:lnTo>
                    <a:pt x="1122169" y="0"/>
                  </a:lnTo>
                  <a:cubicBezTo>
                    <a:pt x="1128509" y="0"/>
                    <a:pt x="1134590" y="2519"/>
                    <a:pt x="1139073" y="7002"/>
                  </a:cubicBezTo>
                  <a:cubicBezTo>
                    <a:pt x="1143556" y="11485"/>
                    <a:pt x="1146074" y="17565"/>
                    <a:pt x="1146074" y="23905"/>
                  </a:cubicBezTo>
                  <a:lnTo>
                    <a:pt x="1146074" y="154236"/>
                  </a:lnTo>
                  <a:cubicBezTo>
                    <a:pt x="1146074" y="160576"/>
                    <a:pt x="1143556" y="166656"/>
                    <a:pt x="1139073" y="171139"/>
                  </a:cubicBezTo>
                  <a:cubicBezTo>
                    <a:pt x="1134590" y="175622"/>
                    <a:pt x="1128509" y="178140"/>
                    <a:pt x="1122169" y="178140"/>
                  </a:cubicBezTo>
                  <a:lnTo>
                    <a:pt x="23905" y="178140"/>
                  </a:lnTo>
                  <a:cubicBezTo>
                    <a:pt x="17565" y="178140"/>
                    <a:pt x="11485" y="175622"/>
                    <a:pt x="7002" y="171139"/>
                  </a:cubicBezTo>
                  <a:cubicBezTo>
                    <a:pt x="2519" y="166656"/>
                    <a:pt x="0" y="160576"/>
                    <a:pt x="0" y="154236"/>
                  </a:cubicBezTo>
                  <a:lnTo>
                    <a:pt x="0" y="23905"/>
                  </a:lnTo>
                  <a:cubicBezTo>
                    <a:pt x="0" y="17565"/>
                    <a:pt x="2519" y="11485"/>
                    <a:pt x="7002" y="7002"/>
                  </a:cubicBezTo>
                  <a:cubicBezTo>
                    <a:pt x="11485" y="2519"/>
                    <a:pt x="17565" y="0"/>
                    <a:pt x="239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46074" cy="216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98495" y="4840922"/>
            <a:ext cx="5038071" cy="668736"/>
            <a:chOff x="0" y="0"/>
            <a:chExt cx="1048738" cy="1392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29238" y="5031627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Major Points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68791" y="5031627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Suggestions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9238" y="5841773"/>
            <a:ext cx="4979629" cy="284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cleaning and preprocessing is essential for data quality and reliability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Initial EDA provides basic insights into the distributions and correlations of variable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current dataset lacks the clear patterns or strong relationships necessary for the effective use of K-Means clustering</a:t>
            </a:r>
          </a:p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907180" y="5841773"/>
            <a:ext cx="4262644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Modularize the system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Explore non-linear models</a:t>
            </a:r>
          </a:p>
          <a:p>
            <a:pPr algn="l" marL="367031" indent="-183515" lvl="1">
              <a:lnSpc>
                <a:spcPts val="2295"/>
              </a:lnSpc>
              <a:buFont typeface="Arial"/>
              <a:buChar char="•"/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Collect more data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4438062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01997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3" y="0"/>
                </a:lnTo>
                <a:lnTo>
                  <a:pt x="1488463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2807006" y="1007202"/>
            <a:ext cx="12258036" cy="335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7"/>
              </a:lnSpc>
            </a:pPr>
            <a:r>
              <a:rPr lang="en-US" sz="892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Takeaways</a:t>
            </a:r>
          </a:p>
          <a:p>
            <a:pPr algn="ctr">
              <a:lnSpc>
                <a:spcPts val="8657"/>
              </a:lnSpc>
            </a:pPr>
            <a:r>
              <a:rPr lang="en-US" sz="892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&amp;</a:t>
            </a:r>
          </a:p>
          <a:p>
            <a:pPr algn="ctr" marL="0" indent="0" lvl="1">
              <a:lnSpc>
                <a:spcPts val="8657"/>
              </a:lnSpc>
              <a:spcBef>
                <a:spcPct val="0"/>
              </a:spcBef>
            </a:pPr>
            <a:r>
              <a:rPr lang="en-US" b="true" sz="89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DAGad5FDQ3c</dc:identifier>
  <dcterms:modified xsi:type="dcterms:W3CDTF">2011-08-01T06:04:30Z</dcterms:modified>
  <cp:revision>1</cp:revision>
  <dc:title>Project presentation</dc:title>
</cp:coreProperties>
</file>