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54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A98FB-134F-4435-859E-596109E2B20B}" type="datetimeFigureOut">
              <a:rPr lang="id-ID" smtClean="0"/>
              <a:pPr/>
              <a:t>23/05/2014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586B6AA-46A7-4101-83D8-E6CB9B9C67FA}"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A98FB-134F-4435-859E-596109E2B20B}" type="datetimeFigureOut">
              <a:rPr lang="id-ID" smtClean="0"/>
              <a:pPr/>
              <a:t>23/05/2014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6B6AA-46A7-4101-83D8-E6CB9B9C67FA}"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14744" y="714356"/>
            <a:ext cx="5643602" cy="1470025"/>
          </a:xfrm>
          <a:effectLst>
            <a:glow rad="139700">
              <a:schemeClr val="accent1">
                <a:satMod val="175000"/>
                <a:alpha val="40000"/>
              </a:schemeClr>
            </a:glow>
          </a:effectLst>
        </p:spPr>
        <p:txBody>
          <a:bodyPr>
            <a:normAutofit/>
          </a:bodyPr>
          <a:lstStyle/>
          <a:p>
            <a:r>
              <a:rPr lang="id-ID" sz="5400" b="1" dirty="0">
                <a:solidFill>
                  <a:srgbClr val="150541"/>
                </a:solidFill>
                <a:effectLst>
                  <a:glow rad="228600">
                    <a:schemeClr val="accent1">
                      <a:satMod val="175000"/>
                      <a:alpha val="40000"/>
                    </a:schemeClr>
                  </a:glow>
                  <a:reflection blurRad="6350" stA="60000" endA="900" endPos="58000" dir="5400000" sy="-100000" algn="bl" rotWithShape="0"/>
                </a:effectLst>
                <a:latin typeface="Angelic War" pitchFamily="2" charset="0"/>
              </a:rPr>
              <a:t>k</a:t>
            </a:r>
            <a:r>
              <a:rPr lang="id-ID" sz="5400" b="1" dirty="0" smtClean="0">
                <a:solidFill>
                  <a:srgbClr val="150541"/>
                </a:solidFill>
                <a:effectLst>
                  <a:glow rad="228600">
                    <a:schemeClr val="accent1">
                      <a:satMod val="175000"/>
                      <a:alpha val="40000"/>
                    </a:schemeClr>
                  </a:glow>
                  <a:reflection blurRad="6350" stA="60000" endA="900" endPos="58000" dir="5400000" sy="-100000" algn="bl" rotWithShape="0"/>
                </a:effectLst>
                <a:latin typeface="Angelic War" pitchFamily="2" charset="0"/>
              </a:rPr>
              <a:t>ETERGUNAAN WEB</a:t>
            </a:r>
            <a:endParaRPr lang="id-ID" sz="5400" b="1" dirty="0">
              <a:solidFill>
                <a:srgbClr val="150541"/>
              </a:solidFill>
              <a:effectLst>
                <a:glow rad="228600">
                  <a:schemeClr val="accent1">
                    <a:satMod val="175000"/>
                    <a:alpha val="40000"/>
                  </a:schemeClr>
                </a:glow>
                <a:reflection blurRad="6350" stA="60000" endA="900" endPos="58000" dir="5400000" sy="-100000" algn="bl" rotWithShape="0"/>
              </a:effectLst>
              <a:latin typeface="Angelic War" pitchFamily="2" charset="0"/>
            </a:endParaRPr>
          </a:p>
        </p:txBody>
      </p:sp>
      <p:sp>
        <p:nvSpPr>
          <p:cNvPr id="3" name="Subtitle 2"/>
          <p:cNvSpPr>
            <a:spLocks noGrp="1"/>
          </p:cNvSpPr>
          <p:nvPr>
            <p:ph type="subTitle" idx="1"/>
          </p:nvPr>
        </p:nvSpPr>
        <p:spPr>
          <a:xfrm>
            <a:off x="0" y="2857496"/>
            <a:ext cx="9144000" cy="4000504"/>
          </a:xfrm>
        </p:spPr>
        <p:txBody>
          <a:bodyPr>
            <a:normAutofit/>
          </a:bodyPr>
          <a:lstStyle/>
          <a:p>
            <a:r>
              <a:rPr lang="id-ID" sz="4000" b="1" dirty="0" smtClean="0">
                <a:solidFill>
                  <a:srgbClr val="150541"/>
                </a:solidFill>
                <a:latin typeface="Tiranti Solid LET" pitchFamily="2" charset="0"/>
              </a:rPr>
              <a:t>By:</a:t>
            </a:r>
          </a:p>
          <a:p>
            <a:endParaRPr lang="id-ID" sz="1400" b="1" dirty="0" smtClean="0">
              <a:solidFill>
                <a:srgbClr val="150541"/>
              </a:solidFill>
              <a:latin typeface="Tiranti Solid LET" pitchFamily="2" charset="0"/>
            </a:endParaRPr>
          </a:p>
          <a:p>
            <a:r>
              <a:rPr lang="id-ID" sz="4400" b="1" dirty="0" smtClean="0">
                <a:solidFill>
                  <a:srgbClr val="150541"/>
                </a:solidFill>
                <a:latin typeface="Tiranti Solid LET" pitchFamily="2" charset="0"/>
              </a:rPr>
              <a:t>Ach. Faizal Ihwan A.S (11.55201.862)</a:t>
            </a:r>
          </a:p>
          <a:p>
            <a:r>
              <a:rPr lang="id-ID" sz="4400" b="1" dirty="0" smtClean="0">
                <a:solidFill>
                  <a:srgbClr val="150541"/>
                </a:solidFill>
                <a:latin typeface="Tiranti Solid LET" pitchFamily="2" charset="0"/>
              </a:rPr>
              <a:t>Fahirah (11.55201.855)</a:t>
            </a:r>
          </a:p>
          <a:p>
            <a:r>
              <a:rPr lang="id-ID" sz="4400" b="1" dirty="0" smtClean="0">
                <a:solidFill>
                  <a:srgbClr val="150541"/>
                </a:solidFill>
                <a:latin typeface="Tiranti Solid LET" pitchFamily="2" charset="0"/>
              </a:rPr>
              <a:t>Moh.Agus Mofidi (11.55201.856)</a:t>
            </a:r>
            <a:endParaRPr lang="id-ID" sz="4400" b="1" dirty="0">
              <a:solidFill>
                <a:srgbClr val="150541"/>
              </a:solidFill>
              <a:latin typeface="Tiranti Solid LET" pitchFamily="2"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1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1500" accel="50000" fill="hold">
                                          <p:stCondLst>
                                            <p:cond delay="1500"/>
                                          </p:stCondLst>
                                        </p:cTn>
                                        <p:tgtEl>
                                          <p:spTgt spid="2"/>
                                        </p:tgtEl>
                                        <p:attrNameLst>
                                          <p:attrName>ppt_w</p:attrName>
                                        </p:attrNameLst>
                                      </p:cBhvr>
                                      <p:tavLst>
                                        <p:tav tm="0">
                                          <p:val>
                                            <p:strVal val="#ppt_w*.05"/>
                                          </p:val>
                                        </p:tav>
                                        <p:tav tm="100000">
                                          <p:val>
                                            <p:strVal val="#ppt_w"/>
                                          </p:val>
                                        </p:tav>
                                      </p:tavLst>
                                    </p:anim>
                                    <p:anim calcmode="lin" valueType="num">
                                      <p:cBhvr>
                                        <p:cTn id="10" dur="3000" fill="hold"/>
                                        <p:tgtEl>
                                          <p:spTgt spid="2"/>
                                        </p:tgtEl>
                                        <p:attrNameLst>
                                          <p:attrName>ppt_h</p:attrName>
                                        </p:attrNameLst>
                                      </p:cBhvr>
                                      <p:tavLst>
                                        <p:tav tm="0">
                                          <p:val>
                                            <p:strVal val="#ppt_h"/>
                                          </p:val>
                                        </p:tav>
                                        <p:tav tm="100000">
                                          <p:val>
                                            <p:strVal val="#ppt_h"/>
                                          </p:val>
                                        </p:tav>
                                      </p:tavLst>
                                    </p:anim>
                                    <p:anim calcmode="lin" valueType="num">
                                      <p:cBhvr>
                                        <p:cTn id="11" dur="1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1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1500" accel="50000" fill="hold">
                                          <p:stCondLst>
                                            <p:cond delay="1500"/>
                                          </p:stCondLst>
                                        </p:cTn>
                                        <p:tgtEl>
                                          <p:spTgt spid="2"/>
                                        </p:tgtEl>
                                        <p:attrNameLst>
                                          <p:attrName>ppt_y</p:attrName>
                                        </p:attrNameLst>
                                      </p:cBhvr>
                                      <p:tavLst>
                                        <p:tav tm="0">
                                          <p:val>
                                            <p:strVal val="#ppt_y+.1"/>
                                          </p:val>
                                        </p:tav>
                                        <p:tav tm="100000">
                                          <p:val>
                                            <p:strVal val="#ppt_y"/>
                                          </p:val>
                                        </p:tav>
                                      </p:tavLst>
                                    </p:anim>
                                    <p:animEffect transition="in" filter="fade">
                                      <p:cBhvr>
                                        <p:cTn id="14" dur="3000" decel="50000">
                                          <p:stCondLst>
                                            <p:cond delay="0"/>
                                          </p:stCondLst>
                                        </p:cTn>
                                        <p:tgtEl>
                                          <p:spTgt spid="2"/>
                                        </p:tgtEl>
                                      </p:cBhvr>
                                    </p:animEffect>
                                  </p:childTnLst>
                                </p:cTn>
                              </p:par>
                            </p:childTnLst>
                          </p:cTn>
                        </p:par>
                        <p:par>
                          <p:cTn id="15" fill="hold">
                            <p:stCondLst>
                              <p:cond delay="3000"/>
                            </p:stCondLst>
                            <p:childTnLst>
                              <p:par>
                                <p:cTn id="16" presetID="5" presetClass="entr" presetSubtype="1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heckerboard(across)">
                                      <p:cBhvr>
                                        <p:cTn id="18" dur="1000"/>
                                        <p:tgtEl>
                                          <p:spTgt spid="3">
                                            <p:txEl>
                                              <p:pRg st="0" end="0"/>
                                            </p:txEl>
                                          </p:spTgt>
                                        </p:tgtEl>
                                      </p:cBhvr>
                                    </p:animEffect>
                                  </p:childTnLst>
                                </p:cTn>
                              </p:par>
                            </p:childTnLst>
                          </p:cTn>
                        </p:par>
                        <p:par>
                          <p:cTn id="19" fill="hold">
                            <p:stCondLst>
                              <p:cond delay="40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500"/>
                            </p:stCondLst>
                            <p:childTnLst>
                              <p:par>
                                <p:cTn id="25" presetID="31" presetClass="entr" presetSubtype="0" fill="hold" grpId="0" nodeType="afterEffect">
                                  <p:stCondLst>
                                    <p:cond delay="0"/>
                                  </p:stCondLst>
                                  <p:iterate type="lt">
                                    <p:tmPct val="5000"/>
                                  </p:iterate>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3" end="3"/>
                                            </p:txEl>
                                          </p:spTgt>
                                        </p:tgtEl>
                                      </p:cBhvr>
                                    </p:animEffect>
                                  </p:childTnLst>
                                </p:cTn>
                              </p:par>
                            </p:childTnLst>
                          </p:cTn>
                        </p:par>
                        <p:par>
                          <p:cTn id="31" fill="hold">
                            <p:stCondLst>
                              <p:cond delay="6500"/>
                            </p:stCondLst>
                            <p:childTnLst>
                              <p:par>
                                <p:cTn id="32" presetID="8" presetClass="entr" presetSubtype="16"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diamond(in)">
                                      <p:cBhvr>
                                        <p:cTn id="3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417530"/>
          </a:xfrm>
        </p:spPr>
        <p:txBody>
          <a:bodyPr>
            <a:normAutofit fontScale="90000"/>
          </a:bodyPr>
          <a:lstStyle/>
          <a:p>
            <a:endParaRPr lang="id-ID" dirty="0"/>
          </a:p>
        </p:txBody>
      </p:sp>
      <p:sp>
        <p:nvSpPr>
          <p:cNvPr id="3" name="Content Placeholder 2"/>
          <p:cNvSpPr>
            <a:spLocks noGrp="1"/>
          </p:cNvSpPr>
          <p:nvPr>
            <p:ph idx="1"/>
          </p:nvPr>
        </p:nvSpPr>
        <p:spPr>
          <a:xfrm>
            <a:off x="357158" y="1071546"/>
            <a:ext cx="8229600" cy="5340369"/>
          </a:xfrm>
        </p:spPr>
        <p:txBody>
          <a:bodyPr>
            <a:normAutofit fontScale="70000" lnSpcReduction="20000"/>
          </a:bodyPr>
          <a:lstStyle/>
          <a:p>
            <a:pPr lvl="0" algn="just">
              <a:buNone/>
            </a:pPr>
            <a:r>
              <a:rPr lang="id-ID" sz="3400" b="1" dirty="0" smtClean="0">
                <a:latin typeface="Kristen ITC" pitchFamily="66" charset="0"/>
              </a:rPr>
              <a:t>E. Desain </a:t>
            </a:r>
            <a:r>
              <a:rPr lang="id-ID" sz="3400" b="1" dirty="0">
                <a:latin typeface="Kristen ITC" pitchFamily="66" charset="0"/>
              </a:rPr>
              <a:t>Grafis</a:t>
            </a:r>
            <a:r>
              <a:rPr lang="en-US" sz="3400" b="1" dirty="0">
                <a:latin typeface="Kristen ITC" pitchFamily="66" charset="0"/>
              </a:rPr>
              <a:t> </a:t>
            </a:r>
            <a:r>
              <a:rPr lang="en-US" sz="3400" b="1" dirty="0" err="1">
                <a:latin typeface="Kristen ITC" pitchFamily="66" charset="0"/>
              </a:rPr>
              <a:t>Pada</a:t>
            </a:r>
            <a:r>
              <a:rPr lang="en-US" sz="3400" b="1" dirty="0">
                <a:latin typeface="Kristen ITC" pitchFamily="66" charset="0"/>
              </a:rPr>
              <a:t> </a:t>
            </a:r>
            <a:r>
              <a:rPr lang="en-US" sz="3400" b="1" dirty="0" err="1">
                <a:latin typeface="Kristen ITC" pitchFamily="66" charset="0"/>
              </a:rPr>
              <a:t>Tampilan</a:t>
            </a:r>
            <a:r>
              <a:rPr lang="en-US" sz="3400" b="1" dirty="0">
                <a:latin typeface="Kristen ITC" pitchFamily="66" charset="0"/>
              </a:rPr>
              <a:t> </a:t>
            </a:r>
            <a:r>
              <a:rPr lang="en-US" sz="3400" b="1" dirty="0" smtClean="0">
                <a:latin typeface="Kristen ITC" pitchFamily="66" charset="0"/>
              </a:rPr>
              <a:t>Web</a:t>
            </a:r>
            <a:endParaRPr lang="id-ID" sz="3400" dirty="0">
              <a:latin typeface="Kristen ITC" pitchFamily="66" charset="0"/>
            </a:endParaRPr>
          </a:p>
          <a:p>
            <a:pPr marL="0" indent="360363" algn="just">
              <a:lnSpc>
                <a:spcPct val="120000"/>
              </a:lnSpc>
              <a:buNone/>
            </a:pPr>
            <a:r>
              <a:rPr lang="id-ID" dirty="0" smtClean="0">
                <a:solidFill>
                  <a:srgbClr val="150541"/>
                </a:solidFill>
              </a:rPr>
              <a:t>Desain web </a:t>
            </a:r>
            <a:r>
              <a:rPr lang="id-ID" dirty="0" smtClean="0"/>
              <a:t>adalah </a:t>
            </a:r>
            <a:r>
              <a:rPr lang="id-ID" dirty="0"/>
              <a:t>sebuah karya seni dan proses membuat satu halaman web atau seluruh situs web. Beberapa aspek yang dapat dimasukkan dalam desain grafis dan produksi web adalah animasi, pemilihan warna, pilihan font, desain navigasi, kreasi konten atau isi, penulisan HTML/XML, dan pemrograman.</a:t>
            </a:r>
          </a:p>
          <a:p>
            <a:pPr algn="just">
              <a:buNone/>
            </a:pPr>
            <a:r>
              <a:rPr lang="id-ID" dirty="0"/>
              <a:t> </a:t>
            </a:r>
          </a:p>
          <a:p>
            <a:pPr algn="just">
              <a:buNone/>
            </a:pPr>
            <a:r>
              <a:rPr lang="en-US" u="sng" dirty="0"/>
              <a:t>Tips </a:t>
            </a:r>
            <a:r>
              <a:rPr lang="en-US" u="sng" dirty="0" err="1"/>
              <a:t>desain</a:t>
            </a:r>
            <a:r>
              <a:rPr lang="en-US" u="sng" dirty="0"/>
              <a:t> </a:t>
            </a:r>
            <a:r>
              <a:rPr lang="en-US" u="sng" dirty="0" err="1"/>
              <a:t>grafis</a:t>
            </a:r>
            <a:r>
              <a:rPr lang="en-US" u="sng" dirty="0"/>
              <a:t>:</a:t>
            </a:r>
            <a:endParaRPr lang="id-ID" dirty="0"/>
          </a:p>
          <a:p>
            <a:pPr lvl="0" algn="just">
              <a:buFontTx/>
              <a:buChar char="-"/>
            </a:pPr>
            <a:r>
              <a:rPr lang="en-US" dirty="0" err="1" smtClean="0"/>
              <a:t>Gunakan</a:t>
            </a:r>
            <a:r>
              <a:rPr lang="en-US" dirty="0" smtClean="0"/>
              <a:t> </a:t>
            </a:r>
            <a:r>
              <a:rPr lang="en-US" dirty="0" err="1"/>
              <a:t>warna</a:t>
            </a:r>
            <a:r>
              <a:rPr lang="en-US" dirty="0"/>
              <a:t> </a:t>
            </a:r>
            <a:r>
              <a:rPr lang="en-US" dirty="0" err="1"/>
              <a:t>kontras</a:t>
            </a:r>
            <a:r>
              <a:rPr lang="en-US" dirty="0"/>
              <a:t> </a:t>
            </a:r>
            <a:r>
              <a:rPr lang="en-US" dirty="0" err="1"/>
              <a:t>untuk</a:t>
            </a:r>
            <a:r>
              <a:rPr lang="en-US" dirty="0"/>
              <a:t> text </a:t>
            </a:r>
            <a:r>
              <a:rPr lang="en-US" dirty="0" err="1"/>
              <a:t>dan</a:t>
            </a:r>
            <a:r>
              <a:rPr lang="en-US" dirty="0"/>
              <a:t> background </a:t>
            </a:r>
            <a:r>
              <a:rPr lang="en-US" dirty="0" err="1"/>
              <a:t>sehingga</a:t>
            </a:r>
            <a:r>
              <a:rPr lang="en-US" dirty="0"/>
              <a:t> </a:t>
            </a:r>
            <a:r>
              <a:rPr lang="en-US" dirty="0" err="1"/>
              <a:t>lebih</a:t>
            </a:r>
            <a:r>
              <a:rPr lang="en-US" dirty="0"/>
              <a:t> </a:t>
            </a:r>
            <a:r>
              <a:rPr lang="en-US" dirty="0" err="1"/>
              <a:t>mudah</a:t>
            </a:r>
            <a:r>
              <a:rPr lang="en-US" dirty="0"/>
              <a:t> </a:t>
            </a:r>
            <a:r>
              <a:rPr lang="en-US" dirty="0" err="1"/>
              <a:t>dibaca</a:t>
            </a:r>
            <a:r>
              <a:rPr lang="en-US" dirty="0"/>
              <a:t> </a:t>
            </a:r>
            <a:endParaRPr lang="id-ID" dirty="0" smtClean="0"/>
          </a:p>
          <a:p>
            <a:pPr lvl="0" algn="just">
              <a:buFontTx/>
              <a:buChar char="-"/>
            </a:pPr>
            <a:r>
              <a:rPr lang="en-US" dirty="0" err="1" smtClean="0"/>
              <a:t>Pada</a:t>
            </a:r>
            <a:r>
              <a:rPr lang="en-US" dirty="0" smtClean="0"/>
              <a:t> </a:t>
            </a:r>
            <a:r>
              <a:rPr lang="en-US" dirty="0" err="1"/>
              <a:t>tampilan</a:t>
            </a:r>
            <a:r>
              <a:rPr lang="en-US" dirty="0"/>
              <a:t> screen 800 x 600, </a:t>
            </a:r>
            <a:r>
              <a:rPr lang="en-US" dirty="0" err="1"/>
              <a:t>hindari</a:t>
            </a:r>
            <a:r>
              <a:rPr lang="en-US" dirty="0"/>
              <a:t> horizontal </a:t>
            </a:r>
            <a:r>
              <a:rPr lang="en-US" dirty="0" smtClean="0"/>
              <a:t>scrolling</a:t>
            </a:r>
            <a:endParaRPr lang="id-ID" dirty="0" smtClean="0"/>
          </a:p>
          <a:p>
            <a:pPr lvl="0" algn="just">
              <a:buFontTx/>
              <a:buChar char="-"/>
            </a:pPr>
            <a:r>
              <a:rPr lang="en-US" dirty="0" err="1" smtClean="0"/>
              <a:t>Hindari</a:t>
            </a:r>
            <a:r>
              <a:rPr lang="en-US" dirty="0" smtClean="0"/>
              <a:t> </a:t>
            </a:r>
            <a:r>
              <a:rPr lang="en-US" dirty="0" err="1"/>
              <a:t>penggunaan</a:t>
            </a:r>
            <a:r>
              <a:rPr lang="en-US" dirty="0"/>
              <a:t> </a:t>
            </a:r>
            <a:r>
              <a:rPr lang="en-US" dirty="0" smtClean="0"/>
              <a:t>frame</a:t>
            </a:r>
            <a:endParaRPr lang="id-ID" dirty="0" smtClean="0"/>
          </a:p>
          <a:p>
            <a:pPr lvl="0" algn="just">
              <a:buFontTx/>
              <a:buChar char="-"/>
            </a:pPr>
            <a:r>
              <a:rPr lang="en-US" dirty="0" err="1" smtClean="0"/>
              <a:t>Buat</a:t>
            </a:r>
            <a:r>
              <a:rPr lang="en-US" dirty="0" smtClean="0"/>
              <a:t> </a:t>
            </a:r>
            <a:r>
              <a:rPr lang="en-US" dirty="0"/>
              <a:t>layout yang </a:t>
            </a:r>
            <a:r>
              <a:rPr lang="en-US" dirty="0" err="1"/>
              <a:t>bisa</a:t>
            </a:r>
            <a:r>
              <a:rPr lang="en-US" dirty="0"/>
              <a:t> </a:t>
            </a:r>
            <a:r>
              <a:rPr lang="en-US" dirty="0" err="1"/>
              <a:t>menyesuaikan</a:t>
            </a:r>
            <a:r>
              <a:rPr lang="en-US" dirty="0"/>
              <a:t> </a:t>
            </a:r>
            <a:r>
              <a:rPr lang="en-US" dirty="0" err="1"/>
              <a:t>lebar</a:t>
            </a:r>
            <a:r>
              <a:rPr lang="en-US" dirty="0"/>
              <a:t> </a:t>
            </a:r>
            <a:r>
              <a:rPr lang="en-US" dirty="0" err="1"/>
              <a:t>screensize</a:t>
            </a:r>
            <a:r>
              <a:rPr lang="en-US" dirty="0"/>
              <a:t> </a:t>
            </a:r>
            <a:r>
              <a:rPr lang="en-US" dirty="0" err="1"/>
              <a:t>dengan</a:t>
            </a:r>
            <a:r>
              <a:rPr lang="en-US" dirty="0"/>
              <a:t> </a:t>
            </a:r>
            <a:r>
              <a:rPr lang="en-US" dirty="0" err="1"/>
              <a:t>berbagai</a:t>
            </a:r>
            <a:r>
              <a:rPr lang="en-US" dirty="0"/>
              <a:t> </a:t>
            </a:r>
            <a:r>
              <a:rPr lang="en-US" dirty="0" err="1"/>
              <a:t>ukuran</a:t>
            </a:r>
            <a:r>
              <a:rPr lang="en-US" dirty="0"/>
              <a:t> (</a:t>
            </a:r>
            <a:r>
              <a:rPr lang="en-US" dirty="0" smtClean="0"/>
              <a:t>auto-</a:t>
            </a:r>
            <a:r>
              <a:rPr lang="en-US" dirty="0" err="1" smtClean="0"/>
              <a:t>strech</a:t>
            </a:r>
            <a:r>
              <a:rPr lang="en-US" dirty="0" smtClean="0"/>
              <a:t>)</a:t>
            </a:r>
            <a:endParaRPr lang="id-ID" dirty="0" smtClean="0"/>
          </a:p>
          <a:p>
            <a:pPr lvl="0" algn="just">
              <a:buFontTx/>
              <a:buChar char="-"/>
            </a:pPr>
            <a:r>
              <a:rPr lang="en-US" dirty="0" err="1" smtClean="0"/>
              <a:t>Optimalkan</a:t>
            </a:r>
            <a:r>
              <a:rPr lang="en-US" dirty="0" smtClean="0"/>
              <a:t> </a:t>
            </a:r>
            <a:r>
              <a:rPr lang="en-US" dirty="0" err="1" smtClean="0"/>
              <a:t>desain</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id-ID" dirty="0"/>
          </a:p>
        </p:txBody>
      </p:sp>
      <p:sp>
        <p:nvSpPr>
          <p:cNvPr id="3" name="Content Placeholder 2"/>
          <p:cNvSpPr>
            <a:spLocks noGrp="1"/>
          </p:cNvSpPr>
          <p:nvPr>
            <p:ph idx="1"/>
          </p:nvPr>
        </p:nvSpPr>
        <p:spPr>
          <a:xfrm>
            <a:off x="500034" y="1428736"/>
            <a:ext cx="8229600" cy="4983179"/>
          </a:xfrm>
        </p:spPr>
        <p:txBody>
          <a:bodyPr>
            <a:normAutofit lnSpcReduction="10000"/>
          </a:bodyPr>
          <a:lstStyle/>
          <a:p>
            <a:pPr marL="0" indent="360363" algn="just">
              <a:buNone/>
            </a:pPr>
            <a:r>
              <a:rPr lang="id-ID" dirty="0"/>
              <a:t>Berikut beberapa fitur yang harus </a:t>
            </a:r>
            <a:r>
              <a:rPr lang="id-ID" dirty="0" smtClean="0"/>
              <a:t> </a:t>
            </a:r>
            <a:r>
              <a:rPr lang="id-ID" dirty="0"/>
              <a:t>perhatikan dalam desain website e-commerce untuk memaksimalkan penjualan</a:t>
            </a:r>
            <a:r>
              <a:rPr lang="en-US" dirty="0"/>
              <a:t>:</a:t>
            </a:r>
            <a:endParaRPr lang="id-ID" dirty="0"/>
          </a:p>
          <a:p>
            <a:pPr lvl="0">
              <a:buFontTx/>
              <a:buChar char="-"/>
            </a:pPr>
            <a:r>
              <a:rPr lang="id-ID" dirty="0" smtClean="0"/>
              <a:t>Finding </a:t>
            </a:r>
            <a:r>
              <a:rPr lang="id-ID" dirty="0"/>
              <a:t>the </a:t>
            </a:r>
            <a:r>
              <a:rPr lang="id-ID" dirty="0" smtClean="0"/>
              <a:t>Product</a:t>
            </a:r>
          </a:p>
          <a:p>
            <a:pPr lvl="0">
              <a:buFontTx/>
              <a:buChar char="-"/>
            </a:pPr>
            <a:r>
              <a:rPr lang="id-ID" dirty="0" smtClean="0"/>
              <a:t>Showcasing </a:t>
            </a:r>
            <a:r>
              <a:rPr lang="id-ID" dirty="0"/>
              <a:t>the </a:t>
            </a:r>
            <a:r>
              <a:rPr lang="id-ID" dirty="0" smtClean="0"/>
              <a:t>Product</a:t>
            </a:r>
          </a:p>
          <a:p>
            <a:pPr lvl="0">
              <a:buFontTx/>
              <a:buChar char="-"/>
            </a:pPr>
            <a:r>
              <a:rPr lang="id-ID" dirty="0" smtClean="0"/>
              <a:t>Price</a:t>
            </a:r>
          </a:p>
          <a:p>
            <a:pPr lvl="0">
              <a:buFontTx/>
              <a:buChar char="-"/>
            </a:pPr>
            <a:r>
              <a:rPr lang="id-ID" dirty="0" smtClean="0"/>
              <a:t>Review</a:t>
            </a:r>
          </a:p>
          <a:p>
            <a:pPr lvl="0">
              <a:buFontTx/>
              <a:buChar char="-"/>
            </a:pPr>
            <a:r>
              <a:rPr lang="id-ID" dirty="0" smtClean="0"/>
              <a:t>Add </a:t>
            </a:r>
            <a:r>
              <a:rPr lang="id-ID" dirty="0"/>
              <a:t>to </a:t>
            </a:r>
            <a:r>
              <a:rPr lang="id-ID" dirty="0" smtClean="0"/>
              <a:t>Cart</a:t>
            </a:r>
          </a:p>
          <a:p>
            <a:pPr lvl="0">
              <a:buFontTx/>
              <a:buChar char="-"/>
            </a:pPr>
            <a:r>
              <a:rPr lang="id-ID" dirty="0" smtClean="0"/>
              <a:t>Related </a:t>
            </a:r>
            <a:r>
              <a:rPr lang="id-ID" dirty="0"/>
              <a:t>Product</a:t>
            </a:r>
          </a:p>
          <a:p>
            <a:pPr>
              <a:buNone/>
            </a:pP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229600" cy="488968"/>
          </a:xfrm>
        </p:spPr>
        <p:txBody>
          <a:bodyPr>
            <a:normAutofit fontScale="90000"/>
          </a:bodyPr>
          <a:lstStyle/>
          <a:p>
            <a:endParaRPr lang="id-ID" dirty="0"/>
          </a:p>
        </p:txBody>
      </p:sp>
      <p:sp>
        <p:nvSpPr>
          <p:cNvPr id="3" name="Content Placeholder 2"/>
          <p:cNvSpPr>
            <a:spLocks noGrp="1"/>
          </p:cNvSpPr>
          <p:nvPr>
            <p:ph idx="1"/>
          </p:nvPr>
        </p:nvSpPr>
        <p:spPr>
          <a:xfrm>
            <a:off x="457200" y="1071546"/>
            <a:ext cx="8229600" cy="5054617"/>
          </a:xfrm>
        </p:spPr>
        <p:txBody>
          <a:bodyPr>
            <a:normAutofit fontScale="85000" lnSpcReduction="20000"/>
          </a:bodyPr>
          <a:lstStyle/>
          <a:p>
            <a:pPr lvl="0">
              <a:buNone/>
            </a:pPr>
            <a:r>
              <a:rPr lang="id-ID" b="1" dirty="0" smtClean="0">
                <a:latin typeface="Polo" pitchFamily="2" charset="0"/>
              </a:rPr>
              <a:t>F. Font</a:t>
            </a:r>
            <a:endParaRPr lang="id-ID" dirty="0">
              <a:latin typeface="Polo" pitchFamily="2" charset="0"/>
            </a:endParaRPr>
          </a:p>
          <a:p>
            <a:pPr marL="0" indent="360363">
              <a:buNone/>
            </a:pPr>
            <a:r>
              <a:rPr lang="en-US" dirty="0"/>
              <a:t>F</a:t>
            </a:r>
            <a:r>
              <a:rPr lang="id-ID" dirty="0"/>
              <a:t>ont adalah suatu karakter dari huruf atau angka yang menentukan bentuk dan ukuran huruf serta menunjukan karakteristik dari huruf tersebut. </a:t>
            </a:r>
            <a:endParaRPr lang="id-ID" dirty="0" smtClean="0"/>
          </a:p>
          <a:p>
            <a:pPr marL="0" indent="360363">
              <a:buNone/>
            </a:pPr>
            <a:endParaRPr lang="id-ID" dirty="0"/>
          </a:p>
          <a:p>
            <a:pPr>
              <a:buNone/>
            </a:pPr>
            <a:r>
              <a:rPr lang="en-US" u="sng" dirty="0" err="1"/>
              <a:t>Beberapa</a:t>
            </a:r>
            <a:r>
              <a:rPr lang="en-US" u="sng" dirty="0"/>
              <a:t> t</a:t>
            </a:r>
            <a:r>
              <a:rPr lang="id-ID" u="sng" dirty="0"/>
              <a:t>ips dalam memilih font untuk desain website</a:t>
            </a:r>
            <a:endParaRPr lang="id-ID" dirty="0"/>
          </a:p>
          <a:p>
            <a:pPr lvl="0">
              <a:buFontTx/>
              <a:buChar char="-"/>
            </a:pPr>
            <a:r>
              <a:rPr lang="en-US" dirty="0" smtClean="0"/>
              <a:t>G</a:t>
            </a:r>
            <a:r>
              <a:rPr lang="id-ID" dirty="0"/>
              <a:t>unakan </a:t>
            </a:r>
            <a:r>
              <a:rPr lang="en-US" dirty="0"/>
              <a:t>s</a:t>
            </a:r>
            <a:r>
              <a:rPr lang="id-ID" dirty="0"/>
              <a:t>imilar </a:t>
            </a:r>
            <a:r>
              <a:rPr lang="en-US" dirty="0"/>
              <a:t>f</a:t>
            </a:r>
            <a:r>
              <a:rPr lang="id-ID" dirty="0"/>
              <a:t>onts pada </a:t>
            </a:r>
            <a:r>
              <a:rPr lang="en-US" dirty="0"/>
              <a:t>k</a:t>
            </a:r>
            <a:r>
              <a:rPr lang="id-ID" dirty="0"/>
              <a:t>onten </a:t>
            </a:r>
            <a:r>
              <a:rPr lang="en-US" dirty="0"/>
              <a:t>s</a:t>
            </a:r>
            <a:r>
              <a:rPr lang="id-ID" dirty="0"/>
              <a:t>ejenis</a:t>
            </a:r>
            <a:r>
              <a:rPr lang="en-US" dirty="0" smtClean="0"/>
              <a:t>.</a:t>
            </a:r>
            <a:endParaRPr lang="id-ID" dirty="0" smtClean="0"/>
          </a:p>
          <a:p>
            <a:pPr lvl="0">
              <a:buFontTx/>
              <a:buChar char="-"/>
            </a:pPr>
            <a:r>
              <a:rPr lang="id-ID" dirty="0" smtClean="0"/>
              <a:t>Gunakan </a:t>
            </a:r>
            <a:r>
              <a:rPr lang="id-ID" dirty="0"/>
              <a:t>ukuran font yang proporsional dalam </a:t>
            </a:r>
            <a:r>
              <a:rPr lang="id-ID" dirty="0" smtClean="0"/>
              <a:t>isi website</a:t>
            </a:r>
            <a:r>
              <a:rPr lang="en-US" dirty="0"/>
              <a:t>. </a:t>
            </a:r>
            <a:endParaRPr lang="id-ID" dirty="0" smtClean="0"/>
          </a:p>
          <a:p>
            <a:pPr lvl="0">
              <a:buFontTx/>
              <a:buChar char="-"/>
            </a:pPr>
            <a:r>
              <a:rPr lang="id-ID" dirty="0" smtClean="0"/>
              <a:t>Pergunakan </a:t>
            </a:r>
            <a:r>
              <a:rPr lang="id-ID" dirty="0"/>
              <a:t>font – font yang lazim digunakan pada isi website</a:t>
            </a:r>
            <a:r>
              <a:rPr lang="en-US" dirty="0" smtClean="0"/>
              <a:t>.</a:t>
            </a:r>
            <a:endParaRPr lang="id-ID" dirty="0" smtClean="0"/>
          </a:p>
          <a:p>
            <a:pPr lvl="0">
              <a:buFontTx/>
              <a:buChar char="-"/>
            </a:pPr>
            <a:r>
              <a:rPr lang="id-ID" dirty="0" smtClean="0"/>
              <a:t>Pertimbangkan </a:t>
            </a:r>
            <a:r>
              <a:rPr lang="id-ID" dirty="0"/>
              <a:t>untuk menggunakan variasi glyph pada font dari isi website</a:t>
            </a:r>
            <a:r>
              <a:rPr lang="en-US" dirty="0"/>
              <a:t>.</a:t>
            </a:r>
            <a:endParaRPr lang="id-ID" dirty="0"/>
          </a:p>
          <a:p>
            <a:pPr>
              <a:buNone/>
            </a:pPr>
            <a:endParaRPr lang="id-ID"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488968"/>
          </a:xfrm>
        </p:spPr>
        <p:txBody>
          <a:bodyPr>
            <a:normAutofit fontScale="90000"/>
          </a:bodyPr>
          <a:lstStyle/>
          <a:p>
            <a:endParaRPr lang="id-ID" dirty="0"/>
          </a:p>
        </p:txBody>
      </p:sp>
      <p:sp>
        <p:nvSpPr>
          <p:cNvPr id="3" name="Content Placeholder 2"/>
          <p:cNvSpPr>
            <a:spLocks noGrp="1"/>
          </p:cNvSpPr>
          <p:nvPr>
            <p:ph idx="1"/>
          </p:nvPr>
        </p:nvSpPr>
        <p:spPr>
          <a:xfrm>
            <a:off x="457200" y="785794"/>
            <a:ext cx="8401080" cy="5340369"/>
          </a:xfrm>
        </p:spPr>
        <p:txBody>
          <a:bodyPr/>
          <a:lstStyle/>
          <a:p>
            <a:pPr>
              <a:buNone/>
            </a:pPr>
            <a:r>
              <a:rPr lang="id-ID" sz="2400" b="1" dirty="0" smtClean="0">
                <a:latin typeface="Polo" pitchFamily="2" charset="0"/>
              </a:rPr>
              <a:t>G.Contoh Website E-commerce - Tokobagus.com</a:t>
            </a:r>
            <a:endParaRPr lang="id-ID" sz="2400" dirty="0">
              <a:latin typeface="Polo" pitchFamily="2" charset="0"/>
            </a:endParaRPr>
          </a:p>
          <a:p>
            <a:pPr>
              <a:buNone/>
            </a:pPr>
            <a:endParaRPr lang="id-ID" dirty="0"/>
          </a:p>
        </p:txBody>
      </p:sp>
      <p:pic>
        <p:nvPicPr>
          <p:cNvPr id="4" name="Picture 3"/>
          <p:cNvPicPr/>
          <p:nvPr/>
        </p:nvPicPr>
        <p:blipFill>
          <a:blip r:embed="rId2" cstate="print"/>
          <a:srcRect/>
          <a:stretch>
            <a:fillRect/>
          </a:stretch>
        </p:blipFill>
        <p:spPr bwMode="auto">
          <a:xfrm>
            <a:off x="1000100" y="2143116"/>
            <a:ext cx="7215238" cy="4143404"/>
          </a:xfrm>
          <a:prstGeom prst="rect">
            <a:avLst/>
          </a:prstGeom>
          <a:noFill/>
          <a:ln w="9525">
            <a:noFill/>
            <a:miter lim="800000"/>
            <a:headEnd/>
            <a:tailEnd/>
          </a:ln>
        </p:spPr>
      </p:pic>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id-ID" dirty="0"/>
          </a:p>
        </p:txBody>
      </p:sp>
      <p:sp>
        <p:nvSpPr>
          <p:cNvPr id="3" name="Content Placeholder 2"/>
          <p:cNvSpPr>
            <a:spLocks noGrp="1"/>
          </p:cNvSpPr>
          <p:nvPr>
            <p:ph idx="1"/>
          </p:nvPr>
        </p:nvSpPr>
        <p:spPr>
          <a:xfrm>
            <a:off x="285720" y="1142984"/>
            <a:ext cx="8229600" cy="5500726"/>
          </a:xfrm>
        </p:spPr>
        <p:txBody>
          <a:bodyPr>
            <a:normAutofit fontScale="70000" lnSpcReduction="20000"/>
          </a:bodyPr>
          <a:lstStyle/>
          <a:p>
            <a:pPr algn="just">
              <a:buNone/>
            </a:pPr>
            <a:r>
              <a:rPr lang="id-ID" b="1" u="sng" dirty="0" smtClean="0"/>
              <a:t>Analisa Desain </a:t>
            </a:r>
            <a:r>
              <a:rPr lang="id-ID" b="1" u="sng" dirty="0"/>
              <a:t>Web TokoBagus.com</a:t>
            </a:r>
            <a:endParaRPr lang="id-ID" dirty="0"/>
          </a:p>
          <a:p>
            <a:pPr marL="0" indent="360363" algn="just">
              <a:buNone/>
            </a:pPr>
            <a:r>
              <a:rPr lang="id-ID" dirty="0"/>
              <a:t>Dari segi aspek Accessibility dalam website tokobagus sudah cukup terpenuhi, karena website ini menyediakan versi mobile. Sehingga para pengunjung yang ingin mengakses situs tokobagus dapat dilakukan melalui handphone. Hanya saja website tokobagus tidak menyediakan versi English bagi pengunjung mancanegara. Penempatan menu sudah sangat baik. Menu berada di bagian kanan atas, samping kiri dan bawah. Perpaduan warnanya begitu bagus dan tidak terlalu berlebihan. sehingga kalau dilihat dari segi estetika terlihat sangat </a:t>
            </a:r>
            <a:r>
              <a:rPr lang="id-ID" dirty="0" smtClean="0"/>
              <a:t>elegan.</a:t>
            </a:r>
          </a:p>
          <a:p>
            <a:pPr marL="0" indent="360363" algn="just">
              <a:buNone/>
            </a:pPr>
            <a:r>
              <a:rPr lang="id-ID" dirty="0" smtClean="0"/>
              <a:t>Website </a:t>
            </a:r>
            <a:r>
              <a:rPr lang="id-ID" dirty="0"/>
              <a:t>ini sudah cukup compatible, karena dapat dijalankan di berbagai browser. Dalam hal ini, saya mencoba di Mozilla Firefox, Opera , Netscape Navigator, Safari dan Google Chrome. Di semua web browser tersebut didapatkan tampilan yang tidak berbeda jauh hanya saja kurang support di browser Netscape dan Opera. Dilihat dari se</a:t>
            </a:r>
            <a:r>
              <a:rPr lang="en-US" dirty="0"/>
              <a:t>j</a:t>
            </a:r>
            <a:r>
              <a:rPr lang="id-ID" dirty="0"/>
              <a:t>gi tampilannya, website ini sangat konsisten. Terbukti dari design tampilan dan perpaduan warna yang sama di hampir semua bagian menu. Kemudian penggunaan warna yang sesuai dan proporsional serta tidak berlebihan.</a:t>
            </a:r>
          </a:p>
          <a:p>
            <a:pPr algn="just">
              <a:buNone/>
            </a:pPr>
            <a:endParaRPr lang="id-ID" dirty="0"/>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4000" r="-34000"/>
          </a:stretch>
        </a:blipFill>
        <a:effectLst/>
      </p:bgPr>
    </p:bg>
    <p:spTree>
      <p:nvGrpSpPr>
        <p:cNvPr id="1" name=""/>
        <p:cNvGrpSpPr/>
        <p:nvPr/>
      </p:nvGrpSpPr>
      <p:grpSpPr>
        <a:xfrm>
          <a:off x="0" y="0"/>
          <a:ext cx="0" cy="0"/>
          <a:chOff x="0" y="0"/>
          <a:chExt cx="0" cy="0"/>
        </a:xfrm>
      </p:grpSpPr>
      <p:sp>
        <p:nvSpPr>
          <p:cNvPr id="4" name="Rectangle 3"/>
          <p:cNvSpPr/>
          <p:nvPr/>
        </p:nvSpPr>
        <p:spPr>
          <a:xfrm>
            <a:off x="-2571800" y="1285860"/>
            <a:ext cx="6786610" cy="830997"/>
          </a:xfrm>
          <a:prstGeom prst="rect">
            <a:avLst/>
          </a:prstGeom>
          <a:noFill/>
        </p:spPr>
        <p:txBody>
          <a:bodyPr wrap="square" lIns="91440" tIns="45720" rIns="91440" bIns="45720">
            <a:spAutoFit/>
          </a:bodyPr>
          <a:lstStyle/>
          <a:p>
            <a:pPr algn="ctr"/>
            <a:r>
              <a:rPr lang="id-ID" sz="4800" b="1" cap="none" spc="0" dirty="0" smtClean="0">
                <a:ln w="10541" cmpd="sng">
                  <a:solidFill>
                    <a:schemeClr val="accent1">
                      <a:shade val="88000"/>
                      <a:satMod val="110000"/>
                    </a:schemeClr>
                  </a:solidFill>
                  <a:prstDash val="solid"/>
                </a:ln>
                <a:effectLst>
                  <a:glow rad="101600">
                    <a:schemeClr val="accent2">
                      <a:satMod val="175000"/>
                      <a:alpha val="40000"/>
                    </a:schemeClr>
                  </a:glow>
                </a:effectLst>
                <a:latin typeface="bubblegums" pitchFamily="2" charset="0"/>
              </a:rPr>
              <a:t>TERIMA KASIH</a:t>
            </a:r>
            <a:endParaRPr lang="en-US" sz="4800" b="1" cap="none" spc="0" dirty="0">
              <a:ln w="10541" cmpd="sng">
                <a:solidFill>
                  <a:schemeClr val="accent1">
                    <a:shade val="88000"/>
                    <a:satMod val="110000"/>
                  </a:schemeClr>
                </a:solidFill>
                <a:prstDash val="solid"/>
              </a:ln>
              <a:effectLst>
                <a:glow rad="101600">
                  <a:schemeClr val="accent2">
                    <a:satMod val="175000"/>
                    <a:alpha val="40000"/>
                  </a:schemeClr>
                </a:glow>
              </a:effectLst>
              <a:latin typeface="bubblegums" pitchFamily="2" charset="0"/>
            </a:endParaRPr>
          </a:p>
        </p:txBody>
      </p:sp>
    </p:spTree>
  </p:cSld>
  <p:clrMapOvr>
    <a:masterClrMapping/>
  </p:clrMapOvr>
  <p:transition spd="med">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3073 0.24814 C -0.02934 0.23912 -0.02709 0.23449 -0.02466 0.22639 C -0.02188 0.21713 -0.02014 0.20717 -0.01719 0.19791 C -0.00799 0.16898 0.00521 0.14537 0.01909 0.12129 C 0.02291 0.11504 0.02604 0.10764 0.02968 0.10162 C 0.03212 0.09814 0.03507 0.09629 0.03732 0.09305 C 0.03854 0.0912 0.03906 0.08796 0.04045 0.08634 C 0.04271 0.08356 0.04635 0.08333 0.0493 0.08194 C 0.05243 0.08055 0.05833 0.07777 0.05833 0.07801 C 0.06753 0.0787 0.07847 0.07361 0.08576 0.08194 C 0.08698 0.08356 0.08767 0.08657 0.08906 0.08865 C 0.09566 0.10069 0.09757 0.10578 0.10087 0.12129 C 0.10659 0.1456 0.10972 0.18148 0.11909 0.20231 C 0.12326 0.2206 0.12986 0.23472 0.14357 0.23935 C 0.16389 0.23819 0.18055 0.23935 0.1993 0.23287 C 0.20399 0.22291 0.21128 0.21643 0.21771 0.20879 C 0.22326 0.20231 0.22152 0.20092 0.2283 0.1956 C 0.2434 0.18356 0.26059 0.17893 0.27691 0.17176 C 0.27708 0.17176 0.32986 0.17453 0.33593 0.17592 C 0.33941 0.17662 0.34392 0.1824 0.34652 0.18472 C 0.35573 0.19213 0.36232 0.19861 0.37222 0.20231 C 0.38177 0.21157 0.38715 0.22939 0.39201 0.24375 C 0.39444 0.25115 0.39722 0.26597 0.40399 0.26782 C 0.41076 0.26944 0.41718 0.26898 0.42413 0.2699 C 0.43246 0.27106 0.44965 0.2743 0.44965 0.27453 C 0.47083 0.27361 0.49218 0.27361 0.51319 0.27222 C 0.52291 0.27152 0.54236 0.26782 0.54236 0.26805 C 0.54739 0.26527 0.55225 0.26273 0.55729 0.25902 C 0.55868 0.25625 0.56007 0.25301 0.5618 0.25046 C 0.56319 0.24861 0.56527 0.24791 0.56649 0.24606 C 0.56753 0.24421 0.56823 0.24143 0.56927 0.23935 C 0.56979 0.23842 0.57048 0.23796 0.571 0.23727 " pathEditMode="relative" rAng="0" ptsTypes="fffffffffffffffffffffffffffffffA">
                                      <p:cBhvr>
                                        <p:cTn id="6" dur="3000" fill="hold"/>
                                        <p:tgtEl>
                                          <p:spTgt spid="4"/>
                                        </p:tgtEl>
                                        <p:attrNameLst>
                                          <p:attrName>ppt_x</p:attrName>
                                          <p:attrName>ppt_y</p:attrName>
                                        </p:attrNameLst>
                                      </p:cBhvr>
                                      <p:rCtr x="301" y="-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7715304" cy="5429288"/>
          </a:xfrm>
        </p:spPr>
        <p:txBody>
          <a:bodyPr>
            <a:noAutofit/>
          </a:bodyPr>
          <a:lstStyle/>
          <a:p>
            <a:pPr marL="0" indent="360363" algn="just">
              <a:buNone/>
            </a:pPr>
            <a:r>
              <a:rPr lang="en-US" sz="2000" dirty="0" smtClean="0">
                <a:ea typeface="Verdana" pitchFamily="34" charset="0"/>
                <a:cs typeface="Verdana" pitchFamily="34" charset="0"/>
              </a:rPr>
              <a:t>S</a:t>
            </a:r>
            <a:r>
              <a:rPr lang="id-ID" sz="2000" dirty="0" smtClean="0">
                <a:ea typeface="Verdana" pitchFamily="34" charset="0"/>
                <a:cs typeface="Verdana" pitchFamily="34" charset="0"/>
              </a:rPr>
              <a:t>ecara makna</a:t>
            </a:r>
            <a:r>
              <a:rPr lang="en-US" sz="2000" dirty="0" smtClean="0">
                <a:ea typeface="Verdana" pitchFamily="34" charset="0"/>
                <a:cs typeface="Verdana" pitchFamily="34" charset="0"/>
              </a:rPr>
              <a:t>,</a:t>
            </a:r>
            <a:r>
              <a:rPr lang="id-ID" sz="2000" dirty="0" smtClean="0">
                <a:ea typeface="Verdana" pitchFamily="34" charset="0"/>
                <a:cs typeface="Verdana" pitchFamily="34" charset="0"/>
              </a:rPr>
              <a:t> sebuah </a:t>
            </a:r>
            <a:r>
              <a:rPr lang="en-US" sz="2000" dirty="0">
                <a:ea typeface="Verdana" pitchFamily="34" charset="0"/>
                <a:cs typeface="Verdana" pitchFamily="34" charset="0"/>
              </a:rPr>
              <a:t>website</a:t>
            </a:r>
            <a:r>
              <a:rPr lang="id-ID" sz="2000" dirty="0">
                <a:ea typeface="Verdana" pitchFamily="34" charset="0"/>
                <a:cs typeface="Verdana" pitchFamily="34" charset="0"/>
              </a:rPr>
              <a:t> adalah sekumpulan halaman informasi yang disediakan melalui jalur internet sehingga bisa diakses di seluruh dunia selama terkoneksi dengan jaringan internet. Website merupakan sebuah komponen yang terdiri dari teks, gambar, suara animasi sehingga menjadi media informasi yang menarik untuk dikunjungi oleh orang </a:t>
            </a:r>
            <a:r>
              <a:rPr lang="id-ID" sz="2000" dirty="0" smtClean="0">
                <a:ea typeface="Verdana" pitchFamily="34" charset="0"/>
                <a:cs typeface="Verdana" pitchFamily="34" charset="0"/>
              </a:rPr>
              <a:t>lain.</a:t>
            </a:r>
          </a:p>
          <a:p>
            <a:pPr marL="0" indent="360363" algn="just">
              <a:buNone/>
            </a:pPr>
            <a:r>
              <a:rPr lang="en-US" sz="2000" dirty="0" smtClean="0">
                <a:ea typeface="Verdana" pitchFamily="34" charset="0"/>
                <a:cs typeface="Verdana" pitchFamily="34" charset="0"/>
              </a:rPr>
              <a:t>A</a:t>
            </a:r>
            <a:r>
              <a:rPr lang="id-ID" sz="2000" dirty="0">
                <a:ea typeface="Verdana" pitchFamily="34" charset="0"/>
                <a:cs typeface="Verdana" pitchFamily="34" charset="0"/>
              </a:rPr>
              <a:t>da sejumlah masalah yang menjadi penghalang bagi website e-commerce, yang mencakup masalah dalam bidang teknologi, keamanan, hukum, interaksi manusia dan </a:t>
            </a:r>
            <a:r>
              <a:rPr lang="en-US" sz="2000" dirty="0">
                <a:ea typeface="Verdana" pitchFamily="34" charset="0"/>
                <a:cs typeface="Verdana" pitchFamily="34" charset="0"/>
              </a:rPr>
              <a:t>k</a:t>
            </a:r>
            <a:r>
              <a:rPr lang="id-ID" sz="2000" dirty="0">
                <a:ea typeface="Verdana" pitchFamily="34" charset="0"/>
                <a:cs typeface="Verdana" pitchFamily="34" charset="0"/>
              </a:rPr>
              <a:t>omputer (human computer interface), dan lainnya. Salah satu masalah utama yang dihadapi oleh website e-commerce adalah kemampuan web tersebut untuk mengadakan interaksi yang baik antara pihak pengguna dan komputer (web interface usability</a:t>
            </a:r>
            <a:r>
              <a:rPr lang="id-ID" sz="2000" dirty="0" smtClean="0">
                <a:ea typeface="Verdana" pitchFamily="34" charset="0"/>
                <a:cs typeface="Verdana" pitchFamily="34" charset="0"/>
              </a:rPr>
              <a:t>).</a:t>
            </a:r>
          </a:p>
          <a:p>
            <a:pPr marL="0" indent="360363" algn="just">
              <a:buNone/>
            </a:pPr>
            <a:r>
              <a:rPr lang="id-ID" sz="2000" dirty="0" smtClean="0">
                <a:ea typeface="Verdana" pitchFamily="34" charset="0"/>
                <a:cs typeface="Verdana" pitchFamily="34" charset="0"/>
              </a:rPr>
              <a:t>Web </a:t>
            </a:r>
            <a:r>
              <a:rPr lang="id-ID" sz="2000" dirty="0">
                <a:ea typeface="Verdana" pitchFamily="34" charset="0"/>
                <a:cs typeface="Verdana" pitchFamily="34" charset="0"/>
              </a:rPr>
              <a:t>usability mengacu pada kemampuan sebuah website untuk memberikan instruksi-instruksi yang berguna dan mudah untuk dijalankan, fitur-fitur dan tools yang memungkinkan pengguna untuk menampilkan tugas-tugas yang diinginkan, seperti lokasi produk, layanan informasi, dan lainnya</a:t>
            </a:r>
            <a:r>
              <a:rPr lang="id-ID" sz="2000" dirty="0" smtClean="0">
                <a:ea typeface="Verdana" pitchFamily="34" charset="0"/>
                <a:cs typeface="Verdana" pitchFamily="34" charset="0"/>
              </a:rPr>
              <a:t>.</a:t>
            </a:r>
            <a:endParaRPr lang="id-ID" sz="2000" dirty="0">
              <a:ea typeface="Verdana" pitchFamily="34" charset="0"/>
              <a:cs typeface="Verdana" pitchFamily="34" charset="0"/>
            </a:endParaRPr>
          </a:p>
        </p:txBody>
      </p:sp>
      <p:sp>
        <p:nvSpPr>
          <p:cNvPr id="7" name="Title 1"/>
          <p:cNvSpPr>
            <a:spLocks noGrp="1"/>
          </p:cNvSpPr>
          <p:nvPr>
            <p:ph type="title"/>
          </p:nvPr>
        </p:nvSpPr>
        <p:spPr>
          <a:xfrm>
            <a:off x="714348" y="214290"/>
            <a:ext cx="7543824" cy="796908"/>
          </a:xfrm>
        </p:spPr>
        <p:txBody>
          <a:bodyPr>
            <a:normAutofit/>
          </a:bodyPr>
          <a:lstStyle/>
          <a:p>
            <a:pPr lvl="0" algn="l"/>
            <a:r>
              <a:rPr lang="id-ID" sz="2800" b="1" dirty="0">
                <a:latin typeface="Kristen ITC" pitchFamily="66" charset="0"/>
              </a:rPr>
              <a:t>A. </a:t>
            </a:r>
            <a:r>
              <a:rPr lang="en-US" sz="2800" b="1" dirty="0" err="1">
                <a:latin typeface="Kristen ITC" pitchFamily="66" charset="0"/>
              </a:rPr>
              <a:t>Ketergunaan</a:t>
            </a:r>
            <a:r>
              <a:rPr lang="en-US" sz="2800" b="1" dirty="0">
                <a:latin typeface="Kristen ITC" pitchFamily="66" charset="0"/>
              </a:rPr>
              <a:t> </a:t>
            </a:r>
            <a:r>
              <a:rPr lang="en-US" sz="2800" b="1" dirty="0" smtClean="0">
                <a:latin typeface="Kristen ITC" pitchFamily="66" charset="0"/>
              </a:rPr>
              <a:t>Web</a:t>
            </a:r>
            <a:endParaRPr lang="id-ID" sz="2800" dirty="0"/>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2000"/>
                                        <p:tgtEl>
                                          <p:spTgt spid="3">
                                            <p:txEl>
                                              <p:pRg st="0" end="0"/>
                                            </p:txEl>
                                          </p:spTgt>
                                        </p:tgtEl>
                                      </p:cBhvr>
                                    </p:animEffect>
                                  </p:childTnLst>
                                </p:cTn>
                              </p:par>
                            </p:childTnLst>
                          </p:cTn>
                        </p:par>
                        <p:par>
                          <p:cTn id="12" fill="hold">
                            <p:stCondLst>
                              <p:cond delay="4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2000"/>
                                        <p:tgtEl>
                                          <p:spTgt spid="3">
                                            <p:txEl>
                                              <p:pRg st="1" end="1"/>
                                            </p:txEl>
                                          </p:spTgt>
                                        </p:tgtEl>
                                      </p:cBhvr>
                                    </p:animEffect>
                                  </p:childTnLst>
                                </p:cTn>
                              </p:par>
                            </p:childTnLst>
                          </p:cTn>
                        </p:par>
                        <p:par>
                          <p:cTn id="16" fill="hold">
                            <p:stCondLst>
                              <p:cond delay="60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id-ID" sz="3200" b="1" dirty="0" smtClean="0">
                <a:latin typeface="Kristen ITC" pitchFamily="66" charset="0"/>
              </a:rPr>
              <a:t>B. </a:t>
            </a:r>
            <a:r>
              <a:rPr lang="id-ID" sz="3200" b="1" dirty="0" smtClean="0">
                <a:latin typeface="Kristen ITC" pitchFamily="66" charset="0"/>
              </a:rPr>
              <a:t>Navigasi</a:t>
            </a:r>
            <a:endParaRPr lang="id-ID" sz="3200" dirty="0"/>
          </a:p>
        </p:txBody>
      </p:sp>
      <p:sp>
        <p:nvSpPr>
          <p:cNvPr id="3" name="Content Placeholder 2"/>
          <p:cNvSpPr>
            <a:spLocks noGrp="1"/>
          </p:cNvSpPr>
          <p:nvPr>
            <p:ph idx="1"/>
          </p:nvPr>
        </p:nvSpPr>
        <p:spPr/>
        <p:txBody>
          <a:bodyPr>
            <a:normAutofit fontScale="92500" lnSpcReduction="10000"/>
          </a:bodyPr>
          <a:lstStyle/>
          <a:p>
            <a:pPr marL="0" indent="360363" algn="just">
              <a:buNone/>
            </a:pPr>
            <a:r>
              <a:rPr lang="en-US" dirty="0" err="1" smtClean="0"/>
              <a:t>Menurut</a:t>
            </a:r>
            <a:r>
              <a:rPr lang="en-US" dirty="0" smtClean="0"/>
              <a:t> </a:t>
            </a:r>
            <a:r>
              <a:rPr lang="en-US" dirty="0" err="1"/>
              <a:t>Purnama</a:t>
            </a:r>
            <a:r>
              <a:rPr lang="en-US" dirty="0"/>
              <a:t> (2004), </a:t>
            </a:r>
            <a:r>
              <a:rPr lang="en-US" dirty="0" err="1"/>
              <a:t>Navigasi</a:t>
            </a:r>
            <a:r>
              <a:rPr lang="en-US" dirty="0"/>
              <a:t> web </a:t>
            </a:r>
            <a:r>
              <a:rPr lang="en-US" dirty="0" err="1"/>
              <a:t>adalah</a:t>
            </a:r>
            <a:r>
              <a:rPr lang="en-US" dirty="0"/>
              <a:t> </a:t>
            </a:r>
            <a:r>
              <a:rPr lang="en-US" dirty="0" err="1"/>
              <a:t>bagian</a:t>
            </a:r>
            <a:r>
              <a:rPr lang="en-US" dirty="0"/>
              <a:t> </a:t>
            </a:r>
            <a:r>
              <a:rPr lang="en-US" dirty="0" err="1"/>
              <a:t>dari</a:t>
            </a:r>
            <a:r>
              <a:rPr lang="en-US" dirty="0"/>
              <a:t> </a:t>
            </a:r>
            <a:r>
              <a:rPr lang="en-US" dirty="0" err="1"/>
              <a:t>situs</a:t>
            </a:r>
            <a:r>
              <a:rPr lang="en-US" dirty="0"/>
              <a:t> web yang </a:t>
            </a:r>
            <a:r>
              <a:rPr lang="en-US" dirty="0" err="1"/>
              <a:t>berguna</a:t>
            </a:r>
            <a:r>
              <a:rPr lang="en-US" dirty="0"/>
              <a:t> </a:t>
            </a:r>
            <a:r>
              <a:rPr lang="en-US" dirty="0" err="1"/>
              <a:t>untuk</a:t>
            </a:r>
            <a:r>
              <a:rPr lang="en-US" dirty="0"/>
              <a:t> </a:t>
            </a:r>
            <a:r>
              <a:rPr lang="en-US" dirty="0" err="1"/>
              <a:t>memandu</a:t>
            </a:r>
            <a:r>
              <a:rPr lang="en-US" dirty="0"/>
              <a:t> </a:t>
            </a:r>
            <a:r>
              <a:rPr lang="en-US" dirty="0" err="1"/>
              <a:t>pengunjung</a:t>
            </a:r>
            <a:r>
              <a:rPr lang="en-US" dirty="0"/>
              <a:t> </a:t>
            </a:r>
            <a:r>
              <a:rPr lang="en-US" dirty="0" err="1"/>
              <a:t>menjelajahi</a:t>
            </a:r>
            <a:r>
              <a:rPr lang="en-US" dirty="0"/>
              <a:t> </a:t>
            </a:r>
            <a:r>
              <a:rPr lang="en-US" dirty="0" err="1"/>
              <a:t>isi</a:t>
            </a:r>
            <a:r>
              <a:rPr lang="en-US" dirty="0"/>
              <a:t> </a:t>
            </a:r>
            <a:r>
              <a:rPr lang="en-US" dirty="0" err="1"/>
              <a:t>situs</a:t>
            </a:r>
            <a:r>
              <a:rPr lang="en-US" dirty="0"/>
              <a:t> </a:t>
            </a:r>
            <a:r>
              <a:rPr lang="en-US" dirty="0" err="1"/>
              <a:t>dan</a:t>
            </a:r>
            <a:r>
              <a:rPr lang="en-US" dirty="0"/>
              <a:t> </a:t>
            </a:r>
            <a:r>
              <a:rPr lang="en-US" dirty="0" err="1"/>
              <a:t>menghantarkan</a:t>
            </a:r>
            <a:r>
              <a:rPr lang="en-US" dirty="0"/>
              <a:t> </a:t>
            </a:r>
            <a:r>
              <a:rPr lang="en-US" dirty="0" err="1"/>
              <a:t>pengunjung</a:t>
            </a:r>
            <a:r>
              <a:rPr lang="en-US" dirty="0"/>
              <a:t> </a:t>
            </a:r>
            <a:r>
              <a:rPr lang="en-US" dirty="0" err="1"/>
              <a:t>pada</a:t>
            </a:r>
            <a:r>
              <a:rPr lang="en-US" dirty="0"/>
              <a:t> </a:t>
            </a:r>
            <a:r>
              <a:rPr lang="en-US" dirty="0" err="1"/>
              <a:t>isi</a:t>
            </a:r>
            <a:r>
              <a:rPr lang="en-US" dirty="0"/>
              <a:t> yang </a:t>
            </a:r>
            <a:r>
              <a:rPr lang="en-US" dirty="0" err="1"/>
              <a:t>mereka</a:t>
            </a:r>
            <a:r>
              <a:rPr lang="en-US" dirty="0"/>
              <a:t> </a:t>
            </a:r>
            <a:r>
              <a:rPr lang="en-US" dirty="0" err="1"/>
              <a:t>cari</a:t>
            </a:r>
            <a:r>
              <a:rPr lang="en-US" dirty="0"/>
              <a:t>.</a:t>
            </a:r>
            <a:endParaRPr lang="id-ID" dirty="0"/>
          </a:p>
          <a:p>
            <a:pPr marL="0" indent="360363" algn="just">
              <a:buNone/>
            </a:pPr>
            <a:r>
              <a:rPr lang="id-ID" dirty="0"/>
              <a:t>Struktur navigasi adalah struktur atau alur dari suatu program yang merupakan rancangan hubungan (rantai kerja) dari beberapa area yang berbeda dan dapat membantu mengorganisasikan seluruh elemen pembuatan </a:t>
            </a:r>
            <a:r>
              <a:rPr lang="en-US" dirty="0"/>
              <a:t>w</a:t>
            </a:r>
            <a:r>
              <a:rPr lang="id-ID" dirty="0"/>
              <a:t>ebsite.  </a:t>
            </a:r>
          </a:p>
          <a:p>
            <a:pPr algn="just">
              <a:buNone/>
            </a:pPr>
            <a:endParaRPr lang="id-ID"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2000"/>
                                        <p:tgtEl>
                                          <p:spTgt spid="2"/>
                                        </p:tgtEl>
                                      </p:cBhvr>
                                    </p:animEffect>
                                  </p:childTnLst>
                                </p:cTn>
                              </p:par>
                            </p:childTnLst>
                          </p:cTn>
                        </p:par>
                        <p:par>
                          <p:cTn id="8" fill="hold">
                            <p:stCondLst>
                              <p:cond delay="2000"/>
                            </p:stCondLst>
                            <p:childTnLst>
                              <p:par>
                                <p:cTn id="9" presetID="18" presetClass="entr" presetSubtype="12"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trips(downLeft)">
                                      <p:cBhvr>
                                        <p:cTn id="11" dur="1000"/>
                                        <p:tgtEl>
                                          <p:spTgt spid="3">
                                            <p:txEl>
                                              <p:pRg st="0" end="0"/>
                                            </p:txEl>
                                          </p:spTgt>
                                        </p:tgtEl>
                                      </p:cBhvr>
                                    </p:animEffect>
                                  </p:childTnLst>
                                </p:cTn>
                              </p:par>
                            </p:childTnLst>
                          </p:cTn>
                        </p:par>
                        <p:par>
                          <p:cTn id="12" fill="hold">
                            <p:stCondLst>
                              <p:cond delay="3000"/>
                            </p:stCondLst>
                            <p:childTnLst>
                              <p:par>
                                <p:cTn id="13" presetID="18" presetClass="entr" presetSubtype="12"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trips(downLeft)">
                                      <p:cBhvr>
                                        <p:cTn id="15" dur="1000"/>
                                        <p:tgtEl>
                                          <p:spTgt spid="3">
                                            <p:txEl>
                                              <p:pRg st="1" end="1"/>
                                            </p:txEl>
                                          </p:spTgt>
                                        </p:tgtEl>
                                      </p:cBhvr>
                                    </p:animEffect>
                                  </p:childTnLst>
                                </p:cTn>
                              </p:par>
                            </p:childTnLst>
                          </p:cTn>
                        </p:par>
                        <p:par>
                          <p:cTn id="16" fill="hold">
                            <p:stCondLst>
                              <p:cond delay="4000"/>
                            </p:stCondLst>
                            <p:childTnLst>
                              <p:par>
                                <p:cTn id="17" presetID="4" presetClass="entr" presetSubtype="16" fill="hold" grpId="1"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229600" cy="857232"/>
          </a:xfrm>
        </p:spPr>
        <p:txBody>
          <a:bodyPr>
            <a:noAutofit/>
          </a:bodyPr>
          <a:lstStyle/>
          <a:p>
            <a:pPr algn="just"/>
            <a:r>
              <a:rPr lang="id-ID" sz="3200" dirty="0" smtClean="0"/>
              <a:t>Ada empat macam bentuk dasar dari struktur navigasi yang biasa digunakan dalam proses pembuatan website, yaitu:</a:t>
            </a:r>
            <a:endParaRPr lang="id-ID" sz="3200" dirty="0"/>
          </a:p>
        </p:txBody>
      </p:sp>
      <p:sp>
        <p:nvSpPr>
          <p:cNvPr id="3" name="Content Placeholder 2"/>
          <p:cNvSpPr>
            <a:spLocks noGrp="1"/>
          </p:cNvSpPr>
          <p:nvPr>
            <p:ph idx="1"/>
          </p:nvPr>
        </p:nvSpPr>
        <p:spPr>
          <a:xfrm>
            <a:off x="357158" y="1857364"/>
            <a:ext cx="8229600" cy="5197493"/>
          </a:xfrm>
        </p:spPr>
        <p:txBody>
          <a:bodyPr>
            <a:normAutofit/>
          </a:bodyPr>
          <a:lstStyle/>
          <a:p>
            <a:pPr marL="0" lvl="0" indent="0">
              <a:buFont typeface="Wingdings" pitchFamily="2" charset="2"/>
              <a:buChar char="q"/>
            </a:pPr>
            <a:r>
              <a:rPr lang="id-ID" dirty="0"/>
              <a:t> </a:t>
            </a:r>
            <a:r>
              <a:rPr lang="id-ID" dirty="0" smtClean="0"/>
              <a:t>Struktur </a:t>
            </a:r>
            <a:r>
              <a:rPr lang="id-ID" dirty="0"/>
              <a:t>Navigasi </a:t>
            </a:r>
            <a:r>
              <a:rPr lang="id-ID" dirty="0" smtClean="0"/>
              <a:t>Linier</a:t>
            </a:r>
          </a:p>
          <a:p>
            <a:pPr marL="449263" lvl="0" indent="0" algn="just">
              <a:buNone/>
            </a:pPr>
            <a:r>
              <a:rPr lang="id-ID" dirty="0" smtClean="0"/>
              <a:t>Struktur </a:t>
            </a:r>
            <a:r>
              <a:rPr lang="id-ID" dirty="0"/>
              <a:t>navigasi linier hanya mempunyai satu rangkaian cerita yang  berurut, yang menampilkan satu demi satu tampilan layar secara berurut menurut urutannya</a:t>
            </a:r>
            <a:r>
              <a:rPr lang="id-ID" dirty="0" smtClean="0"/>
              <a:t>.</a:t>
            </a:r>
          </a:p>
          <a:p>
            <a:pPr marL="449263" lvl="0" indent="0" algn="just">
              <a:buNone/>
            </a:pPr>
            <a:endParaRPr lang="id-ID" dirty="0" smtClean="0"/>
          </a:p>
          <a:p>
            <a:pPr marL="449263" lvl="0" indent="0" algn="just">
              <a:buNone/>
            </a:pPr>
            <a:endParaRPr lang="id-ID" dirty="0"/>
          </a:p>
          <a:p>
            <a:pPr marL="449263" lvl="0" indent="0" algn="just">
              <a:buNone/>
            </a:pPr>
            <a:endParaRPr lang="id-ID" dirty="0" smtClean="0"/>
          </a:p>
          <a:p>
            <a:pPr marL="0" lvl="0" indent="449263" algn="just">
              <a:buNone/>
            </a:pPr>
            <a:endParaRPr lang="id-ID" dirty="0"/>
          </a:p>
        </p:txBody>
      </p:sp>
      <p:pic>
        <p:nvPicPr>
          <p:cNvPr id="1026" name="Picture 3"/>
          <p:cNvPicPr>
            <a:picLocks noChangeAspect="1" noChangeArrowheads="1"/>
          </p:cNvPicPr>
          <p:nvPr/>
        </p:nvPicPr>
        <p:blipFill>
          <a:blip r:embed="rId2"/>
          <a:srcRect/>
          <a:stretch>
            <a:fillRect/>
          </a:stretch>
        </p:blipFill>
        <p:spPr bwMode="auto">
          <a:xfrm>
            <a:off x="1785918" y="4643446"/>
            <a:ext cx="6046528" cy="1785950"/>
          </a:xfrm>
          <a:prstGeom prst="rect">
            <a:avLst/>
          </a:prstGeom>
          <a:noFill/>
          <a:ln w="9525">
            <a:noFill/>
            <a:miter lim="800000"/>
            <a:headEnd/>
            <a:tailEnd/>
          </a:ln>
        </p:spPr>
      </p:pic>
    </p:spTree>
  </p:cSld>
  <p:clrMapOvr>
    <a:masterClrMapping/>
  </p:clrMapOvr>
  <p:transition spd="med">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childTnLst>
                          </p:cTn>
                        </p:par>
                        <p:par>
                          <p:cTn id="12" fill="hold">
                            <p:stCondLst>
                              <p:cond delay="2000"/>
                            </p:stCondLst>
                            <p:childTnLst>
                              <p:par>
                                <p:cTn id="13" presetID="12"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slide(fromBottom)">
                                      <p:cBhvr>
                                        <p:cTn id="15"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endParaRPr lang="id-ID" dirty="0"/>
          </a:p>
        </p:txBody>
      </p:sp>
      <p:sp>
        <p:nvSpPr>
          <p:cNvPr id="3" name="Content Placeholder 2"/>
          <p:cNvSpPr>
            <a:spLocks noGrp="1"/>
          </p:cNvSpPr>
          <p:nvPr>
            <p:ph idx="1"/>
          </p:nvPr>
        </p:nvSpPr>
        <p:spPr>
          <a:xfrm>
            <a:off x="457200" y="1285860"/>
            <a:ext cx="8229600" cy="4840303"/>
          </a:xfrm>
        </p:spPr>
        <p:txBody>
          <a:bodyPr/>
          <a:lstStyle/>
          <a:p>
            <a:pPr>
              <a:buFont typeface="Wingdings" pitchFamily="2" charset="2"/>
              <a:buChar char="q"/>
            </a:pPr>
            <a:r>
              <a:rPr lang="id-ID" dirty="0" smtClean="0"/>
              <a:t> Struktur Navigasi Non-linier</a:t>
            </a:r>
          </a:p>
          <a:p>
            <a:pPr indent="17463" algn="just">
              <a:buNone/>
            </a:pPr>
            <a:r>
              <a:rPr lang="id-ID" dirty="0" smtClean="0"/>
              <a:t>Struktur navigasi non-linier atau struktur tidak berurut merupakan pengembangan dari struktur navigasi linier. Pada struktur ini  diperkenankan  membuat navigasi bercabang.</a:t>
            </a:r>
          </a:p>
          <a:p>
            <a:pPr>
              <a:buNone/>
            </a:pPr>
            <a:endParaRPr lang="id-ID" dirty="0"/>
          </a:p>
        </p:txBody>
      </p:sp>
      <p:pic>
        <p:nvPicPr>
          <p:cNvPr id="2050" name="Picture 2" descr="http://hasim319.files.wordpress.com/2011/07/nonlinear.png?w=595"/>
          <p:cNvPicPr>
            <a:picLocks noChangeAspect="1" noChangeArrowheads="1"/>
          </p:cNvPicPr>
          <p:nvPr/>
        </p:nvPicPr>
        <p:blipFill>
          <a:blip r:embed="rId2"/>
          <a:srcRect/>
          <a:stretch>
            <a:fillRect/>
          </a:stretch>
        </p:blipFill>
        <p:spPr bwMode="auto">
          <a:xfrm>
            <a:off x="2000232" y="4572008"/>
            <a:ext cx="5214974" cy="1445349"/>
          </a:xfrm>
          <a:prstGeom prst="rect">
            <a:avLst/>
          </a:prstGeom>
          <a:noFill/>
          <a:ln w="9525">
            <a:noFill/>
            <a:miter lim="800000"/>
            <a:headEnd/>
            <a:tailEnd/>
          </a:ln>
        </p:spPr>
      </p:pic>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childTnLst>
                          </p:cTn>
                        </p:par>
                        <p:par>
                          <p:cTn id="12" fill="hold">
                            <p:stCondLst>
                              <p:cond delay="2000"/>
                            </p:stCondLst>
                            <p:childTnLst>
                              <p:par>
                                <p:cTn id="13" presetID="12" presetClass="entr" presetSubtype="4"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slide(fromBottom)">
                                      <p:cBhvr>
                                        <p:cTn id="15"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id-ID" dirty="0"/>
          </a:p>
        </p:txBody>
      </p:sp>
      <p:sp>
        <p:nvSpPr>
          <p:cNvPr id="3" name="Content Placeholder 2"/>
          <p:cNvSpPr>
            <a:spLocks noGrp="1"/>
          </p:cNvSpPr>
          <p:nvPr>
            <p:ph idx="1"/>
          </p:nvPr>
        </p:nvSpPr>
        <p:spPr>
          <a:xfrm>
            <a:off x="457200" y="1000108"/>
            <a:ext cx="8229600" cy="5286412"/>
          </a:xfrm>
        </p:spPr>
        <p:txBody>
          <a:bodyPr>
            <a:normAutofit/>
          </a:bodyPr>
          <a:lstStyle/>
          <a:p>
            <a:pPr>
              <a:buFont typeface="Wingdings" pitchFamily="2" charset="2"/>
              <a:buChar char="q"/>
            </a:pPr>
            <a:r>
              <a:rPr lang="id-ID" dirty="0" smtClean="0"/>
              <a:t>  Struktur </a:t>
            </a:r>
            <a:r>
              <a:rPr lang="id-ID" dirty="0"/>
              <a:t>Navigasi Hirarki</a:t>
            </a:r>
          </a:p>
          <a:p>
            <a:pPr indent="17463" algn="just">
              <a:buNone/>
            </a:pPr>
            <a:r>
              <a:rPr lang="id-ID" sz="2800" dirty="0" smtClean="0"/>
              <a:t>Merupakan </a:t>
            </a:r>
            <a:r>
              <a:rPr lang="id-ID" sz="2800" dirty="0"/>
              <a:t>suatu struktur yang mengandalkan  percabangan untuk menampilkan data berdasarkan kriteria tertentu. Tampilan pada menu pertama akan disebut sebagai Master Page (halaman utama pertama), halaman utama ini mempunyai halaman percabangan yang disebut Slave Page (halaman pendukung</a:t>
            </a:r>
            <a:r>
              <a:rPr lang="id-ID" sz="2800" dirty="0" smtClean="0"/>
              <a:t>).</a:t>
            </a:r>
          </a:p>
          <a:p>
            <a:pPr indent="17463" algn="just">
              <a:buNone/>
            </a:pPr>
            <a:endParaRPr lang="id-ID" dirty="0"/>
          </a:p>
          <a:p>
            <a:pPr indent="17463" algn="just">
              <a:buNone/>
            </a:pPr>
            <a:endParaRPr lang="id-ID" dirty="0" smtClean="0"/>
          </a:p>
          <a:p>
            <a:pPr indent="17463" algn="just">
              <a:buNone/>
            </a:pPr>
            <a:endParaRPr lang="id-ID" dirty="0"/>
          </a:p>
          <a:p>
            <a:pPr indent="17463" algn="just">
              <a:buNone/>
            </a:pPr>
            <a:endParaRPr lang="id-ID" dirty="0"/>
          </a:p>
          <a:p>
            <a:pPr>
              <a:buNone/>
            </a:pPr>
            <a:endParaRPr lang="id-ID" dirty="0"/>
          </a:p>
        </p:txBody>
      </p:sp>
      <p:pic>
        <p:nvPicPr>
          <p:cNvPr id="3074" name="Picture 6"/>
          <p:cNvPicPr>
            <a:picLocks noChangeAspect="1" noChangeArrowheads="1"/>
          </p:cNvPicPr>
          <p:nvPr/>
        </p:nvPicPr>
        <p:blipFill>
          <a:blip r:embed="rId2"/>
          <a:srcRect/>
          <a:stretch>
            <a:fillRect/>
          </a:stretch>
        </p:blipFill>
        <p:spPr bwMode="auto">
          <a:xfrm>
            <a:off x="1928794" y="4714884"/>
            <a:ext cx="4512441" cy="2143116"/>
          </a:xfrm>
          <a:prstGeom prst="rect">
            <a:avLst/>
          </a:prstGeom>
          <a:noFill/>
          <a:ln w="9525">
            <a:noFill/>
            <a:miter lim="800000"/>
            <a:headEnd/>
            <a:tailEnd/>
          </a:ln>
        </p:spPr>
      </p:pic>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childTnLst>
                          </p:cTn>
                        </p:par>
                        <p:par>
                          <p:cTn id="12" fill="hold">
                            <p:stCondLst>
                              <p:cond delay="2000"/>
                            </p:stCondLst>
                            <p:childTnLst>
                              <p:par>
                                <p:cTn id="13" presetID="12" presetClass="entr" presetSubtype="4"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slide(fromBottom)">
                                      <p:cBhvr>
                                        <p:cTn id="15"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lvl="0">
              <a:buFont typeface="Wingdings" pitchFamily="2" charset="2"/>
              <a:buChar char="q"/>
            </a:pPr>
            <a:r>
              <a:rPr lang="id-ID" sz="2800" dirty="0" smtClean="0"/>
              <a:t> Struktur </a:t>
            </a:r>
            <a:r>
              <a:rPr lang="id-ID" sz="2800" dirty="0"/>
              <a:t>Navigasi </a:t>
            </a:r>
            <a:r>
              <a:rPr lang="id-ID" sz="2800" dirty="0" smtClean="0"/>
              <a:t>Campuran</a:t>
            </a:r>
          </a:p>
          <a:p>
            <a:pPr lvl="0" indent="17463" algn="just">
              <a:buNone/>
            </a:pPr>
            <a:r>
              <a:rPr lang="id-ID" sz="2800" dirty="0" smtClean="0"/>
              <a:t>Struktur </a:t>
            </a:r>
            <a:r>
              <a:rPr lang="id-ID" sz="2800" dirty="0"/>
              <a:t>navigasi ini banyak digunakan dalam pembuatan website karena struktur ini dapat digunakan dalam pembuatan website sehingga dapat memberikan ke-interaksian yang lebih tinggi.</a:t>
            </a:r>
          </a:p>
          <a:p>
            <a:pPr>
              <a:buNone/>
            </a:pPr>
            <a:endParaRPr lang="id-ID" dirty="0"/>
          </a:p>
        </p:txBody>
      </p:sp>
      <p:pic>
        <p:nvPicPr>
          <p:cNvPr id="4098" name="Picture 4" descr="http://hasim319.files.wordpress.com/2011/07/composite.png?w=595"/>
          <p:cNvPicPr>
            <a:picLocks noChangeAspect="1" noChangeArrowheads="1"/>
          </p:cNvPicPr>
          <p:nvPr/>
        </p:nvPicPr>
        <p:blipFill>
          <a:blip r:embed="rId2"/>
          <a:srcRect/>
          <a:stretch>
            <a:fillRect/>
          </a:stretch>
        </p:blipFill>
        <p:spPr bwMode="auto">
          <a:xfrm>
            <a:off x="1714480" y="4172255"/>
            <a:ext cx="5357850" cy="2137522"/>
          </a:xfrm>
          <a:prstGeom prst="rect">
            <a:avLst/>
          </a:prstGeom>
          <a:noFill/>
          <a:ln w="9525">
            <a:noFill/>
            <a:miter lim="800000"/>
            <a:headEnd/>
            <a:tailEnd/>
          </a:ln>
        </p:spPr>
      </p:pic>
    </p:spTree>
  </p:cSld>
  <p:clrMapOvr>
    <a:masterClrMapping/>
  </p:clrMapOvr>
  <p:transition spd="med">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1000"/>
                                        <p:tgtEl>
                                          <p:spTgt spid="3">
                                            <p:txEl>
                                              <p:pRg st="1" end="1"/>
                                            </p:txEl>
                                          </p:spTgt>
                                        </p:tgtEl>
                                      </p:cBhvr>
                                    </p:animEffect>
                                  </p:childTnLst>
                                </p:cTn>
                              </p:par>
                            </p:childTnLst>
                          </p:cTn>
                        </p:par>
                        <p:par>
                          <p:cTn id="12" fill="hold">
                            <p:stCondLst>
                              <p:cond delay="2000"/>
                            </p:stCondLst>
                            <p:childTnLst>
                              <p:par>
                                <p:cTn id="13" presetID="12" presetClass="entr" presetSubtype="4"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slide(fromBottom)">
                                      <p:cBhvr>
                                        <p:cTn id="15"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endParaRPr lang="id-ID" dirty="0"/>
          </a:p>
        </p:txBody>
      </p:sp>
      <p:sp>
        <p:nvSpPr>
          <p:cNvPr id="3" name="Content Placeholder 2"/>
          <p:cNvSpPr>
            <a:spLocks noGrp="1"/>
          </p:cNvSpPr>
          <p:nvPr>
            <p:ph idx="1"/>
          </p:nvPr>
        </p:nvSpPr>
        <p:spPr>
          <a:xfrm>
            <a:off x="357158" y="1214422"/>
            <a:ext cx="8229600" cy="4983179"/>
          </a:xfrm>
        </p:spPr>
        <p:txBody>
          <a:bodyPr>
            <a:normAutofit fontScale="47500" lnSpcReduction="20000"/>
          </a:bodyPr>
          <a:lstStyle/>
          <a:p>
            <a:pPr lvl="0" algn="just">
              <a:buNone/>
            </a:pPr>
            <a:r>
              <a:rPr lang="id-ID" sz="8400" b="1" dirty="0" smtClean="0">
                <a:latin typeface="Polo" pitchFamily="2" charset="0"/>
              </a:rPr>
              <a:t>C. Pencarian</a:t>
            </a:r>
            <a:endParaRPr lang="id-ID" sz="8400" dirty="0">
              <a:latin typeface="Polo" pitchFamily="2" charset="0"/>
            </a:endParaRPr>
          </a:p>
          <a:p>
            <a:pPr marL="0" indent="360363" algn="just">
              <a:buNone/>
            </a:pPr>
            <a:r>
              <a:rPr lang="id-ID" sz="4600" dirty="0"/>
              <a:t>Mesin Pencari/Search engine merupakan perangkat pencari informasi dari dokumen-dokumen yang tersedia</a:t>
            </a:r>
            <a:r>
              <a:rPr lang="id-ID" sz="4600" dirty="0" smtClean="0"/>
              <a:t>. Hasil </a:t>
            </a:r>
            <a:r>
              <a:rPr lang="id-ID" sz="4600" dirty="0"/>
              <a:t>pencarian umumnya ditampilkan dalam bentuk daftar yang seringkali diurutkan menurut tingkat akurasi ataupun rasio pengunjung atas suatu berkas yang disebut sebagai </a:t>
            </a:r>
            <a:r>
              <a:rPr lang="id-ID" sz="4600" i="1" dirty="0" smtClean="0"/>
              <a:t>hits. </a:t>
            </a:r>
            <a:endParaRPr lang="id-ID" sz="4600" dirty="0"/>
          </a:p>
          <a:p>
            <a:pPr marL="0" indent="360363" algn="just">
              <a:buNone/>
            </a:pPr>
            <a:r>
              <a:rPr lang="en-US" sz="4600" dirty="0" err="1"/>
              <a:t>Pada</a:t>
            </a:r>
            <a:r>
              <a:rPr lang="en-US" sz="4600" dirty="0"/>
              <a:t> e-commerce, </a:t>
            </a:r>
            <a:r>
              <a:rPr lang="en-US" sz="4600" dirty="0" err="1"/>
              <a:t>mesin</a:t>
            </a:r>
            <a:r>
              <a:rPr lang="en-US" sz="4600" dirty="0"/>
              <a:t> </a:t>
            </a:r>
            <a:r>
              <a:rPr lang="en-US" sz="4600" dirty="0" err="1"/>
              <a:t>pencari</a:t>
            </a:r>
            <a:r>
              <a:rPr lang="en-US" sz="4600" dirty="0"/>
              <a:t> </a:t>
            </a:r>
            <a:r>
              <a:rPr lang="en-US" sz="4600" dirty="0" err="1"/>
              <a:t>adalah</a:t>
            </a:r>
            <a:r>
              <a:rPr lang="en-US" sz="4600" dirty="0"/>
              <a:t> </a:t>
            </a:r>
            <a:r>
              <a:rPr lang="en-US" sz="4600" dirty="0" err="1"/>
              <a:t>sebagai</a:t>
            </a:r>
            <a:r>
              <a:rPr lang="en-US" sz="4600" dirty="0"/>
              <a:t> </a:t>
            </a:r>
            <a:r>
              <a:rPr lang="en-US" sz="4600" dirty="0" err="1"/>
              <a:t>alat</a:t>
            </a:r>
            <a:r>
              <a:rPr lang="en-US" sz="4600" dirty="0"/>
              <a:t> bantu </a:t>
            </a:r>
            <a:r>
              <a:rPr lang="en-US" sz="4600" dirty="0" err="1"/>
              <a:t>bagi</a:t>
            </a:r>
            <a:r>
              <a:rPr lang="en-US" sz="4600" dirty="0"/>
              <a:t> user </a:t>
            </a:r>
            <a:r>
              <a:rPr lang="en-US" sz="4600" dirty="0" err="1"/>
              <a:t>untuk</a:t>
            </a:r>
            <a:r>
              <a:rPr lang="en-US" sz="4600" dirty="0"/>
              <a:t> </a:t>
            </a:r>
            <a:r>
              <a:rPr lang="en-US" sz="4600" dirty="0" err="1"/>
              <a:t>menemukan</a:t>
            </a:r>
            <a:r>
              <a:rPr lang="en-US" sz="4600" dirty="0"/>
              <a:t> </a:t>
            </a:r>
            <a:r>
              <a:rPr lang="en-US" sz="4600" dirty="0" err="1"/>
              <a:t>suatu</a:t>
            </a:r>
            <a:r>
              <a:rPr lang="en-US" sz="4600" dirty="0"/>
              <a:t> </a:t>
            </a:r>
            <a:r>
              <a:rPr lang="en-US" sz="4600" dirty="0" err="1"/>
              <a:t>produk</a:t>
            </a:r>
            <a:r>
              <a:rPr lang="en-US" sz="4600" dirty="0"/>
              <a:t>/ </a:t>
            </a:r>
            <a:r>
              <a:rPr lang="en-US" sz="4600" dirty="0" err="1"/>
              <a:t>informasi</a:t>
            </a:r>
            <a:r>
              <a:rPr lang="en-US" sz="4600" dirty="0"/>
              <a:t> </a:t>
            </a:r>
            <a:r>
              <a:rPr lang="en-US" sz="4600" dirty="0" err="1"/>
              <a:t>tertentu</a:t>
            </a:r>
            <a:r>
              <a:rPr lang="en-US" sz="4600" dirty="0"/>
              <a:t> </a:t>
            </a:r>
            <a:r>
              <a:rPr lang="en-US" sz="4600" dirty="0" err="1"/>
              <a:t>dengan</a:t>
            </a:r>
            <a:r>
              <a:rPr lang="en-US" sz="4600" dirty="0"/>
              <a:t> </a:t>
            </a:r>
            <a:r>
              <a:rPr lang="en-US" sz="4600" dirty="0" err="1"/>
              <a:t>cepat</a:t>
            </a:r>
            <a:r>
              <a:rPr lang="en-US" sz="4600" dirty="0"/>
              <a:t>.</a:t>
            </a:r>
            <a:endParaRPr lang="id-ID" sz="4600" dirty="0"/>
          </a:p>
          <a:p>
            <a:pPr marL="0" indent="360363" algn="just">
              <a:buNone/>
            </a:pPr>
            <a:r>
              <a:rPr lang="en-US" sz="4600" dirty="0" err="1"/>
              <a:t>Misal</a:t>
            </a:r>
            <a:r>
              <a:rPr lang="en-US" sz="4600" dirty="0"/>
              <a:t> search engine </a:t>
            </a:r>
            <a:r>
              <a:rPr lang="en-US" sz="4600" dirty="0" err="1"/>
              <a:t>pada</a:t>
            </a:r>
            <a:r>
              <a:rPr lang="en-US" sz="4600" dirty="0"/>
              <a:t> ecommerce, b</a:t>
            </a:r>
            <a:r>
              <a:rPr lang="id-ID" sz="4600" dirty="0"/>
              <a:t>erikan input textbox pada mesin pencari, jangan mengharuskan user mengklik link “Search” untuk menampilkan formulir pencarian, Input box harus cukup lebar supaya user dapat melihat kata kunci yang telah mereka masukkan, p</a:t>
            </a:r>
            <a:r>
              <a:rPr lang="en-US" sz="4600" dirty="0" err="1"/>
              <a:t>enempatan</a:t>
            </a:r>
            <a:r>
              <a:rPr lang="en-US" sz="4600" dirty="0"/>
              <a:t> </a:t>
            </a:r>
            <a:r>
              <a:rPr lang="en-US" sz="4600" dirty="0" err="1"/>
              <a:t>di</a:t>
            </a:r>
            <a:r>
              <a:rPr lang="en-US" sz="4600" dirty="0"/>
              <a:t> </a:t>
            </a:r>
            <a:r>
              <a:rPr lang="en-US" sz="4600" dirty="0" err="1"/>
              <a:t>bagian</a:t>
            </a:r>
            <a:r>
              <a:rPr lang="en-US" sz="4600" dirty="0"/>
              <a:t> </a:t>
            </a:r>
            <a:r>
              <a:rPr lang="en-US" sz="4600" dirty="0" err="1"/>
              <a:t>atas</a:t>
            </a:r>
            <a:r>
              <a:rPr lang="en-US" sz="4600" dirty="0"/>
              <a:t> </a:t>
            </a:r>
            <a:r>
              <a:rPr lang="en-US" sz="4600" dirty="0" err="1"/>
              <a:t>halaman</a:t>
            </a:r>
            <a:r>
              <a:rPr lang="en-US" sz="4600" dirty="0"/>
              <a:t>, </a:t>
            </a:r>
            <a:r>
              <a:rPr lang="id-ID" sz="4600" dirty="0"/>
              <a:t>g</a:t>
            </a:r>
            <a:r>
              <a:rPr lang="en-US" sz="4600" dirty="0" err="1"/>
              <a:t>unakan</a:t>
            </a:r>
            <a:r>
              <a:rPr lang="en-US" sz="4600" dirty="0"/>
              <a:t> </a:t>
            </a:r>
            <a:r>
              <a:rPr lang="en-US" sz="4600" dirty="0" err="1"/>
              <a:t>warna</a:t>
            </a:r>
            <a:r>
              <a:rPr lang="en-US" sz="4600" dirty="0"/>
              <a:t> </a:t>
            </a:r>
            <a:r>
              <a:rPr lang="en-US" sz="4600" dirty="0" err="1"/>
              <a:t>putih</a:t>
            </a:r>
            <a:r>
              <a:rPr lang="en-US" sz="4600" dirty="0"/>
              <a:t> yang </a:t>
            </a:r>
            <a:r>
              <a:rPr lang="en-US" sz="4600" dirty="0" err="1"/>
              <a:t>standar</a:t>
            </a:r>
            <a:r>
              <a:rPr lang="en-US" sz="4600" dirty="0"/>
              <a:t>, </a:t>
            </a:r>
            <a:r>
              <a:rPr lang="id-ID" sz="4600" dirty="0"/>
              <a:t>p</a:t>
            </a:r>
            <a:r>
              <a:rPr lang="en-US" sz="4600" dirty="0" err="1"/>
              <a:t>enempatan</a:t>
            </a:r>
            <a:r>
              <a:rPr lang="en-US" sz="4600" dirty="0"/>
              <a:t> </a:t>
            </a:r>
            <a:r>
              <a:rPr lang="en-US" sz="4600" dirty="0" err="1"/>
              <a:t>pada</a:t>
            </a:r>
            <a:r>
              <a:rPr lang="en-US" sz="4600" dirty="0"/>
              <a:t> </a:t>
            </a:r>
            <a:r>
              <a:rPr lang="en-US" sz="4600" dirty="0" err="1"/>
              <a:t>kiri</a:t>
            </a:r>
            <a:r>
              <a:rPr lang="en-US" sz="4600" dirty="0"/>
              <a:t> </a:t>
            </a:r>
            <a:r>
              <a:rPr lang="en-US" sz="4600" dirty="0" err="1"/>
              <a:t>atas</a:t>
            </a:r>
            <a:r>
              <a:rPr lang="en-US" sz="4600" dirty="0"/>
              <a:t> / </a:t>
            </a:r>
            <a:r>
              <a:rPr lang="en-US" sz="4600" dirty="0" err="1"/>
              <a:t>kanan</a:t>
            </a:r>
            <a:r>
              <a:rPr lang="en-US" sz="4600" dirty="0"/>
              <a:t> </a:t>
            </a:r>
            <a:r>
              <a:rPr lang="en-US" sz="4600" dirty="0" err="1"/>
              <a:t>atas</a:t>
            </a:r>
            <a:r>
              <a:rPr lang="en-US" sz="4600" dirty="0"/>
              <a:t> paling </a:t>
            </a:r>
            <a:r>
              <a:rPr lang="en-US" sz="4600" dirty="0" err="1"/>
              <a:t>umum</a:t>
            </a:r>
            <a:r>
              <a:rPr lang="en-US" sz="4600" dirty="0"/>
              <a:t>, </a:t>
            </a:r>
            <a:r>
              <a:rPr lang="id-ID" sz="4600" dirty="0"/>
              <a:t>g</a:t>
            </a:r>
            <a:r>
              <a:rPr lang="en-US" sz="4600" dirty="0" err="1"/>
              <a:t>unakan</a:t>
            </a:r>
            <a:r>
              <a:rPr lang="en-US" sz="4600" dirty="0"/>
              <a:t> </a:t>
            </a:r>
            <a:r>
              <a:rPr lang="en-US" sz="4600" dirty="0" err="1"/>
              <a:t>kata</a:t>
            </a:r>
            <a:r>
              <a:rPr lang="en-US" sz="4600" dirty="0"/>
              <a:t> “Go” </a:t>
            </a:r>
            <a:r>
              <a:rPr lang="en-US" sz="4600" dirty="0" err="1"/>
              <a:t>atau</a:t>
            </a:r>
            <a:r>
              <a:rPr lang="en-US" sz="4600" dirty="0"/>
              <a:t> </a:t>
            </a:r>
            <a:r>
              <a:rPr lang="id-ID" sz="4600" dirty="0" smtClean="0"/>
              <a:t>“</a:t>
            </a:r>
            <a:r>
              <a:rPr lang="en-US" sz="4600" dirty="0" smtClean="0"/>
              <a:t>Search</a:t>
            </a:r>
            <a:r>
              <a:rPr lang="en-US" sz="4600" dirty="0"/>
              <a:t>” </a:t>
            </a:r>
            <a:r>
              <a:rPr lang="en-US" sz="4600" dirty="0" err="1"/>
              <a:t>untuk</a:t>
            </a:r>
            <a:r>
              <a:rPr lang="en-US" sz="4600" dirty="0"/>
              <a:t> label </a:t>
            </a:r>
            <a:r>
              <a:rPr lang="en-US" sz="4600" dirty="0" err="1"/>
              <a:t>tombol</a:t>
            </a:r>
            <a:r>
              <a:rPr lang="en-US" sz="4600" dirty="0"/>
              <a:t> (button).</a:t>
            </a:r>
            <a:endParaRPr lang="id-ID" sz="4600" dirty="0"/>
          </a:p>
          <a:p>
            <a:pPr algn="just">
              <a:buNone/>
            </a:pP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childTnLst>
                          </p:cTn>
                        </p:par>
                        <p:par>
                          <p:cTn id="8" fill="hold">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1000"/>
                                        <p:tgtEl>
                                          <p:spTgt spid="3">
                                            <p:txEl>
                                              <p:pRg st="1" end="1"/>
                                            </p:txEl>
                                          </p:spTgt>
                                        </p:tgtEl>
                                      </p:cBhvr>
                                    </p:animEffect>
                                  </p:childTnLst>
                                </p:cTn>
                              </p:par>
                            </p:childTnLst>
                          </p:cTn>
                        </p:par>
                        <p:par>
                          <p:cTn id="12" fill="hold">
                            <p:stCondLst>
                              <p:cond delay="2000"/>
                            </p:stCondLst>
                            <p:childTnLst>
                              <p:par>
                                <p:cTn id="13" presetID="5"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1000"/>
                                        <p:tgtEl>
                                          <p:spTgt spid="3">
                                            <p:txEl>
                                              <p:pRg st="2" end="2"/>
                                            </p:txEl>
                                          </p:spTgt>
                                        </p:tgtEl>
                                      </p:cBhvr>
                                    </p:animEffect>
                                  </p:childTnLst>
                                </p:cTn>
                              </p:par>
                            </p:childTnLst>
                          </p:cTn>
                        </p:par>
                        <p:par>
                          <p:cTn id="16" fill="hold">
                            <p:stCondLst>
                              <p:cond delay="3000"/>
                            </p:stCondLst>
                            <p:childTnLst>
                              <p:par>
                                <p:cTn id="17" presetID="5"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heckerboard(across)">
                                      <p:cBhvr>
                                        <p:cTn id="1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endParaRPr lang="id-ID" dirty="0"/>
          </a:p>
        </p:txBody>
      </p:sp>
      <p:sp>
        <p:nvSpPr>
          <p:cNvPr id="3" name="Content Placeholder 2"/>
          <p:cNvSpPr>
            <a:spLocks noGrp="1"/>
          </p:cNvSpPr>
          <p:nvPr>
            <p:ph idx="1"/>
          </p:nvPr>
        </p:nvSpPr>
        <p:spPr>
          <a:xfrm>
            <a:off x="457200" y="1071546"/>
            <a:ext cx="8229600" cy="5054617"/>
          </a:xfrm>
        </p:spPr>
        <p:txBody>
          <a:bodyPr>
            <a:normAutofit fontScale="77500" lnSpcReduction="20000"/>
          </a:bodyPr>
          <a:lstStyle/>
          <a:p>
            <a:pPr lvl="0" algn="just">
              <a:buNone/>
            </a:pPr>
            <a:r>
              <a:rPr lang="id-ID" b="1" dirty="0" smtClean="0">
                <a:latin typeface="Kristen ITC" pitchFamily="66" charset="0"/>
              </a:rPr>
              <a:t>D. Content</a:t>
            </a:r>
            <a:endParaRPr lang="id-ID" dirty="0">
              <a:latin typeface="Kristen ITC" pitchFamily="66" charset="0"/>
            </a:endParaRPr>
          </a:p>
          <a:p>
            <a:pPr marL="0" indent="360363" algn="just">
              <a:buNone/>
            </a:pPr>
            <a:r>
              <a:rPr lang="id-ID" dirty="0"/>
              <a:t>Content dalam website adalah segala sesuatu yang dapat dilihat oleh pengunjung baik berupa gambar, tulisan, animasi, video, suara, tombol navigasi dan sebagainya. </a:t>
            </a:r>
          </a:p>
          <a:p>
            <a:pPr algn="just">
              <a:buNone/>
            </a:pPr>
            <a:r>
              <a:rPr lang="id-ID" dirty="0"/>
              <a:t> </a:t>
            </a:r>
          </a:p>
          <a:p>
            <a:pPr algn="just">
              <a:buNone/>
            </a:pPr>
            <a:r>
              <a:rPr lang="en-US" u="sng" dirty="0" err="1"/>
              <a:t>Penulisan</a:t>
            </a:r>
            <a:r>
              <a:rPr lang="en-US" u="sng" dirty="0"/>
              <a:t> </a:t>
            </a:r>
            <a:r>
              <a:rPr lang="en-US" u="sng" dirty="0" err="1"/>
              <a:t>isi</a:t>
            </a:r>
            <a:r>
              <a:rPr lang="en-US" u="sng" dirty="0"/>
              <a:t> / content:</a:t>
            </a:r>
            <a:endParaRPr lang="id-ID" dirty="0"/>
          </a:p>
          <a:p>
            <a:pPr lvl="0" algn="just">
              <a:buFontTx/>
              <a:buChar char="-"/>
            </a:pPr>
            <a:r>
              <a:rPr lang="en-US" dirty="0" err="1" smtClean="0"/>
              <a:t>Spesifik</a:t>
            </a:r>
            <a:r>
              <a:rPr lang="en-US" dirty="0" smtClean="0"/>
              <a:t> </a:t>
            </a:r>
            <a:endParaRPr lang="id-ID" dirty="0" smtClean="0"/>
          </a:p>
          <a:p>
            <a:pPr lvl="0" algn="just">
              <a:buFontTx/>
              <a:buChar char="-"/>
            </a:pPr>
            <a:r>
              <a:rPr lang="en-US" dirty="0" err="1" smtClean="0"/>
              <a:t>Jangan</a:t>
            </a:r>
            <a:r>
              <a:rPr lang="en-US" dirty="0" smtClean="0"/>
              <a:t> </a:t>
            </a:r>
            <a:r>
              <a:rPr lang="en-US" dirty="0" err="1"/>
              <a:t>gunakan</a:t>
            </a:r>
            <a:r>
              <a:rPr lang="en-US" dirty="0"/>
              <a:t> </a:t>
            </a:r>
            <a:r>
              <a:rPr lang="en-US" dirty="0" err="1"/>
              <a:t>bahasa</a:t>
            </a:r>
            <a:r>
              <a:rPr lang="en-US" dirty="0"/>
              <a:t> </a:t>
            </a:r>
            <a:r>
              <a:rPr lang="en-US" dirty="0" smtClean="0"/>
              <a:t>marketing</a:t>
            </a:r>
            <a:endParaRPr lang="id-ID" dirty="0" smtClean="0"/>
          </a:p>
          <a:p>
            <a:pPr lvl="0" algn="just">
              <a:buFontTx/>
              <a:buChar char="-"/>
            </a:pPr>
            <a:r>
              <a:rPr lang="en-US" dirty="0" err="1" smtClean="0"/>
              <a:t>Hindari</a:t>
            </a:r>
            <a:r>
              <a:rPr lang="en-US" dirty="0" smtClean="0"/>
              <a:t> </a:t>
            </a:r>
            <a:r>
              <a:rPr lang="en-US" dirty="0" err="1"/>
              <a:t>penggunaan</a:t>
            </a:r>
            <a:r>
              <a:rPr lang="en-US" dirty="0"/>
              <a:t> </a:t>
            </a:r>
            <a:r>
              <a:rPr lang="en-US" dirty="0" err="1"/>
              <a:t>tanda</a:t>
            </a:r>
            <a:r>
              <a:rPr lang="en-US" dirty="0"/>
              <a:t> </a:t>
            </a:r>
            <a:r>
              <a:rPr lang="en-US" dirty="0" err="1" smtClean="0"/>
              <a:t>seru</a:t>
            </a:r>
            <a:r>
              <a:rPr lang="en-US" dirty="0" smtClean="0"/>
              <a:t>.</a:t>
            </a:r>
            <a:endParaRPr lang="id-ID" dirty="0" smtClean="0"/>
          </a:p>
          <a:p>
            <a:pPr lvl="0" algn="just">
              <a:buFontTx/>
              <a:buChar char="-"/>
            </a:pPr>
            <a:r>
              <a:rPr lang="id-ID" dirty="0" smtClean="0"/>
              <a:t>Gunakan </a:t>
            </a:r>
            <a:r>
              <a:rPr lang="id-ID" dirty="0"/>
              <a:t>ukuran font yang proporsional dalam isi website</a:t>
            </a:r>
            <a:r>
              <a:rPr lang="en-US" dirty="0"/>
              <a:t>. </a:t>
            </a:r>
            <a:r>
              <a:rPr lang="en-US" dirty="0" err="1"/>
              <a:t>Penggunaan</a:t>
            </a:r>
            <a:r>
              <a:rPr lang="en-US" dirty="0"/>
              <a:t> </a:t>
            </a:r>
            <a:r>
              <a:rPr lang="en-US" dirty="0" err="1"/>
              <a:t>huruf</a:t>
            </a:r>
            <a:r>
              <a:rPr lang="en-US" dirty="0"/>
              <a:t> </a:t>
            </a:r>
            <a:r>
              <a:rPr lang="en-US" dirty="0" err="1"/>
              <a:t>besar</a:t>
            </a:r>
            <a:r>
              <a:rPr lang="en-US" dirty="0"/>
              <a:t> (uppercase) </a:t>
            </a:r>
            <a:r>
              <a:rPr lang="en-US" dirty="0" err="1"/>
              <a:t>membuat</a:t>
            </a:r>
            <a:r>
              <a:rPr lang="en-US" dirty="0"/>
              <a:t> </a:t>
            </a:r>
            <a:r>
              <a:rPr lang="en-US" dirty="0" err="1"/>
              <a:t>kata</a:t>
            </a:r>
            <a:r>
              <a:rPr lang="en-US" dirty="0"/>
              <a:t> </a:t>
            </a:r>
            <a:r>
              <a:rPr lang="en-US" dirty="0" err="1"/>
              <a:t>jadi</a:t>
            </a:r>
            <a:r>
              <a:rPr lang="en-US" dirty="0"/>
              <a:t> </a:t>
            </a:r>
            <a:r>
              <a:rPr lang="en-US" dirty="0" err="1"/>
              <a:t>susah</a:t>
            </a:r>
            <a:r>
              <a:rPr lang="en-US" dirty="0"/>
              <a:t> </a:t>
            </a:r>
            <a:r>
              <a:rPr lang="en-US" dirty="0" err="1" smtClean="0"/>
              <a:t>dibaca</a:t>
            </a:r>
            <a:r>
              <a:rPr lang="en-US" dirty="0" smtClean="0"/>
              <a:t>.</a:t>
            </a:r>
            <a:endParaRPr lang="id-ID" dirty="0" smtClean="0"/>
          </a:p>
          <a:p>
            <a:pPr lvl="0" algn="just">
              <a:buFontTx/>
              <a:buChar char="-"/>
            </a:pPr>
            <a:r>
              <a:rPr lang="en-US" dirty="0" err="1" smtClean="0"/>
              <a:t>Spasi</a:t>
            </a:r>
            <a:r>
              <a:rPr lang="en-US" dirty="0" smtClean="0"/>
              <a:t> </a:t>
            </a:r>
            <a:r>
              <a:rPr lang="en-US" dirty="0"/>
              <a:t>/ </a:t>
            </a:r>
            <a:r>
              <a:rPr lang="en-US" dirty="0" err="1"/>
              <a:t>titik</a:t>
            </a:r>
            <a:r>
              <a:rPr lang="en-US" dirty="0"/>
              <a:t> </a:t>
            </a:r>
            <a:r>
              <a:rPr lang="en-US" dirty="0" err="1"/>
              <a:t>sebaiknya</a:t>
            </a:r>
            <a:r>
              <a:rPr lang="en-US" dirty="0"/>
              <a:t> </a:t>
            </a:r>
            <a:r>
              <a:rPr lang="en-US" dirty="0" err="1"/>
              <a:t>dihindari</a:t>
            </a:r>
            <a:r>
              <a:rPr lang="en-US" dirty="0"/>
              <a:t>  </a:t>
            </a:r>
            <a:r>
              <a:rPr lang="en-US" dirty="0" err="1"/>
              <a:t>bila</a:t>
            </a:r>
            <a:r>
              <a:rPr lang="en-US" dirty="0"/>
              <a:t> </a:t>
            </a:r>
            <a:r>
              <a:rPr lang="en-US" dirty="0" err="1"/>
              <a:t>tidak</a:t>
            </a:r>
            <a:r>
              <a:rPr lang="en-US" dirty="0"/>
              <a:t> </a:t>
            </a:r>
            <a:r>
              <a:rPr lang="en-US" dirty="0" err="1"/>
              <a:t>perlu</a:t>
            </a:r>
            <a:r>
              <a:rPr lang="en-US" dirty="0"/>
              <a:t> </a:t>
            </a:r>
            <a:endParaRPr lang="id-ID" dirty="0" smtClean="0"/>
          </a:p>
          <a:p>
            <a:pPr lvl="0" algn="just">
              <a:buFontTx/>
              <a:buChar char="-"/>
            </a:pPr>
            <a:r>
              <a:rPr lang="en-US" dirty="0" err="1" smtClean="0"/>
              <a:t>Gunakan</a:t>
            </a:r>
            <a:r>
              <a:rPr lang="en-US" dirty="0" smtClean="0"/>
              <a:t> </a:t>
            </a:r>
            <a:r>
              <a:rPr lang="en-US" dirty="0"/>
              <a:t>font size yang </a:t>
            </a:r>
            <a:r>
              <a:rPr lang="en-US" dirty="0" err="1"/>
              <a:t>relatif</a:t>
            </a:r>
            <a:r>
              <a:rPr lang="en-US" dirty="0"/>
              <a:t>, </a:t>
            </a:r>
            <a:r>
              <a:rPr lang="en-US" dirty="0" err="1"/>
              <a:t>jangan</a:t>
            </a:r>
            <a:r>
              <a:rPr lang="en-US" dirty="0"/>
              <a:t> absolute</a:t>
            </a:r>
            <a:endParaRPr lang="id-ID" dirty="0"/>
          </a:p>
          <a:p>
            <a:pPr algn="just">
              <a:buNone/>
            </a:pP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25"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7"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3">
                                            <p:txEl>
                                              <p:pRg st="1" end="1"/>
                                            </p:txEl>
                                          </p:spTgt>
                                        </p:tgtEl>
                                      </p:cBhvr>
                                    </p:animEffect>
                                  </p:childTnLst>
                                </p:cTn>
                              </p:par>
                            </p:childTnLst>
                          </p:cTn>
                        </p:par>
                        <p:par>
                          <p:cTn id="22" fill="hold">
                            <p:stCondLst>
                              <p:cond delay="1500"/>
                            </p:stCondLst>
                            <p:childTnLst>
                              <p:par>
                                <p:cTn id="23" presetID="25"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2" end="2"/>
                                            </p:txEl>
                                          </p:spTgt>
                                        </p:tgtEl>
                                      </p:cBhvr>
                                    </p:animEffect>
                                  </p:childTnLst>
                                </p:cTn>
                              </p:par>
                            </p:childTnLst>
                          </p:cTn>
                        </p:par>
                        <p:par>
                          <p:cTn id="33" fill="hold">
                            <p:stCondLst>
                              <p:cond delay="2500"/>
                            </p:stCondLst>
                            <p:childTnLst>
                              <p:par>
                                <p:cTn id="34" presetID="25" presetClass="entr" presetSubtype="0"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9"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3">
                                            <p:txEl>
                                              <p:pRg st="3" end="3"/>
                                            </p:txEl>
                                          </p:spTgt>
                                        </p:tgtEl>
                                      </p:cBhvr>
                                    </p:animEffect>
                                  </p:childTnLst>
                                </p:cTn>
                              </p:par>
                            </p:childTnLst>
                          </p:cTn>
                        </p:par>
                        <p:par>
                          <p:cTn id="44" fill="hold">
                            <p:stCondLst>
                              <p:cond delay="3500"/>
                            </p:stCondLst>
                            <p:childTnLst>
                              <p:par>
                                <p:cTn id="45" presetID="25" presetClass="entr" presetSubtype="0"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3">
                                            <p:txEl>
                                              <p:pRg st="4" end="4"/>
                                            </p:txEl>
                                          </p:spTgt>
                                        </p:tgtEl>
                                      </p:cBhvr>
                                    </p:animEffect>
                                  </p:childTnLst>
                                </p:cTn>
                              </p:par>
                            </p:childTnLst>
                          </p:cTn>
                        </p:par>
                        <p:par>
                          <p:cTn id="55" fill="hold">
                            <p:stCondLst>
                              <p:cond delay="4500"/>
                            </p:stCondLst>
                            <p:childTnLst>
                              <p:par>
                                <p:cTn id="56" presetID="25" presetClass="entr" presetSubtype="0" fill="hold" grpId="0" nodeType="after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 calcmode="lin" valueType="num">
                                      <p:cBhvr>
                                        <p:cTn id="58"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9"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0"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1"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2"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3"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4"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5" dur="1000" decel="50000">
                                          <p:stCondLst>
                                            <p:cond delay="0"/>
                                          </p:stCondLst>
                                        </p:cTn>
                                        <p:tgtEl>
                                          <p:spTgt spid="3">
                                            <p:txEl>
                                              <p:pRg st="5" end="5"/>
                                            </p:txEl>
                                          </p:spTgt>
                                        </p:tgtEl>
                                      </p:cBhvr>
                                    </p:animEffect>
                                  </p:childTnLst>
                                </p:cTn>
                              </p:par>
                            </p:childTnLst>
                          </p:cTn>
                        </p:par>
                        <p:par>
                          <p:cTn id="66" fill="hold">
                            <p:stCondLst>
                              <p:cond delay="5500"/>
                            </p:stCondLst>
                            <p:childTnLst>
                              <p:par>
                                <p:cTn id="67" presetID="25" presetClass="entr" presetSubtype="0" fill="hold" grpId="0" nodeType="after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 calcmode="lin" valueType="num">
                                      <p:cBhvr>
                                        <p:cTn id="69"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2"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3">
                                            <p:txEl>
                                              <p:pRg st="6" end="6"/>
                                            </p:txEl>
                                          </p:spTgt>
                                        </p:tgtEl>
                                      </p:cBhvr>
                                    </p:animEffect>
                                  </p:childTnLst>
                                </p:cTn>
                              </p:par>
                            </p:childTnLst>
                          </p:cTn>
                        </p:par>
                        <p:par>
                          <p:cTn id="77" fill="hold">
                            <p:stCondLst>
                              <p:cond delay="6500"/>
                            </p:stCondLst>
                            <p:childTnLst>
                              <p:par>
                                <p:cTn id="78" presetID="25" presetClass="entr" presetSubtype="0" fill="hold" grpId="0" nodeType="after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 calcmode="lin" valueType="num">
                                      <p:cBhvr>
                                        <p:cTn id="80"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81"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82"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83"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84"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85"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86"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87" dur="1000" decel="50000">
                                          <p:stCondLst>
                                            <p:cond delay="0"/>
                                          </p:stCondLst>
                                        </p:cTn>
                                        <p:tgtEl>
                                          <p:spTgt spid="3">
                                            <p:txEl>
                                              <p:pRg st="7" end="7"/>
                                            </p:txEl>
                                          </p:spTgt>
                                        </p:tgtEl>
                                      </p:cBhvr>
                                    </p:animEffect>
                                  </p:childTnLst>
                                </p:cTn>
                              </p:par>
                            </p:childTnLst>
                          </p:cTn>
                        </p:par>
                        <p:par>
                          <p:cTn id="88" fill="hold">
                            <p:stCondLst>
                              <p:cond delay="7500"/>
                            </p:stCondLst>
                            <p:childTnLst>
                              <p:par>
                                <p:cTn id="89" presetID="25" presetClass="entr" presetSubtype="0" fill="hold" grpId="0" nodeType="after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 calcmode="lin" valueType="num">
                                      <p:cBhvr>
                                        <p:cTn id="91"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4"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3">
                                            <p:txEl>
                                              <p:pRg st="8" end="8"/>
                                            </p:txEl>
                                          </p:spTgt>
                                        </p:tgtEl>
                                      </p:cBhvr>
                                    </p:animEffect>
                                  </p:childTnLst>
                                </p:cTn>
                              </p:par>
                            </p:childTnLst>
                          </p:cTn>
                        </p:par>
                        <p:par>
                          <p:cTn id="99" fill="hold">
                            <p:stCondLst>
                              <p:cond delay="8500"/>
                            </p:stCondLst>
                            <p:childTnLst>
                              <p:par>
                                <p:cTn id="100" presetID="25" presetClass="entr" presetSubtype="0" fill="hold" grpId="0" nodeType="afterEffect">
                                  <p:stCondLst>
                                    <p:cond delay="0"/>
                                  </p:stCondLst>
                                  <p:childTnLst>
                                    <p:set>
                                      <p:cBhvr>
                                        <p:cTn id="101" dur="1" fill="hold">
                                          <p:stCondLst>
                                            <p:cond delay="0"/>
                                          </p:stCondLst>
                                        </p:cTn>
                                        <p:tgtEl>
                                          <p:spTgt spid="3">
                                            <p:txEl>
                                              <p:pRg st="9" end="9"/>
                                            </p:txEl>
                                          </p:spTgt>
                                        </p:tgtEl>
                                        <p:attrNameLst>
                                          <p:attrName>style.visibility</p:attrName>
                                        </p:attrNameLst>
                                      </p:cBhvr>
                                      <p:to>
                                        <p:strVal val="visible"/>
                                      </p:to>
                                    </p:set>
                                    <p:anim calcmode="lin" valueType="num">
                                      <p:cBhvr>
                                        <p:cTn id="102"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03"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04"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05"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06"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07"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08"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09" dur="1000" decel="50000">
                                          <p:stCondLst>
                                            <p:cond delay="0"/>
                                          </p:stCondLst>
                                        </p:cTn>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652</Words>
  <Application>Microsoft Office PowerPoint</Application>
  <PresentationFormat>On-screen Show (4:3)</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kETERGUNAAN WEB</vt:lpstr>
      <vt:lpstr>A. Ketergunaan Web</vt:lpstr>
      <vt:lpstr>B. Navigasi</vt:lpstr>
      <vt:lpstr>Ada empat macam bentuk dasar dari struktur navigasi yang biasa digunakan dalam proses pembuatan website, yaitu:</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kETERGUNAAN WEB</dc:title>
  <dc:creator>acer</dc:creator>
  <cp:lastModifiedBy>acer</cp:lastModifiedBy>
  <cp:revision>37</cp:revision>
  <dcterms:created xsi:type="dcterms:W3CDTF">2014-05-22T17:46:16Z</dcterms:created>
  <dcterms:modified xsi:type="dcterms:W3CDTF">2014-05-22T23:54:21Z</dcterms:modified>
</cp:coreProperties>
</file>