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288" r:id="rId6"/>
    <p:sldId id="287" r:id="rId7"/>
    <p:sldId id="260" r:id="rId8"/>
    <p:sldId id="258" r:id="rId9"/>
    <p:sldId id="291" r:id="rId10"/>
    <p:sldId id="293" r:id="rId11"/>
    <p:sldId id="289" r:id="rId12"/>
    <p:sldId id="295" r:id="rId13"/>
    <p:sldId id="321" r:id="rId14"/>
    <p:sldId id="314" r:id="rId15"/>
    <p:sldId id="297" r:id="rId16"/>
    <p:sldId id="296" r:id="rId17"/>
    <p:sldId id="315" r:id="rId18"/>
    <p:sldId id="299" r:id="rId19"/>
    <p:sldId id="298" r:id="rId20"/>
    <p:sldId id="300" r:id="rId21"/>
    <p:sldId id="317" r:id="rId22"/>
    <p:sldId id="316" r:id="rId23"/>
    <p:sldId id="322" r:id="rId24"/>
    <p:sldId id="323" r:id="rId25"/>
    <p:sldId id="301" r:id="rId26"/>
    <p:sldId id="302" r:id="rId27"/>
    <p:sldId id="304" r:id="rId28"/>
    <p:sldId id="303" r:id="rId29"/>
    <p:sldId id="307" r:id="rId30"/>
    <p:sldId id="306" r:id="rId31"/>
    <p:sldId id="313" r:id="rId32"/>
    <p:sldId id="308" r:id="rId33"/>
    <p:sldId id="286" r:id="rId34"/>
    <p:sldId id="310" r:id="rId35"/>
    <p:sldId id="311" r:id="rId36"/>
    <p:sldId id="312" r:id="rId37"/>
    <p:sldId id="319" r:id="rId38"/>
    <p:sldId id="320" r:id="rId39"/>
    <p:sldId id="26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https://www.guru99.com/what-everybody-ought-to-know-about-test-planing.html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145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rbanladder.com/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rbanladder.com/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http://localhost:8080/login?from=%2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Vishnu%20sathyan\Desktop\SDET\JAR%20FILES\apache-jmeter-5.4.1\apache-jmeter-5.4.1\bin\jmeter.bat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../6_JMETER_AWS/6_CP_JMETER_AWS.docx" TargetMode="Externa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9_CP_AWS_JEN/9_CP_SEL_JEN_AWS.docx" TargetMode="Externa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10_CP_PY_SEL/10_CP_PY_SEL.PY" TargetMode="Externa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ishnuSathyan249/Capstone-Project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PPT2_CP_final.pptx" TargetMode="Externa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../1_CP_TC_TS_TP/TP_CP_FN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1_CP_TC_TS_TP/TS%20CP%20FN.doc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../1_CP_TC_TS_TP/TC_CP_FN%20.xls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065" y="1585831"/>
            <a:ext cx="8542238" cy="12435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664" y="3006200"/>
            <a:ext cx="1566672" cy="4624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TEAM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8E20A-354D-46B4-B5D5-6BE20B6F4536}"/>
              </a:ext>
            </a:extLst>
          </p:cNvPr>
          <p:cNvSpPr txBox="1"/>
          <p:nvPr/>
        </p:nvSpPr>
        <p:spPr>
          <a:xfrm>
            <a:off x="4942332" y="3645409"/>
            <a:ext cx="3727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MEMBERS: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Vishnu Sathyan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Arjun Shilin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Augustine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Mohammad Faiz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Parvathy Madhu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 Aryamol Ashokan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542925"/>
            <a:ext cx="11214100" cy="535531"/>
          </a:xfrm>
        </p:spPr>
        <p:txBody>
          <a:bodyPr/>
          <a:lstStyle/>
          <a:p>
            <a:r>
              <a:rPr lang="en-US" dirty="0"/>
              <a:t>PROTRACTOR INSTALLATION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706" y="1329295"/>
            <a:ext cx="10676346" cy="22499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Open command prompt and type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 “npm install –g protractor”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Check the installation and version using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 “Protractor –version.”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Update the Web driver manager using the command 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“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webdriver-manager</a:t>
            </a:r>
            <a:r>
              <a:rPr lang="en-US" sz="1800" b="1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update”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Start the Web driver manager using the command 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“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webdriver-manager start”</a:t>
            </a:r>
            <a:endParaRPr lang="en-US" sz="1800" b="1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8" name="Picture 4" descr="Protractor Testing">
            <a:extLst>
              <a:ext uri="{FF2B5EF4-FFF2-40B4-BE49-F238E27FC236}">
                <a16:creationId xmlns:a16="http://schemas.microsoft.com/office/drawing/2014/main" id="{0634BC84-3603-4D84-9AFF-26B9D511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139305"/>
            <a:ext cx="5197175" cy="183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tractor Testing">
            <a:extLst>
              <a:ext uri="{FF2B5EF4-FFF2-40B4-BE49-F238E27FC236}">
                <a16:creationId xmlns:a16="http://schemas.microsoft.com/office/drawing/2014/main" id="{324510BD-C251-4EAB-8D1A-B9249AE71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28" y="3299385"/>
            <a:ext cx="4909030" cy="55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tractor Testing">
            <a:extLst>
              <a:ext uri="{FF2B5EF4-FFF2-40B4-BE49-F238E27FC236}">
                <a16:creationId xmlns:a16="http://schemas.microsoft.com/office/drawing/2014/main" id="{9546F973-23EA-4C94-8DBA-4ACB3A6D4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5183185"/>
            <a:ext cx="5330788" cy="134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tractor Testing">
            <a:extLst>
              <a:ext uri="{FF2B5EF4-FFF2-40B4-BE49-F238E27FC236}">
                <a16:creationId xmlns:a16="http://schemas.microsoft.com/office/drawing/2014/main" id="{1BAC324D-804F-4453-86A0-3B4FE0F7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845" y="4621370"/>
            <a:ext cx="6166855" cy="15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866E5-7C73-469E-8CF5-359AEA43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0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3581400"/>
            <a:ext cx="7781544" cy="859055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54879"/>
            <a:ext cx="9374597" cy="1419497"/>
          </a:xfrm>
        </p:spPr>
        <p:txBody>
          <a:bodyPr>
            <a:no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Selenium web driver testcases to locate the elements of Urban ladder webpages. To depict the wait, sleep during the implementation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Presented by </a:t>
            </a:r>
            <a:r>
              <a:rPr lang="en-US" dirty="0"/>
              <a:t>M</a:t>
            </a:r>
            <a:r>
              <a:rPr lang="en-US" sz="1600" dirty="0"/>
              <a:t>ohammad Faiz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22165"/>
            <a:ext cx="3996871" cy="535531"/>
          </a:xfrm>
        </p:spPr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06535"/>
            <a:ext cx="7715431" cy="19015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Selenium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 is a free (open-source) automated testing framework used to validate web applications across different browsers and platforms. </a:t>
            </a:r>
            <a:r>
              <a:rPr lang="en-US" sz="1800" dirty="0">
                <a:latin typeface="Source Sans Pro" panose="020B0503030403020204" pitchFamily="34" charset="0"/>
              </a:rPr>
              <a:t>we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 can use multiple programming languages like Java, C#, Python etc. to create Selenium Test Scripts.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FDD0C-EF76-405C-B1D6-1E73592C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1" y="3046320"/>
            <a:ext cx="7654836" cy="31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BEC5C5-8803-4BAD-A03A-7AF8D4C4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46017"/>
            <a:ext cx="11317273" cy="636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54880"/>
            <a:ext cx="9548768" cy="115824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ea typeface="Source Sans Pro" panose="020B0503030403020204" pitchFamily="34" charset="0"/>
                <a:cs typeface="Calibri" panose="020F0502020204030204" pitchFamily="34" charset="0"/>
              </a:rPr>
              <a:t>Cucumber + TestNG + Selenium integration to test the module of urban ladder. To imbibe the lighthouse or google axe tools.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Presented by </a:t>
            </a:r>
            <a:r>
              <a:rPr lang="en-US" dirty="0"/>
              <a:t>M</a:t>
            </a:r>
            <a:r>
              <a:rPr lang="en-US" sz="1600" dirty="0"/>
              <a:t>ohammad Faiz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effectLst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29714"/>
            <a:ext cx="11214100" cy="535531"/>
          </a:xfrm>
        </p:spPr>
        <p:txBody>
          <a:bodyPr/>
          <a:lstStyle/>
          <a:p>
            <a:r>
              <a:rPr lang="en-US" dirty="0"/>
              <a:t>CUCUMBER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50341"/>
            <a:ext cx="7521149" cy="18541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Cucumber is a software tool used by the testers to develop test cases for  testing the behavior of the software.(BDD TOOL)3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 the Cucumber testing, the test cases are written in a simple English text, which anybody can understand without any technical knowledge. This simple English text is called the </a:t>
            </a:r>
            <a:r>
              <a:rPr lang="en-US" sz="18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Gherkin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8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language</a:t>
            </a:r>
            <a:r>
              <a:rPr lang="en-US" sz="1800" b="0" i="0" dirty="0">
                <a:effectLst/>
                <a:latin typeface="inter-regular"/>
              </a:rPr>
              <a:t>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0B60C-8BD2-4D40-9271-E9B19A53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72" y="3225689"/>
            <a:ext cx="3877219" cy="30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TESTNG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95235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inter-regular"/>
              </a:rPr>
              <a:t>TestNG provides  full control over the test cases and the execution of the test cases. Due to this reason, TestNG is also known as a testing framework.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TestNG">
            <a:extLst>
              <a:ext uri="{FF2B5EF4-FFF2-40B4-BE49-F238E27FC236}">
                <a16:creationId xmlns:a16="http://schemas.microsoft.com/office/drawing/2014/main" id="{A6214DB5-098E-4BFD-A8B1-D7081994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41" y="2333625"/>
            <a:ext cx="5715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7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A43B4-C66D-4F90-867D-80D8C3FA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" y="237580"/>
            <a:ext cx="11347269" cy="63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0980CD-D368-4E88-82E1-9487F805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6" y="298813"/>
            <a:ext cx="11129554" cy="626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4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23">
            <a:extLst>
              <a:ext uri="{FF2B5EF4-FFF2-40B4-BE49-F238E27FC236}">
                <a16:creationId xmlns:a16="http://schemas.microsoft.com/office/drawing/2014/main" id="{255F5151-FBEA-40B2-996E-858B5D0673CA}"/>
              </a:ext>
            </a:extLst>
          </p:cNvPr>
          <p:cNvSpPr txBox="1">
            <a:spLocks/>
          </p:cNvSpPr>
          <p:nvPr/>
        </p:nvSpPr>
        <p:spPr>
          <a:xfrm>
            <a:off x="236786" y="6603072"/>
            <a:ext cx="439241" cy="3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5" name="Subtitle 5">
            <a:extLst>
              <a:ext uri="{FF2B5EF4-FFF2-40B4-BE49-F238E27FC236}">
                <a16:creationId xmlns:a16="http://schemas.microsoft.com/office/drawing/2014/main" id="{A9060897-D7B0-497C-A537-5DCEE0F01CE6}"/>
              </a:ext>
            </a:extLst>
          </p:cNvPr>
          <p:cNvSpPr txBox="1">
            <a:spLocks/>
          </p:cNvSpPr>
          <p:nvPr/>
        </p:nvSpPr>
        <p:spPr>
          <a:xfrm>
            <a:off x="2605333" y="921040"/>
            <a:ext cx="4508099" cy="5935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F7789B3B-B212-4FDD-831F-B0793152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706" y="6246020"/>
            <a:ext cx="439241" cy="390437"/>
          </a:xfrm>
        </p:spPr>
        <p:txBody>
          <a:bodyPr/>
          <a:lstStyle/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FF9A1DF-955A-4095-8918-2D9DC3D43F9B}"/>
              </a:ext>
            </a:extLst>
          </p:cNvPr>
          <p:cNvGrpSpPr/>
          <p:nvPr/>
        </p:nvGrpSpPr>
        <p:grpSpPr>
          <a:xfrm>
            <a:off x="601947" y="2020473"/>
            <a:ext cx="1992787" cy="3423836"/>
            <a:chOff x="767410" y="2011765"/>
            <a:chExt cx="1992787" cy="3423836"/>
          </a:xfrm>
        </p:grpSpPr>
        <p:sp>
          <p:nvSpPr>
            <p:cNvPr id="89" name="Rectángulo redondeado 9">
              <a:extLst>
                <a:ext uri="{FF2B5EF4-FFF2-40B4-BE49-F238E27FC236}">
                  <a16:creationId xmlns:a16="http://schemas.microsoft.com/office/drawing/2014/main" id="{4E9247ED-C8AC-43CB-AD75-E4E02A4C3041}"/>
                </a:ext>
              </a:extLst>
            </p:cNvPr>
            <p:cNvSpPr/>
            <p:nvPr/>
          </p:nvSpPr>
          <p:spPr>
            <a:xfrm>
              <a:off x="778010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0" name="Rectángulo redondeado 13">
              <a:extLst>
                <a:ext uri="{FF2B5EF4-FFF2-40B4-BE49-F238E27FC236}">
                  <a16:creationId xmlns:a16="http://schemas.microsoft.com/office/drawing/2014/main" id="{82EE97C6-0851-4C61-AACC-A09FD08BB8FA}"/>
                </a:ext>
              </a:extLst>
            </p:cNvPr>
            <p:cNvSpPr/>
            <p:nvPr/>
          </p:nvSpPr>
          <p:spPr>
            <a:xfrm>
              <a:off x="778010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DOCUMENT/ppt CREATION</a:t>
              </a:r>
            </a:p>
          </p:txBody>
        </p:sp>
        <p:sp>
          <p:nvSpPr>
            <p:cNvPr id="91" name="CuadroTexto 17">
              <a:extLst>
                <a:ext uri="{FF2B5EF4-FFF2-40B4-BE49-F238E27FC236}">
                  <a16:creationId xmlns:a16="http://schemas.microsoft.com/office/drawing/2014/main" id="{01D386FC-2B35-48BA-9052-77723046E76D}"/>
                </a:ext>
              </a:extLst>
            </p:cNvPr>
            <p:cNvSpPr txBox="1"/>
            <p:nvPr/>
          </p:nvSpPr>
          <p:spPr>
            <a:xfrm>
              <a:off x="778010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6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01</a:t>
              </a:r>
            </a:p>
          </p:txBody>
        </p:sp>
        <p:sp>
          <p:nvSpPr>
            <p:cNvPr id="92" name="Title 1">
              <a:extLst>
                <a:ext uri="{FF2B5EF4-FFF2-40B4-BE49-F238E27FC236}">
                  <a16:creationId xmlns:a16="http://schemas.microsoft.com/office/drawing/2014/main" id="{F5F693E1-193A-4853-979B-F75A651484F8}"/>
                </a:ext>
              </a:extLst>
            </p:cNvPr>
            <p:cNvSpPr txBox="1">
              <a:spLocks/>
            </p:cNvSpPr>
            <p:nvPr/>
          </p:nvSpPr>
          <p:spPr>
            <a:xfrm>
              <a:off x="767410" y="3742498"/>
              <a:ext cx="199278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Write test plan, test strategy ,test case for deals of the week </a:t>
              </a:r>
            </a:p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module in urbanladder and créate ppt’s for</a:t>
              </a:r>
            </a:p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Mockito,grafana,</a:t>
              </a:r>
            </a:p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zephyr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D759B6F-5ACC-469B-B65D-C275B6DECFFC}"/>
              </a:ext>
            </a:extLst>
          </p:cNvPr>
          <p:cNvGrpSpPr/>
          <p:nvPr/>
        </p:nvGrpSpPr>
        <p:grpSpPr>
          <a:xfrm>
            <a:off x="2821229" y="2020473"/>
            <a:ext cx="1805839" cy="3423836"/>
            <a:chOff x="2786877" y="2011765"/>
            <a:chExt cx="1805839" cy="3423836"/>
          </a:xfrm>
        </p:grpSpPr>
        <p:sp>
          <p:nvSpPr>
            <p:cNvPr id="94" name="Rectángulo redondeado 10">
              <a:extLst>
                <a:ext uri="{FF2B5EF4-FFF2-40B4-BE49-F238E27FC236}">
                  <a16:creationId xmlns:a16="http://schemas.microsoft.com/office/drawing/2014/main" id="{86661DAA-DEAF-4B8A-88B2-DEBE344EC3C2}"/>
                </a:ext>
              </a:extLst>
            </p:cNvPr>
            <p:cNvSpPr/>
            <p:nvPr/>
          </p:nvSpPr>
          <p:spPr>
            <a:xfrm>
              <a:off x="2786879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5" name="Rectángulo redondeado 14">
              <a:extLst>
                <a:ext uri="{FF2B5EF4-FFF2-40B4-BE49-F238E27FC236}">
                  <a16:creationId xmlns:a16="http://schemas.microsoft.com/office/drawing/2014/main" id="{8EEAA799-49AD-42CF-83B8-C60805CBE612}"/>
                </a:ext>
              </a:extLst>
            </p:cNvPr>
            <p:cNvSpPr/>
            <p:nvPr/>
          </p:nvSpPr>
          <p:spPr>
            <a:xfrm>
              <a:off x="2786879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protractor</a:t>
              </a:r>
            </a:p>
          </p:txBody>
        </p:sp>
        <p:sp>
          <p:nvSpPr>
            <p:cNvPr id="96" name="CuadroTexto 18">
              <a:extLst>
                <a:ext uri="{FF2B5EF4-FFF2-40B4-BE49-F238E27FC236}">
                  <a16:creationId xmlns:a16="http://schemas.microsoft.com/office/drawing/2014/main" id="{883BF14C-9093-46E9-AE27-7DA14349A06F}"/>
                </a:ext>
              </a:extLst>
            </p:cNvPr>
            <p:cNvSpPr txBox="1"/>
            <p:nvPr/>
          </p:nvSpPr>
          <p:spPr>
            <a:xfrm>
              <a:off x="2786879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5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FB5E9E3C-2894-4F76-AB92-E9227566D5EF}"/>
                </a:ext>
              </a:extLst>
            </p:cNvPr>
            <p:cNvSpPr txBox="1">
              <a:spLocks/>
            </p:cNvSpPr>
            <p:nvPr/>
          </p:nvSpPr>
          <p:spPr>
            <a:xfrm>
              <a:off x="2786877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Test the module deals of the week using protractor   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86F2ED7-1B9C-4CA4-BFCB-C98DB8398008}"/>
              </a:ext>
            </a:extLst>
          </p:cNvPr>
          <p:cNvGrpSpPr/>
          <p:nvPr/>
        </p:nvGrpSpPr>
        <p:grpSpPr>
          <a:xfrm>
            <a:off x="5029913" y="2020473"/>
            <a:ext cx="1811662" cy="3423836"/>
            <a:chOff x="4795748" y="2011765"/>
            <a:chExt cx="1811662" cy="3423836"/>
          </a:xfrm>
        </p:grpSpPr>
        <p:sp>
          <p:nvSpPr>
            <p:cNvPr id="99" name="Rectángulo redondeado 11">
              <a:extLst>
                <a:ext uri="{FF2B5EF4-FFF2-40B4-BE49-F238E27FC236}">
                  <a16:creationId xmlns:a16="http://schemas.microsoft.com/office/drawing/2014/main" id="{EEA5A8CD-EE6A-4833-B3AC-AAA82AEE6136}"/>
                </a:ext>
              </a:extLst>
            </p:cNvPr>
            <p:cNvSpPr/>
            <p:nvPr/>
          </p:nvSpPr>
          <p:spPr>
            <a:xfrm>
              <a:off x="4795748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0" name="Rectángulo redondeado 15">
              <a:extLst>
                <a:ext uri="{FF2B5EF4-FFF2-40B4-BE49-F238E27FC236}">
                  <a16:creationId xmlns:a16="http://schemas.microsoft.com/office/drawing/2014/main" id="{F1B24C21-2C0F-45E2-A890-7E50DE6B3EA0}"/>
                </a:ext>
              </a:extLst>
            </p:cNvPr>
            <p:cNvSpPr/>
            <p:nvPr/>
          </p:nvSpPr>
          <p:spPr>
            <a:xfrm>
              <a:off x="4795748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selinium</a:t>
              </a:r>
            </a:p>
          </p:txBody>
        </p:sp>
        <p:sp>
          <p:nvSpPr>
            <p:cNvPr id="101" name="CuadroTexto 19">
              <a:extLst>
                <a:ext uri="{FF2B5EF4-FFF2-40B4-BE49-F238E27FC236}">
                  <a16:creationId xmlns:a16="http://schemas.microsoft.com/office/drawing/2014/main" id="{0DBEEAD1-4CD8-4195-8900-93565238628F}"/>
                </a:ext>
              </a:extLst>
            </p:cNvPr>
            <p:cNvSpPr txBox="1"/>
            <p:nvPr/>
          </p:nvSpPr>
          <p:spPr>
            <a:xfrm>
              <a:off x="479574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3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03</a:t>
              </a:r>
            </a:p>
          </p:txBody>
        </p:sp>
        <p:sp>
          <p:nvSpPr>
            <p:cNvPr id="102" name="Title 1">
              <a:extLst>
                <a:ext uri="{FF2B5EF4-FFF2-40B4-BE49-F238E27FC236}">
                  <a16:creationId xmlns:a16="http://schemas.microsoft.com/office/drawing/2014/main" id="{41C24418-8286-44B1-BD22-EE9E23B6B8FC}"/>
                </a:ext>
              </a:extLst>
            </p:cNvPr>
            <p:cNvSpPr txBox="1">
              <a:spLocks/>
            </p:cNvSpPr>
            <p:nvPr/>
          </p:nvSpPr>
          <p:spPr>
            <a:xfrm>
              <a:off x="480157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200" dirty="0">
                  <a:effectLst/>
                  <a:latin typeface="+mn-lt"/>
                  <a:ea typeface="Calibri" panose="020F0502020204030204" pitchFamily="34" charset="0"/>
                  <a:cs typeface="Calibri" panose="020F0502020204030204" pitchFamily="34" charset="0"/>
                </a:rPr>
                <a:t>Selenium web driver testcases to locate the elements of Urban ladder webpages. To depict the wait, sleep during the implementation</a:t>
              </a:r>
              <a:endPara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9BBC161-A558-493B-A611-5D71009140B7}"/>
              </a:ext>
            </a:extLst>
          </p:cNvPr>
          <p:cNvGrpSpPr/>
          <p:nvPr/>
        </p:nvGrpSpPr>
        <p:grpSpPr>
          <a:xfrm>
            <a:off x="7244420" y="2020473"/>
            <a:ext cx="1811663" cy="3423836"/>
            <a:chOff x="6804617" y="2011765"/>
            <a:chExt cx="1811663" cy="3423836"/>
          </a:xfrm>
        </p:grpSpPr>
        <p:sp>
          <p:nvSpPr>
            <p:cNvPr id="104" name="Rectángulo redondeado 12">
              <a:extLst>
                <a:ext uri="{FF2B5EF4-FFF2-40B4-BE49-F238E27FC236}">
                  <a16:creationId xmlns:a16="http://schemas.microsoft.com/office/drawing/2014/main" id="{4C689D13-2B55-434A-962E-517874A8B27F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5" name="Rectángulo redondeado 16">
              <a:extLst>
                <a:ext uri="{FF2B5EF4-FFF2-40B4-BE49-F238E27FC236}">
                  <a16:creationId xmlns:a16="http://schemas.microsoft.com/office/drawing/2014/main" id="{D408A226-8F49-4D71-949F-DB3FA74E4EE9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integration</a:t>
              </a:r>
            </a:p>
          </p:txBody>
        </p:sp>
        <p:sp>
          <p:nvSpPr>
            <p:cNvPr id="106" name="CuadroTexto 20">
              <a:extLst>
                <a:ext uri="{FF2B5EF4-FFF2-40B4-BE49-F238E27FC236}">
                  <a16:creationId xmlns:a16="http://schemas.microsoft.com/office/drawing/2014/main" id="{FC530E1D-6778-458E-AEA5-5483D8217AA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04</a:t>
              </a:r>
            </a:p>
          </p:txBody>
        </p:sp>
        <p:sp>
          <p:nvSpPr>
            <p:cNvPr id="107" name="Title 1">
              <a:extLst>
                <a:ext uri="{FF2B5EF4-FFF2-40B4-BE49-F238E27FC236}">
                  <a16:creationId xmlns:a16="http://schemas.microsoft.com/office/drawing/2014/main" id="{AE98A40B-12A9-4FD3-B16C-14ACAC1FA9E7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200" dirty="0">
                  <a:effectLst/>
                  <a:latin typeface="+mn-lt"/>
                  <a:ea typeface="Source Sans Pro" panose="020B0503030403020204" pitchFamily="34" charset="0"/>
                  <a:cs typeface="Calibri" panose="020F0502020204030204" pitchFamily="34" charset="0"/>
                </a:rPr>
                <a:t>Cucumber + TestNG + Selenium integration to test the module of urban ladder. To imbibe the lighthouse or google axe tools.</a:t>
              </a:r>
              <a:endParaRPr lang="en-US" sz="1200" dirty="0">
                <a:effectLst/>
                <a:latin typeface="+mn-lt"/>
                <a:ea typeface="Source Sans Pro" panose="020B0503030403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7447E8-6139-4AEF-A46B-DFC1FE460A8C}"/>
              </a:ext>
            </a:extLst>
          </p:cNvPr>
          <p:cNvGrpSpPr/>
          <p:nvPr/>
        </p:nvGrpSpPr>
        <p:grpSpPr>
          <a:xfrm>
            <a:off x="9458929" y="2020473"/>
            <a:ext cx="1811663" cy="3423836"/>
            <a:chOff x="6804617" y="2011765"/>
            <a:chExt cx="1811663" cy="3423836"/>
          </a:xfrm>
        </p:grpSpPr>
        <p:sp>
          <p:nvSpPr>
            <p:cNvPr id="109" name="Rectángulo redondeado 12">
              <a:extLst>
                <a:ext uri="{FF2B5EF4-FFF2-40B4-BE49-F238E27FC236}">
                  <a16:creationId xmlns:a16="http://schemas.microsoft.com/office/drawing/2014/main" id="{148C597F-750E-406D-8A95-8212AD174DED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0" name="Rectángulo redondeado 16">
              <a:extLst>
                <a:ext uri="{FF2B5EF4-FFF2-40B4-BE49-F238E27FC236}">
                  <a16:creationId xmlns:a16="http://schemas.microsoft.com/office/drawing/2014/main" id="{7DE7E833-3532-4DAE-9AAD-8AFC32C7DAD5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Jenkins+GIT</a:t>
              </a:r>
            </a:p>
          </p:txBody>
        </p:sp>
        <p:sp>
          <p:nvSpPr>
            <p:cNvPr id="111" name="CuadroTexto 20">
              <a:extLst>
                <a:ext uri="{FF2B5EF4-FFF2-40B4-BE49-F238E27FC236}">
                  <a16:creationId xmlns:a16="http://schemas.microsoft.com/office/drawing/2014/main" id="{7B9F9BC6-E433-42A8-8BE5-26E8898F51C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>
                  <a:solidFill>
                    <a:schemeClr val="accent4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05</a:t>
              </a:r>
              <a:endParaRPr lang="es-ES" sz="3600" dirty="0">
                <a:solidFill>
                  <a:schemeClr val="accent4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12" name="Title 1">
              <a:extLst>
                <a:ext uri="{FF2B5EF4-FFF2-40B4-BE49-F238E27FC236}">
                  <a16:creationId xmlns:a16="http://schemas.microsoft.com/office/drawing/2014/main" id="{20588111-6826-4CE6-8037-F0741BA18C7A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Jenkins+selinium+git integration to check the module deals of the week in urban Ladder website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276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29714"/>
            <a:ext cx="11214100" cy="535531"/>
          </a:xfrm>
        </p:spPr>
        <p:txBody>
          <a:bodyPr/>
          <a:lstStyle/>
          <a:p>
            <a:r>
              <a:rPr lang="en-US" dirty="0"/>
              <a:t>LIGHTHOUSE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50341"/>
            <a:ext cx="7521149" cy="239404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Lighthouse is an open-source, automated tool for improving the performance, quality, and correctness of your web apps.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When auditing a page, Lighthouse runs a barrage of tests against the page, and then generates a report on how well the page did.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From here we can use the failing tests as indicators on what you can do to improve your app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It’s a browser extension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B4831-8A3E-457A-9318-8A91F8FF8163}"/>
              </a:ext>
            </a:extLst>
          </p:cNvPr>
          <p:cNvSpPr txBox="1"/>
          <p:nvPr/>
        </p:nvSpPr>
        <p:spPr>
          <a:xfrm>
            <a:off x="3892730" y="4125686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2FA50CE-25F2-4A35-9EDD-18077110F1AC}"/>
              </a:ext>
            </a:extLst>
          </p:cNvPr>
          <p:cNvSpPr txBox="1">
            <a:spLocks/>
          </p:cNvSpPr>
          <p:nvPr/>
        </p:nvSpPr>
        <p:spPr>
          <a:xfrm>
            <a:off x="4110807" y="4125686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1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id="{A1FEB5F2-E64B-4194-941F-446210973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48" y="4281430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5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29714"/>
            <a:ext cx="11214100" cy="535531"/>
          </a:xfrm>
        </p:spPr>
        <p:txBody>
          <a:bodyPr/>
          <a:lstStyle/>
          <a:p>
            <a:r>
              <a:rPr lang="en-US" dirty="0"/>
              <a:t>GOOGLE AXE TOOOLS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50341"/>
            <a:ext cx="7521149" cy="25856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2000" b="0" i="0" dirty="0">
                <a:effectLst/>
                <a:latin typeface="Aktiv Grotesk"/>
              </a:rPr>
              <a:t>Axe DevTools includes tools that perform accessibility testing for web apps, native iOS and native Android.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ktiv Grotesk"/>
              </a:rPr>
              <a:t>Axe DevTools is a toolkit for finding, preventing and fixing accessibility defects  in the code.</a:t>
            </a:r>
            <a:endParaRPr lang="en-US" sz="1800" dirty="0">
              <a:latin typeface="inter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ktiv Grotesk"/>
              </a:rPr>
              <a:t>The free Chrome extension provides incredible insight into likely issues</a:t>
            </a: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3AFB3-27EB-4F61-A032-9693A046916E}"/>
              </a:ext>
            </a:extLst>
          </p:cNvPr>
          <p:cNvSpPr txBox="1"/>
          <p:nvPr/>
        </p:nvSpPr>
        <p:spPr>
          <a:xfrm>
            <a:off x="3796936" y="4003766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C10A3A9-F996-44D3-BA06-B5F968AA67E6}"/>
              </a:ext>
            </a:extLst>
          </p:cNvPr>
          <p:cNvSpPr txBox="1">
            <a:spLocks/>
          </p:cNvSpPr>
          <p:nvPr/>
        </p:nvSpPr>
        <p:spPr>
          <a:xfrm>
            <a:off x="4015013" y="4003766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id="{6160465C-5820-4819-9D7A-A9C22E4D1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85" y="4199634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8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54880"/>
            <a:ext cx="8425361" cy="12192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>
                <a:latin typeface="+mn-lt"/>
              </a:rPr>
              <a:t>Jenkins+selinium integration to check the module deals of the week in urban Ladder website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Presented by </a:t>
            </a:r>
            <a:r>
              <a:rPr lang="en-US" dirty="0"/>
              <a:t>P</a:t>
            </a:r>
            <a:r>
              <a:rPr lang="en-US" sz="1600" dirty="0"/>
              <a:t>arvathy</a:t>
            </a:r>
            <a:endParaRPr lang="es-ES" sz="1600" dirty="0">
              <a:latin typeface="+mn-lt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3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495698-382A-4AB0-A9E6-8DA1A104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375952" y="2784162"/>
            <a:ext cx="6966857" cy="361478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Jenkins is an open source continuous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integration/continuous delivery and deployment (CI/CD) automation software DevOps tool written in the Java programming language. It is used to implement CI/CD workflows, called pipelines.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95C6F-F6D0-4776-9F54-B66A23D8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91" y="2986657"/>
            <a:ext cx="6783978" cy="3328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07A6CF-E8A9-444B-BB74-9107D930CBF5}"/>
              </a:ext>
            </a:extLst>
          </p:cNvPr>
          <p:cNvSpPr txBox="1"/>
          <p:nvPr/>
        </p:nvSpPr>
        <p:spPr>
          <a:xfrm>
            <a:off x="8952772" y="4069228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20CF24D-C7DC-47DE-B4DE-70F4AD19EB0E}"/>
              </a:ext>
            </a:extLst>
          </p:cNvPr>
          <p:cNvSpPr txBox="1">
            <a:spLocks/>
          </p:cNvSpPr>
          <p:nvPr/>
        </p:nvSpPr>
        <p:spPr>
          <a:xfrm>
            <a:off x="9205322" y="4069228"/>
            <a:ext cx="1253672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id="{CF15D673-4040-4A2B-923B-C655F0359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063" y="4265096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2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8094436" cy="85905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Performance check for the module of urban ladder using JMeter on AWS cloud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Presented by Arjun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7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JMETER ON AWS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4"/>
            <a:ext cx="7521149" cy="375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Apache JMeter is pure Java-based open-source software designed to load test functional behavior and measure performance. 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JMeter can be also used  to analyze and measure the performance of web applications or a variety of services.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Amazon web service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is an online platform that provides scalable and cost-effective cloud computing solutions.</a:t>
            </a:r>
          </a:p>
          <a:p>
            <a:pPr marL="0" indent="0" algn="l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AWS is a broadly adopted cloud platform that offers several on-demand operations like compute power, database storage, content delivery, etc., to help corporates scale and grow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96BCD-FDD3-4847-8E1F-A3E8F26100A8}"/>
              </a:ext>
            </a:extLst>
          </p:cNvPr>
          <p:cNvSpPr txBox="1"/>
          <p:nvPr/>
        </p:nvSpPr>
        <p:spPr>
          <a:xfrm>
            <a:off x="8743404" y="4517497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901389C-E432-4D6F-A114-7438E7DFEC45}"/>
              </a:ext>
            </a:extLst>
          </p:cNvPr>
          <p:cNvSpPr txBox="1">
            <a:spLocks/>
          </p:cNvSpPr>
          <p:nvPr/>
        </p:nvSpPr>
        <p:spPr>
          <a:xfrm>
            <a:off x="8961481" y="4517497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JMeter UI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id="{D5906362-75C5-47F9-B10E-3EC5BCF8C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035" y="4618662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891411-C376-4265-8203-E64D3201610A}"/>
              </a:ext>
            </a:extLst>
          </p:cNvPr>
          <p:cNvSpPr txBox="1"/>
          <p:nvPr/>
        </p:nvSpPr>
        <p:spPr>
          <a:xfrm>
            <a:off x="8743404" y="3429000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F0A825A-C6FE-4443-918F-AEC75D59CF2A}"/>
              </a:ext>
            </a:extLst>
          </p:cNvPr>
          <p:cNvSpPr txBox="1">
            <a:spLocks/>
          </p:cNvSpPr>
          <p:nvPr/>
        </p:nvSpPr>
        <p:spPr>
          <a:xfrm>
            <a:off x="8852442" y="3429000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JMeter+AWS</a:t>
            </a: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pic>
        <p:nvPicPr>
          <p:cNvPr id="12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id="{FBCBD799-F158-42AC-B34C-C4FA7415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86" y="3614497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02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54880"/>
            <a:ext cx="9095922" cy="365760"/>
          </a:xfrm>
        </p:spPr>
        <p:txBody>
          <a:bodyPr>
            <a:noAutofit/>
          </a:bodyPr>
          <a:lstStyle/>
          <a:p>
            <a:pPr marL="285750" indent="-285750" algn="l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dirty="0">
                <a:latin typeface="+mn-lt"/>
              </a:rPr>
              <a:t>API testing on sample spring boot application using </a:t>
            </a:r>
            <a:r>
              <a:rPr lang="es-ES" sz="1600" dirty="0" err="1">
                <a:latin typeface="+mn-lt"/>
              </a:rPr>
              <a:t>rest</a:t>
            </a:r>
            <a:r>
              <a:rPr lang="es-ES" sz="1600" dirty="0">
                <a:latin typeface="+mn-lt"/>
              </a:rPr>
              <a:t> </a:t>
            </a:r>
            <a:r>
              <a:rPr lang="es-ES" sz="1600" dirty="0" err="1">
                <a:latin typeface="+mn-lt"/>
              </a:rPr>
              <a:t>assured</a:t>
            </a:r>
            <a:endParaRPr lang="es-ES" sz="1600" dirty="0">
              <a:latin typeface="+mn-lt"/>
            </a:endParaRPr>
          </a:p>
          <a:p>
            <a:pPr marL="285750" indent="-285750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Presented by Vishnu Sathyan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REST ASSURED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4"/>
            <a:ext cx="7521149" cy="375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ne of the most used library for REST API Automation Testing.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Rest-Assured is a Java-based library that is used to test RESTful Web Services. This library behaves like a headless Client to access REST web services.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Rest-Assured library also provides the ability to validate the HTTP Responses received from the server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we can verify the Status code, Status message, Headers and even the Body of the response.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3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54880"/>
            <a:ext cx="9034961" cy="1375954"/>
          </a:xfrm>
        </p:spPr>
        <p:txBody>
          <a:bodyPr>
            <a:no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ea typeface="Source Sans Pro" panose="020B0503030403020204" pitchFamily="34" charset="0"/>
                <a:cs typeface="Calibri" panose="020F0502020204030204" pitchFamily="34" charset="0"/>
              </a:rPr>
              <a:t>To depict Appium + selenium for mobile testing(Android) using emulator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Presented by Vishnu Sathyan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APPIUM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25460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APPIUM is a freely distributed open source mobile application UI</a:t>
            </a:r>
            <a:r>
              <a:rPr lang="en-US" sz="1800" dirty="0">
                <a:latin typeface="Source Sans Pro" panose="020B0503030403020204" pitchFamily="34" charset="0"/>
              </a:rPr>
              <a:t>  </a:t>
            </a:r>
            <a:r>
              <a:rPr lang="en-US" sz="1800" b="0" i="0" u="none" strike="noStrike" dirty="0">
                <a:effectLst/>
                <a:latin typeface="Source Sans Pro" panose="020B0503030403020204" pitchFamily="34" charset="0"/>
              </a:rPr>
              <a:t>Testing</a:t>
            </a:r>
            <a:r>
              <a:rPr lang="en-US" sz="1800" dirty="0">
                <a:latin typeface="Source Sans Pro" panose="020B0503030403020204" pitchFamily="34" charset="0"/>
              </a:rPr>
              <a:t>  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framework</a:t>
            </a: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Appium allows native, hybrid and web application testing and supports automation test on physical devices as well as an emulator or simulator both.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It offers cross-platform application testing, i.e. single API works for both Android and iOS platform test scripts.</a:t>
            </a: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23">
            <a:extLst>
              <a:ext uri="{FF2B5EF4-FFF2-40B4-BE49-F238E27FC236}">
                <a16:creationId xmlns:a16="http://schemas.microsoft.com/office/drawing/2014/main" id="{255F5151-FBEA-40B2-996E-858B5D0673CA}"/>
              </a:ext>
            </a:extLst>
          </p:cNvPr>
          <p:cNvSpPr txBox="1">
            <a:spLocks/>
          </p:cNvSpPr>
          <p:nvPr/>
        </p:nvSpPr>
        <p:spPr>
          <a:xfrm>
            <a:off x="402249" y="6594364"/>
            <a:ext cx="439241" cy="3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5" name="Subtitle 5">
            <a:extLst>
              <a:ext uri="{FF2B5EF4-FFF2-40B4-BE49-F238E27FC236}">
                <a16:creationId xmlns:a16="http://schemas.microsoft.com/office/drawing/2014/main" id="{A9060897-D7B0-497C-A537-5DCEE0F01CE6}"/>
              </a:ext>
            </a:extLst>
          </p:cNvPr>
          <p:cNvSpPr txBox="1">
            <a:spLocks/>
          </p:cNvSpPr>
          <p:nvPr/>
        </p:nvSpPr>
        <p:spPr>
          <a:xfrm>
            <a:off x="2666293" y="828858"/>
            <a:ext cx="4508099" cy="5935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F7789B3B-B212-4FDD-831F-B0793152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</p:spPr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FF9A1DF-955A-4095-8918-2D9DC3D43F9B}"/>
              </a:ext>
            </a:extLst>
          </p:cNvPr>
          <p:cNvGrpSpPr/>
          <p:nvPr/>
        </p:nvGrpSpPr>
        <p:grpSpPr>
          <a:xfrm>
            <a:off x="778009" y="2011765"/>
            <a:ext cx="1805838" cy="3423836"/>
            <a:chOff x="778009" y="2011765"/>
            <a:chExt cx="1805838" cy="3423836"/>
          </a:xfrm>
        </p:grpSpPr>
        <p:sp>
          <p:nvSpPr>
            <p:cNvPr id="89" name="Rectángulo redondeado 9">
              <a:extLst>
                <a:ext uri="{FF2B5EF4-FFF2-40B4-BE49-F238E27FC236}">
                  <a16:creationId xmlns:a16="http://schemas.microsoft.com/office/drawing/2014/main" id="{4E9247ED-C8AC-43CB-AD75-E4E02A4C3041}"/>
                </a:ext>
              </a:extLst>
            </p:cNvPr>
            <p:cNvSpPr/>
            <p:nvPr/>
          </p:nvSpPr>
          <p:spPr>
            <a:xfrm>
              <a:off x="778010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0" name="Rectángulo redondeado 13">
              <a:extLst>
                <a:ext uri="{FF2B5EF4-FFF2-40B4-BE49-F238E27FC236}">
                  <a16:creationId xmlns:a16="http://schemas.microsoft.com/office/drawing/2014/main" id="{82EE97C6-0851-4C61-AACC-A09FD08BB8FA}"/>
                </a:ext>
              </a:extLst>
            </p:cNvPr>
            <p:cNvSpPr/>
            <p:nvPr/>
          </p:nvSpPr>
          <p:spPr>
            <a:xfrm>
              <a:off x="778010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Aws + jmeter</a:t>
              </a:r>
            </a:p>
          </p:txBody>
        </p:sp>
        <p:sp>
          <p:nvSpPr>
            <p:cNvPr id="91" name="CuadroTexto 17">
              <a:extLst>
                <a:ext uri="{FF2B5EF4-FFF2-40B4-BE49-F238E27FC236}">
                  <a16:creationId xmlns:a16="http://schemas.microsoft.com/office/drawing/2014/main" id="{01D386FC-2B35-48BA-9052-77723046E76D}"/>
                </a:ext>
              </a:extLst>
            </p:cNvPr>
            <p:cNvSpPr txBox="1"/>
            <p:nvPr/>
          </p:nvSpPr>
          <p:spPr>
            <a:xfrm>
              <a:off x="778010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6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06</a:t>
              </a:r>
            </a:p>
          </p:txBody>
        </p:sp>
        <p:sp>
          <p:nvSpPr>
            <p:cNvPr id="92" name="Title 1">
              <a:extLst>
                <a:ext uri="{FF2B5EF4-FFF2-40B4-BE49-F238E27FC236}">
                  <a16:creationId xmlns:a16="http://schemas.microsoft.com/office/drawing/2014/main" id="{F5F693E1-193A-4853-979B-F75A651484F8}"/>
                </a:ext>
              </a:extLst>
            </p:cNvPr>
            <p:cNvSpPr txBox="1">
              <a:spLocks/>
            </p:cNvSpPr>
            <p:nvPr/>
          </p:nvSpPr>
          <p:spPr>
            <a:xfrm>
              <a:off x="778009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200" dirty="0">
                  <a:effectLst/>
                  <a:latin typeface="+mn-lt"/>
                  <a:ea typeface="Calibri" panose="020F0502020204030204" pitchFamily="34" charset="0"/>
                  <a:cs typeface="Calibri" panose="020F0502020204030204" pitchFamily="34" charset="0"/>
                </a:rPr>
                <a:t>Performance check for the module of urban ladder using JMeter on AWS cloud</a:t>
              </a:r>
              <a:endParaRPr lang="en-US" sz="12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D759B6F-5ACC-469B-B65D-C275B6DECFFC}"/>
              </a:ext>
            </a:extLst>
          </p:cNvPr>
          <p:cNvGrpSpPr/>
          <p:nvPr/>
        </p:nvGrpSpPr>
        <p:grpSpPr>
          <a:xfrm>
            <a:off x="2986692" y="2011765"/>
            <a:ext cx="1805839" cy="3423836"/>
            <a:chOff x="2786877" y="2011765"/>
            <a:chExt cx="1805839" cy="3423836"/>
          </a:xfrm>
        </p:grpSpPr>
        <p:sp>
          <p:nvSpPr>
            <p:cNvPr id="94" name="Rectángulo redondeado 10">
              <a:extLst>
                <a:ext uri="{FF2B5EF4-FFF2-40B4-BE49-F238E27FC236}">
                  <a16:creationId xmlns:a16="http://schemas.microsoft.com/office/drawing/2014/main" id="{86661DAA-DEAF-4B8A-88B2-DEBE344EC3C2}"/>
                </a:ext>
              </a:extLst>
            </p:cNvPr>
            <p:cNvSpPr/>
            <p:nvPr/>
          </p:nvSpPr>
          <p:spPr>
            <a:xfrm>
              <a:off x="2786879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5" name="Rectángulo redondeado 14">
              <a:extLst>
                <a:ext uri="{FF2B5EF4-FFF2-40B4-BE49-F238E27FC236}">
                  <a16:creationId xmlns:a16="http://schemas.microsoft.com/office/drawing/2014/main" id="{8EEAA799-49AD-42CF-83B8-C60805CBE612}"/>
                </a:ext>
              </a:extLst>
            </p:cNvPr>
            <p:cNvSpPr/>
            <p:nvPr/>
          </p:nvSpPr>
          <p:spPr>
            <a:xfrm>
              <a:off x="2786879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restassurd</a:t>
              </a:r>
            </a:p>
          </p:txBody>
        </p:sp>
        <p:sp>
          <p:nvSpPr>
            <p:cNvPr id="96" name="CuadroTexto 18">
              <a:extLst>
                <a:ext uri="{FF2B5EF4-FFF2-40B4-BE49-F238E27FC236}">
                  <a16:creationId xmlns:a16="http://schemas.microsoft.com/office/drawing/2014/main" id="{883BF14C-9093-46E9-AE27-7DA14349A06F}"/>
                </a:ext>
              </a:extLst>
            </p:cNvPr>
            <p:cNvSpPr txBox="1"/>
            <p:nvPr/>
          </p:nvSpPr>
          <p:spPr>
            <a:xfrm>
              <a:off x="2786879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5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07</a:t>
              </a: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FB5E9E3C-2894-4F76-AB92-E9227566D5EF}"/>
                </a:ext>
              </a:extLst>
            </p:cNvPr>
            <p:cNvSpPr txBox="1">
              <a:spLocks/>
            </p:cNvSpPr>
            <p:nvPr/>
          </p:nvSpPr>
          <p:spPr>
            <a:xfrm>
              <a:off x="2786877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  <a:cs typeface="Calibri" panose="020F0502020204030204" pitchFamily="34" charset="0"/>
                </a:rPr>
                <a:t>API testing on sample spring boot application using rest assured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86F2ED7-1B9C-4CA4-BFCB-C98DB8398008}"/>
              </a:ext>
            </a:extLst>
          </p:cNvPr>
          <p:cNvGrpSpPr/>
          <p:nvPr/>
        </p:nvGrpSpPr>
        <p:grpSpPr>
          <a:xfrm>
            <a:off x="5195376" y="2011765"/>
            <a:ext cx="1811662" cy="3423836"/>
            <a:chOff x="4795748" y="2011765"/>
            <a:chExt cx="1811662" cy="3423836"/>
          </a:xfrm>
        </p:grpSpPr>
        <p:sp>
          <p:nvSpPr>
            <p:cNvPr id="99" name="Rectángulo redondeado 11">
              <a:extLst>
                <a:ext uri="{FF2B5EF4-FFF2-40B4-BE49-F238E27FC236}">
                  <a16:creationId xmlns:a16="http://schemas.microsoft.com/office/drawing/2014/main" id="{EEA5A8CD-EE6A-4833-B3AC-AAA82AEE6136}"/>
                </a:ext>
              </a:extLst>
            </p:cNvPr>
            <p:cNvSpPr/>
            <p:nvPr/>
          </p:nvSpPr>
          <p:spPr>
            <a:xfrm>
              <a:off x="4795748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0" name="Rectángulo redondeado 15">
              <a:extLst>
                <a:ext uri="{FF2B5EF4-FFF2-40B4-BE49-F238E27FC236}">
                  <a16:creationId xmlns:a16="http://schemas.microsoft.com/office/drawing/2014/main" id="{F1B24C21-2C0F-45E2-A890-7E50DE6B3EA0}"/>
                </a:ext>
              </a:extLst>
            </p:cNvPr>
            <p:cNvSpPr/>
            <p:nvPr/>
          </p:nvSpPr>
          <p:spPr>
            <a:xfrm>
              <a:off x="4795748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MOBILE TESTING</a:t>
              </a:r>
            </a:p>
          </p:txBody>
        </p:sp>
        <p:sp>
          <p:nvSpPr>
            <p:cNvPr id="101" name="CuadroTexto 19">
              <a:extLst>
                <a:ext uri="{FF2B5EF4-FFF2-40B4-BE49-F238E27FC236}">
                  <a16:creationId xmlns:a16="http://schemas.microsoft.com/office/drawing/2014/main" id="{0DBEEAD1-4CD8-4195-8900-93565238628F}"/>
                </a:ext>
              </a:extLst>
            </p:cNvPr>
            <p:cNvSpPr txBox="1"/>
            <p:nvPr/>
          </p:nvSpPr>
          <p:spPr>
            <a:xfrm>
              <a:off x="479574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3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08</a:t>
              </a:r>
            </a:p>
          </p:txBody>
        </p:sp>
        <p:sp>
          <p:nvSpPr>
            <p:cNvPr id="102" name="Title 1">
              <a:extLst>
                <a:ext uri="{FF2B5EF4-FFF2-40B4-BE49-F238E27FC236}">
                  <a16:creationId xmlns:a16="http://schemas.microsoft.com/office/drawing/2014/main" id="{41C24418-8286-44B1-BD22-EE9E23B6B8FC}"/>
                </a:ext>
              </a:extLst>
            </p:cNvPr>
            <p:cNvSpPr txBox="1">
              <a:spLocks/>
            </p:cNvSpPr>
            <p:nvPr/>
          </p:nvSpPr>
          <p:spPr>
            <a:xfrm>
              <a:off x="4801573" y="3772210"/>
              <a:ext cx="1805837" cy="1000087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200" dirty="0">
                  <a:effectLst/>
                  <a:latin typeface="+mn-lt"/>
                  <a:ea typeface="Source Sans Pro" panose="020B0503030403020204" pitchFamily="34" charset="0"/>
                  <a:cs typeface="Calibri" panose="020F0502020204030204" pitchFamily="34" charset="0"/>
                </a:rPr>
                <a:t>To depict Appium + selenium for mobile testing(Android) using emulator</a:t>
              </a:r>
              <a:endParaRPr lang="en-US" sz="1200" dirty="0">
                <a:effectLst/>
                <a:latin typeface="+mn-lt"/>
                <a:ea typeface="Source Sans Pro" panose="020B0503030403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9BBC161-A558-493B-A611-5D71009140B7}"/>
              </a:ext>
            </a:extLst>
          </p:cNvPr>
          <p:cNvGrpSpPr/>
          <p:nvPr/>
        </p:nvGrpSpPr>
        <p:grpSpPr>
          <a:xfrm>
            <a:off x="7409883" y="2011765"/>
            <a:ext cx="1811663" cy="3423836"/>
            <a:chOff x="6804617" y="2011765"/>
            <a:chExt cx="1811663" cy="3423836"/>
          </a:xfrm>
        </p:grpSpPr>
        <p:sp>
          <p:nvSpPr>
            <p:cNvPr id="104" name="Rectángulo redondeado 12">
              <a:extLst>
                <a:ext uri="{FF2B5EF4-FFF2-40B4-BE49-F238E27FC236}">
                  <a16:creationId xmlns:a16="http://schemas.microsoft.com/office/drawing/2014/main" id="{4C689D13-2B55-434A-962E-517874A8B27F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5" name="Rectángulo redondeado 16">
              <a:extLst>
                <a:ext uri="{FF2B5EF4-FFF2-40B4-BE49-F238E27FC236}">
                  <a16:creationId xmlns:a16="http://schemas.microsoft.com/office/drawing/2014/main" id="{D408A226-8F49-4D71-949F-DB3FA74E4EE9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SELINIUM + AWS</a:t>
              </a:r>
            </a:p>
          </p:txBody>
        </p:sp>
        <p:sp>
          <p:nvSpPr>
            <p:cNvPr id="106" name="CuadroTexto 20">
              <a:extLst>
                <a:ext uri="{FF2B5EF4-FFF2-40B4-BE49-F238E27FC236}">
                  <a16:creationId xmlns:a16="http://schemas.microsoft.com/office/drawing/2014/main" id="{FC530E1D-6778-458E-AEA5-5483D8217AA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09</a:t>
              </a:r>
            </a:p>
          </p:txBody>
        </p:sp>
        <p:sp>
          <p:nvSpPr>
            <p:cNvPr id="107" name="Title 1">
              <a:extLst>
                <a:ext uri="{FF2B5EF4-FFF2-40B4-BE49-F238E27FC236}">
                  <a16:creationId xmlns:a16="http://schemas.microsoft.com/office/drawing/2014/main" id="{AE98A40B-12A9-4FD3-B16C-14ACAC1FA9E7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1"/>
              <a:ext cx="1805837" cy="582076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  <a:cs typeface="Calibri" panose="020F0502020204030204" pitchFamily="34" charset="0"/>
                </a:rPr>
                <a:t>Integrating aws with Jenkins and git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7447E8-6139-4AEF-A46B-DFC1FE460A8C}"/>
              </a:ext>
            </a:extLst>
          </p:cNvPr>
          <p:cNvGrpSpPr/>
          <p:nvPr/>
        </p:nvGrpSpPr>
        <p:grpSpPr>
          <a:xfrm>
            <a:off x="9624392" y="2011765"/>
            <a:ext cx="1811663" cy="3423836"/>
            <a:chOff x="6804617" y="2011765"/>
            <a:chExt cx="1811663" cy="3423836"/>
          </a:xfrm>
        </p:grpSpPr>
        <p:sp>
          <p:nvSpPr>
            <p:cNvPr id="109" name="Rectángulo redondeado 12">
              <a:extLst>
                <a:ext uri="{FF2B5EF4-FFF2-40B4-BE49-F238E27FC236}">
                  <a16:creationId xmlns:a16="http://schemas.microsoft.com/office/drawing/2014/main" id="{148C597F-750E-406D-8A95-8212AD174DED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0" name="Rectángulo redondeado 16">
              <a:extLst>
                <a:ext uri="{FF2B5EF4-FFF2-40B4-BE49-F238E27FC236}">
                  <a16:creationId xmlns:a16="http://schemas.microsoft.com/office/drawing/2014/main" id="{7DE7E833-3532-4DAE-9AAD-8AFC32C7DAD5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Python</a:t>
              </a:r>
            </a:p>
          </p:txBody>
        </p:sp>
        <p:sp>
          <p:nvSpPr>
            <p:cNvPr id="111" name="CuadroTexto 20">
              <a:extLst>
                <a:ext uri="{FF2B5EF4-FFF2-40B4-BE49-F238E27FC236}">
                  <a16:creationId xmlns:a16="http://schemas.microsoft.com/office/drawing/2014/main" id="{7B9F9BC6-E433-42A8-8BE5-26E8898F51C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4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10</a:t>
              </a:r>
            </a:p>
          </p:txBody>
        </p:sp>
        <p:sp>
          <p:nvSpPr>
            <p:cNvPr id="112" name="Title 1">
              <a:extLst>
                <a:ext uri="{FF2B5EF4-FFF2-40B4-BE49-F238E27FC236}">
                  <a16:creationId xmlns:a16="http://schemas.microsoft.com/office/drawing/2014/main" id="{20588111-6826-4CE6-8037-F0741BA18C7A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  <a:cs typeface="Calibri" panose="020F0502020204030204" pitchFamily="34" charset="0"/>
                </a:rPr>
                <a:t>Selinium web driver automation testing using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6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81E99-1152-4AC7-942C-FC5158299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82" y="247377"/>
            <a:ext cx="11312436" cy="63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85750" indent="-285750" algn="l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dirty="0">
                <a:latin typeface="+mn-lt"/>
              </a:rPr>
              <a:t>Integrating AWS+JENKINS+GIT</a:t>
            </a:r>
          </a:p>
          <a:p>
            <a:pPr marL="285750" indent="-285750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Presented by Vishnu Sathyan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defTabSz="905839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BC929-00E0-48FB-BB4A-0EE8C9A91ACA}"/>
              </a:ext>
            </a:extLst>
          </p:cNvPr>
          <p:cNvSpPr txBox="1"/>
          <p:nvPr/>
        </p:nvSpPr>
        <p:spPr>
          <a:xfrm>
            <a:off x="6096000" y="4822297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6327801-ED81-4B2E-8944-8D7BB2EA800B}"/>
              </a:ext>
            </a:extLst>
          </p:cNvPr>
          <p:cNvSpPr txBox="1">
            <a:spLocks/>
          </p:cNvSpPr>
          <p:nvPr/>
        </p:nvSpPr>
        <p:spPr>
          <a:xfrm>
            <a:off x="6205039" y="4822297"/>
            <a:ext cx="1689462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+Jenkins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id="{9C48AD73-82BF-4183-8747-3C02FE07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2" y="5045454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54879"/>
            <a:ext cx="7345499" cy="966651"/>
          </a:xfrm>
        </p:spPr>
        <p:txBody>
          <a:bodyPr>
            <a:noAutofit/>
          </a:bodyPr>
          <a:lstStyle/>
          <a:p>
            <a:pPr marL="285750" indent="-285750" algn="l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dirty="0">
                <a:latin typeface="+mn-lt"/>
              </a:rPr>
              <a:t>Selinium web driver automation testing using Python</a:t>
            </a:r>
          </a:p>
          <a:p>
            <a:pPr marL="285750" indent="-285750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Presented by Augustine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defTabSz="905839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85158-BBD4-473B-BF16-F162A8EA8DB6}"/>
              </a:ext>
            </a:extLst>
          </p:cNvPr>
          <p:cNvSpPr txBox="1"/>
          <p:nvPr/>
        </p:nvSpPr>
        <p:spPr>
          <a:xfrm>
            <a:off x="6487886" y="3658230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41A8355-3BC8-4350-A212-134BD40F2AD9}"/>
              </a:ext>
            </a:extLst>
          </p:cNvPr>
          <p:cNvSpPr txBox="1">
            <a:spLocks/>
          </p:cNvSpPr>
          <p:nvPr/>
        </p:nvSpPr>
        <p:spPr>
          <a:xfrm>
            <a:off x="6707868" y="3658230"/>
            <a:ext cx="1249498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id="{6077E18A-6C17-4041-ACE4-02A37BD4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057" y="3813974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CA432-4F50-4517-B827-E4D4217B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376102"/>
            <a:ext cx="11120846" cy="62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defTabSz="905839">
              <a:lnSpc>
                <a:spcPct val="120000"/>
              </a:lnSpc>
            </a:pPr>
            <a:r>
              <a:rPr lang="es-ES" dirty="0"/>
              <a:t>GitHub link to reference the code related to different </a:t>
            </a:r>
            <a:r>
              <a:rPr lang="es-ES" dirty="0" err="1"/>
              <a:t>tasks</a:t>
            </a:r>
            <a:endParaRPr lang="es-ES" sz="16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4B4153-2D5F-4E27-94CC-4E7FA49577C0}"/>
              </a:ext>
            </a:extLst>
          </p:cNvPr>
          <p:cNvSpPr txBox="1"/>
          <p:nvPr/>
        </p:nvSpPr>
        <p:spPr>
          <a:xfrm>
            <a:off x="3770810" y="3429000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270" y="2772939"/>
            <a:ext cx="2420620" cy="535531"/>
          </a:xfrm>
        </p:spPr>
        <p:txBody>
          <a:bodyPr/>
          <a:lstStyle/>
          <a:p>
            <a:r>
              <a:rPr lang="en-US" dirty="0"/>
              <a:t>GitHub link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88887" y="3429000"/>
            <a:ext cx="1471386" cy="39173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1800" b="1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026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id="{4CA5CAF2-C2D0-44F3-98C9-E7FB1A49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19" y="3679447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520440"/>
            <a:ext cx="7781544" cy="859055"/>
          </a:xfrm>
        </p:spPr>
        <p:txBody>
          <a:bodyPr/>
          <a:lstStyle/>
          <a:p>
            <a:r>
              <a:rPr lang="en-US" dirty="0"/>
              <a:t>Task 1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8738870" cy="1463040"/>
          </a:xfrm>
        </p:spPr>
        <p:txBody>
          <a:bodyPr>
            <a:noAutofit/>
          </a:bodyPr>
          <a:lstStyle/>
          <a:p>
            <a:pPr marL="285750" indent="-285750" algn="l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dirty="0">
                <a:latin typeface="+mn-lt"/>
              </a:rPr>
              <a:t>Write test plan, test strategy ,test case for deals of the week module in urbanladder.com</a:t>
            </a:r>
          </a:p>
          <a:p>
            <a:pPr marL="285750" indent="-285750" algn="l" defTabSz="905839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Presented by Aryamol Ashokan</a:t>
            </a:r>
            <a:r>
              <a:rPr lang="en-US"/>
              <a:t>, Parvathy and </a:t>
            </a:r>
            <a:r>
              <a:rPr lang="en-US" dirty="0"/>
              <a:t>Arjun</a:t>
            </a:r>
            <a:endParaRPr lang="es-ES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18E19-2889-446B-951D-8B1D4B8EFB92}"/>
              </a:ext>
            </a:extLst>
          </p:cNvPr>
          <p:cNvSpPr txBox="1"/>
          <p:nvPr/>
        </p:nvSpPr>
        <p:spPr>
          <a:xfrm>
            <a:off x="5280923" y="3779719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761F223-BC7E-4893-A7CC-61CBC3430AEB}"/>
              </a:ext>
            </a:extLst>
          </p:cNvPr>
          <p:cNvSpPr txBox="1">
            <a:spLocks/>
          </p:cNvSpPr>
          <p:nvPr/>
        </p:nvSpPr>
        <p:spPr>
          <a:xfrm>
            <a:off x="5499000" y="3779719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2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id="{92506683-C55F-4C69-AD20-9DCA0B851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41" y="3935463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87507"/>
            <a:ext cx="11214100" cy="535531"/>
          </a:xfrm>
        </p:spPr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00512"/>
            <a:ext cx="7387936" cy="9700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ource Sans Pro" panose="020B0503030403020204" pitchFamily="34" charset="0"/>
              </a:rPr>
              <a:t>D</a:t>
            </a:r>
            <a:r>
              <a:rPr lang="en-US" sz="1800" i="0" dirty="0">
                <a:effectLst/>
                <a:latin typeface="Source Sans Pro" panose="020B0503030403020204" pitchFamily="34" charset="0"/>
              </a:rPr>
              <a:t>etailed document that describes the test strategy, objectives, schedule, estimation, deliverables, and resources required to perform testing for a software product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011B2-E869-449E-B122-CEE9E992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232" y="2394392"/>
            <a:ext cx="5712403" cy="4024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C5745-1D51-45FC-B652-5530CDE19183}"/>
              </a:ext>
            </a:extLst>
          </p:cNvPr>
          <p:cNvSpPr txBox="1"/>
          <p:nvPr/>
        </p:nvSpPr>
        <p:spPr>
          <a:xfrm>
            <a:off x="8799186" y="4143103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50CB29B-ABDA-4BA1-A4FB-D7BD7DB2A140}"/>
              </a:ext>
            </a:extLst>
          </p:cNvPr>
          <p:cNvSpPr txBox="1">
            <a:spLocks/>
          </p:cNvSpPr>
          <p:nvPr/>
        </p:nvSpPr>
        <p:spPr>
          <a:xfrm>
            <a:off x="9017263" y="4143103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id="{A5BB0B99-969C-4373-92AA-F3F3832CF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004" y="4298847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STRATEGY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6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1800" b="0" i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ell-described 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document in software testing which clearly defines the exact software testing approach and testing objectives of the software application.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51D46-A9D0-412C-8AD3-B3D31A62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96" y="3224145"/>
            <a:ext cx="7648575" cy="1362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161FB-7C96-4339-8BE9-DCED5E796E30}"/>
              </a:ext>
            </a:extLst>
          </p:cNvPr>
          <p:cNvSpPr txBox="1"/>
          <p:nvPr/>
        </p:nvSpPr>
        <p:spPr>
          <a:xfrm>
            <a:off x="4040775" y="5232614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4170447-6E98-45B1-A976-904CA1E74777}"/>
              </a:ext>
            </a:extLst>
          </p:cNvPr>
          <p:cNvSpPr txBox="1">
            <a:spLocks/>
          </p:cNvSpPr>
          <p:nvPr/>
        </p:nvSpPr>
        <p:spPr>
          <a:xfrm>
            <a:off x="4258852" y="5232614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id="{E22BD862-CCDF-4CAF-8F22-6F9DBA0AB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93" y="5428482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>
                <a:latin typeface="Source Sans Pro" panose="020B0503030403020204" pitchFamily="34" charset="0"/>
              </a:rPr>
              <a:t>CASE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6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Source Sans Pro" panose="020B0503030403020204" pitchFamily="34" charset="0"/>
              </a:rPr>
              <a:t> Set of actions executed to verify a particular feature or functionality of </a:t>
            </a:r>
            <a:r>
              <a:rPr lang="en-US" sz="2000" dirty="0">
                <a:latin typeface="Source Sans Pro" panose="020B0503030403020204" pitchFamily="34" charset="0"/>
              </a:rPr>
              <a:t>the 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software application.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1A1D7-1A3C-4FA2-B725-ADF61060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876" y="2887134"/>
            <a:ext cx="3867581" cy="2530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6CA7A-F7BB-42E0-BDA1-90C7DC7D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9" y="2752326"/>
            <a:ext cx="5930175" cy="28003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8878BB-B4E9-42F9-928E-2CC61D5438D6}"/>
              </a:ext>
            </a:extLst>
          </p:cNvPr>
          <p:cNvSpPr txBox="1"/>
          <p:nvPr/>
        </p:nvSpPr>
        <p:spPr>
          <a:xfrm>
            <a:off x="3126376" y="5765728"/>
            <a:ext cx="1689463" cy="446315"/>
          </a:xfrm>
          <a:prstGeom prst="rect">
            <a:avLst/>
          </a:prstGeom>
          <a:solidFill>
            <a:schemeClr val="accent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7F53F37-C232-468B-B873-2BBEB2CDF5A0}"/>
              </a:ext>
            </a:extLst>
          </p:cNvPr>
          <p:cNvSpPr txBox="1">
            <a:spLocks/>
          </p:cNvSpPr>
          <p:nvPr/>
        </p:nvSpPr>
        <p:spPr>
          <a:xfrm>
            <a:off x="3344453" y="5765728"/>
            <a:ext cx="1471386" cy="39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1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Picture 2" descr="Click PNG Images | Vector and PSD Files | Free Download on Pngtree">
            <a:extLst>
              <a:ext uri="{FF2B5EF4-FFF2-40B4-BE49-F238E27FC236}">
                <a16:creationId xmlns:a16="http://schemas.microsoft.com/office/drawing/2014/main" id="{E2406B71-1FFB-40EB-B7D7-FC86977EF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94" y="5945540"/>
            <a:ext cx="635722" cy="6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 </a:t>
            </a:r>
            <a:br>
              <a:rPr lang="en-US" dirty="0"/>
            </a:b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3" y="4868091"/>
            <a:ext cx="7345245" cy="36576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>
                <a:latin typeface="+mn-lt"/>
              </a:rPr>
              <a:t>Test the module deals of the week using protractor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Presented by Aryamol Ashokan</a:t>
            </a:r>
            <a:r>
              <a:rPr lang="es-ES" sz="1600" dirty="0">
                <a:latin typeface="+mn-lt"/>
              </a:rPr>
              <a:t>  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5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PROTRACTOR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Protractor is a wrapper around Selenium Web driver that provides an automation test framework, which simulates user interaction with an Angular web application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Protractor needs two files to run, a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spec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 file and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configuration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 file.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800" b="1" i="0" dirty="0">
                <a:solidFill>
                  <a:srgbClr val="FFC000"/>
                </a:solidFill>
                <a:effectLst/>
                <a:latin typeface="Source Sans Pro" panose="020B0503030403020204" pitchFamily="34" charset="0"/>
              </a:rPr>
              <a:t>Configuration file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This File helps protractor to where the test files are placed (specs.js) and to talk with Selenium server (Selenium Address). Chrome is the default browser for Protractor.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800" b="1" i="0" dirty="0">
                <a:solidFill>
                  <a:srgbClr val="FFC000"/>
                </a:solidFill>
                <a:effectLst/>
                <a:latin typeface="Source Sans Pro" panose="020B0503030403020204" pitchFamily="34" charset="0"/>
              </a:rPr>
              <a:t>Spec file: 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This File contains the logic and locators to interact with the application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.</a:t>
            </a: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506</TotalTime>
  <Words>1228</Words>
  <Application>Microsoft Office PowerPoint</Application>
  <PresentationFormat>Widescreen</PresentationFormat>
  <Paragraphs>186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Aktiv Grotesk</vt:lpstr>
      <vt:lpstr>Arial</vt:lpstr>
      <vt:lpstr>Baskerville Old Face</vt:lpstr>
      <vt:lpstr>Calibri</vt:lpstr>
      <vt:lpstr>inter-regular</vt:lpstr>
      <vt:lpstr>Source Sans Pro</vt:lpstr>
      <vt:lpstr>Trade Gothic LT Pro</vt:lpstr>
      <vt:lpstr>Trebuchet MS</vt:lpstr>
      <vt:lpstr>Wingdings</vt:lpstr>
      <vt:lpstr>Office Theme</vt:lpstr>
      <vt:lpstr>CAPSTONE PROJECT</vt:lpstr>
      <vt:lpstr>PowerPoint Presentation</vt:lpstr>
      <vt:lpstr>PowerPoint Presentation</vt:lpstr>
      <vt:lpstr>Task 1 </vt:lpstr>
      <vt:lpstr>TEST PLAN</vt:lpstr>
      <vt:lpstr>TEST STRATEGY</vt:lpstr>
      <vt:lpstr>TEST CASE</vt:lpstr>
      <vt:lpstr>Task 2  </vt:lpstr>
      <vt:lpstr>PROTRACTOR</vt:lpstr>
      <vt:lpstr>PROTRACTOR INSTALLATION</vt:lpstr>
      <vt:lpstr>PowerPoint Presentation</vt:lpstr>
      <vt:lpstr>Task 3</vt:lpstr>
      <vt:lpstr>SELENIUM</vt:lpstr>
      <vt:lpstr>PowerPoint Presentation</vt:lpstr>
      <vt:lpstr>Task 4</vt:lpstr>
      <vt:lpstr>CUCUMBER</vt:lpstr>
      <vt:lpstr>TESTNG</vt:lpstr>
      <vt:lpstr>PowerPoint Presentation</vt:lpstr>
      <vt:lpstr>PowerPoint Presentation</vt:lpstr>
      <vt:lpstr>LIGHTHOUSE</vt:lpstr>
      <vt:lpstr>GOOGLE AXE TOOOLS</vt:lpstr>
      <vt:lpstr>Task 5</vt:lpstr>
      <vt:lpstr>JENKINS</vt:lpstr>
      <vt:lpstr>Task 6</vt:lpstr>
      <vt:lpstr>JMETER ON AWS</vt:lpstr>
      <vt:lpstr>Task 7</vt:lpstr>
      <vt:lpstr>REST ASSURED </vt:lpstr>
      <vt:lpstr>Task 8</vt:lpstr>
      <vt:lpstr>APPIUM </vt:lpstr>
      <vt:lpstr>PowerPoint Presentation</vt:lpstr>
      <vt:lpstr>Task 9</vt:lpstr>
      <vt:lpstr>Task 10</vt:lpstr>
      <vt:lpstr>PowerPoint Presentation</vt:lpstr>
      <vt:lpstr>Reference </vt:lpstr>
      <vt:lpstr>GitHub link </vt:lpstr>
      <vt:lpstr>Thank You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vishnusathyan35@gmail.com</dc:creator>
  <cp:lastModifiedBy>vishnusathyan35@gmail.com</cp:lastModifiedBy>
  <cp:revision>27</cp:revision>
  <dcterms:created xsi:type="dcterms:W3CDTF">2021-12-13T07:59:47Z</dcterms:created>
  <dcterms:modified xsi:type="dcterms:W3CDTF">2021-12-15T08:19:02Z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