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he Seasons Bold" charset="1" panose="00000000000000000000"/>
      <p:regular r:id="rId18"/>
    </p:embeddedFont>
    <p:embeddedFont>
      <p:font typeface="Anton" charset="1" panose="00000500000000000000"/>
      <p:regular r:id="rId19"/>
    </p:embeddedFont>
    <p:embeddedFont>
      <p:font typeface="Clear Sans" charset="1" panose="020B0503030202020304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6.jpeg" Type="http://schemas.openxmlformats.org/officeDocument/2006/relationships/image"/><Relationship Id="rId7" Target="../media/image7.jpeg" Type="http://schemas.openxmlformats.org/officeDocument/2006/relationships/image"/><Relationship Id="rId8" Target="../media/image8.jpeg" Type="http://schemas.openxmlformats.org/officeDocument/2006/relationships/image"/><Relationship Id="rId9" Target="../media/image9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0.jpeg" Type="http://schemas.openxmlformats.org/officeDocument/2006/relationships/image"/><Relationship Id="rId7" Target="../media/image11.jpeg" Type="http://schemas.openxmlformats.org/officeDocument/2006/relationships/image"/><Relationship Id="rId8" Target="../media/image12.jpeg" Type="http://schemas.openxmlformats.org/officeDocument/2006/relationships/image"/><Relationship Id="rId9" Target="../media/image1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5F5DC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5F5DC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78" y="1047750"/>
            <a:ext cx="16230600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28722" y="9239250"/>
            <a:ext cx="638045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6365954" y="582027"/>
            <a:ext cx="893346" cy="893346"/>
          </a:xfrm>
          <a:custGeom>
            <a:avLst/>
            <a:gdLst/>
            <a:ahLst/>
            <a:cxnLst/>
            <a:rect r="r" b="b" t="t" l="l"/>
            <a:pathLst>
              <a:path h="893346" w="893346">
                <a:moveTo>
                  <a:pt x="0" y="0"/>
                </a:moveTo>
                <a:lnTo>
                  <a:pt x="893346" y="0"/>
                </a:lnTo>
                <a:lnTo>
                  <a:pt x="893346" y="893346"/>
                </a:lnTo>
                <a:lnTo>
                  <a:pt x="0" y="8933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524543">
            <a:off x="13796707" y="5956963"/>
            <a:ext cx="6925142" cy="6526473"/>
          </a:xfrm>
          <a:custGeom>
            <a:avLst/>
            <a:gdLst/>
            <a:ahLst/>
            <a:cxnLst/>
            <a:rect r="r" b="b" t="t" l="l"/>
            <a:pathLst>
              <a:path h="6526473" w="6925142">
                <a:moveTo>
                  <a:pt x="0" y="0"/>
                </a:moveTo>
                <a:lnTo>
                  <a:pt x="6925142" y="0"/>
                </a:lnTo>
                <a:lnTo>
                  <a:pt x="6925142" y="6526474"/>
                </a:lnTo>
                <a:lnTo>
                  <a:pt x="0" y="65264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10878846" y="9220200"/>
            <a:ext cx="638045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28722" y="8773527"/>
            <a:ext cx="893346" cy="893346"/>
          </a:xfrm>
          <a:custGeom>
            <a:avLst/>
            <a:gdLst/>
            <a:ahLst/>
            <a:cxnLst/>
            <a:rect r="r" b="b" t="t" l="l"/>
            <a:pathLst>
              <a:path h="893346" w="893346">
                <a:moveTo>
                  <a:pt x="0" y="0"/>
                </a:moveTo>
                <a:lnTo>
                  <a:pt x="893346" y="0"/>
                </a:lnTo>
                <a:lnTo>
                  <a:pt x="893346" y="893346"/>
                </a:lnTo>
                <a:lnTo>
                  <a:pt x="0" y="8933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82028" y="2078782"/>
            <a:ext cx="13417233" cy="19029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861"/>
              </a:lnSpc>
            </a:pPr>
            <a:r>
              <a:rPr lang="en-US" b="true" sz="9901">
                <a:solidFill>
                  <a:srgbClr val="48392E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DIGITAL PORTFOLIO</a:t>
            </a:r>
          </a:p>
        </p:txBody>
      </p:sp>
      <p:sp>
        <p:nvSpPr>
          <p:cNvPr name="Freeform 9" id="9"/>
          <p:cNvSpPr/>
          <p:nvPr/>
        </p:nvSpPr>
        <p:spPr>
          <a:xfrm flipH="true" flipV="true" rot="-4524543">
            <a:off x="-1987176" y="-2292699"/>
            <a:ext cx="6925142" cy="6526473"/>
          </a:xfrm>
          <a:custGeom>
            <a:avLst/>
            <a:gdLst/>
            <a:ahLst/>
            <a:cxnLst/>
            <a:rect r="r" b="b" t="t" l="l"/>
            <a:pathLst>
              <a:path h="6526473" w="6925142">
                <a:moveTo>
                  <a:pt x="6925142" y="6526473"/>
                </a:moveTo>
                <a:lnTo>
                  <a:pt x="0" y="6526473"/>
                </a:lnTo>
                <a:lnTo>
                  <a:pt x="0" y="0"/>
                </a:lnTo>
                <a:lnTo>
                  <a:pt x="6925142" y="0"/>
                </a:lnTo>
                <a:lnTo>
                  <a:pt x="6925142" y="6526473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456564" y="4386183"/>
            <a:ext cx="9868161" cy="3038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55"/>
              </a:lnSpc>
              <a:spcBef>
                <a:spcPct val="0"/>
              </a:spcBef>
            </a:pPr>
            <a:r>
              <a:rPr lang="en-US" sz="4325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STUDENT NAME: FAHIZA FALAK V</a:t>
            </a:r>
          </a:p>
          <a:p>
            <a:pPr algn="ctr">
              <a:lnSpc>
                <a:spcPts val="6055"/>
              </a:lnSpc>
              <a:spcBef>
                <a:spcPct val="0"/>
              </a:spcBef>
            </a:pPr>
            <a:r>
              <a:rPr lang="en-US" sz="4325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REGISTER NO AND NMID: ASTVU37537524U18002</a:t>
            </a:r>
          </a:p>
          <a:p>
            <a:pPr algn="ctr">
              <a:lnSpc>
                <a:spcPts val="6055"/>
              </a:lnSpc>
              <a:spcBef>
                <a:spcPct val="0"/>
              </a:spcBef>
            </a:pPr>
            <a:r>
              <a:rPr lang="en-US" sz="4325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DEPARTMENT: BSC COMPUTER SCIENCE</a:t>
            </a:r>
          </a:p>
          <a:p>
            <a:pPr algn="ctr">
              <a:lnSpc>
                <a:spcPts val="6055"/>
              </a:lnSpc>
              <a:spcBef>
                <a:spcPct val="0"/>
              </a:spcBef>
            </a:pPr>
            <a:r>
              <a:rPr lang="en-US" sz="4325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COLLEGE:TAW COLLEGE FOR WOMEN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5F5DC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5F5DC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78" y="1047750"/>
            <a:ext cx="16230600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365954" y="582027"/>
            <a:ext cx="893346" cy="893346"/>
          </a:xfrm>
          <a:custGeom>
            <a:avLst/>
            <a:gdLst/>
            <a:ahLst/>
            <a:cxnLst/>
            <a:rect r="r" b="b" t="t" l="l"/>
            <a:pathLst>
              <a:path h="893346" w="893346">
                <a:moveTo>
                  <a:pt x="0" y="0"/>
                </a:moveTo>
                <a:lnTo>
                  <a:pt x="893346" y="0"/>
                </a:lnTo>
                <a:lnTo>
                  <a:pt x="893346" y="893346"/>
                </a:lnTo>
                <a:lnTo>
                  <a:pt x="0" y="8933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524543">
            <a:off x="13796707" y="5956963"/>
            <a:ext cx="6925142" cy="6526473"/>
          </a:xfrm>
          <a:custGeom>
            <a:avLst/>
            <a:gdLst/>
            <a:ahLst/>
            <a:cxnLst/>
            <a:rect r="r" b="b" t="t" l="l"/>
            <a:pathLst>
              <a:path h="6526473" w="6925142">
                <a:moveTo>
                  <a:pt x="0" y="0"/>
                </a:moveTo>
                <a:lnTo>
                  <a:pt x="6925142" y="0"/>
                </a:lnTo>
                <a:lnTo>
                  <a:pt x="6925142" y="6526474"/>
                </a:lnTo>
                <a:lnTo>
                  <a:pt x="0" y="65264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22" y="8773527"/>
            <a:ext cx="893346" cy="893346"/>
          </a:xfrm>
          <a:custGeom>
            <a:avLst/>
            <a:gdLst/>
            <a:ahLst/>
            <a:cxnLst/>
            <a:rect r="r" b="b" t="t" l="l"/>
            <a:pathLst>
              <a:path h="893346" w="893346">
                <a:moveTo>
                  <a:pt x="0" y="0"/>
                </a:moveTo>
                <a:lnTo>
                  <a:pt x="893346" y="0"/>
                </a:lnTo>
                <a:lnTo>
                  <a:pt x="893346" y="893346"/>
                </a:lnTo>
                <a:lnTo>
                  <a:pt x="0" y="8933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4524543">
            <a:off x="-1987176" y="-2292699"/>
            <a:ext cx="6925142" cy="6526473"/>
          </a:xfrm>
          <a:custGeom>
            <a:avLst/>
            <a:gdLst/>
            <a:ahLst/>
            <a:cxnLst/>
            <a:rect r="r" b="b" t="t" l="l"/>
            <a:pathLst>
              <a:path h="6526473" w="6925142">
                <a:moveTo>
                  <a:pt x="6925142" y="6526473"/>
                </a:moveTo>
                <a:lnTo>
                  <a:pt x="0" y="6526473"/>
                </a:lnTo>
                <a:lnTo>
                  <a:pt x="0" y="0"/>
                </a:lnTo>
                <a:lnTo>
                  <a:pt x="6925142" y="0"/>
                </a:lnTo>
                <a:lnTo>
                  <a:pt x="6925142" y="6526473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flipV="true">
            <a:off x="1028655" y="9182100"/>
            <a:ext cx="16230600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2335459" y="3379303"/>
            <a:ext cx="2514429" cy="4544905"/>
            <a:chOff x="0" y="0"/>
            <a:chExt cx="603832" cy="10914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03832" cy="1091443"/>
            </a:xfrm>
            <a:custGeom>
              <a:avLst/>
              <a:gdLst/>
              <a:ahLst/>
              <a:cxnLst/>
              <a:rect r="r" b="b" t="t" l="l"/>
              <a:pathLst>
                <a:path h="1091443" w="603832">
                  <a:moveTo>
                    <a:pt x="70817" y="0"/>
                  </a:moveTo>
                  <a:lnTo>
                    <a:pt x="533015" y="0"/>
                  </a:lnTo>
                  <a:cubicBezTo>
                    <a:pt x="551797" y="0"/>
                    <a:pt x="569809" y="7461"/>
                    <a:pt x="583090" y="20742"/>
                  </a:cubicBezTo>
                  <a:cubicBezTo>
                    <a:pt x="596371" y="34023"/>
                    <a:pt x="603832" y="52035"/>
                    <a:pt x="603832" y="70817"/>
                  </a:cubicBezTo>
                  <a:lnTo>
                    <a:pt x="603832" y="1020627"/>
                  </a:lnTo>
                  <a:cubicBezTo>
                    <a:pt x="603832" y="1039408"/>
                    <a:pt x="596371" y="1057421"/>
                    <a:pt x="583090" y="1070702"/>
                  </a:cubicBezTo>
                  <a:cubicBezTo>
                    <a:pt x="569809" y="1083982"/>
                    <a:pt x="551797" y="1091443"/>
                    <a:pt x="533015" y="1091443"/>
                  </a:cubicBezTo>
                  <a:lnTo>
                    <a:pt x="70817" y="1091443"/>
                  </a:lnTo>
                  <a:cubicBezTo>
                    <a:pt x="52035" y="1091443"/>
                    <a:pt x="34023" y="1083982"/>
                    <a:pt x="20742" y="1070702"/>
                  </a:cubicBezTo>
                  <a:cubicBezTo>
                    <a:pt x="7461" y="1057421"/>
                    <a:pt x="0" y="1039408"/>
                    <a:pt x="0" y="1020627"/>
                  </a:cubicBezTo>
                  <a:lnTo>
                    <a:pt x="0" y="70817"/>
                  </a:lnTo>
                  <a:cubicBezTo>
                    <a:pt x="0" y="52035"/>
                    <a:pt x="7461" y="34023"/>
                    <a:pt x="20742" y="20742"/>
                  </a:cubicBezTo>
                  <a:cubicBezTo>
                    <a:pt x="34023" y="7461"/>
                    <a:pt x="52035" y="0"/>
                    <a:pt x="70817" y="0"/>
                  </a:cubicBezTo>
                  <a:close/>
                </a:path>
              </a:pathLst>
            </a:custGeom>
            <a:blipFill>
              <a:blip r:embed="rId6"/>
              <a:stretch>
                <a:fillRect l="-110669" t="0" r="-110669" b="0"/>
              </a:stretch>
            </a:blipFill>
            <a:ln w="38100" cap="rnd">
              <a:solidFill>
                <a:srgbClr val="000000"/>
              </a:solidFill>
              <a:prstDash val="solid"/>
              <a:round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5952510" y="3379303"/>
            <a:ext cx="2514429" cy="4544905"/>
            <a:chOff x="0" y="0"/>
            <a:chExt cx="603832" cy="109144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03832" cy="1091443"/>
            </a:xfrm>
            <a:custGeom>
              <a:avLst/>
              <a:gdLst/>
              <a:ahLst/>
              <a:cxnLst/>
              <a:rect r="r" b="b" t="t" l="l"/>
              <a:pathLst>
                <a:path h="1091443" w="603832">
                  <a:moveTo>
                    <a:pt x="70817" y="0"/>
                  </a:moveTo>
                  <a:lnTo>
                    <a:pt x="533015" y="0"/>
                  </a:lnTo>
                  <a:cubicBezTo>
                    <a:pt x="551797" y="0"/>
                    <a:pt x="569809" y="7461"/>
                    <a:pt x="583090" y="20742"/>
                  </a:cubicBezTo>
                  <a:cubicBezTo>
                    <a:pt x="596371" y="34023"/>
                    <a:pt x="603832" y="52035"/>
                    <a:pt x="603832" y="70817"/>
                  </a:cubicBezTo>
                  <a:lnTo>
                    <a:pt x="603832" y="1020627"/>
                  </a:lnTo>
                  <a:cubicBezTo>
                    <a:pt x="603832" y="1039408"/>
                    <a:pt x="596371" y="1057421"/>
                    <a:pt x="583090" y="1070702"/>
                  </a:cubicBezTo>
                  <a:cubicBezTo>
                    <a:pt x="569809" y="1083982"/>
                    <a:pt x="551797" y="1091443"/>
                    <a:pt x="533015" y="1091443"/>
                  </a:cubicBezTo>
                  <a:lnTo>
                    <a:pt x="70817" y="1091443"/>
                  </a:lnTo>
                  <a:cubicBezTo>
                    <a:pt x="52035" y="1091443"/>
                    <a:pt x="34023" y="1083982"/>
                    <a:pt x="20742" y="1070702"/>
                  </a:cubicBezTo>
                  <a:cubicBezTo>
                    <a:pt x="7461" y="1057421"/>
                    <a:pt x="0" y="1039408"/>
                    <a:pt x="0" y="1020627"/>
                  </a:cubicBezTo>
                  <a:lnTo>
                    <a:pt x="0" y="70817"/>
                  </a:lnTo>
                  <a:cubicBezTo>
                    <a:pt x="0" y="52035"/>
                    <a:pt x="7461" y="34023"/>
                    <a:pt x="20742" y="20742"/>
                  </a:cubicBezTo>
                  <a:cubicBezTo>
                    <a:pt x="34023" y="7461"/>
                    <a:pt x="52035" y="0"/>
                    <a:pt x="70817" y="0"/>
                  </a:cubicBezTo>
                  <a:close/>
                </a:path>
              </a:pathLst>
            </a:custGeom>
            <a:blipFill>
              <a:blip r:embed="rId7"/>
              <a:stretch>
                <a:fillRect l="-23609" t="0" r="-197729" b="0"/>
              </a:stretch>
            </a:blipFill>
            <a:ln w="38100" cap="rnd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name="TextBox 12" id="12"/>
          <p:cNvSpPr txBox="true"/>
          <p:nvPr/>
        </p:nvSpPr>
        <p:spPr>
          <a:xfrm rot="0">
            <a:off x="4436475" y="1394952"/>
            <a:ext cx="11516066" cy="1192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67"/>
              </a:lnSpc>
            </a:pPr>
            <a:r>
              <a:rPr lang="en-US" b="true" sz="6190">
                <a:solidFill>
                  <a:srgbClr val="48392E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 RESULTS AND SCREENSHOTS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194508" y="2952835"/>
            <a:ext cx="4866034" cy="4850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98010" indent="-299005" lvl="1">
              <a:lnSpc>
                <a:spcPts val="3877"/>
              </a:lnSpc>
              <a:buFont typeface="Arial"/>
              <a:buChar char="•"/>
            </a:pPr>
            <a:r>
              <a:rPr lang="en-US" sz="2769">
                <a:solidFill>
                  <a:srgbClr val="48392E"/>
                </a:solidFill>
                <a:latin typeface="Clear Sans"/>
                <a:ea typeface="Clear Sans"/>
                <a:cs typeface="Clear Sans"/>
                <a:sym typeface="Clear Sans"/>
              </a:rPr>
              <a:t>A live, fully responsive portfolio website</a:t>
            </a:r>
          </a:p>
          <a:p>
            <a:pPr algn="just" marL="598010" indent="-299005" lvl="1">
              <a:lnSpc>
                <a:spcPts val="3877"/>
              </a:lnSpc>
              <a:buFont typeface="Arial"/>
              <a:buChar char="•"/>
            </a:pPr>
            <a:r>
              <a:rPr lang="en-US" sz="2769">
                <a:solidFill>
                  <a:srgbClr val="48392E"/>
                </a:solidFill>
                <a:latin typeface="Clear Sans"/>
                <a:ea typeface="Clear Sans"/>
                <a:cs typeface="Clear Sans"/>
                <a:sym typeface="Clear Sans"/>
              </a:rPr>
              <a:t>Showcases projects with detailed descriptions</a:t>
            </a:r>
          </a:p>
          <a:p>
            <a:pPr algn="just" marL="598010" indent="-299005" lvl="1">
              <a:lnSpc>
                <a:spcPts val="3877"/>
              </a:lnSpc>
              <a:buFont typeface="Arial"/>
              <a:buChar char="•"/>
            </a:pPr>
            <a:r>
              <a:rPr lang="en-US" sz="2769">
                <a:solidFill>
                  <a:srgbClr val="48392E"/>
                </a:solidFill>
                <a:latin typeface="Clear Sans"/>
                <a:ea typeface="Clear Sans"/>
                <a:cs typeface="Clear Sans"/>
                <a:sym typeface="Clear Sans"/>
              </a:rPr>
              <a:t>Professional UI/UX for easy navigation</a:t>
            </a:r>
          </a:p>
          <a:p>
            <a:pPr algn="just" marL="598010" indent="-299005" lvl="1">
              <a:lnSpc>
                <a:spcPts val="3877"/>
              </a:lnSpc>
              <a:buFont typeface="Arial"/>
              <a:buChar char="•"/>
            </a:pPr>
            <a:r>
              <a:rPr lang="en-US" sz="2769">
                <a:solidFill>
                  <a:srgbClr val="48392E"/>
                </a:solidFill>
                <a:latin typeface="Clear Sans"/>
                <a:ea typeface="Clear Sans"/>
                <a:cs typeface="Clear Sans"/>
                <a:sym typeface="Clear Sans"/>
              </a:rPr>
              <a:t>Provides recruiters and collaborators with a direct way to connect</a:t>
            </a:r>
          </a:p>
          <a:p>
            <a:pPr algn="just">
              <a:lnSpc>
                <a:spcPts val="3877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5F5DC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5F5DC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78" y="1047750"/>
            <a:ext cx="16230600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365954" y="582027"/>
            <a:ext cx="893346" cy="893346"/>
          </a:xfrm>
          <a:custGeom>
            <a:avLst/>
            <a:gdLst/>
            <a:ahLst/>
            <a:cxnLst/>
            <a:rect r="r" b="b" t="t" l="l"/>
            <a:pathLst>
              <a:path h="893346" w="893346">
                <a:moveTo>
                  <a:pt x="0" y="0"/>
                </a:moveTo>
                <a:lnTo>
                  <a:pt x="893346" y="0"/>
                </a:lnTo>
                <a:lnTo>
                  <a:pt x="893346" y="893346"/>
                </a:lnTo>
                <a:lnTo>
                  <a:pt x="0" y="8933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524543">
            <a:off x="13796707" y="5956963"/>
            <a:ext cx="6925142" cy="6526473"/>
          </a:xfrm>
          <a:custGeom>
            <a:avLst/>
            <a:gdLst/>
            <a:ahLst/>
            <a:cxnLst/>
            <a:rect r="r" b="b" t="t" l="l"/>
            <a:pathLst>
              <a:path h="6526473" w="6925142">
                <a:moveTo>
                  <a:pt x="0" y="0"/>
                </a:moveTo>
                <a:lnTo>
                  <a:pt x="6925142" y="0"/>
                </a:lnTo>
                <a:lnTo>
                  <a:pt x="6925142" y="6526474"/>
                </a:lnTo>
                <a:lnTo>
                  <a:pt x="0" y="65264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22" y="8773527"/>
            <a:ext cx="893346" cy="893346"/>
          </a:xfrm>
          <a:custGeom>
            <a:avLst/>
            <a:gdLst/>
            <a:ahLst/>
            <a:cxnLst/>
            <a:rect r="r" b="b" t="t" l="l"/>
            <a:pathLst>
              <a:path h="893346" w="893346">
                <a:moveTo>
                  <a:pt x="0" y="0"/>
                </a:moveTo>
                <a:lnTo>
                  <a:pt x="893346" y="0"/>
                </a:lnTo>
                <a:lnTo>
                  <a:pt x="893346" y="893346"/>
                </a:lnTo>
                <a:lnTo>
                  <a:pt x="0" y="8933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4524543">
            <a:off x="-1987176" y="-2292699"/>
            <a:ext cx="6925142" cy="6526473"/>
          </a:xfrm>
          <a:custGeom>
            <a:avLst/>
            <a:gdLst/>
            <a:ahLst/>
            <a:cxnLst/>
            <a:rect r="r" b="b" t="t" l="l"/>
            <a:pathLst>
              <a:path h="6526473" w="6925142">
                <a:moveTo>
                  <a:pt x="6925142" y="6526473"/>
                </a:moveTo>
                <a:lnTo>
                  <a:pt x="0" y="6526473"/>
                </a:lnTo>
                <a:lnTo>
                  <a:pt x="0" y="0"/>
                </a:lnTo>
                <a:lnTo>
                  <a:pt x="6925142" y="0"/>
                </a:lnTo>
                <a:lnTo>
                  <a:pt x="6925142" y="6526473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flipV="true">
            <a:off x="1028655" y="9182100"/>
            <a:ext cx="16230600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2521350" y="2818226"/>
            <a:ext cx="13314974" cy="1291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96"/>
              </a:lnSpc>
            </a:pPr>
            <a:r>
              <a:rPr lang="en-US" b="true" sz="6711">
                <a:solidFill>
                  <a:srgbClr val="48392E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CONCLUSION &amp; GITHUB LINK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68926" y="4708648"/>
            <a:ext cx="12767398" cy="2847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11720" indent="-255860" lvl="1">
              <a:lnSpc>
                <a:spcPts val="4621"/>
              </a:lnSpc>
              <a:buFont typeface="Arial"/>
              <a:buChar char="•"/>
            </a:pPr>
            <a:r>
              <a:rPr lang="en-US" sz="2370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A well-structured digital portfolio to showcase skills, projects, and achievements</a:t>
            </a:r>
          </a:p>
          <a:p>
            <a:pPr algn="ctr" marL="511720" indent="-255860" lvl="1">
              <a:lnSpc>
                <a:spcPts val="4621"/>
              </a:lnSpc>
              <a:buFont typeface="Arial"/>
              <a:buChar char="•"/>
            </a:pPr>
            <a:r>
              <a:rPr lang="en-US" sz="2370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Helps in building a professional online presence</a:t>
            </a:r>
          </a:p>
          <a:p>
            <a:pPr algn="ctr" marL="511720" indent="-255860" lvl="1">
              <a:lnSpc>
                <a:spcPts val="4621"/>
              </a:lnSpc>
              <a:buFont typeface="Arial"/>
              <a:buChar char="•"/>
            </a:pPr>
            <a:r>
              <a:rPr lang="en-US" sz="2370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Supports career opportunities and collaborations</a:t>
            </a:r>
          </a:p>
          <a:p>
            <a:pPr algn="ctr">
              <a:lnSpc>
                <a:spcPts val="4621"/>
              </a:lnSpc>
            </a:pPr>
            <a:r>
              <a:rPr lang="en-US" sz="2370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👉 GitHub Link: https://fahizafalak.github.io/portfolio/</a:t>
            </a:r>
          </a:p>
          <a:p>
            <a:pPr algn="ctr">
              <a:lnSpc>
                <a:spcPts val="4621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5F5DC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5F5DC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78" y="1047750"/>
            <a:ext cx="16230600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028722" y="9239250"/>
            <a:ext cx="638045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6365954" y="582027"/>
            <a:ext cx="893346" cy="893346"/>
          </a:xfrm>
          <a:custGeom>
            <a:avLst/>
            <a:gdLst/>
            <a:ahLst/>
            <a:cxnLst/>
            <a:rect r="r" b="b" t="t" l="l"/>
            <a:pathLst>
              <a:path h="893346" w="893346">
                <a:moveTo>
                  <a:pt x="0" y="0"/>
                </a:moveTo>
                <a:lnTo>
                  <a:pt x="893346" y="0"/>
                </a:lnTo>
                <a:lnTo>
                  <a:pt x="893346" y="893346"/>
                </a:lnTo>
                <a:lnTo>
                  <a:pt x="0" y="8933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4524543">
            <a:off x="13796707" y="5956963"/>
            <a:ext cx="6925142" cy="6526473"/>
          </a:xfrm>
          <a:custGeom>
            <a:avLst/>
            <a:gdLst/>
            <a:ahLst/>
            <a:cxnLst/>
            <a:rect r="r" b="b" t="t" l="l"/>
            <a:pathLst>
              <a:path h="6526473" w="6925142">
                <a:moveTo>
                  <a:pt x="0" y="0"/>
                </a:moveTo>
                <a:lnTo>
                  <a:pt x="6925142" y="0"/>
                </a:lnTo>
                <a:lnTo>
                  <a:pt x="6925142" y="6526474"/>
                </a:lnTo>
                <a:lnTo>
                  <a:pt x="0" y="65264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10878846" y="9220200"/>
            <a:ext cx="6380454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028722" y="8773527"/>
            <a:ext cx="893346" cy="893346"/>
          </a:xfrm>
          <a:custGeom>
            <a:avLst/>
            <a:gdLst/>
            <a:ahLst/>
            <a:cxnLst/>
            <a:rect r="r" b="b" t="t" l="l"/>
            <a:pathLst>
              <a:path h="893346" w="893346">
                <a:moveTo>
                  <a:pt x="0" y="0"/>
                </a:moveTo>
                <a:lnTo>
                  <a:pt x="893346" y="0"/>
                </a:lnTo>
                <a:lnTo>
                  <a:pt x="893346" y="893346"/>
                </a:lnTo>
                <a:lnTo>
                  <a:pt x="0" y="8933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-4524543">
            <a:off x="-1987176" y="-2292699"/>
            <a:ext cx="6925142" cy="6526473"/>
          </a:xfrm>
          <a:custGeom>
            <a:avLst/>
            <a:gdLst/>
            <a:ahLst/>
            <a:cxnLst/>
            <a:rect r="r" b="b" t="t" l="l"/>
            <a:pathLst>
              <a:path h="6526473" w="6925142">
                <a:moveTo>
                  <a:pt x="6925142" y="6526473"/>
                </a:moveTo>
                <a:lnTo>
                  <a:pt x="0" y="6526473"/>
                </a:lnTo>
                <a:lnTo>
                  <a:pt x="0" y="0"/>
                </a:lnTo>
                <a:lnTo>
                  <a:pt x="6925142" y="0"/>
                </a:lnTo>
                <a:lnTo>
                  <a:pt x="6925142" y="6526473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441468" y="3689033"/>
            <a:ext cx="11405065" cy="2423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639"/>
              </a:lnSpc>
            </a:pPr>
            <a:r>
              <a:rPr lang="en-US" b="true" sz="12600">
                <a:solidFill>
                  <a:srgbClr val="48392E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5F5DC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5F5DC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78" y="1047750"/>
            <a:ext cx="16230600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365954" y="582027"/>
            <a:ext cx="893346" cy="893346"/>
          </a:xfrm>
          <a:custGeom>
            <a:avLst/>
            <a:gdLst/>
            <a:ahLst/>
            <a:cxnLst/>
            <a:rect r="r" b="b" t="t" l="l"/>
            <a:pathLst>
              <a:path h="893346" w="893346">
                <a:moveTo>
                  <a:pt x="0" y="0"/>
                </a:moveTo>
                <a:lnTo>
                  <a:pt x="893346" y="0"/>
                </a:lnTo>
                <a:lnTo>
                  <a:pt x="893346" y="893346"/>
                </a:lnTo>
                <a:lnTo>
                  <a:pt x="0" y="8933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524543">
            <a:off x="13796707" y="5956963"/>
            <a:ext cx="6925142" cy="6526473"/>
          </a:xfrm>
          <a:custGeom>
            <a:avLst/>
            <a:gdLst/>
            <a:ahLst/>
            <a:cxnLst/>
            <a:rect r="r" b="b" t="t" l="l"/>
            <a:pathLst>
              <a:path h="6526473" w="6925142">
                <a:moveTo>
                  <a:pt x="0" y="0"/>
                </a:moveTo>
                <a:lnTo>
                  <a:pt x="6925142" y="0"/>
                </a:lnTo>
                <a:lnTo>
                  <a:pt x="6925142" y="6526474"/>
                </a:lnTo>
                <a:lnTo>
                  <a:pt x="0" y="65264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22" y="8773527"/>
            <a:ext cx="893346" cy="893346"/>
          </a:xfrm>
          <a:custGeom>
            <a:avLst/>
            <a:gdLst/>
            <a:ahLst/>
            <a:cxnLst/>
            <a:rect r="r" b="b" t="t" l="l"/>
            <a:pathLst>
              <a:path h="893346" w="893346">
                <a:moveTo>
                  <a:pt x="0" y="0"/>
                </a:moveTo>
                <a:lnTo>
                  <a:pt x="893346" y="0"/>
                </a:lnTo>
                <a:lnTo>
                  <a:pt x="893346" y="893346"/>
                </a:lnTo>
                <a:lnTo>
                  <a:pt x="0" y="8933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4524543">
            <a:off x="-1987176" y="-2292699"/>
            <a:ext cx="6925142" cy="6526473"/>
          </a:xfrm>
          <a:custGeom>
            <a:avLst/>
            <a:gdLst/>
            <a:ahLst/>
            <a:cxnLst/>
            <a:rect r="r" b="b" t="t" l="l"/>
            <a:pathLst>
              <a:path h="6526473" w="6925142">
                <a:moveTo>
                  <a:pt x="6925142" y="6526473"/>
                </a:moveTo>
                <a:lnTo>
                  <a:pt x="0" y="6526473"/>
                </a:lnTo>
                <a:lnTo>
                  <a:pt x="0" y="0"/>
                </a:lnTo>
                <a:lnTo>
                  <a:pt x="6925142" y="0"/>
                </a:lnTo>
                <a:lnTo>
                  <a:pt x="6925142" y="6526473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flipV="true">
            <a:off x="1028655" y="9182100"/>
            <a:ext cx="16230600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2576079" y="1757365"/>
            <a:ext cx="12581411" cy="1495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812"/>
              </a:lnSpc>
            </a:pPr>
            <a:r>
              <a:rPr lang="en-US" b="true" sz="7723">
                <a:solidFill>
                  <a:srgbClr val="48392E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PORTFOLIO WEBSITE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22068" y="3997098"/>
            <a:ext cx="13596573" cy="3887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3"/>
              </a:lnSpc>
              <a:spcBef>
                <a:spcPct val="0"/>
              </a:spcBef>
            </a:pPr>
            <a:r>
              <a:rPr lang="en-US" sz="3159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A PERSONAL PORTFOLIO WEBSITE TO SHOWCASE MY ACADEMIC AND PROFESSIONAL JOURNEY</a:t>
            </a:r>
          </a:p>
          <a:p>
            <a:pPr algn="ctr">
              <a:lnSpc>
                <a:spcPts val="4423"/>
              </a:lnSpc>
              <a:spcBef>
                <a:spcPct val="0"/>
              </a:spcBef>
            </a:pPr>
            <a:r>
              <a:rPr lang="en-US" sz="3159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ACTS AS A DIGITAL RESUME ACCESSIBLE WORLDWIDE</a:t>
            </a:r>
          </a:p>
          <a:p>
            <a:pPr algn="ctr">
              <a:lnSpc>
                <a:spcPts val="4423"/>
              </a:lnSpc>
              <a:spcBef>
                <a:spcPct val="0"/>
              </a:spcBef>
            </a:pPr>
            <a:r>
              <a:rPr lang="en-US" sz="3159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HIGHLIGHTS SKILLS, PROJECTS, AND ACHIEVEMENTS IN A STRUCTURED FORMAT</a:t>
            </a:r>
          </a:p>
          <a:p>
            <a:pPr algn="ctr">
              <a:lnSpc>
                <a:spcPts val="4423"/>
              </a:lnSpc>
              <a:spcBef>
                <a:spcPct val="0"/>
              </a:spcBef>
            </a:pPr>
            <a:r>
              <a:rPr lang="en-US" sz="3159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DESIGNED WITH RESPONSIVE UI FOR ACCESSIBILITY ON DESKTOP AND MOBILE</a:t>
            </a:r>
          </a:p>
          <a:p>
            <a:pPr algn="ctr">
              <a:lnSpc>
                <a:spcPts val="4423"/>
              </a:lnSpc>
              <a:spcBef>
                <a:spcPct val="0"/>
              </a:spcBef>
            </a:pPr>
            <a:r>
              <a:rPr lang="en-US" sz="3159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PROVIDES EASY NAVIGATION THROUGH SECTIONS LIKE ABOUT, SKILLS, PROJECTS, AND CONTACT</a:t>
            </a:r>
          </a:p>
          <a:p>
            <a:pPr algn="ctr">
              <a:lnSpc>
                <a:spcPts val="4423"/>
              </a:lnSpc>
              <a:spcBef>
                <a:spcPct val="0"/>
              </a:spcBef>
            </a:pPr>
            <a:r>
              <a:rPr lang="en-US" sz="3159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INTEGRATED WITH GITHUB AND SOCIAL MEDIA LINKS FOR NETWORKING</a:t>
            </a:r>
          </a:p>
          <a:p>
            <a:pPr algn="ctr">
              <a:lnSpc>
                <a:spcPts val="4423"/>
              </a:lnSpc>
              <a:spcBef>
                <a:spcPct val="0"/>
              </a:spcBef>
            </a:pPr>
            <a:r>
              <a:rPr lang="en-US" sz="3159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SERVES AS A BRANDING TOOL TO ESTABLISH PROFESSIONAL ONLINE PRESENCE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5F5DC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5F5DC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78" y="1047750"/>
            <a:ext cx="16230600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365954" y="582027"/>
            <a:ext cx="893346" cy="893346"/>
          </a:xfrm>
          <a:custGeom>
            <a:avLst/>
            <a:gdLst/>
            <a:ahLst/>
            <a:cxnLst/>
            <a:rect r="r" b="b" t="t" l="l"/>
            <a:pathLst>
              <a:path h="893346" w="893346">
                <a:moveTo>
                  <a:pt x="0" y="0"/>
                </a:moveTo>
                <a:lnTo>
                  <a:pt x="893346" y="0"/>
                </a:lnTo>
                <a:lnTo>
                  <a:pt x="893346" y="893346"/>
                </a:lnTo>
                <a:lnTo>
                  <a:pt x="0" y="8933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524543">
            <a:off x="13796707" y="5956963"/>
            <a:ext cx="6925142" cy="6526473"/>
          </a:xfrm>
          <a:custGeom>
            <a:avLst/>
            <a:gdLst/>
            <a:ahLst/>
            <a:cxnLst/>
            <a:rect r="r" b="b" t="t" l="l"/>
            <a:pathLst>
              <a:path h="6526473" w="6925142">
                <a:moveTo>
                  <a:pt x="0" y="0"/>
                </a:moveTo>
                <a:lnTo>
                  <a:pt x="6925142" y="0"/>
                </a:lnTo>
                <a:lnTo>
                  <a:pt x="6925142" y="6526474"/>
                </a:lnTo>
                <a:lnTo>
                  <a:pt x="0" y="65264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22" y="8773527"/>
            <a:ext cx="893346" cy="893346"/>
          </a:xfrm>
          <a:custGeom>
            <a:avLst/>
            <a:gdLst/>
            <a:ahLst/>
            <a:cxnLst/>
            <a:rect r="r" b="b" t="t" l="l"/>
            <a:pathLst>
              <a:path h="893346" w="893346">
                <a:moveTo>
                  <a:pt x="0" y="0"/>
                </a:moveTo>
                <a:lnTo>
                  <a:pt x="893346" y="0"/>
                </a:lnTo>
                <a:lnTo>
                  <a:pt x="893346" y="893346"/>
                </a:lnTo>
                <a:lnTo>
                  <a:pt x="0" y="8933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4524543">
            <a:off x="-1987176" y="-2292699"/>
            <a:ext cx="6925142" cy="6526473"/>
          </a:xfrm>
          <a:custGeom>
            <a:avLst/>
            <a:gdLst/>
            <a:ahLst/>
            <a:cxnLst/>
            <a:rect r="r" b="b" t="t" l="l"/>
            <a:pathLst>
              <a:path h="6526473" w="6925142">
                <a:moveTo>
                  <a:pt x="6925142" y="6526473"/>
                </a:moveTo>
                <a:lnTo>
                  <a:pt x="0" y="6526473"/>
                </a:lnTo>
                <a:lnTo>
                  <a:pt x="0" y="0"/>
                </a:lnTo>
                <a:lnTo>
                  <a:pt x="6925142" y="0"/>
                </a:lnTo>
                <a:lnTo>
                  <a:pt x="6925142" y="6526473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flipV="true">
            <a:off x="1028655" y="9182100"/>
            <a:ext cx="16230600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2487256" y="2789349"/>
            <a:ext cx="4523294" cy="5246370"/>
            <a:chOff x="0" y="0"/>
            <a:chExt cx="7548112" cy="875472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48891" y="391618"/>
              <a:ext cx="6250323" cy="7971490"/>
            </a:xfrm>
            <a:custGeom>
              <a:avLst/>
              <a:gdLst/>
              <a:ahLst/>
              <a:cxnLst/>
              <a:rect r="r" b="b" t="t" l="l"/>
              <a:pathLst>
                <a:path h="7971490" w="6250323">
                  <a:moveTo>
                    <a:pt x="0" y="7971489"/>
                  </a:moveTo>
                  <a:lnTo>
                    <a:pt x="0" y="3197813"/>
                  </a:lnTo>
                  <a:cubicBezTo>
                    <a:pt x="11609" y="2327317"/>
                    <a:pt x="381261" y="1508217"/>
                    <a:pt x="1041016" y="891064"/>
                  </a:cubicBezTo>
                  <a:cubicBezTo>
                    <a:pt x="1637482" y="333109"/>
                    <a:pt x="2416610" y="0"/>
                    <a:pt x="3125168" y="0"/>
                  </a:cubicBezTo>
                  <a:cubicBezTo>
                    <a:pt x="3833727" y="0"/>
                    <a:pt x="4612841" y="333109"/>
                    <a:pt x="5209308" y="891065"/>
                  </a:cubicBezTo>
                  <a:cubicBezTo>
                    <a:pt x="5869063" y="1508225"/>
                    <a:pt x="6238716" y="2327319"/>
                    <a:pt x="6250324" y="3197815"/>
                  </a:cubicBezTo>
                  <a:lnTo>
                    <a:pt x="6250324" y="7971490"/>
                  </a:lnTo>
                  <a:lnTo>
                    <a:pt x="0" y="7971490"/>
                  </a:lnTo>
                  <a:close/>
                </a:path>
              </a:pathLst>
            </a:custGeom>
            <a:blipFill>
              <a:blip r:embed="rId6"/>
              <a:stretch>
                <a:fillRect l="-45712" t="0" r="-45712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-4" y="1093"/>
              <a:ext cx="7548117" cy="8752540"/>
            </a:xfrm>
            <a:custGeom>
              <a:avLst/>
              <a:gdLst/>
              <a:ahLst/>
              <a:cxnLst/>
              <a:rect r="r" b="b" t="t" l="l"/>
              <a:pathLst>
                <a:path h="8752540" w="7548117">
                  <a:moveTo>
                    <a:pt x="5864713" y="1274632"/>
                  </a:moveTo>
                  <a:cubicBezTo>
                    <a:pt x="5266524" y="715069"/>
                    <a:pt x="4484977" y="381000"/>
                    <a:pt x="3774063" y="381000"/>
                  </a:cubicBezTo>
                  <a:cubicBezTo>
                    <a:pt x="3063149" y="381000"/>
                    <a:pt x="2281590" y="715070"/>
                    <a:pt x="1683401" y="1274632"/>
                  </a:cubicBezTo>
                  <a:cubicBezTo>
                    <a:pt x="1021798" y="1893521"/>
                    <a:pt x="651018" y="2715170"/>
                    <a:pt x="639372" y="3588338"/>
                  </a:cubicBezTo>
                  <a:lnTo>
                    <a:pt x="639372" y="8371539"/>
                  </a:lnTo>
                  <a:lnTo>
                    <a:pt x="6908744" y="8371539"/>
                  </a:lnTo>
                  <a:lnTo>
                    <a:pt x="6908744" y="3588215"/>
                  </a:lnTo>
                  <a:cubicBezTo>
                    <a:pt x="6897097" y="2715177"/>
                    <a:pt x="6526316" y="1893527"/>
                    <a:pt x="5864713" y="1274632"/>
                  </a:cubicBezTo>
                  <a:close/>
                  <a:moveTo>
                    <a:pt x="6889693" y="8352489"/>
                  </a:moveTo>
                  <a:lnTo>
                    <a:pt x="658420" y="8352489"/>
                  </a:lnTo>
                  <a:lnTo>
                    <a:pt x="658420" y="3588463"/>
                  </a:lnTo>
                  <a:cubicBezTo>
                    <a:pt x="669991" y="2720658"/>
                    <a:pt x="1038626" y="1903859"/>
                    <a:pt x="1696422" y="1288548"/>
                  </a:cubicBezTo>
                  <a:cubicBezTo>
                    <a:pt x="2291164" y="732197"/>
                    <a:pt x="3067849" y="400050"/>
                    <a:pt x="3774063" y="400050"/>
                  </a:cubicBezTo>
                  <a:cubicBezTo>
                    <a:pt x="4480265" y="400050"/>
                    <a:pt x="5256949" y="732197"/>
                    <a:pt x="5851692" y="1288548"/>
                  </a:cubicBezTo>
                  <a:cubicBezTo>
                    <a:pt x="6509487" y="1903865"/>
                    <a:pt x="6878122" y="2720658"/>
                    <a:pt x="6889694" y="3588339"/>
                  </a:cubicBezTo>
                  <a:lnTo>
                    <a:pt x="6889694" y="8352489"/>
                  </a:lnTo>
                  <a:close/>
                  <a:moveTo>
                    <a:pt x="7289743" y="4195640"/>
                  </a:moveTo>
                  <a:lnTo>
                    <a:pt x="7289743" y="3585703"/>
                  </a:lnTo>
                  <a:cubicBezTo>
                    <a:pt x="7277378" y="2607003"/>
                    <a:pt x="6863722" y="1687432"/>
                    <a:pt x="6124989" y="996392"/>
                  </a:cubicBezTo>
                  <a:cubicBezTo>
                    <a:pt x="5458016" y="372485"/>
                    <a:pt x="4579161" y="0"/>
                    <a:pt x="3774063" y="0"/>
                  </a:cubicBezTo>
                  <a:cubicBezTo>
                    <a:pt x="2968953" y="0"/>
                    <a:pt x="2090098" y="372486"/>
                    <a:pt x="1423124" y="996393"/>
                  </a:cubicBezTo>
                  <a:cubicBezTo>
                    <a:pt x="684391" y="1687433"/>
                    <a:pt x="270735" y="2607004"/>
                    <a:pt x="258370" y="3586238"/>
                  </a:cubicBezTo>
                  <a:lnTo>
                    <a:pt x="258370" y="4195648"/>
                  </a:lnTo>
                  <a:cubicBezTo>
                    <a:pt x="217863" y="4285654"/>
                    <a:pt x="142046" y="4372626"/>
                    <a:pt x="0" y="4393052"/>
                  </a:cubicBezTo>
                  <a:cubicBezTo>
                    <a:pt x="142047" y="4413477"/>
                    <a:pt x="217863" y="4500449"/>
                    <a:pt x="258370" y="4590455"/>
                  </a:cubicBezTo>
                  <a:lnTo>
                    <a:pt x="258370" y="8710037"/>
                  </a:lnTo>
                  <a:cubicBezTo>
                    <a:pt x="258370" y="8733478"/>
                    <a:pt x="277433" y="8752540"/>
                    <a:pt x="300874" y="8752540"/>
                  </a:cubicBezTo>
                  <a:lnTo>
                    <a:pt x="7247240" y="8752540"/>
                  </a:lnTo>
                  <a:cubicBezTo>
                    <a:pt x="7270680" y="8752540"/>
                    <a:pt x="7289743" y="8733478"/>
                    <a:pt x="7289743" y="8710037"/>
                  </a:cubicBezTo>
                  <a:lnTo>
                    <a:pt x="7289743" y="4590461"/>
                  </a:lnTo>
                  <a:cubicBezTo>
                    <a:pt x="7330250" y="4500452"/>
                    <a:pt x="7406067" y="4413477"/>
                    <a:pt x="7548117" y="4393051"/>
                  </a:cubicBezTo>
                  <a:cubicBezTo>
                    <a:pt x="7406066" y="4372625"/>
                    <a:pt x="7330251" y="4285648"/>
                    <a:pt x="7289743" y="4195640"/>
                  </a:cubicBezTo>
                  <a:close/>
                  <a:moveTo>
                    <a:pt x="7247240" y="8733489"/>
                  </a:moveTo>
                  <a:lnTo>
                    <a:pt x="300873" y="8733489"/>
                  </a:lnTo>
                  <a:cubicBezTo>
                    <a:pt x="287937" y="8733489"/>
                    <a:pt x="277420" y="8722971"/>
                    <a:pt x="277420" y="8710036"/>
                  </a:cubicBezTo>
                  <a:lnTo>
                    <a:pt x="277420" y="4590448"/>
                  </a:lnTo>
                  <a:cubicBezTo>
                    <a:pt x="317929" y="4500444"/>
                    <a:pt x="393745" y="4413476"/>
                    <a:pt x="535787" y="4393050"/>
                  </a:cubicBezTo>
                  <a:cubicBezTo>
                    <a:pt x="393745" y="4372625"/>
                    <a:pt x="317929" y="4285655"/>
                    <a:pt x="277420" y="4195652"/>
                  </a:cubicBezTo>
                  <a:lnTo>
                    <a:pt x="277420" y="3585937"/>
                  </a:lnTo>
                  <a:cubicBezTo>
                    <a:pt x="289724" y="2612477"/>
                    <a:pt x="701233" y="1697767"/>
                    <a:pt x="1436147" y="1010305"/>
                  </a:cubicBezTo>
                  <a:cubicBezTo>
                    <a:pt x="2099672" y="389614"/>
                    <a:pt x="2973665" y="19050"/>
                    <a:pt x="3774063" y="19050"/>
                  </a:cubicBezTo>
                  <a:cubicBezTo>
                    <a:pt x="4574462" y="19050"/>
                    <a:pt x="5448441" y="389614"/>
                    <a:pt x="6111980" y="1010308"/>
                  </a:cubicBezTo>
                  <a:cubicBezTo>
                    <a:pt x="6846881" y="1697771"/>
                    <a:pt x="7258391" y="2612481"/>
                    <a:pt x="7270694" y="3586238"/>
                  </a:cubicBezTo>
                  <a:lnTo>
                    <a:pt x="7270694" y="4195662"/>
                  </a:lnTo>
                  <a:cubicBezTo>
                    <a:pt x="7230184" y="4285663"/>
                    <a:pt x="7154369" y="4372627"/>
                    <a:pt x="7012329" y="4393053"/>
                  </a:cubicBezTo>
                  <a:cubicBezTo>
                    <a:pt x="7154369" y="4413477"/>
                    <a:pt x="7230184" y="4500443"/>
                    <a:pt x="7270694" y="4590443"/>
                  </a:cubicBezTo>
                  <a:lnTo>
                    <a:pt x="7270694" y="8710037"/>
                  </a:lnTo>
                  <a:cubicBezTo>
                    <a:pt x="7270693" y="8722971"/>
                    <a:pt x="7260176" y="8733489"/>
                    <a:pt x="7247240" y="873348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6291066" y="1409068"/>
            <a:ext cx="9333434" cy="1111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21"/>
              </a:lnSpc>
            </a:pPr>
            <a:r>
              <a:rPr lang="en-US" b="true" sz="5729">
                <a:solidFill>
                  <a:srgbClr val="48392E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AGENDA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574607" y="3024859"/>
            <a:ext cx="6334448" cy="5136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9059" indent="-314529" lvl="1">
              <a:lnSpc>
                <a:spcPts val="4079"/>
              </a:lnSpc>
              <a:buAutoNum type="arabicPeriod" startAt="1"/>
            </a:pPr>
            <a:r>
              <a:rPr lang="en-US" sz="2913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PROBLEM STATEMENT</a:t>
            </a:r>
          </a:p>
          <a:p>
            <a:pPr algn="l" marL="629059" indent="-314529" lvl="1">
              <a:lnSpc>
                <a:spcPts val="4079"/>
              </a:lnSpc>
              <a:buAutoNum type="arabicPeriod" startAt="1"/>
            </a:pPr>
            <a:r>
              <a:rPr lang="en-US" sz="2913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Project Overview</a:t>
            </a:r>
          </a:p>
          <a:p>
            <a:pPr algn="l" marL="629059" indent="-314529" lvl="1">
              <a:lnSpc>
                <a:spcPts val="4079"/>
              </a:lnSpc>
              <a:buAutoNum type="arabicPeriod" startAt="1"/>
            </a:pPr>
            <a:r>
              <a:rPr lang="en-US" sz="2913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End Users</a:t>
            </a:r>
          </a:p>
          <a:p>
            <a:pPr algn="l" marL="629059" indent="-314529" lvl="1">
              <a:lnSpc>
                <a:spcPts val="4079"/>
              </a:lnSpc>
              <a:buAutoNum type="arabicPeriod" startAt="1"/>
            </a:pPr>
            <a:r>
              <a:rPr lang="en-US" sz="2913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Tools and Technologies</a:t>
            </a:r>
          </a:p>
          <a:p>
            <a:pPr algn="l" marL="629059" indent="-314529" lvl="1">
              <a:lnSpc>
                <a:spcPts val="4079"/>
              </a:lnSpc>
              <a:buAutoNum type="arabicPeriod" startAt="1"/>
            </a:pPr>
            <a:r>
              <a:rPr lang="en-US" sz="2913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Portfolio Design and Layout</a:t>
            </a:r>
          </a:p>
          <a:p>
            <a:pPr algn="l" marL="629059" indent="-314529" lvl="1">
              <a:lnSpc>
                <a:spcPts val="4079"/>
              </a:lnSpc>
              <a:buAutoNum type="arabicPeriod" startAt="1"/>
            </a:pPr>
            <a:r>
              <a:rPr lang="en-US" sz="2913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Features and Functionality</a:t>
            </a:r>
          </a:p>
          <a:p>
            <a:pPr algn="l" marL="629059" indent="-314529" lvl="1">
              <a:lnSpc>
                <a:spcPts val="4079"/>
              </a:lnSpc>
              <a:buAutoNum type="arabicPeriod" startAt="1"/>
            </a:pPr>
            <a:r>
              <a:rPr lang="en-US" sz="2913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Results and Screenshots</a:t>
            </a:r>
          </a:p>
          <a:p>
            <a:pPr algn="l" marL="629059" indent="-314529" lvl="1">
              <a:lnSpc>
                <a:spcPts val="4079"/>
              </a:lnSpc>
              <a:buAutoNum type="arabicPeriod" startAt="1"/>
            </a:pPr>
            <a:r>
              <a:rPr lang="en-US" sz="2913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Conclusion</a:t>
            </a:r>
          </a:p>
          <a:p>
            <a:pPr algn="l" marL="629059" indent="-314529" lvl="1">
              <a:lnSpc>
                <a:spcPts val="4079"/>
              </a:lnSpc>
              <a:buAutoNum type="arabicPeriod" startAt="1"/>
            </a:pPr>
            <a:r>
              <a:rPr lang="en-US" sz="2913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GitHub Link</a:t>
            </a:r>
          </a:p>
          <a:p>
            <a:pPr algn="l">
              <a:lnSpc>
                <a:spcPts val="407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5F5DC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5F5DC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78" y="1047750"/>
            <a:ext cx="16230600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365954" y="582027"/>
            <a:ext cx="893346" cy="893346"/>
          </a:xfrm>
          <a:custGeom>
            <a:avLst/>
            <a:gdLst/>
            <a:ahLst/>
            <a:cxnLst/>
            <a:rect r="r" b="b" t="t" l="l"/>
            <a:pathLst>
              <a:path h="893346" w="893346">
                <a:moveTo>
                  <a:pt x="0" y="0"/>
                </a:moveTo>
                <a:lnTo>
                  <a:pt x="893346" y="0"/>
                </a:lnTo>
                <a:lnTo>
                  <a:pt x="893346" y="893346"/>
                </a:lnTo>
                <a:lnTo>
                  <a:pt x="0" y="8933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524543">
            <a:off x="13796707" y="5956963"/>
            <a:ext cx="6925142" cy="6526473"/>
          </a:xfrm>
          <a:custGeom>
            <a:avLst/>
            <a:gdLst/>
            <a:ahLst/>
            <a:cxnLst/>
            <a:rect r="r" b="b" t="t" l="l"/>
            <a:pathLst>
              <a:path h="6526473" w="6925142">
                <a:moveTo>
                  <a:pt x="0" y="0"/>
                </a:moveTo>
                <a:lnTo>
                  <a:pt x="6925142" y="0"/>
                </a:lnTo>
                <a:lnTo>
                  <a:pt x="6925142" y="6526474"/>
                </a:lnTo>
                <a:lnTo>
                  <a:pt x="0" y="65264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22" y="8773527"/>
            <a:ext cx="893346" cy="893346"/>
          </a:xfrm>
          <a:custGeom>
            <a:avLst/>
            <a:gdLst/>
            <a:ahLst/>
            <a:cxnLst/>
            <a:rect r="r" b="b" t="t" l="l"/>
            <a:pathLst>
              <a:path h="893346" w="893346">
                <a:moveTo>
                  <a:pt x="0" y="0"/>
                </a:moveTo>
                <a:lnTo>
                  <a:pt x="893346" y="0"/>
                </a:lnTo>
                <a:lnTo>
                  <a:pt x="893346" y="893346"/>
                </a:lnTo>
                <a:lnTo>
                  <a:pt x="0" y="8933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4524543">
            <a:off x="-1987176" y="-2292699"/>
            <a:ext cx="6925142" cy="6526473"/>
          </a:xfrm>
          <a:custGeom>
            <a:avLst/>
            <a:gdLst/>
            <a:ahLst/>
            <a:cxnLst/>
            <a:rect r="r" b="b" t="t" l="l"/>
            <a:pathLst>
              <a:path h="6526473" w="6925142">
                <a:moveTo>
                  <a:pt x="6925142" y="6526473"/>
                </a:moveTo>
                <a:lnTo>
                  <a:pt x="0" y="6526473"/>
                </a:lnTo>
                <a:lnTo>
                  <a:pt x="0" y="0"/>
                </a:lnTo>
                <a:lnTo>
                  <a:pt x="6925142" y="0"/>
                </a:lnTo>
                <a:lnTo>
                  <a:pt x="6925142" y="6526473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flipV="true">
            <a:off x="1028655" y="9182100"/>
            <a:ext cx="16230600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2868444" y="4296852"/>
            <a:ext cx="13006596" cy="3779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1"/>
              </a:lnSpc>
            </a:pPr>
            <a:r>
              <a:rPr lang="en-US" sz="3058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In today’s competitive environment, having a professional digital presence is essential.</a:t>
            </a:r>
          </a:p>
          <a:p>
            <a:pPr algn="ctr">
              <a:lnSpc>
                <a:spcPts val="4281"/>
              </a:lnSpc>
            </a:pPr>
            <a:r>
              <a:rPr lang="en-US" sz="3058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 Many students and professionals lack a structured platform to:</a:t>
            </a:r>
          </a:p>
          <a:p>
            <a:pPr algn="ctr" marL="660286" indent="-330143" lvl="1">
              <a:lnSpc>
                <a:spcPts val="4281"/>
              </a:lnSpc>
              <a:buFont typeface="Arial"/>
              <a:buChar char="•"/>
            </a:pPr>
            <a:r>
              <a:rPr lang="en-US" sz="3058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Showcase their skills and projects</a:t>
            </a:r>
          </a:p>
          <a:p>
            <a:pPr algn="ctr" marL="660286" indent="-330143" lvl="1">
              <a:lnSpc>
                <a:spcPts val="4281"/>
              </a:lnSpc>
              <a:buFont typeface="Arial"/>
              <a:buChar char="•"/>
            </a:pPr>
            <a:r>
              <a:rPr lang="en-US" sz="3058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Highlight achievements</a:t>
            </a:r>
          </a:p>
          <a:p>
            <a:pPr algn="ctr" marL="660286" indent="-330143" lvl="1">
              <a:lnSpc>
                <a:spcPts val="4281"/>
              </a:lnSpc>
              <a:buFont typeface="Arial"/>
              <a:buChar char="•"/>
            </a:pPr>
            <a:r>
              <a:rPr lang="en-US" sz="3058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Build credibility and networking opportunities</a:t>
            </a:r>
          </a:p>
          <a:p>
            <a:pPr algn="ctr">
              <a:lnSpc>
                <a:spcPts val="4281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3417656" y="1855416"/>
            <a:ext cx="11908170" cy="14123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234"/>
              </a:lnSpc>
            </a:pPr>
            <a:r>
              <a:rPr lang="en-US" b="true" sz="7310">
                <a:solidFill>
                  <a:srgbClr val="48392E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 PROBLEM STATEMENT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5F5DC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5F5DC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78" y="1047750"/>
            <a:ext cx="16230600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365954" y="582027"/>
            <a:ext cx="893346" cy="893346"/>
          </a:xfrm>
          <a:custGeom>
            <a:avLst/>
            <a:gdLst/>
            <a:ahLst/>
            <a:cxnLst/>
            <a:rect r="r" b="b" t="t" l="l"/>
            <a:pathLst>
              <a:path h="893346" w="893346">
                <a:moveTo>
                  <a:pt x="0" y="0"/>
                </a:moveTo>
                <a:lnTo>
                  <a:pt x="893346" y="0"/>
                </a:lnTo>
                <a:lnTo>
                  <a:pt x="893346" y="893346"/>
                </a:lnTo>
                <a:lnTo>
                  <a:pt x="0" y="8933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524543">
            <a:off x="13796707" y="5956963"/>
            <a:ext cx="6925142" cy="6526473"/>
          </a:xfrm>
          <a:custGeom>
            <a:avLst/>
            <a:gdLst/>
            <a:ahLst/>
            <a:cxnLst/>
            <a:rect r="r" b="b" t="t" l="l"/>
            <a:pathLst>
              <a:path h="6526473" w="6925142">
                <a:moveTo>
                  <a:pt x="0" y="0"/>
                </a:moveTo>
                <a:lnTo>
                  <a:pt x="6925142" y="0"/>
                </a:lnTo>
                <a:lnTo>
                  <a:pt x="6925142" y="6526474"/>
                </a:lnTo>
                <a:lnTo>
                  <a:pt x="0" y="65264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22" y="8773527"/>
            <a:ext cx="893346" cy="893346"/>
          </a:xfrm>
          <a:custGeom>
            <a:avLst/>
            <a:gdLst/>
            <a:ahLst/>
            <a:cxnLst/>
            <a:rect r="r" b="b" t="t" l="l"/>
            <a:pathLst>
              <a:path h="893346" w="893346">
                <a:moveTo>
                  <a:pt x="0" y="0"/>
                </a:moveTo>
                <a:lnTo>
                  <a:pt x="893346" y="0"/>
                </a:lnTo>
                <a:lnTo>
                  <a:pt x="893346" y="893346"/>
                </a:lnTo>
                <a:lnTo>
                  <a:pt x="0" y="8933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4524543">
            <a:off x="-1987176" y="-2292699"/>
            <a:ext cx="6925142" cy="6526473"/>
          </a:xfrm>
          <a:custGeom>
            <a:avLst/>
            <a:gdLst/>
            <a:ahLst/>
            <a:cxnLst/>
            <a:rect r="r" b="b" t="t" l="l"/>
            <a:pathLst>
              <a:path h="6526473" w="6925142">
                <a:moveTo>
                  <a:pt x="6925142" y="6526473"/>
                </a:moveTo>
                <a:lnTo>
                  <a:pt x="0" y="6526473"/>
                </a:lnTo>
                <a:lnTo>
                  <a:pt x="0" y="0"/>
                </a:lnTo>
                <a:lnTo>
                  <a:pt x="6925142" y="0"/>
                </a:lnTo>
                <a:lnTo>
                  <a:pt x="6925142" y="6526473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flipV="true">
            <a:off x="1028655" y="9182100"/>
            <a:ext cx="16230600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3790788" y="2267029"/>
            <a:ext cx="11263883" cy="13323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80"/>
              </a:lnSpc>
            </a:pPr>
            <a:r>
              <a:rPr lang="en-US" b="true" sz="6914">
                <a:solidFill>
                  <a:srgbClr val="48392E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 PROJECT OVERVIEW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78511" y="4390067"/>
            <a:ext cx="13488437" cy="25570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2"/>
              </a:lnSpc>
              <a:spcBef>
                <a:spcPct val="0"/>
              </a:spcBef>
            </a:pPr>
            <a:r>
              <a:rPr lang="en-US" sz="3659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THE PROJECT IS A PERSONAL PORTFOLIO WEBSITE DESIGNED TO:</a:t>
            </a:r>
          </a:p>
          <a:p>
            <a:pPr algn="ctr">
              <a:lnSpc>
                <a:spcPts val="5122"/>
              </a:lnSpc>
              <a:spcBef>
                <a:spcPct val="0"/>
              </a:spcBef>
            </a:pPr>
            <a:r>
              <a:rPr lang="en-US" sz="3659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PRESENT MY ACADEMIC BACKGROUND AND SKILLS</a:t>
            </a:r>
          </a:p>
          <a:p>
            <a:pPr algn="ctr">
              <a:lnSpc>
                <a:spcPts val="5122"/>
              </a:lnSpc>
              <a:spcBef>
                <a:spcPct val="0"/>
              </a:spcBef>
            </a:pPr>
            <a:r>
              <a:rPr lang="en-US" sz="3659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SHOWCASE COMPLETED PROJECTS WITH DESCRIPTIONS AND TECHNOLOGIES USED</a:t>
            </a:r>
          </a:p>
          <a:p>
            <a:pPr algn="ctr">
              <a:lnSpc>
                <a:spcPts val="5122"/>
              </a:lnSpc>
              <a:spcBef>
                <a:spcPct val="0"/>
              </a:spcBef>
            </a:pPr>
            <a:r>
              <a:rPr lang="en-US" sz="3659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PROVIDE A CONTACT SECTION FOR NETWORKING AND COLLABORATION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5F5DC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5F5DC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78" y="1047750"/>
            <a:ext cx="16230600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365954" y="582027"/>
            <a:ext cx="893346" cy="893346"/>
          </a:xfrm>
          <a:custGeom>
            <a:avLst/>
            <a:gdLst/>
            <a:ahLst/>
            <a:cxnLst/>
            <a:rect r="r" b="b" t="t" l="l"/>
            <a:pathLst>
              <a:path h="893346" w="893346">
                <a:moveTo>
                  <a:pt x="0" y="0"/>
                </a:moveTo>
                <a:lnTo>
                  <a:pt x="893346" y="0"/>
                </a:lnTo>
                <a:lnTo>
                  <a:pt x="893346" y="893346"/>
                </a:lnTo>
                <a:lnTo>
                  <a:pt x="0" y="8933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524543">
            <a:off x="13796707" y="5956963"/>
            <a:ext cx="6925142" cy="6526473"/>
          </a:xfrm>
          <a:custGeom>
            <a:avLst/>
            <a:gdLst/>
            <a:ahLst/>
            <a:cxnLst/>
            <a:rect r="r" b="b" t="t" l="l"/>
            <a:pathLst>
              <a:path h="6526473" w="6925142">
                <a:moveTo>
                  <a:pt x="0" y="0"/>
                </a:moveTo>
                <a:lnTo>
                  <a:pt x="6925142" y="0"/>
                </a:lnTo>
                <a:lnTo>
                  <a:pt x="6925142" y="6526474"/>
                </a:lnTo>
                <a:lnTo>
                  <a:pt x="0" y="65264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22" y="8773527"/>
            <a:ext cx="893346" cy="893346"/>
          </a:xfrm>
          <a:custGeom>
            <a:avLst/>
            <a:gdLst/>
            <a:ahLst/>
            <a:cxnLst/>
            <a:rect r="r" b="b" t="t" l="l"/>
            <a:pathLst>
              <a:path h="893346" w="893346">
                <a:moveTo>
                  <a:pt x="0" y="0"/>
                </a:moveTo>
                <a:lnTo>
                  <a:pt x="893346" y="0"/>
                </a:lnTo>
                <a:lnTo>
                  <a:pt x="893346" y="893346"/>
                </a:lnTo>
                <a:lnTo>
                  <a:pt x="0" y="8933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4524543">
            <a:off x="-1987176" y="-2292699"/>
            <a:ext cx="6925142" cy="6526473"/>
          </a:xfrm>
          <a:custGeom>
            <a:avLst/>
            <a:gdLst/>
            <a:ahLst/>
            <a:cxnLst/>
            <a:rect r="r" b="b" t="t" l="l"/>
            <a:pathLst>
              <a:path h="6526473" w="6925142">
                <a:moveTo>
                  <a:pt x="6925142" y="6526473"/>
                </a:moveTo>
                <a:lnTo>
                  <a:pt x="0" y="6526473"/>
                </a:lnTo>
                <a:lnTo>
                  <a:pt x="0" y="0"/>
                </a:lnTo>
                <a:lnTo>
                  <a:pt x="6925142" y="0"/>
                </a:lnTo>
                <a:lnTo>
                  <a:pt x="6925142" y="6526473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flipV="true">
            <a:off x="1028655" y="9182100"/>
            <a:ext cx="16230600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922057" y="4262359"/>
            <a:ext cx="14443886" cy="2995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3251" indent="-366626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Recruiters &amp; Hiring Managers – to evaluate skills and projects</a:t>
            </a:r>
          </a:p>
          <a:p>
            <a:pPr algn="ctr" marL="733251" indent="-366626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Peers &amp; Collaborators – to explore collaboration opportunities</a:t>
            </a:r>
          </a:p>
          <a:p>
            <a:pPr algn="ctr" marL="733251" indent="-366626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Clients – to check technical expertise and past work</a:t>
            </a:r>
          </a:p>
          <a:p>
            <a:pPr algn="ctr" marL="733251" indent="-366626" lvl="1">
              <a:lnSpc>
                <a:spcPts val="4754"/>
              </a:lnSpc>
              <a:buFont typeface="Arial"/>
              <a:buChar char="•"/>
            </a:pPr>
            <a:r>
              <a:rPr lang="en-US" sz="3396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Personal Branding – to create an online identity</a:t>
            </a:r>
          </a:p>
          <a:p>
            <a:pPr algn="ctr">
              <a:lnSpc>
                <a:spcPts val="4754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3864909" y="2463448"/>
            <a:ext cx="11507686" cy="1355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90"/>
              </a:lnSpc>
            </a:pPr>
            <a:r>
              <a:rPr lang="en-US" b="true" sz="7064">
                <a:solidFill>
                  <a:srgbClr val="48392E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END USERS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5F5DC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5F5DC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78" y="1047750"/>
            <a:ext cx="16230600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365954" y="582027"/>
            <a:ext cx="893346" cy="893346"/>
          </a:xfrm>
          <a:custGeom>
            <a:avLst/>
            <a:gdLst/>
            <a:ahLst/>
            <a:cxnLst/>
            <a:rect r="r" b="b" t="t" l="l"/>
            <a:pathLst>
              <a:path h="893346" w="893346">
                <a:moveTo>
                  <a:pt x="0" y="0"/>
                </a:moveTo>
                <a:lnTo>
                  <a:pt x="893346" y="0"/>
                </a:lnTo>
                <a:lnTo>
                  <a:pt x="893346" y="893346"/>
                </a:lnTo>
                <a:lnTo>
                  <a:pt x="0" y="8933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524543">
            <a:off x="13796707" y="5956963"/>
            <a:ext cx="6925142" cy="6526473"/>
          </a:xfrm>
          <a:custGeom>
            <a:avLst/>
            <a:gdLst/>
            <a:ahLst/>
            <a:cxnLst/>
            <a:rect r="r" b="b" t="t" l="l"/>
            <a:pathLst>
              <a:path h="6526473" w="6925142">
                <a:moveTo>
                  <a:pt x="0" y="0"/>
                </a:moveTo>
                <a:lnTo>
                  <a:pt x="6925142" y="0"/>
                </a:lnTo>
                <a:lnTo>
                  <a:pt x="6925142" y="6526474"/>
                </a:lnTo>
                <a:lnTo>
                  <a:pt x="0" y="65264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22" y="8773527"/>
            <a:ext cx="893346" cy="893346"/>
          </a:xfrm>
          <a:custGeom>
            <a:avLst/>
            <a:gdLst/>
            <a:ahLst/>
            <a:cxnLst/>
            <a:rect r="r" b="b" t="t" l="l"/>
            <a:pathLst>
              <a:path h="893346" w="893346">
                <a:moveTo>
                  <a:pt x="0" y="0"/>
                </a:moveTo>
                <a:lnTo>
                  <a:pt x="893346" y="0"/>
                </a:lnTo>
                <a:lnTo>
                  <a:pt x="893346" y="893346"/>
                </a:lnTo>
                <a:lnTo>
                  <a:pt x="0" y="8933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4524543">
            <a:off x="-1987176" y="-2292699"/>
            <a:ext cx="6925142" cy="6526473"/>
          </a:xfrm>
          <a:custGeom>
            <a:avLst/>
            <a:gdLst/>
            <a:ahLst/>
            <a:cxnLst/>
            <a:rect r="r" b="b" t="t" l="l"/>
            <a:pathLst>
              <a:path h="6526473" w="6925142">
                <a:moveTo>
                  <a:pt x="6925142" y="6526473"/>
                </a:moveTo>
                <a:lnTo>
                  <a:pt x="0" y="6526473"/>
                </a:lnTo>
                <a:lnTo>
                  <a:pt x="0" y="0"/>
                </a:lnTo>
                <a:lnTo>
                  <a:pt x="6925142" y="0"/>
                </a:lnTo>
                <a:lnTo>
                  <a:pt x="6925142" y="6526473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flipV="true">
            <a:off x="1028655" y="9182100"/>
            <a:ext cx="16230600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3720756" y="1535444"/>
            <a:ext cx="12293111" cy="1091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2"/>
              </a:lnSpc>
            </a:pPr>
            <a:r>
              <a:rPr lang="en-US" b="true" sz="5659">
                <a:solidFill>
                  <a:srgbClr val="48392E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 TOOLS AND TECHNOLOGIES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505668" y="3226716"/>
            <a:ext cx="9037134" cy="4807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34934" indent="-367467" lvl="1">
              <a:lnSpc>
                <a:spcPts val="4765"/>
              </a:lnSpc>
              <a:buFont typeface="Arial"/>
              <a:buChar char="•"/>
            </a:pPr>
            <a:r>
              <a:rPr lang="en-US" sz="3404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Frontend: HTML, CSS, JavaScript</a:t>
            </a:r>
          </a:p>
          <a:p>
            <a:pPr algn="just" marL="734934" indent="-367467" lvl="1">
              <a:lnSpc>
                <a:spcPts val="4765"/>
              </a:lnSpc>
              <a:buFont typeface="Arial"/>
              <a:buChar char="•"/>
            </a:pPr>
            <a:r>
              <a:rPr lang="en-US" sz="3404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Backend: Python (for data visualization project integration)</a:t>
            </a:r>
          </a:p>
          <a:p>
            <a:pPr algn="just" marL="734934" indent="-367467" lvl="1">
              <a:lnSpc>
                <a:spcPts val="4765"/>
              </a:lnSpc>
              <a:buFont typeface="Arial"/>
              <a:buChar char="•"/>
            </a:pPr>
            <a:r>
              <a:rPr lang="en-US" sz="3404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Design Tools: Canva</a:t>
            </a:r>
          </a:p>
          <a:p>
            <a:pPr algn="just" marL="734934" indent="-367467" lvl="1">
              <a:lnSpc>
                <a:spcPts val="4765"/>
              </a:lnSpc>
              <a:buFont typeface="Arial"/>
              <a:buChar char="•"/>
            </a:pPr>
            <a:r>
              <a:rPr lang="en-US" sz="3404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Version Control: Git &amp; GitHub</a:t>
            </a:r>
          </a:p>
          <a:p>
            <a:pPr algn="just" marL="734934" indent="-367467" lvl="1">
              <a:lnSpc>
                <a:spcPts val="4765"/>
              </a:lnSpc>
              <a:buFont typeface="Arial"/>
              <a:buChar char="•"/>
            </a:pPr>
            <a:r>
              <a:rPr lang="en-US" sz="3404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Video Editing Tools: [Mention tool used, e.g., Adobe Premiere/Filmora]</a:t>
            </a:r>
          </a:p>
          <a:p>
            <a:pPr algn="just">
              <a:lnSpc>
                <a:spcPts val="4765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5F5DC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5F5DC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78" y="1047750"/>
            <a:ext cx="16230600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365954" y="582027"/>
            <a:ext cx="893346" cy="893346"/>
          </a:xfrm>
          <a:custGeom>
            <a:avLst/>
            <a:gdLst/>
            <a:ahLst/>
            <a:cxnLst/>
            <a:rect r="r" b="b" t="t" l="l"/>
            <a:pathLst>
              <a:path h="893346" w="893346">
                <a:moveTo>
                  <a:pt x="0" y="0"/>
                </a:moveTo>
                <a:lnTo>
                  <a:pt x="893346" y="0"/>
                </a:lnTo>
                <a:lnTo>
                  <a:pt x="893346" y="893346"/>
                </a:lnTo>
                <a:lnTo>
                  <a:pt x="0" y="8933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524543">
            <a:off x="13796707" y="5956963"/>
            <a:ext cx="6925142" cy="6526473"/>
          </a:xfrm>
          <a:custGeom>
            <a:avLst/>
            <a:gdLst/>
            <a:ahLst/>
            <a:cxnLst/>
            <a:rect r="r" b="b" t="t" l="l"/>
            <a:pathLst>
              <a:path h="6526473" w="6925142">
                <a:moveTo>
                  <a:pt x="0" y="0"/>
                </a:moveTo>
                <a:lnTo>
                  <a:pt x="6925142" y="0"/>
                </a:lnTo>
                <a:lnTo>
                  <a:pt x="6925142" y="6526474"/>
                </a:lnTo>
                <a:lnTo>
                  <a:pt x="0" y="65264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22" y="8773527"/>
            <a:ext cx="893346" cy="893346"/>
          </a:xfrm>
          <a:custGeom>
            <a:avLst/>
            <a:gdLst/>
            <a:ahLst/>
            <a:cxnLst/>
            <a:rect r="r" b="b" t="t" l="l"/>
            <a:pathLst>
              <a:path h="893346" w="893346">
                <a:moveTo>
                  <a:pt x="0" y="0"/>
                </a:moveTo>
                <a:lnTo>
                  <a:pt x="893346" y="0"/>
                </a:lnTo>
                <a:lnTo>
                  <a:pt x="893346" y="893346"/>
                </a:lnTo>
                <a:lnTo>
                  <a:pt x="0" y="8933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4524543">
            <a:off x="-1987176" y="-2292699"/>
            <a:ext cx="6925142" cy="6526473"/>
          </a:xfrm>
          <a:custGeom>
            <a:avLst/>
            <a:gdLst/>
            <a:ahLst/>
            <a:cxnLst/>
            <a:rect r="r" b="b" t="t" l="l"/>
            <a:pathLst>
              <a:path h="6526473" w="6925142">
                <a:moveTo>
                  <a:pt x="6925142" y="6526473"/>
                </a:moveTo>
                <a:lnTo>
                  <a:pt x="0" y="6526473"/>
                </a:lnTo>
                <a:lnTo>
                  <a:pt x="0" y="0"/>
                </a:lnTo>
                <a:lnTo>
                  <a:pt x="6925142" y="0"/>
                </a:lnTo>
                <a:lnTo>
                  <a:pt x="6925142" y="6526473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flipV="true">
            <a:off x="1028655" y="9182100"/>
            <a:ext cx="16230600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6835255" y="2863965"/>
            <a:ext cx="2514429" cy="3384599"/>
            <a:chOff x="0" y="0"/>
            <a:chExt cx="603832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03832" cy="812800"/>
            </a:xfrm>
            <a:custGeom>
              <a:avLst/>
              <a:gdLst/>
              <a:ahLst/>
              <a:cxnLst/>
              <a:rect r="r" b="b" t="t" l="l"/>
              <a:pathLst>
                <a:path h="812800" w="603832">
                  <a:moveTo>
                    <a:pt x="70817" y="0"/>
                  </a:moveTo>
                  <a:lnTo>
                    <a:pt x="533015" y="0"/>
                  </a:lnTo>
                  <a:cubicBezTo>
                    <a:pt x="551797" y="0"/>
                    <a:pt x="569809" y="7461"/>
                    <a:pt x="583090" y="20742"/>
                  </a:cubicBezTo>
                  <a:cubicBezTo>
                    <a:pt x="596371" y="34023"/>
                    <a:pt x="603832" y="52035"/>
                    <a:pt x="603832" y="70817"/>
                  </a:cubicBezTo>
                  <a:lnTo>
                    <a:pt x="603832" y="741983"/>
                  </a:lnTo>
                  <a:cubicBezTo>
                    <a:pt x="603832" y="760765"/>
                    <a:pt x="596371" y="778777"/>
                    <a:pt x="583090" y="792058"/>
                  </a:cubicBezTo>
                  <a:cubicBezTo>
                    <a:pt x="569809" y="805339"/>
                    <a:pt x="551797" y="812800"/>
                    <a:pt x="533015" y="812800"/>
                  </a:cubicBezTo>
                  <a:lnTo>
                    <a:pt x="70817" y="812800"/>
                  </a:lnTo>
                  <a:cubicBezTo>
                    <a:pt x="52035" y="812800"/>
                    <a:pt x="34023" y="805339"/>
                    <a:pt x="20742" y="792058"/>
                  </a:cubicBezTo>
                  <a:cubicBezTo>
                    <a:pt x="7461" y="778777"/>
                    <a:pt x="0" y="760765"/>
                    <a:pt x="0" y="741983"/>
                  </a:cubicBezTo>
                  <a:lnTo>
                    <a:pt x="0" y="70817"/>
                  </a:lnTo>
                  <a:cubicBezTo>
                    <a:pt x="0" y="52035"/>
                    <a:pt x="7461" y="34023"/>
                    <a:pt x="20742" y="20742"/>
                  </a:cubicBezTo>
                  <a:cubicBezTo>
                    <a:pt x="34023" y="7461"/>
                    <a:pt x="52035" y="0"/>
                    <a:pt x="70817" y="0"/>
                  </a:cubicBezTo>
                  <a:close/>
                </a:path>
              </a:pathLst>
            </a:custGeom>
            <a:blipFill>
              <a:blip r:embed="rId6"/>
              <a:stretch>
                <a:fillRect l="-51018" t="0" r="-51018" b="0"/>
              </a:stretch>
            </a:blipFill>
            <a:ln w="38100" cap="rnd">
              <a:solidFill>
                <a:srgbClr val="000000"/>
              </a:solidFill>
              <a:prstDash val="solid"/>
              <a:round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3560836" y="2863965"/>
            <a:ext cx="2514429" cy="3384599"/>
            <a:chOff x="0" y="0"/>
            <a:chExt cx="603832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03832" cy="812800"/>
            </a:xfrm>
            <a:custGeom>
              <a:avLst/>
              <a:gdLst/>
              <a:ahLst/>
              <a:cxnLst/>
              <a:rect r="r" b="b" t="t" l="l"/>
              <a:pathLst>
                <a:path h="812800" w="603832">
                  <a:moveTo>
                    <a:pt x="70817" y="0"/>
                  </a:moveTo>
                  <a:lnTo>
                    <a:pt x="533015" y="0"/>
                  </a:lnTo>
                  <a:cubicBezTo>
                    <a:pt x="551797" y="0"/>
                    <a:pt x="569809" y="7461"/>
                    <a:pt x="583090" y="20742"/>
                  </a:cubicBezTo>
                  <a:cubicBezTo>
                    <a:pt x="596371" y="34023"/>
                    <a:pt x="603832" y="52035"/>
                    <a:pt x="603832" y="70817"/>
                  </a:cubicBezTo>
                  <a:lnTo>
                    <a:pt x="603832" y="741983"/>
                  </a:lnTo>
                  <a:cubicBezTo>
                    <a:pt x="603832" y="760765"/>
                    <a:pt x="596371" y="778777"/>
                    <a:pt x="583090" y="792058"/>
                  </a:cubicBezTo>
                  <a:cubicBezTo>
                    <a:pt x="569809" y="805339"/>
                    <a:pt x="551797" y="812800"/>
                    <a:pt x="533015" y="812800"/>
                  </a:cubicBezTo>
                  <a:lnTo>
                    <a:pt x="70817" y="812800"/>
                  </a:lnTo>
                  <a:cubicBezTo>
                    <a:pt x="52035" y="812800"/>
                    <a:pt x="34023" y="805339"/>
                    <a:pt x="20742" y="792058"/>
                  </a:cubicBezTo>
                  <a:cubicBezTo>
                    <a:pt x="7461" y="778777"/>
                    <a:pt x="0" y="760765"/>
                    <a:pt x="0" y="741983"/>
                  </a:cubicBezTo>
                  <a:lnTo>
                    <a:pt x="0" y="70817"/>
                  </a:lnTo>
                  <a:cubicBezTo>
                    <a:pt x="0" y="52035"/>
                    <a:pt x="7461" y="34023"/>
                    <a:pt x="20742" y="20742"/>
                  </a:cubicBezTo>
                  <a:cubicBezTo>
                    <a:pt x="34023" y="7461"/>
                    <a:pt x="52035" y="0"/>
                    <a:pt x="70817" y="0"/>
                  </a:cubicBezTo>
                  <a:close/>
                </a:path>
              </a:pathLst>
            </a:custGeom>
            <a:blipFill>
              <a:blip r:embed="rId7"/>
              <a:stretch>
                <a:fillRect l="0" t="-5752" r="0" b="-5752"/>
              </a:stretch>
            </a:blipFill>
            <a:ln w="38100" cap="rnd">
              <a:solidFill>
                <a:srgbClr val="000000"/>
              </a:solidFill>
              <a:prstDash val="solid"/>
              <a:round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10109674" y="2955814"/>
            <a:ext cx="2514429" cy="3384599"/>
            <a:chOff x="0" y="0"/>
            <a:chExt cx="603832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03832" cy="812800"/>
            </a:xfrm>
            <a:custGeom>
              <a:avLst/>
              <a:gdLst/>
              <a:ahLst/>
              <a:cxnLst/>
              <a:rect r="r" b="b" t="t" l="l"/>
              <a:pathLst>
                <a:path h="812800" w="603832">
                  <a:moveTo>
                    <a:pt x="70817" y="0"/>
                  </a:moveTo>
                  <a:lnTo>
                    <a:pt x="533015" y="0"/>
                  </a:lnTo>
                  <a:cubicBezTo>
                    <a:pt x="551797" y="0"/>
                    <a:pt x="569809" y="7461"/>
                    <a:pt x="583090" y="20742"/>
                  </a:cubicBezTo>
                  <a:cubicBezTo>
                    <a:pt x="596371" y="34023"/>
                    <a:pt x="603832" y="52035"/>
                    <a:pt x="603832" y="70817"/>
                  </a:cubicBezTo>
                  <a:lnTo>
                    <a:pt x="603832" y="741983"/>
                  </a:lnTo>
                  <a:cubicBezTo>
                    <a:pt x="603832" y="760765"/>
                    <a:pt x="596371" y="778777"/>
                    <a:pt x="583090" y="792058"/>
                  </a:cubicBezTo>
                  <a:cubicBezTo>
                    <a:pt x="569809" y="805339"/>
                    <a:pt x="551797" y="812800"/>
                    <a:pt x="533015" y="812800"/>
                  </a:cubicBezTo>
                  <a:lnTo>
                    <a:pt x="70817" y="812800"/>
                  </a:lnTo>
                  <a:cubicBezTo>
                    <a:pt x="52035" y="812800"/>
                    <a:pt x="34023" y="805339"/>
                    <a:pt x="20742" y="792058"/>
                  </a:cubicBezTo>
                  <a:cubicBezTo>
                    <a:pt x="7461" y="778777"/>
                    <a:pt x="0" y="760765"/>
                    <a:pt x="0" y="741983"/>
                  </a:cubicBezTo>
                  <a:lnTo>
                    <a:pt x="0" y="70817"/>
                  </a:lnTo>
                  <a:cubicBezTo>
                    <a:pt x="0" y="52035"/>
                    <a:pt x="7461" y="34023"/>
                    <a:pt x="20742" y="20742"/>
                  </a:cubicBezTo>
                  <a:cubicBezTo>
                    <a:pt x="34023" y="7461"/>
                    <a:pt x="52035" y="0"/>
                    <a:pt x="70817" y="0"/>
                  </a:cubicBezTo>
                  <a:close/>
                </a:path>
              </a:pathLst>
            </a:custGeom>
            <a:blipFill>
              <a:blip r:embed="rId8"/>
              <a:stretch>
                <a:fillRect l="-69562" t="0" r="-69562" b="0"/>
              </a:stretch>
            </a:blipFill>
            <a:ln w="38100" cap="rnd">
              <a:solidFill>
                <a:srgbClr val="000000"/>
              </a:solidFill>
              <a:prstDash val="solid"/>
              <a:round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13229005" y="2955814"/>
            <a:ext cx="2545045" cy="3384599"/>
            <a:chOff x="0" y="0"/>
            <a:chExt cx="611184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11184" cy="812800"/>
            </a:xfrm>
            <a:custGeom>
              <a:avLst/>
              <a:gdLst/>
              <a:ahLst/>
              <a:cxnLst/>
              <a:rect r="r" b="b" t="t" l="l"/>
              <a:pathLst>
                <a:path h="812800" w="611184">
                  <a:moveTo>
                    <a:pt x="69965" y="0"/>
                  </a:moveTo>
                  <a:lnTo>
                    <a:pt x="541219" y="0"/>
                  </a:lnTo>
                  <a:cubicBezTo>
                    <a:pt x="559775" y="0"/>
                    <a:pt x="577571" y="7371"/>
                    <a:pt x="590692" y="20492"/>
                  </a:cubicBezTo>
                  <a:cubicBezTo>
                    <a:pt x="603813" y="33613"/>
                    <a:pt x="611184" y="51409"/>
                    <a:pt x="611184" y="69965"/>
                  </a:cubicBezTo>
                  <a:lnTo>
                    <a:pt x="611184" y="742835"/>
                  </a:lnTo>
                  <a:cubicBezTo>
                    <a:pt x="611184" y="761391"/>
                    <a:pt x="603813" y="779187"/>
                    <a:pt x="590692" y="792308"/>
                  </a:cubicBezTo>
                  <a:cubicBezTo>
                    <a:pt x="577571" y="805429"/>
                    <a:pt x="559775" y="812800"/>
                    <a:pt x="541219" y="812800"/>
                  </a:cubicBezTo>
                  <a:lnTo>
                    <a:pt x="69965" y="812800"/>
                  </a:lnTo>
                  <a:cubicBezTo>
                    <a:pt x="51409" y="812800"/>
                    <a:pt x="33613" y="805429"/>
                    <a:pt x="20492" y="792308"/>
                  </a:cubicBezTo>
                  <a:cubicBezTo>
                    <a:pt x="7371" y="779187"/>
                    <a:pt x="0" y="761391"/>
                    <a:pt x="0" y="742835"/>
                  </a:cubicBezTo>
                  <a:lnTo>
                    <a:pt x="0" y="69965"/>
                  </a:lnTo>
                  <a:cubicBezTo>
                    <a:pt x="0" y="51409"/>
                    <a:pt x="7371" y="33613"/>
                    <a:pt x="20492" y="20492"/>
                  </a:cubicBezTo>
                  <a:cubicBezTo>
                    <a:pt x="33613" y="7371"/>
                    <a:pt x="51409" y="0"/>
                    <a:pt x="69965" y="0"/>
                  </a:cubicBezTo>
                  <a:close/>
                </a:path>
              </a:pathLst>
            </a:custGeom>
            <a:blipFill>
              <a:blip r:embed="rId9"/>
              <a:stretch>
                <a:fillRect l="-49803" t="0" r="-49803" b="0"/>
              </a:stretch>
            </a:blipFill>
            <a:ln w="38100" cap="rnd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name="TextBox 16" id="16"/>
          <p:cNvSpPr txBox="true"/>
          <p:nvPr/>
        </p:nvSpPr>
        <p:spPr>
          <a:xfrm rot="0">
            <a:off x="3560836" y="1338926"/>
            <a:ext cx="12270290" cy="1058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10"/>
              </a:lnSpc>
            </a:pPr>
            <a:r>
              <a:rPr lang="en-US" b="true" sz="5507">
                <a:solidFill>
                  <a:srgbClr val="48392E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PORTFOLIO DESIGN AND LAYOUT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560836" y="6673143"/>
            <a:ext cx="12657184" cy="2310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73959" indent="-286980" lvl="1">
              <a:lnSpc>
                <a:spcPts val="3721"/>
              </a:lnSpc>
              <a:buFont typeface="Arial"/>
              <a:buChar char="•"/>
            </a:pPr>
            <a:r>
              <a:rPr lang="en-US" sz="2658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Sections: Home, About, Skills, Projects, Contact</a:t>
            </a:r>
          </a:p>
          <a:p>
            <a:pPr algn="ctr" marL="573959" indent="-286980" lvl="1">
              <a:lnSpc>
                <a:spcPts val="3721"/>
              </a:lnSpc>
              <a:buFont typeface="Arial"/>
              <a:buChar char="•"/>
            </a:pPr>
            <a:r>
              <a:rPr lang="en-US" sz="2658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Design: Clean, modern UI with responsive design</a:t>
            </a:r>
          </a:p>
          <a:p>
            <a:pPr algn="ctr" marL="573959" indent="-286980" lvl="1">
              <a:lnSpc>
                <a:spcPts val="3721"/>
              </a:lnSpc>
              <a:buFont typeface="Arial"/>
              <a:buChar char="•"/>
            </a:pPr>
            <a:r>
              <a:rPr lang="en-US" sz="2658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Colors &amp; Fonts: Professional palette with emphasis on green highlights</a:t>
            </a:r>
          </a:p>
          <a:p>
            <a:pPr algn="ctr" marL="573959" indent="-286980" lvl="1">
              <a:lnSpc>
                <a:spcPts val="3721"/>
              </a:lnSpc>
              <a:buFont typeface="Arial"/>
              <a:buChar char="•"/>
            </a:pPr>
            <a:r>
              <a:rPr lang="en-US" sz="2658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Layout: Grid-based with interactive elements</a:t>
            </a:r>
          </a:p>
          <a:p>
            <a:pPr algn="ctr">
              <a:lnSpc>
                <a:spcPts val="3721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5F5DC">
                <a:alpha val="100000"/>
              </a:srgbClr>
            </a:gs>
            <a:gs pos="50000">
              <a:srgbClr val="FFFFFF">
                <a:alpha val="100000"/>
              </a:srgbClr>
            </a:gs>
            <a:gs pos="100000">
              <a:srgbClr val="F5F5DC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1028678" y="1047750"/>
            <a:ext cx="16230600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6365954" y="582027"/>
            <a:ext cx="893346" cy="893346"/>
          </a:xfrm>
          <a:custGeom>
            <a:avLst/>
            <a:gdLst/>
            <a:ahLst/>
            <a:cxnLst/>
            <a:rect r="r" b="b" t="t" l="l"/>
            <a:pathLst>
              <a:path h="893346" w="893346">
                <a:moveTo>
                  <a:pt x="0" y="0"/>
                </a:moveTo>
                <a:lnTo>
                  <a:pt x="893346" y="0"/>
                </a:lnTo>
                <a:lnTo>
                  <a:pt x="893346" y="893346"/>
                </a:lnTo>
                <a:lnTo>
                  <a:pt x="0" y="8933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4524543">
            <a:off x="13796707" y="5956963"/>
            <a:ext cx="6925142" cy="6526473"/>
          </a:xfrm>
          <a:custGeom>
            <a:avLst/>
            <a:gdLst/>
            <a:ahLst/>
            <a:cxnLst/>
            <a:rect r="r" b="b" t="t" l="l"/>
            <a:pathLst>
              <a:path h="6526473" w="6925142">
                <a:moveTo>
                  <a:pt x="0" y="0"/>
                </a:moveTo>
                <a:lnTo>
                  <a:pt x="6925142" y="0"/>
                </a:lnTo>
                <a:lnTo>
                  <a:pt x="6925142" y="6526474"/>
                </a:lnTo>
                <a:lnTo>
                  <a:pt x="0" y="65264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22" y="8773527"/>
            <a:ext cx="893346" cy="893346"/>
          </a:xfrm>
          <a:custGeom>
            <a:avLst/>
            <a:gdLst/>
            <a:ahLst/>
            <a:cxnLst/>
            <a:rect r="r" b="b" t="t" l="l"/>
            <a:pathLst>
              <a:path h="893346" w="893346">
                <a:moveTo>
                  <a:pt x="0" y="0"/>
                </a:moveTo>
                <a:lnTo>
                  <a:pt x="893346" y="0"/>
                </a:lnTo>
                <a:lnTo>
                  <a:pt x="893346" y="893346"/>
                </a:lnTo>
                <a:lnTo>
                  <a:pt x="0" y="8933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4524543">
            <a:off x="-1987176" y="-2292699"/>
            <a:ext cx="6925142" cy="6526473"/>
          </a:xfrm>
          <a:custGeom>
            <a:avLst/>
            <a:gdLst/>
            <a:ahLst/>
            <a:cxnLst/>
            <a:rect r="r" b="b" t="t" l="l"/>
            <a:pathLst>
              <a:path h="6526473" w="6925142">
                <a:moveTo>
                  <a:pt x="6925142" y="6526473"/>
                </a:moveTo>
                <a:lnTo>
                  <a:pt x="0" y="6526473"/>
                </a:lnTo>
                <a:lnTo>
                  <a:pt x="0" y="0"/>
                </a:lnTo>
                <a:lnTo>
                  <a:pt x="6925142" y="0"/>
                </a:lnTo>
                <a:lnTo>
                  <a:pt x="6925142" y="6526473"/>
                </a:lnTo>
                <a:close/>
              </a:path>
            </a:pathLst>
          </a:custGeom>
          <a:blipFill>
            <a:blip r:embed="rId4">
              <a:alphaModFix amt="19999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7" id="7"/>
          <p:cNvSpPr/>
          <p:nvPr/>
        </p:nvSpPr>
        <p:spPr>
          <a:xfrm flipV="true">
            <a:off x="1028655" y="9182100"/>
            <a:ext cx="16230600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8" id="8"/>
          <p:cNvGrpSpPr/>
          <p:nvPr/>
        </p:nvGrpSpPr>
        <p:grpSpPr>
          <a:xfrm rot="0">
            <a:off x="6497401" y="2498051"/>
            <a:ext cx="2224646" cy="2994531"/>
            <a:chOff x="0" y="0"/>
            <a:chExt cx="603832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03832" cy="812800"/>
            </a:xfrm>
            <a:custGeom>
              <a:avLst/>
              <a:gdLst/>
              <a:ahLst/>
              <a:cxnLst/>
              <a:rect r="r" b="b" t="t" l="l"/>
              <a:pathLst>
                <a:path h="812800" w="603832">
                  <a:moveTo>
                    <a:pt x="80042" y="0"/>
                  </a:moveTo>
                  <a:lnTo>
                    <a:pt x="523790" y="0"/>
                  </a:lnTo>
                  <a:cubicBezTo>
                    <a:pt x="545018" y="0"/>
                    <a:pt x="565377" y="8433"/>
                    <a:pt x="580388" y="23444"/>
                  </a:cubicBezTo>
                  <a:cubicBezTo>
                    <a:pt x="595399" y="38454"/>
                    <a:pt x="603832" y="58813"/>
                    <a:pt x="603832" y="80042"/>
                  </a:cubicBezTo>
                  <a:lnTo>
                    <a:pt x="603832" y="732758"/>
                  </a:lnTo>
                  <a:cubicBezTo>
                    <a:pt x="603832" y="753987"/>
                    <a:pt x="595399" y="774346"/>
                    <a:pt x="580388" y="789356"/>
                  </a:cubicBezTo>
                  <a:cubicBezTo>
                    <a:pt x="565377" y="804367"/>
                    <a:pt x="545018" y="812800"/>
                    <a:pt x="523790" y="812800"/>
                  </a:cubicBezTo>
                  <a:lnTo>
                    <a:pt x="80042" y="812800"/>
                  </a:lnTo>
                  <a:cubicBezTo>
                    <a:pt x="58813" y="812800"/>
                    <a:pt x="38454" y="804367"/>
                    <a:pt x="23444" y="789356"/>
                  </a:cubicBezTo>
                  <a:cubicBezTo>
                    <a:pt x="8433" y="774346"/>
                    <a:pt x="0" y="753987"/>
                    <a:pt x="0" y="732758"/>
                  </a:cubicBezTo>
                  <a:lnTo>
                    <a:pt x="0" y="80042"/>
                  </a:lnTo>
                  <a:cubicBezTo>
                    <a:pt x="0" y="58813"/>
                    <a:pt x="8433" y="38454"/>
                    <a:pt x="23444" y="23444"/>
                  </a:cubicBezTo>
                  <a:cubicBezTo>
                    <a:pt x="38454" y="8433"/>
                    <a:pt x="58813" y="0"/>
                    <a:pt x="80042" y="0"/>
                  </a:cubicBezTo>
                  <a:close/>
                </a:path>
              </a:pathLst>
            </a:custGeom>
            <a:blipFill>
              <a:blip r:embed="rId6"/>
              <a:stretch>
                <a:fillRect l="-51398" t="0" r="-51398" b="0"/>
              </a:stretch>
            </a:blipFill>
            <a:ln w="38100" cap="rnd">
              <a:solidFill>
                <a:srgbClr val="000000"/>
              </a:solidFill>
              <a:prstDash val="solid"/>
              <a:round/>
            </a:ln>
          </p:spPr>
        </p:sp>
      </p:grpSp>
      <p:grpSp>
        <p:nvGrpSpPr>
          <p:cNvPr name="Group 10" id="10"/>
          <p:cNvGrpSpPr/>
          <p:nvPr/>
        </p:nvGrpSpPr>
        <p:grpSpPr>
          <a:xfrm rot="0">
            <a:off x="3603937" y="2498051"/>
            <a:ext cx="2224646" cy="2994531"/>
            <a:chOff x="0" y="0"/>
            <a:chExt cx="603832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03832" cy="812800"/>
            </a:xfrm>
            <a:custGeom>
              <a:avLst/>
              <a:gdLst/>
              <a:ahLst/>
              <a:cxnLst/>
              <a:rect r="r" b="b" t="t" l="l"/>
              <a:pathLst>
                <a:path h="812800" w="603832">
                  <a:moveTo>
                    <a:pt x="80042" y="0"/>
                  </a:moveTo>
                  <a:lnTo>
                    <a:pt x="523790" y="0"/>
                  </a:lnTo>
                  <a:cubicBezTo>
                    <a:pt x="545018" y="0"/>
                    <a:pt x="565377" y="8433"/>
                    <a:pt x="580388" y="23444"/>
                  </a:cubicBezTo>
                  <a:cubicBezTo>
                    <a:pt x="595399" y="38454"/>
                    <a:pt x="603832" y="58813"/>
                    <a:pt x="603832" y="80042"/>
                  </a:cubicBezTo>
                  <a:lnTo>
                    <a:pt x="603832" y="732758"/>
                  </a:lnTo>
                  <a:cubicBezTo>
                    <a:pt x="603832" y="753987"/>
                    <a:pt x="595399" y="774346"/>
                    <a:pt x="580388" y="789356"/>
                  </a:cubicBezTo>
                  <a:cubicBezTo>
                    <a:pt x="565377" y="804367"/>
                    <a:pt x="545018" y="812800"/>
                    <a:pt x="523790" y="812800"/>
                  </a:cubicBezTo>
                  <a:lnTo>
                    <a:pt x="80042" y="812800"/>
                  </a:lnTo>
                  <a:cubicBezTo>
                    <a:pt x="58813" y="812800"/>
                    <a:pt x="38454" y="804367"/>
                    <a:pt x="23444" y="789356"/>
                  </a:cubicBezTo>
                  <a:cubicBezTo>
                    <a:pt x="8433" y="774346"/>
                    <a:pt x="0" y="753987"/>
                    <a:pt x="0" y="732758"/>
                  </a:cubicBezTo>
                  <a:lnTo>
                    <a:pt x="0" y="80042"/>
                  </a:lnTo>
                  <a:cubicBezTo>
                    <a:pt x="0" y="58813"/>
                    <a:pt x="8433" y="38454"/>
                    <a:pt x="23444" y="23444"/>
                  </a:cubicBezTo>
                  <a:cubicBezTo>
                    <a:pt x="38454" y="8433"/>
                    <a:pt x="58813" y="0"/>
                    <a:pt x="80042" y="0"/>
                  </a:cubicBezTo>
                  <a:close/>
                </a:path>
              </a:pathLst>
            </a:custGeom>
            <a:blipFill>
              <a:blip r:embed="rId7"/>
              <a:stretch>
                <a:fillRect l="-50863" t="0" r="-50863" b="0"/>
              </a:stretch>
            </a:blipFill>
            <a:ln w="38100" cap="rnd">
              <a:solidFill>
                <a:srgbClr val="000000"/>
              </a:solidFill>
              <a:prstDash val="solid"/>
              <a:round/>
            </a:ln>
          </p:spPr>
        </p:sp>
      </p:grpSp>
      <p:grpSp>
        <p:nvGrpSpPr>
          <p:cNvPr name="Group 12" id="12"/>
          <p:cNvGrpSpPr/>
          <p:nvPr/>
        </p:nvGrpSpPr>
        <p:grpSpPr>
          <a:xfrm rot="0">
            <a:off x="9716680" y="2498051"/>
            <a:ext cx="2224646" cy="2994531"/>
            <a:chOff x="0" y="0"/>
            <a:chExt cx="603832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603832" cy="812800"/>
            </a:xfrm>
            <a:custGeom>
              <a:avLst/>
              <a:gdLst/>
              <a:ahLst/>
              <a:cxnLst/>
              <a:rect r="r" b="b" t="t" l="l"/>
              <a:pathLst>
                <a:path h="812800" w="603832">
                  <a:moveTo>
                    <a:pt x="80042" y="0"/>
                  </a:moveTo>
                  <a:lnTo>
                    <a:pt x="523790" y="0"/>
                  </a:lnTo>
                  <a:cubicBezTo>
                    <a:pt x="545018" y="0"/>
                    <a:pt x="565377" y="8433"/>
                    <a:pt x="580388" y="23444"/>
                  </a:cubicBezTo>
                  <a:cubicBezTo>
                    <a:pt x="595399" y="38454"/>
                    <a:pt x="603832" y="58813"/>
                    <a:pt x="603832" y="80042"/>
                  </a:cubicBezTo>
                  <a:lnTo>
                    <a:pt x="603832" y="732758"/>
                  </a:lnTo>
                  <a:cubicBezTo>
                    <a:pt x="603832" y="753987"/>
                    <a:pt x="595399" y="774346"/>
                    <a:pt x="580388" y="789356"/>
                  </a:cubicBezTo>
                  <a:cubicBezTo>
                    <a:pt x="565377" y="804367"/>
                    <a:pt x="545018" y="812800"/>
                    <a:pt x="523790" y="812800"/>
                  </a:cubicBezTo>
                  <a:lnTo>
                    <a:pt x="80042" y="812800"/>
                  </a:lnTo>
                  <a:cubicBezTo>
                    <a:pt x="58813" y="812800"/>
                    <a:pt x="38454" y="804367"/>
                    <a:pt x="23444" y="789356"/>
                  </a:cubicBezTo>
                  <a:cubicBezTo>
                    <a:pt x="8433" y="774346"/>
                    <a:pt x="0" y="753987"/>
                    <a:pt x="0" y="732758"/>
                  </a:cubicBezTo>
                  <a:lnTo>
                    <a:pt x="0" y="80042"/>
                  </a:lnTo>
                  <a:cubicBezTo>
                    <a:pt x="0" y="58813"/>
                    <a:pt x="8433" y="38454"/>
                    <a:pt x="23444" y="23444"/>
                  </a:cubicBezTo>
                  <a:cubicBezTo>
                    <a:pt x="38454" y="8433"/>
                    <a:pt x="58813" y="0"/>
                    <a:pt x="80042" y="0"/>
                  </a:cubicBezTo>
                  <a:close/>
                </a:path>
              </a:pathLst>
            </a:custGeom>
            <a:blipFill>
              <a:blip r:embed="rId8"/>
              <a:stretch>
                <a:fillRect l="-69795" t="0" r="-69795" b="0"/>
              </a:stretch>
            </a:blipFill>
            <a:ln w="38100" cap="rnd">
              <a:solidFill>
                <a:srgbClr val="000000"/>
              </a:solidFill>
              <a:prstDash val="solid"/>
              <a:round/>
            </a:ln>
          </p:spPr>
        </p:sp>
      </p:grpSp>
      <p:grpSp>
        <p:nvGrpSpPr>
          <p:cNvPr name="Group 14" id="14"/>
          <p:cNvGrpSpPr/>
          <p:nvPr/>
        </p:nvGrpSpPr>
        <p:grpSpPr>
          <a:xfrm rot="0">
            <a:off x="12757389" y="2488468"/>
            <a:ext cx="2231765" cy="3004113"/>
            <a:chOff x="0" y="0"/>
            <a:chExt cx="603832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603832" cy="812800"/>
            </a:xfrm>
            <a:custGeom>
              <a:avLst/>
              <a:gdLst/>
              <a:ahLst/>
              <a:cxnLst/>
              <a:rect r="r" b="b" t="t" l="l"/>
              <a:pathLst>
                <a:path h="812800" w="603832">
                  <a:moveTo>
                    <a:pt x="79786" y="0"/>
                  </a:moveTo>
                  <a:lnTo>
                    <a:pt x="524045" y="0"/>
                  </a:lnTo>
                  <a:cubicBezTo>
                    <a:pt x="568110" y="0"/>
                    <a:pt x="603832" y="35722"/>
                    <a:pt x="603832" y="79786"/>
                  </a:cubicBezTo>
                  <a:lnTo>
                    <a:pt x="603832" y="733014"/>
                  </a:lnTo>
                  <a:cubicBezTo>
                    <a:pt x="603832" y="754174"/>
                    <a:pt x="595426" y="774468"/>
                    <a:pt x="580463" y="789431"/>
                  </a:cubicBezTo>
                  <a:cubicBezTo>
                    <a:pt x="565500" y="804394"/>
                    <a:pt x="545206" y="812800"/>
                    <a:pt x="524045" y="812800"/>
                  </a:cubicBezTo>
                  <a:lnTo>
                    <a:pt x="79786" y="812800"/>
                  </a:lnTo>
                  <a:cubicBezTo>
                    <a:pt x="58626" y="812800"/>
                    <a:pt x="38332" y="804394"/>
                    <a:pt x="23369" y="789431"/>
                  </a:cubicBezTo>
                  <a:cubicBezTo>
                    <a:pt x="8406" y="774468"/>
                    <a:pt x="0" y="754174"/>
                    <a:pt x="0" y="733014"/>
                  </a:cubicBezTo>
                  <a:lnTo>
                    <a:pt x="0" y="79786"/>
                  </a:lnTo>
                  <a:cubicBezTo>
                    <a:pt x="0" y="58626"/>
                    <a:pt x="8406" y="38332"/>
                    <a:pt x="23369" y="23369"/>
                  </a:cubicBezTo>
                  <a:cubicBezTo>
                    <a:pt x="38332" y="8406"/>
                    <a:pt x="58626" y="0"/>
                    <a:pt x="79786" y="0"/>
                  </a:cubicBezTo>
                  <a:close/>
                </a:path>
              </a:pathLst>
            </a:custGeom>
            <a:blipFill>
              <a:blip r:embed="rId9"/>
              <a:stretch>
                <a:fillRect l="-39738" t="0" r="-39738" b="0"/>
              </a:stretch>
            </a:blipFill>
            <a:ln w="38100" cap="rnd">
              <a:solidFill>
                <a:srgbClr val="000000"/>
              </a:solidFill>
              <a:prstDash val="solid"/>
              <a:round/>
            </a:ln>
          </p:spPr>
        </p:sp>
      </p:grpSp>
      <p:sp>
        <p:nvSpPr>
          <p:cNvPr name="TextBox 16" id="16"/>
          <p:cNvSpPr txBox="true"/>
          <p:nvPr/>
        </p:nvSpPr>
        <p:spPr>
          <a:xfrm rot="0">
            <a:off x="4184174" y="1167032"/>
            <a:ext cx="10528309" cy="1030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59"/>
              </a:lnSpc>
            </a:pPr>
            <a:r>
              <a:rPr lang="en-US" b="true" sz="5328">
                <a:solidFill>
                  <a:srgbClr val="48392E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FEATURES AND FUNCTIONALITY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913098" y="5749756"/>
            <a:ext cx="11070461" cy="3674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502006" indent="-251003" lvl="1">
              <a:lnSpc>
                <a:spcPts val="3255"/>
              </a:lnSpc>
              <a:buFont typeface="Arial"/>
              <a:buChar char="•"/>
            </a:pPr>
            <a:r>
              <a:rPr lang="en-US" sz="2325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About Me Section: Introduction, education, and experience</a:t>
            </a:r>
          </a:p>
          <a:p>
            <a:pPr algn="ctr" marL="502006" indent="-251003" lvl="1">
              <a:lnSpc>
                <a:spcPts val="3255"/>
              </a:lnSpc>
              <a:buFont typeface="Arial"/>
              <a:buChar char="•"/>
            </a:pPr>
            <a:r>
              <a:rPr lang="en-US" sz="2325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Skills Section: HTML, CSS, JavaScript, Python, Video Editing, Canva Design</a:t>
            </a:r>
          </a:p>
          <a:p>
            <a:pPr algn="ctr" marL="502006" indent="-251003" lvl="1">
              <a:lnSpc>
                <a:spcPts val="3255"/>
              </a:lnSpc>
              <a:buFont typeface="Arial"/>
              <a:buChar char="•"/>
            </a:pPr>
            <a:r>
              <a:rPr lang="en-US" sz="2325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Projects Section:</a:t>
            </a:r>
          </a:p>
          <a:p>
            <a:pPr algn="ctr" marL="1004013" indent="-334671" lvl="2">
              <a:lnSpc>
                <a:spcPts val="3255"/>
              </a:lnSpc>
              <a:buFont typeface="Arial"/>
              <a:buChar char="⚬"/>
            </a:pPr>
            <a:r>
              <a:rPr lang="en-US" sz="2325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E-commerce Website</a:t>
            </a:r>
          </a:p>
          <a:p>
            <a:pPr algn="ctr" marL="1004013" indent="-334671" lvl="2">
              <a:lnSpc>
                <a:spcPts val="3255"/>
              </a:lnSpc>
              <a:buFont typeface="Arial"/>
              <a:buChar char="⚬"/>
            </a:pPr>
            <a:r>
              <a:rPr lang="en-US" sz="2325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Data Visualization Tool</a:t>
            </a:r>
          </a:p>
          <a:p>
            <a:pPr algn="ctr" marL="1004013" indent="-334671" lvl="2">
              <a:lnSpc>
                <a:spcPts val="3255"/>
              </a:lnSpc>
              <a:buFont typeface="Arial"/>
              <a:buChar char="⚬"/>
            </a:pPr>
            <a:r>
              <a:rPr lang="en-US" sz="2325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Brand Video Campaign</a:t>
            </a:r>
          </a:p>
          <a:p>
            <a:pPr algn="ctr" marL="502006" indent="-251003" lvl="1">
              <a:lnSpc>
                <a:spcPts val="3255"/>
              </a:lnSpc>
              <a:buFont typeface="Arial"/>
              <a:buChar char="•"/>
            </a:pPr>
            <a:r>
              <a:rPr lang="en-US" sz="2325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Contact Form: Integrated form for direct communication</a:t>
            </a:r>
          </a:p>
          <a:p>
            <a:pPr algn="ctr" marL="502006" indent="-251003" lvl="1">
              <a:lnSpc>
                <a:spcPts val="3255"/>
              </a:lnSpc>
              <a:buFont typeface="Arial"/>
              <a:buChar char="•"/>
            </a:pPr>
            <a:r>
              <a:rPr lang="en-US" sz="2325">
                <a:solidFill>
                  <a:srgbClr val="48392E"/>
                </a:solidFill>
                <a:latin typeface="Anton"/>
                <a:ea typeface="Anton"/>
                <a:cs typeface="Anton"/>
                <a:sym typeface="Anton"/>
              </a:rPr>
              <a:t>Social Media Links: Easy connectivity</a:t>
            </a:r>
          </a:p>
          <a:p>
            <a:pPr algn="ctr">
              <a:lnSpc>
                <a:spcPts val="3255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DAGxvvYa_Pg</dc:identifier>
  <dcterms:modified xsi:type="dcterms:W3CDTF">2011-08-01T06:04:30Z</dcterms:modified>
  <cp:revision>1</cp:revision>
  <dc:title>Beige And Brown Aesthetic Creative Porfolio Presentation</dc:title>
</cp:coreProperties>
</file>