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7" r:id="rId4"/>
    <p:sldId id="258" r:id="rId5"/>
    <p:sldId id="267" r:id="rId6"/>
    <p:sldId id="281" r:id="rId7"/>
    <p:sldId id="268" r:id="rId8"/>
    <p:sldId id="285" r:id="rId9"/>
    <p:sldId id="273" r:id="rId10"/>
    <p:sldId id="277" r:id="rId11"/>
    <p:sldId id="278" r:id="rId12"/>
    <p:sldId id="286" r:id="rId13"/>
    <p:sldId id="266" r:id="rId14"/>
    <p:sldId id="275" r:id="rId15"/>
    <p:sldId id="282" r:id="rId16"/>
    <p:sldId id="283" r:id="rId17"/>
    <p:sldId id="284" r:id="rId18"/>
    <p:sldId id="274" r:id="rId19"/>
    <p:sldId id="259" r:id="rId20"/>
    <p:sldId id="270" r:id="rId21"/>
    <p:sldId id="271" r:id="rId22"/>
    <p:sldId id="260" r:id="rId23"/>
    <p:sldId id="272" r:id="rId24"/>
    <p:sldId id="276" r:id="rId25"/>
    <p:sldId id="261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4755" autoAdjust="0"/>
  </p:normalViewPr>
  <p:slideViewPr>
    <p:cSldViewPr snapToGrid="0">
      <p:cViewPr varScale="1">
        <p:scale>
          <a:sx n="100" d="100"/>
          <a:sy n="100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540E-BA35-474A-A071-EE9682EC8465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40136-614C-4DC9-BCF0-4E03788857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4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Fragen über Mich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Wer ist Entwickler</a:t>
            </a:r>
          </a:p>
          <a:p>
            <a:r>
              <a:rPr lang="de-DE" dirty="0" smtClean="0"/>
              <a:t>Wer ist Java</a:t>
            </a:r>
          </a:p>
          <a:p>
            <a:r>
              <a:rPr lang="de-DE" dirty="0" smtClean="0"/>
              <a:t>Wer ist Scala</a:t>
            </a:r>
          </a:p>
          <a:p>
            <a:r>
              <a:rPr lang="de-DE" dirty="0" smtClean="0"/>
              <a:t>Wer ist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Wer ist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7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I/O </a:t>
            </a:r>
            <a:r>
              <a:rPr lang="de-DE" dirty="0" err="1" smtClean="0"/>
              <a:t>bound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06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8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21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Überleitung auf Speicherung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02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Spark Streaming : (</a:t>
            </a:r>
            <a:r>
              <a:rPr lang="de-DE" dirty="0" err="1" smtClean="0"/>
              <a:t>Girish</a:t>
            </a:r>
            <a:r>
              <a:rPr lang="de-DE" dirty="0" smtClean="0"/>
              <a:t> </a:t>
            </a:r>
            <a:r>
              <a:rPr lang="de-DE" dirty="0" err="1" smtClean="0"/>
              <a:t>Khanzode</a:t>
            </a:r>
            <a:r>
              <a:rPr lang="de-DE" dirty="0" smtClean="0"/>
              <a:t>) 42M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records</a:t>
            </a:r>
            <a:r>
              <a:rPr lang="de-DE" baseline="0" dirty="0" smtClean="0"/>
              <a:t>/sec (4GB/s) on 100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at sub-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latency</a:t>
            </a:r>
            <a:endParaRPr lang="de-DE" baseline="0" dirty="0" smtClean="0"/>
          </a:p>
          <a:p>
            <a:r>
              <a:rPr lang="de-DE" baseline="0" dirty="0" smtClean="0"/>
              <a:t>Spark SQL: SQL (inkl. </a:t>
            </a:r>
            <a:r>
              <a:rPr lang="de-DE" baseline="0" dirty="0" err="1" smtClean="0"/>
              <a:t>joins</a:t>
            </a:r>
            <a:r>
              <a:rPr lang="de-DE" baseline="0" dirty="0" smtClean="0"/>
              <a:t>) oder </a:t>
            </a:r>
            <a:r>
              <a:rPr lang="de-DE" baseline="0" dirty="0" err="1" smtClean="0"/>
              <a:t>HiveQL</a:t>
            </a:r>
            <a:r>
              <a:rPr lang="de-DE" baseline="0" dirty="0" smtClean="0"/>
              <a:t> mit JSON, </a:t>
            </a:r>
            <a:r>
              <a:rPr lang="de-DE" baseline="0" dirty="0" err="1" smtClean="0"/>
              <a:t>Parquet</a:t>
            </a:r>
            <a:r>
              <a:rPr lang="de-DE" baseline="0" dirty="0" smtClean="0"/>
              <a:t>, JDBC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9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/um/</a:t>
            </a:r>
            <a:r>
              <a:rPr lang="de-DE" dirty="0" err="1" smtClean="0"/>
              <a:t>apps</a:t>
            </a:r>
            <a:r>
              <a:rPr lang="de-DE" dirty="0" smtClean="0"/>
              <a:t>/</a:t>
            </a:r>
            <a:r>
              <a:rPr lang="de-DE" dirty="0" err="1" smtClean="0"/>
              <a:t>spark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r>
              <a:rPr lang="de-DE" dirty="0" smtClean="0"/>
              <a:t>core-site.xml (muss)</a:t>
            </a:r>
          </a:p>
          <a:p>
            <a:r>
              <a:rPr lang="de-DE" dirty="0" smtClean="0"/>
              <a:t>hbase-site.xml</a:t>
            </a:r>
          </a:p>
          <a:p>
            <a:endParaRPr lang="de-DE" dirty="0" smtClean="0"/>
          </a:p>
          <a:p>
            <a:r>
              <a:rPr lang="de-DE" dirty="0" err="1" smtClean="0"/>
              <a:t>spark-submit</a:t>
            </a:r>
            <a:r>
              <a:rPr lang="de-DE" dirty="0" smtClean="0"/>
              <a:t> --</a:t>
            </a:r>
            <a:r>
              <a:rPr lang="de-DE" dirty="0" err="1" smtClean="0"/>
              <a:t>executor</a:t>
            </a:r>
            <a:r>
              <a:rPr lang="de-DE" dirty="0" smtClean="0"/>
              <a:t>-memory 5G --driver-memory 3G --</a:t>
            </a:r>
            <a:r>
              <a:rPr lang="de-DE" dirty="0" err="1" smtClean="0"/>
              <a:t>conf</a:t>
            </a:r>
            <a:r>
              <a:rPr lang="de-DE" dirty="0" smtClean="0"/>
              <a:t> </a:t>
            </a:r>
            <a:r>
              <a:rPr lang="de-DE" dirty="0" err="1" smtClean="0"/>
              <a:t>spark.mesos.coarse</a:t>
            </a:r>
            <a:r>
              <a:rPr lang="de-DE" dirty="0" smtClean="0"/>
              <a:t>=</a:t>
            </a:r>
            <a:r>
              <a:rPr lang="de-DE" dirty="0" err="1" smtClean="0"/>
              <a:t>true</a:t>
            </a:r>
            <a:r>
              <a:rPr lang="de-DE" dirty="0" smtClean="0"/>
              <a:t> --total-</a:t>
            </a:r>
            <a:r>
              <a:rPr lang="de-DE" dirty="0" err="1" smtClean="0"/>
              <a:t>executor</a:t>
            </a:r>
            <a:r>
              <a:rPr lang="de-DE" dirty="0" smtClean="0"/>
              <a:t>-cores 60 --</a:t>
            </a:r>
            <a:r>
              <a:rPr lang="de-DE" dirty="0" err="1" smtClean="0"/>
              <a:t>deploy</a:t>
            </a:r>
            <a:r>
              <a:rPr lang="de-DE" dirty="0" smtClean="0"/>
              <a:t>-mode </a:t>
            </a:r>
            <a:r>
              <a:rPr lang="de-DE" dirty="0" err="1" smtClean="0"/>
              <a:t>client</a:t>
            </a:r>
            <a:r>
              <a:rPr lang="de-DE" dirty="0" smtClean="0"/>
              <a:t> --</a:t>
            </a:r>
            <a:r>
              <a:rPr lang="de-DE" dirty="0" err="1" smtClean="0"/>
              <a:t>class</a:t>
            </a:r>
            <a:r>
              <a:rPr lang="de-DE" dirty="0" smtClean="0"/>
              <a:t> "</a:t>
            </a:r>
            <a:r>
              <a:rPr lang="de-DE" dirty="0" err="1" smtClean="0"/>
              <a:t>MesosBeispiel</a:t>
            </a:r>
            <a:r>
              <a:rPr lang="de-DE" dirty="0" smtClean="0"/>
              <a:t>" test-assembly-1.0.jar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96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 test-assembly-1.0-SNAPSHOT.jar </a:t>
            </a:r>
            <a:r>
              <a:rPr lang="de-DE" dirty="0" err="1" smtClean="0"/>
              <a:t>HadoopBeispiel</a:t>
            </a:r>
            <a:r>
              <a:rPr lang="de-DE" dirty="0" smtClean="0"/>
              <a:t> -i /</a:t>
            </a:r>
            <a:r>
              <a:rPr lang="de-DE" dirty="0" err="1" smtClean="0"/>
              <a:t>input</a:t>
            </a:r>
            <a:r>
              <a:rPr lang="de-DE" dirty="0" smtClean="0"/>
              <a:t>/dir -o /</a:t>
            </a:r>
            <a:r>
              <a:rPr lang="de-DE" dirty="0" err="1" smtClean="0"/>
              <a:t>output</a:t>
            </a:r>
            <a:r>
              <a:rPr lang="de-DE" dirty="0" smtClean="0"/>
              <a:t>/dir -</a:t>
            </a:r>
            <a:r>
              <a:rPr lang="de-DE" dirty="0" err="1" smtClean="0"/>
              <a:t>ow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29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 21.01.2014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projekt</a:t>
            </a:r>
            <a:r>
              <a:rPr lang="de-DE" baseline="0" dirty="0" smtClean="0"/>
              <a:t> beginn</a:t>
            </a:r>
            <a:endParaRPr lang="de-DE" dirty="0" smtClean="0"/>
          </a:p>
          <a:p>
            <a:r>
              <a:rPr lang="de-DE" dirty="0" smtClean="0"/>
              <a:t>Ab 13.03.2014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scala</a:t>
            </a:r>
            <a:endParaRPr lang="de-DE" baseline="0" dirty="0" smtClean="0"/>
          </a:p>
          <a:p>
            <a:r>
              <a:rPr lang="de-DE" dirty="0" smtClean="0"/>
              <a:t>Ab 17.07.2014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deps</a:t>
            </a:r>
            <a:endParaRPr lang="de-DE" baseline="0" dirty="0" smtClean="0"/>
          </a:p>
          <a:p>
            <a:r>
              <a:rPr lang="de-DE" baseline="0" dirty="0" smtClean="0"/>
              <a:t>Ab 15.09.2014 </a:t>
            </a:r>
            <a:r>
              <a:rPr lang="de-DE" baseline="0" dirty="0" err="1" smtClean="0"/>
              <a:t>java</a:t>
            </a:r>
            <a:r>
              <a:rPr lang="de-DE" baseline="0" dirty="0" smtClean="0"/>
              <a:t> ist weg</a:t>
            </a:r>
          </a:p>
          <a:p>
            <a:r>
              <a:rPr lang="de-DE" dirty="0" smtClean="0"/>
              <a:t>Ab 16.01.2015 </a:t>
            </a:r>
            <a:r>
              <a:rPr lang="de-DE" dirty="0" err="1" smtClean="0"/>
              <a:t>mapr</a:t>
            </a:r>
            <a:r>
              <a:rPr lang="de-DE" dirty="0" smtClean="0"/>
              <a:t> </a:t>
            </a:r>
            <a:r>
              <a:rPr lang="de-DE" dirty="0" err="1" smtClean="0"/>
              <a:t>deprecated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 19.01.2015 </a:t>
            </a:r>
            <a:r>
              <a:rPr lang="de-DE" dirty="0" err="1" smtClean="0"/>
              <a:t>mapr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1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Erinerre</a:t>
            </a:r>
            <a:r>
              <a:rPr lang="de-DE" baseline="0" dirty="0" smtClean="0"/>
              <a:t> was ist ein Job in </a:t>
            </a:r>
            <a:r>
              <a:rPr lang="de-DE" baseline="0" dirty="0" err="1" smtClean="0"/>
              <a:t>hadoop</a:t>
            </a:r>
            <a:r>
              <a:rPr lang="de-DE" baseline="0" dirty="0" smtClean="0"/>
              <a:t> (1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+ 1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)</a:t>
            </a:r>
          </a:p>
          <a:p>
            <a:r>
              <a:rPr lang="de-DE" baseline="0" dirty="0" err="1" smtClean="0"/>
              <a:t>Hadoops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jvm</a:t>
            </a:r>
            <a:r>
              <a:rPr lang="de-DE" baseline="0" dirty="0" smtClean="0"/>
              <a:t> für jeden </a:t>
            </a:r>
            <a:r>
              <a:rPr lang="de-DE" baseline="0" dirty="0" err="1" smtClean="0"/>
              <a:t>job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executor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jvm</a:t>
            </a:r>
            <a:r>
              <a:rPr lang="de-DE" baseline="0" dirty="0" smtClean="0"/>
              <a:t> welcher startet </a:t>
            </a:r>
            <a:r>
              <a:rPr lang="de-DE" baseline="0" dirty="0" err="1" smtClean="0"/>
              <a:t>tasks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ausm</a:t>
            </a:r>
            <a:r>
              <a:rPr lang="de-DE" baseline="0" dirty="0" smtClean="0"/>
              <a:t> thread-pool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40136-614C-4DC9-BCF0-4E037888571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8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4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87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6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3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5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7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1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D9A4-B3A9-4DDC-9A99-D61E623E5742}" type="datetimeFigureOut">
              <a:rPr lang="de-DE" smtClean="0"/>
              <a:t>19.05.2016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85008-6A07-4650-A446-43E7584511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tun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loudera.com/blog/2010/12/a-profile-of-hadoop-mapreduce-computing-efficiency-continued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 smtClean="0"/>
              <a:t>Spark @ Goldschmiede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v</a:t>
            </a:r>
            <a:r>
              <a:rPr lang="de-DE" dirty="0" smtClean="0"/>
              <a:t>on Reinis für Goldschmiede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6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 Komponenten</a:t>
            </a:r>
            <a:endParaRPr lang="de-DE" dirty="0"/>
          </a:p>
        </p:txBody>
      </p:sp>
      <p:pic>
        <p:nvPicPr>
          <p:cNvPr id="2052" name="Picture 4" descr="http://spark.apache.org/images/spark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9161" y="1993591"/>
            <a:ext cx="8914713" cy="41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205" y="6416984"/>
            <a:ext cx="8988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/>
              <a:t>https://spark.apache.org/</a:t>
            </a:r>
          </a:p>
        </p:txBody>
      </p:sp>
    </p:spTree>
    <p:extLst>
      <p:ext uri="{BB962C8B-B14F-4D97-AF65-F5344CB8AC3E}">
        <p14:creationId xmlns:p14="http://schemas.microsoft.com/office/powerpoint/2010/main" val="36316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Architekturübersicht</a:t>
            </a:r>
            <a:endParaRPr lang="de-DE" dirty="0"/>
          </a:p>
        </p:txBody>
      </p:sp>
      <p:pic>
        <p:nvPicPr>
          <p:cNvPr id="5" name="Picture 2" descr="Spark cluster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4999" y="1548893"/>
            <a:ext cx="9242001" cy="44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205" y="6416984"/>
            <a:ext cx="8988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/>
              <a:t>https://</a:t>
            </a:r>
            <a:r>
              <a:rPr lang="de-DE" sz="1400" dirty="0" smtClean="0"/>
              <a:t>spark.apache.org/docs/1.6.1/cluster-overview.html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39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2702936" y="2922565"/>
            <a:ext cx="0" cy="312305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28851" y="4713103"/>
            <a:ext cx="468000" cy="3777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3670457" y="5150753"/>
            <a:ext cx="468000" cy="3777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4559726" y="4484092"/>
            <a:ext cx="468000" cy="8729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/>
          <p:cNvSpPr/>
          <p:nvPr/>
        </p:nvSpPr>
        <p:spPr>
          <a:xfrm>
            <a:off x="3662343" y="4375311"/>
            <a:ext cx="468000" cy="576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Architekturübersicht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24120"/>
            <a:ext cx="225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rdd.</a:t>
            </a:r>
            <a:r>
              <a:rPr lang="de-DE" dirty="0" err="1" smtClean="0">
                <a:solidFill>
                  <a:srgbClr val="00B0F0"/>
                </a:solidFill>
              </a:rPr>
              <a:t>map</a:t>
            </a:r>
            <a:r>
              <a:rPr lang="de-DE" dirty="0" smtClean="0"/>
              <a:t>(e =&gt; e)</a:t>
            </a:r>
          </a:p>
          <a:p>
            <a:r>
              <a:rPr lang="de-DE" dirty="0" smtClean="0"/>
              <a:t>      .</a:t>
            </a:r>
            <a:r>
              <a:rPr lang="de-DE" dirty="0" err="1">
                <a:solidFill>
                  <a:srgbClr val="00B0F0"/>
                </a:solidFill>
              </a:rPr>
              <a:t>filter</a:t>
            </a:r>
            <a:r>
              <a:rPr lang="de-DE" dirty="0" smtClean="0"/>
              <a:t>(_.2 &gt; 2)</a:t>
            </a:r>
          </a:p>
          <a:p>
            <a:r>
              <a:rPr lang="de-DE" dirty="0"/>
              <a:t> </a:t>
            </a:r>
            <a:r>
              <a:rPr lang="de-DE" dirty="0" smtClean="0"/>
              <a:t>     .</a:t>
            </a:r>
            <a:r>
              <a:rPr lang="de-DE" dirty="0" err="1">
                <a:solidFill>
                  <a:srgbClr val="00B0F0"/>
                </a:solidFill>
              </a:rPr>
              <a:t>reduceByKey</a:t>
            </a:r>
            <a:r>
              <a:rPr lang="de-DE" dirty="0" smtClean="0"/>
              <a:t>(_+_)</a:t>
            </a:r>
            <a:endParaRPr lang="de-DE" dirty="0"/>
          </a:p>
        </p:txBody>
      </p:sp>
      <p:grpSp>
        <p:nvGrpSpPr>
          <p:cNvPr id="83" name="Group 82"/>
          <p:cNvGrpSpPr/>
          <p:nvPr/>
        </p:nvGrpSpPr>
        <p:grpSpPr>
          <a:xfrm>
            <a:off x="179507" y="4037926"/>
            <a:ext cx="1790488" cy="1842474"/>
            <a:chOff x="178956" y="4037926"/>
            <a:chExt cx="1790488" cy="1842474"/>
          </a:xfrm>
        </p:grpSpPr>
        <p:sp>
          <p:nvSpPr>
            <p:cNvPr id="8" name="Rounded Rectangle 7"/>
            <p:cNvSpPr/>
            <p:nvPr/>
          </p:nvSpPr>
          <p:spPr>
            <a:xfrm>
              <a:off x="644243" y="4037926"/>
              <a:ext cx="873940" cy="32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956" y="4803950"/>
              <a:ext cx="873940" cy="32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95504" y="4803950"/>
              <a:ext cx="873940" cy="32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4243" y="5556718"/>
              <a:ext cx="873940" cy="323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Straight Arrow Connector 12"/>
            <p:cNvCxnSpPr>
              <a:stCxn id="8" idx="2"/>
              <a:endCxn id="9" idx="0"/>
            </p:cNvCxnSpPr>
            <p:nvPr/>
          </p:nvCxnSpPr>
          <p:spPr>
            <a:xfrm flipH="1">
              <a:off x="615926" y="4361608"/>
              <a:ext cx="465287" cy="44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0" idx="0"/>
            </p:cNvCxnSpPr>
            <p:nvPr/>
          </p:nvCxnSpPr>
          <p:spPr>
            <a:xfrm>
              <a:off x="1081213" y="4361608"/>
              <a:ext cx="451261" cy="44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615926" y="5127632"/>
              <a:ext cx="465287" cy="429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11" idx="0"/>
            </p:cNvCxnSpPr>
            <p:nvPr/>
          </p:nvCxnSpPr>
          <p:spPr>
            <a:xfrm flipH="1">
              <a:off x="1081213" y="5127632"/>
              <a:ext cx="451261" cy="429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1642683" y="3018329"/>
            <a:ext cx="622535" cy="1157161"/>
          </a:xfrm>
          <a:custGeom>
            <a:avLst/>
            <a:gdLst>
              <a:gd name="connsiteX0" fmla="*/ 0 w 723989"/>
              <a:gd name="connsiteY0" fmla="*/ 0 h 1157161"/>
              <a:gd name="connsiteX1" fmla="*/ 704007 w 723989"/>
              <a:gd name="connsiteY1" fmla="*/ 315590 h 1157161"/>
              <a:gd name="connsiteX2" fmla="*/ 485522 w 723989"/>
              <a:gd name="connsiteY2" fmla="*/ 898216 h 1157161"/>
              <a:gd name="connsiteX3" fmla="*/ 8092 w 723989"/>
              <a:gd name="connsiteY3" fmla="*/ 1157161 h 1157161"/>
              <a:gd name="connsiteX0" fmla="*/ 0 w 717483"/>
              <a:gd name="connsiteY0" fmla="*/ 0 h 1157161"/>
              <a:gd name="connsiteX1" fmla="*/ 704007 w 717483"/>
              <a:gd name="connsiteY1" fmla="*/ 315590 h 1157161"/>
              <a:gd name="connsiteX2" fmla="*/ 428878 w 717483"/>
              <a:gd name="connsiteY2" fmla="*/ 890124 h 1157161"/>
              <a:gd name="connsiteX3" fmla="*/ 8092 w 717483"/>
              <a:gd name="connsiteY3" fmla="*/ 1157161 h 1157161"/>
              <a:gd name="connsiteX0" fmla="*/ 0 w 719981"/>
              <a:gd name="connsiteY0" fmla="*/ 0 h 1157161"/>
              <a:gd name="connsiteX1" fmla="*/ 704007 w 719981"/>
              <a:gd name="connsiteY1" fmla="*/ 315590 h 1157161"/>
              <a:gd name="connsiteX2" fmla="*/ 428878 w 719981"/>
              <a:gd name="connsiteY2" fmla="*/ 890124 h 1157161"/>
              <a:gd name="connsiteX3" fmla="*/ 8092 w 719981"/>
              <a:gd name="connsiteY3" fmla="*/ 1157161 h 1157161"/>
              <a:gd name="connsiteX0" fmla="*/ 0 w 601054"/>
              <a:gd name="connsiteY0" fmla="*/ 0 h 1157161"/>
              <a:gd name="connsiteX1" fmla="*/ 580182 w 601054"/>
              <a:gd name="connsiteY1" fmla="*/ 401315 h 1157161"/>
              <a:gd name="connsiteX2" fmla="*/ 428878 w 601054"/>
              <a:gd name="connsiteY2" fmla="*/ 890124 h 1157161"/>
              <a:gd name="connsiteX3" fmla="*/ 8092 w 601054"/>
              <a:gd name="connsiteY3" fmla="*/ 1157161 h 1157161"/>
              <a:gd name="connsiteX0" fmla="*/ 0 w 622535"/>
              <a:gd name="connsiteY0" fmla="*/ 0 h 1157161"/>
              <a:gd name="connsiteX1" fmla="*/ 580182 w 622535"/>
              <a:gd name="connsiteY1" fmla="*/ 401315 h 1157161"/>
              <a:gd name="connsiteX2" fmla="*/ 514603 w 622535"/>
              <a:gd name="connsiteY2" fmla="*/ 890124 h 1157161"/>
              <a:gd name="connsiteX3" fmla="*/ 8092 w 622535"/>
              <a:gd name="connsiteY3" fmla="*/ 1157161 h 115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535" h="1157161">
                <a:moveTo>
                  <a:pt x="0" y="0"/>
                </a:moveTo>
                <a:cubicBezTo>
                  <a:pt x="311543" y="82943"/>
                  <a:pt x="494415" y="252961"/>
                  <a:pt x="580182" y="401315"/>
                </a:cubicBezTo>
                <a:cubicBezTo>
                  <a:pt x="665949" y="549669"/>
                  <a:pt x="609951" y="764150"/>
                  <a:pt x="514603" y="890124"/>
                </a:cubicBezTo>
                <a:cubicBezTo>
                  <a:pt x="419255" y="1016098"/>
                  <a:pt x="75525" y="1093774"/>
                  <a:pt x="8092" y="115716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Freeform 35"/>
          <p:cNvSpPr/>
          <p:nvPr/>
        </p:nvSpPr>
        <p:spPr>
          <a:xfrm>
            <a:off x="151656" y="3286125"/>
            <a:ext cx="286494" cy="1447800"/>
          </a:xfrm>
          <a:custGeom>
            <a:avLst/>
            <a:gdLst>
              <a:gd name="connsiteX0" fmla="*/ 219819 w 286494"/>
              <a:gd name="connsiteY0" fmla="*/ 0 h 1447800"/>
              <a:gd name="connsiteX1" fmla="*/ 744 w 286494"/>
              <a:gd name="connsiteY1" fmla="*/ 790575 h 1447800"/>
              <a:gd name="connsiteX2" fmla="*/ 286494 w 286494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494" h="1447800">
                <a:moveTo>
                  <a:pt x="219819" y="0"/>
                </a:moveTo>
                <a:cubicBezTo>
                  <a:pt x="104725" y="274637"/>
                  <a:pt x="-10368" y="549275"/>
                  <a:pt x="744" y="790575"/>
                </a:cubicBezTo>
                <a:cubicBezTo>
                  <a:pt x="11856" y="1031875"/>
                  <a:pt x="126157" y="1247775"/>
                  <a:pt x="286494" y="144780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692242" y="4437051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ounded Rectangle 39"/>
          <p:cNvSpPr/>
          <p:nvPr/>
        </p:nvSpPr>
        <p:spPr>
          <a:xfrm>
            <a:off x="3692241" y="4688545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unded Rectangle 40"/>
          <p:cNvSpPr/>
          <p:nvPr/>
        </p:nvSpPr>
        <p:spPr>
          <a:xfrm>
            <a:off x="3700333" y="5244608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ounded Rectangle 41"/>
          <p:cNvSpPr/>
          <p:nvPr/>
        </p:nvSpPr>
        <p:spPr>
          <a:xfrm>
            <a:off x="4589185" y="4546253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ounded Rectangle 42"/>
          <p:cNvSpPr/>
          <p:nvPr/>
        </p:nvSpPr>
        <p:spPr>
          <a:xfrm>
            <a:off x="4589184" y="4797163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ounded Rectangle 43"/>
          <p:cNvSpPr/>
          <p:nvPr/>
        </p:nvSpPr>
        <p:spPr>
          <a:xfrm>
            <a:off x="4589184" y="5060093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ounded Rectangle 44"/>
          <p:cNvSpPr/>
          <p:nvPr/>
        </p:nvSpPr>
        <p:spPr>
          <a:xfrm>
            <a:off x="5460723" y="4798329"/>
            <a:ext cx="393983" cy="201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Straight Arrow Connector 50"/>
          <p:cNvCxnSpPr>
            <a:stCxn id="39" idx="3"/>
            <a:endCxn id="42" idx="1"/>
          </p:cNvCxnSpPr>
          <p:nvPr/>
        </p:nvCxnSpPr>
        <p:spPr>
          <a:xfrm>
            <a:off x="4086225" y="4537910"/>
            <a:ext cx="502960" cy="10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43" idx="1"/>
          </p:cNvCxnSpPr>
          <p:nvPr/>
        </p:nvCxnSpPr>
        <p:spPr>
          <a:xfrm>
            <a:off x="4086224" y="4789404"/>
            <a:ext cx="502960" cy="10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3"/>
            <a:endCxn id="44" idx="1"/>
          </p:cNvCxnSpPr>
          <p:nvPr/>
        </p:nvCxnSpPr>
        <p:spPr>
          <a:xfrm flipV="1">
            <a:off x="4094316" y="5160952"/>
            <a:ext cx="494868" cy="1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3"/>
            <a:endCxn id="45" idx="1"/>
          </p:cNvCxnSpPr>
          <p:nvPr/>
        </p:nvCxnSpPr>
        <p:spPr>
          <a:xfrm>
            <a:off x="4983168" y="4647112"/>
            <a:ext cx="477555" cy="2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3" idx="3"/>
            <a:endCxn id="45" idx="1"/>
          </p:cNvCxnSpPr>
          <p:nvPr/>
        </p:nvCxnSpPr>
        <p:spPr>
          <a:xfrm>
            <a:off x="4983167" y="4898022"/>
            <a:ext cx="477556" cy="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3"/>
            <a:endCxn id="45" idx="1"/>
          </p:cNvCxnSpPr>
          <p:nvPr/>
        </p:nvCxnSpPr>
        <p:spPr>
          <a:xfrm flipV="1">
            <a:off x="4983167" y="4899188"/>
            <a:ext cx="477556" cy="26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067242" y="2379058"/>
            <a:ext cx="3381375" cy="4309470"/>
            <a:chOff x="2714625" y="2379058"/>
            <a:chExt cx="3381375" cy="4309470"/>
          </a:xfrm>
        </p:grpSpPr>
        <p:sp>
          <p:nvSpPr>
            <p:cNvPr id="4" name="TextBox 3"/>
            <p:cNvSpPr txBox="1"/>
            <p:nvPr/>
          </p:nvSpPr>
          <p:spPr>
            <a:xfrm>
              <a:off x="2881241" y="2379058"/>
              <a:ext cx="3048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Direct</a:t>
              </a:r>
              <a:r>
                <a:rPr lang="de-DE" dirty="0" smtClean="0"/>
                <a:t> </a:t>
              </a:r>
              <a:r>
                <a:rPr lang="de-DE" dirty="0" err="1" smtClean="0"/>
                <a:t>Acyclic</a:t>
              </a:r>
              <a:r>
                <a:rPr lang="de-DE" dirty="0" smtClean="0"/>
                <a:t> Graph Scheduler</a:t>
              </a:r>
              <a:endParaRPr lang="de-D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14625" y="6165308"/>
              <a:ext cx="3381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Task Stages will </a:t>
              </a:r>
              <a:r>
                <a:rPr lang="de-DE" sz="1400" dirty="0" err="1" smtClean="0"/>
                <a:t>be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executed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soon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parents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are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complete</a:t>
              </a:r>
              <a:endParaRPr lang="de-DE" sz="1400" dirty="0"/>
            </a:p>
          </p:txBody>
        </p:sp>
      </p:grpSp>
      <p:sp>
        <p:nvSpPr>
          <p:cNvPr id="69" name="Freeform 68"/>
          <p:cNvSpPr/>
          <p:nvPr/>
        </p:nvSpPr>
        <p:spPr>
          <a:xfrm>
            <a:off x="4352925" y="5414210"/>
            <a:ext cx="438150" cy="813994"/>
          </a:xfrm>
          <a:custGeom>
            <a:avLst/>
            <a:gdLst>
              <a:gd name="connsiteX0" fmla="*/ 0 w 438150"/>
              <a:gd name="connsiteY0" fmla="*/ 666750 h 666750"/>
              <a:gd name="connsiteX1" fmla="*/ 304800 w 438150"/>
              <a:gd name="connsiteY1" fmla="*/ 400050 h 666750"/>
              <a:gd name="connsiteX2" fmla="*/ 438150 w 438150"/>
              <a:gd name="connsiteY2" fmla="*/ 0 h 666750"/>
              <a:gd name="connsiteX0" fmla="*/ 0 w 438150"/>
              <a:gd name="connsiteY0" fmla="*/ 666750 h 666750"/>
              <a:gd name="connsiteX1" fmla="*/ 304800 w 438150"/>
              <a:gd name="connsiteY1" fmla="*/ 400050 h 666750"/>
              <a:gd name="connsiteX2" fmla="*/ 438150 w 438150"/>
              <a:gd name="connsiteY2" fmla="*/ 0 h 666750"/>
              <a:gd name="connsiteX0" fmla="*/ 0 w 438150"/>
              <a:gd name="connsiteY0" fmla="*/ 666750 h 666750"/>
              <a:gd name="connsiteX1" fmla="*/ 304800 w 438150"/>
              <a:gd name="connsiteY1" fmla="*/ 400050 h 666750"/>
              <a:gd name="connsiteX2" fmla="*/ 438150 w 438150"/>
              <a:gd name="connsiteY2" fmla="*/ 0 h 666750"/>
              <a:gd name="connsiteX0" fmla="*/ 0 w 438150"/>
              <a:gd name="connsiteY0" fmla="*/ 666750 h 666750"/>
              <a:gd name="connsiteX1" fmla="*/ 266700 w 438150"/>
              <a:gd name="connsiteY1" fmla="*/ 400050 h 666750"/>
              <a:gd name="connsiteX2" fmla="*/ 438150 w 438150"/>
              <a:gd name="connsiteY2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666750">
                <a:moveTo>
                  <a:pt x="0" y="666750"/>
                </a:moveTo>
                <a:cubicBezTo>
                  <a:pt x="115887" y="588962"/>
                  <a:pt x="193675" y="511175"/>
                  <a:pt x="266700" y="400050"/>
                </a:cubicBezTo>
                <a:cubicBezTo>
                  <a:pt x="339725" y="288925"/>
                  <a:pt x="334963" y="284162"/>
                  <a:pt x="438150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963835" y="5561454"/>
            <a:ext cx="45719" cy="588250"/>
          </a:xfrm>
          <a:custGeom>
            <a:avLst/>
            <a:gdLst>
              <a:gd name="connsiteX0" fmla="*/ 0 w 438150"/>
              <a:gd name="connsiteY0" fmla="*/ 666750 h 666750"/>
              <a:gd name="connsiteX1" fmla="*/ 304800 w 438150"/>
              <a:gd name="connsiteY1" fmla="*/ 400050 h 666750"/>
              <a:gd name="connsiteX2" fmla="*/ 438150 w 438150"/>
              <a:gd name="connsiteY2" fmla="*/ 0 h 666750"/>
              <a:gd name="connsiteX0" fmla="*/ 0 w 438150"/>
              <a:gd name="connsiteY0" fmla="*/ 666750 h 666750"/>
              <a:gd name="connsiteX1" fmla="*/ 304800 w 438150"/>
              <a:gd name="connsiteY1" fmla="*/ 400050 h 666750"/>
              <a:gd name="connsiteX2" fmla="*/ 438150 w 438150"/>
              <a:gd name="connsiteY2" fmla="*/ 0 h 666750"/>
              <a:gd name="connsiteX0" fmla="*/ 0 w 438150"/>
              <a:gd name="connsiteY0" fmla="*/ 666750 h 666750"/>
              <a:gd name="connsiteX1" fmla="*/ 304800 w 438150"/>
              <a:gd name="connsiteY1" fmla="*/ 400050 h 666750"/>
              <a:gd name="connsiteX2" fmla="*/ 438150 w 438150"/>
              <a:gd name="connsiteY2" fmla="*/ 0 h 666750"/>
              <a:gd name="connsiteX0" fmla="*/ 0 w 438150"/>
              <a:gd name="connsiteY0" fmla="*/ 666750 h 666750"/>
              <a:gd name="connsiteX1" fmla="*/ 266700 w 438150"/>
              <a:gd name="connsiteY1" fmla="*/ 400050 h 666750"/>
              <a:gd name="connsiteX2" fmla="*/ 438150 w 438150"/>
              <a:gd name="connsiteY2" fmla="*/ 0 h 666750"/>
              <a:gd name="connsiteX0" fmla="*/ 219643 w 244467"/>
              <a:gd name="connsiteY0" fmla="*/ 666750 h 666750"/>
              <a:gd name="connsiteX1" fmla="*/ 568 w 244467"/>
              <a:gd name="connsiteY1" fmla="*/ 400050 h 666750"/>
              <a:gd name="connsiteX2" fmla="*/ 172018 w 244467"/>
              <a:gd name="connsiteY2" fmla="*/ 0 h 666750"/>
              <a:gd name="connsiteX0" fmla="*/ 95302 w 138050"/>
              <a:gd name="connsiteY0" fmla="*/ 666750 h 666750"/>
              <a:gd name="connsiteX1" fmla="*/ 47677 w 138050"/>
              <a:gd name="connsiteY1" fmla="*/ 295275 h 666750"/>
              <a:gd name="connsiteX2" fmla="*/ 47677 w 138050"/>
              <a:gd name="connsiteY2" fmla="*/ 0 h 666750"/>
              <a:gd name="connsiteX0" fmla="*/ 95302 w 95302"/>
              <a:gd name="connsiteY0" fmla="*/ 666750 h 666750"/>
              <a:gd name="connsiteX1" fmla="*/ 47677 w 95302"/>
              <a:gd name="connsiteY1" fmla="*/ 295275 h 666750"/>
              <a:gd name="connsiteX2" fmla="*/ 47677 w 95302"/>
              <a:gd name="connsiteY2" fmla="*/ 0 h 666750"/>
              <a:gd name="connsiteX0" fmla="*/ 49058 w 49058"/>
              <a:gd name="connsiteY0" fmla="*/ 666750 h 666750"/>
              <a:gd name="connsiteX1" fmla="*/ 1433 w 49058"/>
              <a:gd name="connsiteY1" fmla="*/ 295275 h 666750"/>
              <a:gd name="connsiteX2" fmla="*/ 1433 w 49058"/>
              <a:gd name="connsiteY2" fmla="*/ 0 h 666750"/>
              <a:gd name="connsiteX0" fmla="*/ 47625 w 49207"/>
              <a:gd name="connsiteY0" fmla="*/ 666750 h 666750"/>
              <a:gd name="connsiteX1" fmla="*/ 47625 w 49207"/>
              <a:gd name="connsiteY1" fmla="*/ 295275 h 666750"/>
              <a:gd name="connsiteX2" fmla="*/ 0 w 49207"/>
              <a:gd name="connsiteY2" fmla="*/ 0 h 666750"/>
              <a:gd name="connsiteX0" fmla="*/ 47625 w 47625"/>
              <a:gd name="connsiteY0" fmla="*/ 666750 h 666750"/>
              <a:gd name="connsiteX1" fmla="*/ 38100 w 47625"/>
              <a:gd name="connsiteY1" fmla="*/ 371475 h 666750"/>
              <a:gd name="connsiteX2" fmla="*/ 0 w 47625"/>
              <a:gd name="connsiteY2" fmla="*/ 0 h 666750"/>
              <a:gd name="connsiteX0" fmla="*/ 47625 w 47625"/>
              <a:gd name="connsiteY0" fmla="*/ 666750 h 666750"/>
              <a:gd name="connsiteX1" fmla="*/ 38100 w 47625"/>
              <a:gd name="connsiteY1" fmla="*/ 371475 h 666750"/>
              <a:gd name="connsiteX2" fmla="*/ 0 w 47625"/>
              <a:gd name="connsiteY2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" h="666750">
                <a:moveTo>
                  <a:pt x="47625" y="666750"/>
                </a:moveTo>
                <a:cubicBezTo>
                  <a:pt x="30162" y="455612"/>
                  <a:pt x="46037" y="482600"/>
                  <a:pt x="38100" y="371475"/>
                </a:cubicBezTo>
                <a:cubicBezTo>
                  <a:pt x="30163" y="260350"/>
                  <a:pt x="30163" y="303212"/>
                  <a:pt x="0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47636" y="2379058"/>
            <a:ext cx="2190994" cy="4094027"/>
            <a:chOff x="33336" y="2379058"/>
            <a:chExt cx="2190994" cy="4094027"/>
          </a:xfrm>
        </p:grpSpPr>
        <p:sp>
          <p:nvSpPr>
            <p:cNvPr id="3" name="TextBox 2"/>
            <p:cNvSpPr txBox="1"/>
            <p:nvPr/>
          </p:nvSpPr>
          <p:spPr>
            <a:xfrm>
              <a:off x="831316" y="237905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RDD</a:t>
              </a:r>
              <a:endParaRPr lang="de-DE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36" y="6165308"/>
              <a:ext cx="219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DAG </a:t>
              </a:r>
              <a:r>
                <a:rPr lang="de-DE" sz="1400" dirty="0" err="1" smtClean="0"/>
                <a:t>operations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are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created</a:t>
              </a:r>
              <a:endParaRPr lang="de-DE" sz="1400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7663014" y="4104714"/>
            <a:ext cx="1581446" cy="1593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100" dirty="0" err="1" smtClean="0"/>
              <a:t>SchedulerBackend</a:t>
            </a:r>
            <a:endParaRPr lang="de-DE" sz="1100" dirty="0" smtClean="0"/>
          </a:p>
          <a:p>
            <a:pPr algn="ctr"/>
            <a:r>
              <a:rPr lang="de-DE" sz="1100" dirty="0" smtClean="0"/>
              <a:t>(</a:t>
            </a:r>
            <a:r>
              <a:rPr lang="de-DE" sz="1100" dirty="0" err="1" smtClean="0"/>
              <a:t>local</a:t>
            </a:r>
            <a:r>
              <a:rPr lang="de-DE" sz="1100" dirty="0" smtClean="0"/>
              <a:t>, </a:t>
            </a:r>
            <a:r>
              <a:rPr lang="de-DE" sz="1100" dirty="0" err="1" smtClean="0"/>
              <a:t>hadoop</a:t>
            </a:r>
            <a:r>
              <a:rPr lang="de-DE" sz="1100" dirty="0" smtClean="0"/>
              <a:t>, </a:t>
            </a:r>
            <a:r>
              <a:rPr lang="de-DE" sz="1100" dirty="0" err="1" smtClean="0"/>
              <a:t>mesos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228850" y="4951311"/>
            <a:ext cx="10668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403170" y="4570586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DAG</a:t>
            </a:r>
            <a:endParaRPr lang="de-DE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6812923" y="2922565"/>
            <a:ext cx="0" cy="312305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59769" y="2922565"/>
            <a:ext cx="0" cy="312305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105025" y="4909491"/>
            <a:ext cx="134352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336603" y="45287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TaskSet</a:t>
            </a:r>
            <a:endParaRPr lang="de-DE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9588385" y="4898098"/>
            <a:ext cx="744140" cy="11393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668741" y="4528766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Task</a:t>
            </a:r>
            <a:endParaRPr lang="de-DE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7467600" y="4747970"/>
            <a:ext cx="20303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7467600" y="5060093"/>
            <a:ext cx="20303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7177229" y="2379058"/>
            <a:ext cx="2418234" cy="4094027"/>
            <a:chOff x="7150191" y="2379058"/>
            <a:chExt cx="2418234" cy="4094027"/>
          </a:xfrm>
        </p:grpSpPr>
        <p:sp>
          <p:nvSpPr>
            <p:cNvPr id="5" name="TextBox 4"/>
            <p:cNvSpPr txBox="1"/>
            <p:nvPr/>
          </p:nvSpPr>
          <p:spPr>
            <a:xfrm>
              <a:off x="7574670" y="2379058"/>
              <a:ext cx="1569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Task Scheduler</a:t>
              </a:r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50191" y="6165308"/>
              <a:ext cx="2418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Launch </a:t>
              </a:r>
              <a:r>
                <a:rPr lang="de-DE" sz="1400" dirty="0" err="1" smtClean="0"/>
                <a:t>and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re-try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failing</a:t>
              </a:r>
              <a:r>
                <a:rPr lang="de-DE" sz="1400" dirty="0" smtClean="0"/>
                <a:t> Tasks</a:t>
              </a:r>
              <a:endParaRPr lang="de-DE" sz="14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6032663" y="6013918"/>
            <a:ext cx="134352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78581" y="5623353"/>
            <a:ext cx="12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stage</a:t>
            </a:r>
            <a:r>
              <a:rPr lang="de-DE" dirty="0" smtClean="0"/>
              <a:t> </a:t>
            </a:r>
            <a:r>
              <a:rPr lang="de-DE" dirty="0" err="1" smtClean="0"/>
              <a:t>failed</a:t>
            </a:r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10567992" y="4091213"/>
            <a:ext cx="1202201" cy="16365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10639768" y="4216568"/>
            <a:ext cx="1056931" cy="4719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Threads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639768" y="4772631"/>
            <a:ext cx="1056931" cy="85072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dk1"/>
                </a:solidFill>
              </a:rPr>
              <a:t>Block Manager</a:t>
            </a:r>
            <a:endParaRPr lang="de-DE" dirty="0">
              <a:solidFill>
                <a:schemeClr val="dk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0324077" y="2386391"/>
            <a:ext cx="1639323" cy="4302137"/>
            <a:chOff x="10085952" y="2386391"/>
            <a:chExt cx="1639323" cy="4302137"/>
          </a:xfrm>
        </p:grpSpPr>
        <p:sp>
          <p:nvSpPr>
            <p:cNvPr id="6" name="TextBox 5"/>
            <p:cNvSpPr txBox="1"/>
            <p:nvPr/>
          </p:nvSpPr>
          <p:spPr>
            <a:xfrm>
              <a:off x="10468378" y="2386391"/>
              <a:ext cx="8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Worker</a:t>
              </a:r>
              <a:endParaRPr lang="de-DE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085952" y="6165308"/>
              <a:ext cx="1639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execute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tasks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read</a:t>
              </a:r>
              <a:r>
                <a:rPr lang="de-DE" sz="1400" dirty="0" smtClean="0"/>
                <a:t>/</a:t>
              </a:r>
              <a:r>
                <a:rPr lang="de-DE" sz="1400" dirty="0" err="1" smtClean="0"/>
                <a:t>write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blocks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Architekturübersicht*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3205" y="6416984"/>
            <a:ext cx="8988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* Quelle: http</a:t>
            </a:r>
            <a:r>
              <a:rPr lang="de-DE" sz="1400" dirty="0"/>
              <a:t>://www.trongkhoanguyen.com/2015/03/apache-spark-13-architecture-module.html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1636257"/>
            <a:ext cx="11772900" cy="47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Anwendungsbereiche von Spark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lvl="1"/>
            <a:r>
              <a:rPr lang="de-DE" dirty="0" smtClean="0"/>
              <a:t>Was sind RDDs</a:t>
            </a:r>
          </a:p>
          <a:p>
            <a:r>
              <a:rPr lang="de-DE" dirty="0" smtClean="0"/>
              <a:t>Apache Spark im Detail</a:t>
            </a:r>
          </a:p>
          <a:p>
            <a:pPr lvl="1"/>
            <a:r>
              <a:rPr lang="de-DE" dirty="0"/>
              <a:t>Spark Komponenten</a:t>
            </a:r>
          </a:p>
          <a:p>
            <a:pPr lvl="1"/>
            <a:r>
              <a:rPr lang="de-DE" dirty="0"/>
              <a:t>Architekturübersicht</a:t>
            </a:r>
          </a:p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Ausführen auf einem Cluster</a:t>
            </a:r>
          </a:p>
          <a:p>
            <a:pPr lvl="1"/>
            <a:r>
              <a:rPr lang="de-DE" dirty="0" err="1"/>
              <a:t>Standalone</a:t>
            </a:r>
            <a:endParaRPr lang="de-DE" dirty="0"/>
          </a:p>
          <a:p>
            <a:pPr lvl="1"/>
            <a:r>
              <a:rPr lang="de-DE" dirty="0" err="1" smtClean="0"/>
              <a:t>Mesos</a:t>
            </a:r>
            <a:endParaRPr lang="de-DE" dirty="0" smtClean="0"/>
          </a:p>
          <a:p>
            <a:pPr lvl="1"/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Spark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endParaRPr lang="de-DE" dirty="0" smtClean="0"/>
          </a:p>
          <a:p>
            <a:pPr lvl="1"/>
            <a:r>
              <a:rPr lang="de-DE" dirty="0"/>
              <a:t>Popularität Spark (+ </a:t>
            </a:r>
            <a:r>
              <a:rPr lang="de-DE" dirty="0" err="1"/>
              <a:t>Mesos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pPr lvl="1"/>
            <a:r>
              <a:rPr lang="de-DE" dirty="0" smtClean="0"/>
              <a:t>API Komplexität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Skalierbarkeit</a:t>
            </a:r>
          </a:p>
          <a:p>
            <a:r>
              <a:rPr lang="de-DE" dirty="0" smtClean="0"/>
              <a:t>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3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Ausführen </a:t>
            </a:r>
            <a:r>
              <a:rPr lang="de-DE" sz="4800" dirty="0" smtClean="0"/>
              <a:t>auf einem stand-</a:t>
            </a:r>
            <a:r>
              <a:rPr lang="de-DE" sz="4800" dirty="0" err="1" smtClean="0"/>
              <a:t>alone</a:t>
            </a:r>
            <a:r>
              <a:rPr lang="de-DE" sz="4800" dirty="0" smtClean="0"/>
              <a:t> </a:t>
            </a:r>
            <a:r>
              <a:rPr lang="de-DE" sz="4800" dirty="0"/>
              <a:t>Cluster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./</a:t>
            </a:r>
            <a:r>
              <a:rPr lang="de-DE" dirty="0" smtClean="0"/>
              <a:t>sbin/start-master.sh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./sbin/start-slave.sh &lt;master-</a:t>
            </a:r>
            <a:r>
              <a:rPr lang="de-DE" dirty="0" err="1"/>
              <a:t>spark</a:t>
            </a:r>
            <a:r>
              <a:rPr lang="de-DE" dirty="0"/>
              <a:t>-URL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conf</a:t>
            </a:r>
            <a:r>
              <a:rPr lang="de-DE" dirty="0" smtClean="0"/>
              <a:t>/</a:t>
            </a:r>
            <a:r>
              <a:rPr lang="de-DE" dirty="0" err="1" smtClean="0"/>
              <a:t>spark-env.sh.template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./bin/</a:t>
            </a:r>
            <a:r>
              <a:rPr lang="de-DE" dirty="0" err="1"/>
              <a:t>spark-shell</a:t>
            </a:r>
            <a:r>
              <a:rPr lang="de-DE" dirty="0"/>
              <a:t> --master spark://</a:t>
            </a:r>
            <a:r>
              <a:rPr lang="de-DE" dirty="0" smtClean="0"/>
              <a:t>IP:PORT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http://spark.apache.org/docs/latest/spark-standalone.html</a:t>
            </a:r>
          </a:p>
        </p:txBody>
      </p:sp>
    </p:spTree>
    <p:extLst>
      <p:ext uri="{BB962C8B-B14F-4D97-AF65-F5344CB8AC3E}">
        <p14:creationId xmlns:p14="http://schemas.microsoft.com/office/powerpoint/2010/main" val="67905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Ausführen </a:t>
            </a:r>
            <a:r>
              <a:rPr lang="de-DE" sz="4800" dirty="0" smtClean="0"/>
              <a:t>auf einem </a:t>
            </a:r>
            <a:r>
              <a:rPr lang="de-DE" sz="4800" dirty="0" err="1" smtClean="0"/>
              <a:t>Mesos</a:t>
            </a:r>
            <a:r>
              <a:rPr lang="de-DE" sz="4800" dirty="0" smtClean="0"/>
              <a:t> </a:t>
            </a:r>
            <a:r>
              <a:rPr lang="de-DE" sz="4800" dirty="0"/>
              <a:t>Cluster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Ausführen </a:t>
            </a:r>
            <a:r>
              <a:rPr lang="de-DE" sz="4800" dirty="0" smtClean="0"/>
              <a:t>auf einem </a:t>
            </a:r>
            <a:r>
              <a:rPr lang="de-DE" sz="4800" dirty="0" err="1" smtClean="0"/>
              <a:t>Hadoop</a:t>
            </a:r>
            <a:r>
              <a:rPr lang="de-DE" sz="4800" dirty="0" smtClean="0"/>
              <a:t> </a:t>
            </a:r>
            <a:r>
              <a:rPr lang="de-DE" sz="4800" dirty="0"/>
              <a:t>Cluster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spark-submit</a:t>
            </a:r>
            <a:r>
              <a:rPr lang="de-DE" dirty="0"/>
              <a:t> --master </a:t>
            </a:r>
            <a:r>
              <a:rPr lang="de-DE" dirty="0" err="1"/>
              <a:t>yarn</a:t>
            </a:r>
            <a:r>
              <a:rPr lang="de-DE" dirty="0"/>
              <a:t> --</a:t>
            </a:r>
            <a:r>
              <a:rPr lang="de-DE" dirty="0" err="1"/>
              <a:t>deploy</a:t>
            </a:r>
            <a:r>
              <a:rPr lang="de-DE" dirty="0"/>
              <a:t>-mode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/>
              <a:t>\</a:t>
            </a:r>
          </a:p>
          <a:p>
            <a:pPr marL="0" indent="0">
              <a:buNone/>
            </a:pPr>
            <a:r>
              <a:rPr lang="de-DE" dirty="0" smtClean="0"/>
              <a:t>--</a:t>
            </a:r>
            <a:r>
              <a:rPr lang="de-DE" dirty="0" err="1" smtClean="0"/>
              <a:t>class</a:t>
            </a:r>
            <a:r>
              <a:rPr lang="de-DE" dirty="0" smtClean="0"/>
              <a:t> „</a:t>
            </a:r>
            <a:r>
              <a:rPr lang="de-DE" dirty="0" err="1" smtClean="0"/>
              <a:t>HadoopBeispiel</a:t>
            </a:r>
            <a:r>
              <a:rPr lang="de-DE" dirty="0"/>
              <a:t>" hdfs:///test-assembly-1.0-SNAPSHOT.jar</a:t>
            </a:r>
          </a:p>
        </p:txBody>
      </p:sp>
    </p:spTree>
    <p:extLst>
      <p:ext uri="{BB962C8B-B14F-4D97-AF65-F5344CB8AC3E}">
        <p14:creationId xmlns:p14="http://schemas.microsoft.com/office/powerpoint/2010/main" val="3422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Anwendungsbereiche von Spark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lvl="1"/>
            <a:r>
              <a:rPr lang="de-DE" dirty="0" smtClean="0"/>
              <a:t>Was sind RDDs</a:t>
            </a:r>
          </a:p>
          <a:p>
            <a:r>
              <a:rPr lang="de-DE" dirty="0" smtClean="0"/>
              <a:t>Apache Spark im Detail</a:t>
            </a:r>
          </a:p>
          <a:p>
            <a:pPr lvl="1"/>
            <a:r>
              <a:rPr lang="de-DE" dirty="0"/>
              <a:t>Spark Komponenten</a:t>
            </a:r>
          </a:p>
          <a:p>
            <a:pPr lvl="1"/>
            <a:r>
              <a:rPr lang="de-DE" dirty="0" smtClean="0"/>
              <a:t>Architekturübersicht</a:t>
            </a:r>
          </a:p>
          <a:p>
            <a:r>
              <a:rPr lang="de-DE" dirty="0" smtClean="0"/>
              <a:t>Ausführen auf einem Cluster</a:t>
            </a:r>
          </a:p>
          <a:p>
            <a:pPr lvl="1"/>
            <a:r>
              <a:rPr lang="de-DE" dirty="0" err="1" smtClean="0"/>
              <a:t>Mesos</a:t>
            </a:r>
            <a:endParaRPr lang="de-DE" dirty="0" smtClean="0"/>
          </a:p>
          <a:p>
            <a:pPr lvl="1"/>
            <a:r>
              <a:rPr lang="de-DE" dirty="0" err="1" smtClean="0"/>
              <a:t>Standalone</a:t>
            </a:r>
            <a:endParaRPr lang="de-DE" dirty="0" smtClean="0"/>
          </a:p>
          <a:p>
            <a:pPr lvl="1"/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endParaRPr lang="de-DE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DE" dirty="0"/>
              <a:t>Popularität Spark (+ </a:t>
            </a:r>
            <a:r>
              <a:rPr lang="de-DE" dirty="0" err="1"/>
              <a:t>Mesos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pPr lvl="1"/>
            <a:r>
              <a:rPr lang="de-DE" dirty="0" smtClean="0"/>
              <a:t>API Komplexität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Skalierbarkeit</a:t>
            </a:r>
          </a:p>
          <a:p>
            <a:r>
              <a:rPr lang="de-DE" dirty="0" smtClean="0"/>
              <a:t>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2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Popularität* Spark (+ </a:t>
            </a:r>
            <a:r>
              <a:rPr lang="de-DE" dirty="0" err="1" smtClean="0"/>
              <a:t>Mesos</a:t>
            </a:r>
            <a:r>
              <a:rPr lang="de-DE" dirty="0" smtClean="0"/>
              <a:t>)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Spark (+ </a:t>
            </a:r>
            <a:r>
              <a:rPr lang="de-DE" dirty="0" err="1" smtClean="0"/>
              <a:t>Mesos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Spark: Excluding merges, </a:t>
            </a:r>
            <a:r>
              <a:rPr lang="en-GB" dirty="0" smtClean="0">
                <a:solidFill>
                  <a:srgbClr val="FF0000"/>
                </a:solidFill>
              </a:rPr>
              <a:t>105 authors</a:t>
            </a:r>
            <a:r>
              <a:rPr lang="en-GB" dirty="0" smtClean="0"/>
              <a:t> have pushed </a:t>
            </a:r>
            <a:r>
              <a:rPr lang="en-GB" dirty="0" smtClean="0">
                <a:solidFill>
                  <a:srgbClr val="FF0000"/>
                </a:solidFill>
              </a:rPr>
              <a:t>484 commits</a:t>
            </a:r>
            <a:r>
              <a:rPr lang="en-GB" dirty="0" smtClean="0"/>
              <a:t> to master and 525 commits to all branches. On master, </a:t>
            </a:r>
            <a:r>
              <a:rPr lang="en-GB" dirty="0" smtClean="0">
                <a:solidFill>
                  <a:srgbClr val="FF0000"/>
                </a:solidFill>
              </a:rPr>
              <a:t>1,591 files</a:t>
            </a:r>
            <a:r>
              <a:rPr lang="en-GB" dirty="0" smtClean="0"/>
              <a:t> have changed and there have been 59,194 additions and 40,436 deletions. </a:t>
            </a:r>
          </a:p>
          <a:p>
            <a:r>
              <a:rPr lang="de-DE" dirty="0" err="1" smtClean="0"/>
              <a:t>Mesos</a:t>
            </a:r>
            <a:r>
              <a:rPr lang="de-DE" dirty="0" smtClean="0"/>
              <a:t>: </a:t>
            </a:r>
            <a:r>
              <a:rPr lang="en-GB" dirty="0" smtClean="0"/>
              <a:t>Excluding merges, </a:t>
            </a:r>
            <a:r>
              <a:rPr lang="en-GB" dirty="0" smtClean="0">
                <a:solidFill>
                  <a:srgbClr val="FF0000"/>
                </a:solidFill>
              </a:rPr>
              <a:t>55 authors</a:t>
            </a:r>
            <a:r>
              <a:rPr lang="en-GB" dirty="0" smtClean="0"/>
              <a:t> have pushed </a:t>
            </a:r>
            <a:r>
              <a:rPr lang="en-GB" dirty="0" smtClean="0">
                <a:solidFill>
                  <a:srgbClr val="FF0000"/>
                </a:solidFill>
              </a:rPr>
              <a:t>439 commits</a:t>
            </a:r>
            <a:r>
              <a:rPr lang="en-GB" dirty="0" smtClean="0"/>
              <a:t> to master and 490 commits to all branches. On master, </a:t>
            </a:r>
            <a:r>
              <a:rPr lang="en-GB" dirty="0" smtClean="0">
                <a:solidFill>
                  <a:srgbClr val="FF0000"/>
                </a:solidFill>
              </a:rPr>
              <a:t>520 files</a:t>
            </a:r>
            <a:r>
              <a:rPr lang="en-GB" dirty="0" smtClean="0"/>
              <a:t> have changed and there have been 35,315 additions and 16,458 deletions.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Hadoop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Excluding merges, </a:t>
            </a:r>
            <a:r>
              <a:rPr lang="en-GB" dirty="0" smtClean="0">
                <a:solidFill>
                  <a:srgbClr val="FF0000"/>
                </a:solidFill>
              </a:rPr>
              <a:t>44 authors</a:t>
            </a:r>
            <a:r>
              <a:rPr lang="en-GB" dirty="0" smtClean="0"/>
              <a:t> have pushed </a:t>
            </a:r>
            <a:r>
              <a:rPr lang="en-GB" dirty="0" smtClean="0">
                <a:solidFill>
                  <a:srgbClr val="FF0000"/>
                </a:solidFill>
              </a:rPr>
              <a:t>169 commits</a:t>
            </a:r>
            <a:r>
              <a:rPr lang="en-GB" dirty="0" smtClean="0"/>
              <a:t> to trunk and 528 commits to all branches. On trunk, </a:t>
            </a:r>
            <a:r>
              <a:rPr lang="en-GB" dirty="0" smtClean="0">
                <a:solidFill>
                  <a:srgbClr val="FF0000"/>
                </a:solidFill>
              </a:rPr>
              <a:t>757 files</a:t>
            </a:r>
            <a:r>
              <a:rPr lang="en-GB" dirty="0" smtClean="0"/>
              <a:t> have changed and there have been 23,291 additions and 9,627 deletions.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39788" y="6206592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</a:t>
            </a:r>
            <a:r>
              <a:rPr lang="de-DE" dirty="0" err="1" smtClean="0"/>
              <a:t>Git</a:t>
            </a:r>
            <a:r>
              <a:rPr lang="de-DE" dirty="0" smtClean="0"/>
              <a:t> Pulse vom 11. April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smtClean="0"/>
              <a:t>Für mich ist Apache Spark zu einem „Schweizer Taschenmesser“ der Datenverarbeitung geworden. Nicht nur für </a:t>
            </a:r>
            <a:r>
              <a:rPr lang="de-DE" dirty="0" err="1" smtClean="0"/>
              <a:t>BigData</a:t>
            </a:r>
            <a:r>
              <a:rPr lang="de-DE" dirty="0" smtClean="0"/>
              <a:t> oder </a:t>
            </a:r>
            <a:r>
              <a:rPr lang="de-DE" dirty="0" err="1" smtClean="0"/>
              <a:t>Machine</a:t>
            </a:r>
            <a:r>
              <a:rPr lang="de-DE" dirty="0" smtClean="0"/>
              <a:t> Learning Aufgaben, sondern für viele ETL-Aufgaben. Sowohl in Batch wie auch in Echtzeit.</a:t>
            </a:r>
          </a:p>
          <a:p>
            <a:pPr marL="0" indent="0">
              <a:buNone/>
            </a:pPr>
            <a:r>
              <a:rPr lang="de-DE" dirty="0" smtClean="0"/>
              <a:t>In der Einführung dieser Goldschmiede stelle ich einige Anwendungsbereiche von Spark vor und gehe kurz auf das </a:t>
            </a:r>
            <a:r>
              <a:rPr lang="de-DE" dirty="0" err="1" smtClean="0"/>
              <a:t>Map-Reduce</a:t>
            </a:r>
            <a:r>
              <a:rPr lang="de-DE" dirty="0" smtClean="0"/>
              <a:t> Paradigma und die RDDs ein.</a:t>
            </a:r>
          </a:p>
          <a:p>
            <a:pPr marL="0" indent="0">
              <a:buNone/>
            </a:pPr>
            <a:r>
              <a:rPr lang="de-DE" dirty="0" smtClean="0"/>
              <a:t>Danach tauchen wir gemeinsam in die Architektur von Spark ein und schauen uns einige wichtige Design-Elemente dieses Frameworks detaillierter an.</a:t>
            </a:r>
          </a:p>
          <a:p>
            <a:pPr marL="0" indent="0">
              <a:buNone/>
            </a:pPr>
            <a:r>
              <a:rPr lang="de-DE" dirty="0" smtClean="0"/>
              <a:t>In der Produktion wird Apache Spark in einer Cluster-Umgebung ausgeführt. Wir werfen einen </a:t>
            </a:r>
            <a:r>
              <a:rPr lang="de-DE" dirty="0" smtClean="0"/>
              <a:t>Blick </a:t>
            </a:r>
            <a:r>
              <a:rPr lang="de-DE" dirty="0" smtClean="0"/>
              <a:t>auf die Ausführung auf dem </a:t>
            </a:r>
            <a:r>
              <a:rPr lang="de-DE" dirty="0" err="1" smtClean="0"/>
              <a:t>Mesos</a:t>
            </a:r>
            <a:r>
              <a:rPr lang="de-DE" dirty="0" smtClean="0"/>
              <a:t> anhand eines Produktivsystems und sprechen </a:t>
            </a:r>
            <a:r>
              <a:rPr lang="de-DE" dirty="0"/>
              <a:t>eventuell </a:t>
            </a:r>
            <a:r>
              <a:rPr lang="de-DE" dirty="0" smtClean="0"/>
              <a:t>kurz die Ausführung in einer </a:t>
            </a:r>
            <a:r>
              <a:rPr lang="de-DE" dirty="0" err="1" smtClean="0"/>
              <a:t>Hadoop</a:t>
            </a:r>
            <a:r>
              <a:rPr lang="de-DE" dirty="0" smtClean="0"/>
              <a:t>-Umgebung durch (leider habe ich keine Demo für </a:t>
            </a:r>
            <a:r>
              <a:rPr lang="de-DE" dirty="0" err="1" smtClean="0"/>
              <a:t>Hadoop</a:t>
            </a:r>
            <a:r>
              <a:rPr lang="de-DE" dirty="0" smtClean="0"/>
              <a:t>).</a:t>
            </a:r>
          </a:p>
          <a:p>
            <a:pPr marL="0" indent="0">
              <a:buNone/>
            </a:pPr>
            <a:r>
              <a:rPr lang="de-DE" dirty="0" smtClean="0"/>
              <a:t>Bevor wir uns selbst </a:t>
            </a:r>
            <a:r>
              <a:rPr lang="de-DE" dirty="0"/>
              <a:t>in einigen Beispielen </a:t>
            </a:r>
            <a:r>
              <a:rPr lang="de-DE" dirty="0" smtClean="0"/>
              <a:t>von der Mächtigkeit von Spark überzeugen können, mache ich meinen subjektiven und durchaus befangenen Vergleich zwischen Spark @ </a:t>
            </a:r>
            <a:r>
              <a:rPr lang="de-DE" dirty="0" err="1" smtClean="0"/>
              <a:t>Mesos</a:t>
            </a:r>
            <a:r>
              <a:rPr lang="de-DE" dirty="0" smtClean="0"/>
              <a:t> und </a:t>
            </a:r>
            <a:r>
              <a:rPr lang="de-DE" dirty="0" err="1" smtClean="0"/>
              <a:t>Hadoop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Werkzeuge: Bitte bringt Eure Laptops mit. Eine IDE ist zwar nicht zwingend erforderlich, ich werde jedoch ein SBT-Beispielprojekt in den kommenden Tagen in der Goldschmiede-</a:t>
            </a:r>
            <a:r>
              <a:rPr lang="de-DE" dirty="0" err="1" smtClean="0"/>
              <a:t>Git</a:t>
            </a:r>
            <a:r>
              <a:rPr lang="de-DE" dirty="0" smtClean="0"/>
              <a:t>-</a:t>
            </a:r>
            <a:r>
              <a:rPr lang="de-DE" dirty="0" err="1" smtClean="0"/>
              <a:t>Repo</a:t>
            </a:r>
            <a:r>
              <a:rPr lang="de-DE" dirty="0" smtClean="0"/>
              <a:t> pushen. Wenn Ihr aber lieber mit CLI arbeitet, reicht es wenn Ihr die </a:t>
            </a:r>
            <a:r>
              <a:rPr lang="de-DE" dirty="0"/>
              <a:t>Spark-Distribution unter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spark.apache.org/downloads.html</a:t>
            </a:r>
            <a:r>
              <a:rPr lang="de-DE" dirty="0" smtClean="0"/>
              <a:t> herunterladet (v1.6.1 </a:t>
            </a:r>
            <a:r>
              <a:rPr lang="de-DE" dirty="0" err="1" smtClean="0"/>
              <a:t>pre-built</a:t>
            </a:r>
            <a:r>
              <a:rPr lang="de-DE" dirty="0" smtClean="0"/>
              <a:t> vor </a:t>
            </a:r>
            <a:r>
              <a:rPr lang="de-DE" dirty="0" err="1" smtClean="0"/>
              <a:t>Hadoop</a:t>
            </a:r>
            <a:r>
              <a:rPr lang="de-DE" dirty="0" smtClean="0"/>
              <a:t> 2.6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Komplexität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4967773" y="1829186"/>
            <a:ext cx="6711821" cy="2225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SampleMapper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MapReduceBase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Mapper&lt;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LongWritable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Text, Text,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8C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LongWritable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Text value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OutputCollector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Reporter reporter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 err="1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b="1" dirty="0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b="1" dirty="0" err="1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tokenizer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 err="1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hasMoreTokens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 smtClean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7773" y="4458110"/>
            <a:ext cx="6711821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SampleReducer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MapReduceBase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Reducer&lt;Text,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Text,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reduce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 key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Iterator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OutputCollector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Reporter reporter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 err="1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50" dirty="0" err="1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008C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05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sum 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105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sz="105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sz="105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5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05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5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406" y="1829186"/>
            <a:ext cx="42018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void main(String[]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b="1" dirty="0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000" dirty="0">
                <a:solidFill>
                  <a:srgbClr val="008C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b="1" dirty="0">
                <a:solidFill>
                  <a:srgbClr val="BB79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outputPath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000" dirty="0">
                <a:solidFill>
                  <a:srgbClr val="008C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JobConf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JobConf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SampleMapReduce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setJobName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00E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000E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SampleMapReduce</a:t>
            </a:r>
            <a:r>
              <a:rPr lang="en-GB" sz="1000" dirty="0">
                <a:solidFill>
                  <a:srgbClr val="0000E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setOutputKeyClass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setOutputValueClass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setMapperClass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SampleMapper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setCombinerClass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SampleReducer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setReducerClass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SampleReducer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setInputFormat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TextInputFormat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setOutputFormat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TextOutputFormat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FileInputFormat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setInputPaths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inputPath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FileOutputFormat</a:t>
            </a:r>
            <a:r>
              <a:rPr lang="en-GB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setOutputPath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00" b="1" dirty="0">
                <a:solidFill>
                  <a:srgbClr val="8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outputPath</a:t>
            </a:r>
            <a:r>
              <a:rPr lang="en-GB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GB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JobClient</a:t>
            </a:r>
            <a:r>
              <a:rPr lang="de-DE" sz="1000" dirty="0" err="1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runJob</a:t>
            </a:r>
            <a:r>
              <a:rPr lang="de-DE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de-DE" sz="1000" dirty="0">
                <a:solidFill>
                  <a:srgbClr val="80803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000" dirty="0">
                <a:solidFill>
                  <a:srgbClr val="80008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0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de-DE" sz="1000" dirty="0">
                <a:solidFill>
                  <a:srgbClr val="800080"/>
                </a:solidFill>
                <a:ea typeface="Times New Roman" panose="02020603050405020304" pitchFamily="18" charset="0"/>
              </a:rPr>
              <a:t>}</a:t>
            </a:r>
            <a:endParaRPr lang="de-DE" sz="1000" dirty="0"/>
          </a:p>
        </p:txBody>
      </p:sp>
      <p:sp>
        <p:nvSpPr>
          <p:cNvPr id="17" name="Rectangle 16"/>
          <p:cNvSpPr/>
          <p:nvPr/>
        </p:nvSpPr>
        <p:spPr>
          <a:xfrm>
            <a:off x="512406" y="5507114"/>
            <a:ext cx="40238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ja-JP" sz="1000" dirty="0">
                <a:solidFill>
                  <a:srgbClr val="000000"/>
                </a:solidFill>
                <a:ea typeface="MS Mincho" panose="02020609040205080304" pitchFamily="49" charset="-128"/>
              </a:rPr>
              <a:t>@</a:t>
            </a:r>
            <a:r>
              <a:rPr lang="de-DE" altLang="ja-JP" sz="1000" dirty="0" err="1">
                <a:solidFill>
                  <a:srgbClr val="000000"/>
                </a:solidFill>
                <a:ea typeface="MS Mincho" panose="02020609040205080304" pitchFamily="49" charset="-128"/>
              </a:rPr>
              <a:t>Stringable</a:t>
            </a:r>
            <a:endParaRPr lang="ja-JP" altLang="de-DE" sz="1000" dirty="0">
              <a:solidFill>
                <a:srgbClr val="000000"/>
              </a:solidFill>
              <a:ea typeface="MS Mincho" panose="02020609040205080304" pitchFamily="49" charset="-128"/>
            </a:endParaRPr>
          </a:p>
          <a:p>
            <a:r>
              <a:rPr lang="de-DE" altLang="ja-JP" sz="1000" dirty="0">
                <a:solidFill>
                  <a:srgbClr val="000000"/>
                </a:solidFill>
                <a:ea typeface="MS Mincho" panose="02020609040205080304" pitchFamily="49" charset="-128"/>
              </a:rPr>
              <a:t>@</a:t>
            </a:r>
            <a:r>
              <a:rPr lang="de-DE" altLang="ja-JP" sz="1000" dirty="0" err="1">
                <a:solidFill>
                  <a:srgbClr val="000000"/>
                </a:solidFill>
                <a:ea typeface="MS Mincho" panose="02020609040205080304" pitchFamily="49" charset="-128"/>
              </a:rPr>
              <a:t>InterfaceAudience.Public</a:t>
            </a:r>
            <a:endParaRPr lang="ja-JP" altLang="de-DE" sz="1000" dirty="0">
              <a:solidFill>
                <a:srgbClr val="000000"/>
              </a:solidFill>
              <a:ea typeface="MS Mincho" panose="02020609040205080304" pitchFamily="49" charset="-128"/>
            </a:endParaRPr>
          </a:p>
          <a:p>
            <a:r>
              <a:rPr lang="de-DE" altLang="ja-JP" sz="1000" dirty="0">
                <a:solidFill>
                  <a:srgbClr val="000000"/>
                </a:solidFill>
                <a:ea typeface="MS Mincho" panose="02020609040205080304" pitchFamily="49" charset="-128"/>
              </a:rPr>
              <a:t>@</a:t>
            </a:r>
            <a:r>
              <a:rPr lang="de-DE" altLang="ja-JP" sz="1000" dirty="0" err="1">
                <a:solidFill>
                  <a:srgbClr val="000000"/>
                </a:solidFill>
                <a:ea typeface="MS Mincho" panose="02020609040205080304" pitchFamily="49" charset="-128"/>
              </a:rPr>
              <a:t>InterfaceStability.Stable</a:t>
            </a:r>
            <a:endParaRPr lang="ja-JP" altLang="de-DE" sz="1000" dirty="0">
              <a:solidFill>
                <a:srgbClr val="000000"/>
              </a:solidFill>
              <a:ea typeface="MS Mincho" panose="02020609040205080304" pitchFamily="49" charset="-128"/>
            </a:endParaRPr>
          </a:p>
          <a:p>
            <a:r>
              <a:rPr lang="de-DE" altLang="ja-JP" sz="1000" b="1" dirty="0" err="1">
                <a:solidFill>
                  <a:srgbClr val="800000"/>
                </a:solidFill>
                <a:ea typeface="MS Mincho" panose="02020609040205080304" pitchFamily="49" charset="-128"/>
              </a:rPr>
              <a:t>public</a:t>
            </a:r>
            <a:r>
              <a:rPr lang="ja-JP" altLang="de-DE" sz="1000" dirty="0">
                <a:solidFill>
                  <a:srgbClr val="0000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000" b="1" dirty="0" err="1">
                <a:solidFill>
                  <a:srgbClr val="800000"/>
                </a:solidFill>
                <a:ea typeface="MS Mincho" panose="02020609040205080304" pitchFamily="49" charset="-128"/>
              </a:rPr>
              <a:t>class</a:t>
            </a:r>
            <a:r>
              <a:rPr lang="ja-JP" altLang="de-DE" sz="1000" dirty="0">
                <a:solidFill>
                  <a:srgbClr val="0000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000" dirty="0">
                <a:solidFill>
                  <a:srgbClr val="000000"/>
                </a:solidFill>
                <a:ea typeface="MS Mincho" panose="02020609040205080304" pitchFamily="49" charset="-128"/>
              </a:rPr>
              <a:t>Text</a:t>
            </a:r>
            <a:endParaRPr lang="ja-JP" altLang="de-DE" sz="1000" dirty="0">
              <a:solidFill>
                <a:srgbClr val="000000"/>
              </a:solidFill>
              <a:ea typeface="MS Mincho" panose="02020609040205080304" pitchFamily="49" charset="-128"/>
            </a:endParaRPr>
          </a:p>
          <a:p>
            <a:r>
              <a:rPr lang="de-DE" altLang="ja-JP" sz="1000" b="1" dirty="0" err="1">
                <a:solidFill>
                  <a:srgbClr val="800000"/>
                </a:solidFill>
                <a:ea typeface="MS Mincho" panose="02020609040205080304" pitchFamily="49" charset="-128"/>
              </a:rPr>
              <a:t>extends</a:t>
            </a:r>
            <a:r>
              <a:rPr lang="ja-JP" altLang="de-DE" sz="1000" dirty="0">
                <a:solidFill>
                  <a:srgbClr val="0000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000" dirty="0" err="1">
                <a:solidFill>
                  <a:srgbClr val="000000"/>
                </a:solidFill>
                <a:ea typeface="MS Mincho" panose="02020609040205080304" pitchFamily="49" charset="-128"/>
              </a:rPr>
              <a:t>BinaryComparable</a:t>
            </a:r>
            <a:endParaRPr lang="ja-JP" altLang="de-DE" sz="1000" dirty="0">
              <a:solidFill>
                <a:srgbClr val="000000"/>
              </a:solidFill>
              <a:ea typeface="MS Mincho" panose="02020609040205080304" pitchFamily="49" charset="-128"/>
            </a:endParaRPr>
          </a:p>
          <a:p>
            <a:r>
              <a:rPr lang="de-DE" altLang="ja-JP" sz="1000" b="1" dirty="0" err="1">
                <a:solidFill>
                  <a:srgbClr val="800000"/>
                </a:solidFill>
                <a:ea typeface="MS Mincho" panose="02020609040205080304" pitchFamily="49" charset="-128"/>
              </a:rPr>
              <a:t>implements</a:t>
            </a:r>
            <a:r>
              <a:rPr lang="ja-JP" altLang="de-DE" sz="1000" dirty="0">
                <a:solidFill>
                  <a:srgbClr val="0000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000" dirty="0" err="1">
                <a:solidFill>
                  <a:srgbClr val="000000"/>
                </a:solidFill>
                <a:ea typeface="MS Mincho" panose="02020609040205080304" pitchFamily="49" charset="-128"/>
              </a:rPr>
              <a:t>WritableComparable</a:t>
            </a:r>
            <a:r>
              <a:rPr lang="de-DE" altLang="ja-JP" sz="1000" dirty="0">
                <a:solidFill>
                  <a:srgbClr val="000000"/>
                </a:solidFill>
                <a:ea typeface="MS Mincho" panose="02020609040205080304" pitchFamily="49" charset="-128"/>
              </a:rPr>
              <a:t>&lt;</a:t>
            </a:r>
            <a:r>
              <a:rPr lang="de-DE" altLang="ja-JP" sz="1000" dirty="0" err="1">
                <a:solidFill>
                  <a:srgbClr val="000000"/>
                </a:solidFill>
                <a:ea typeface="MS Mincho" panose="02020609040205080304" pitchFamily="49" charset="-128"/>
              </a:rPr>
              <a:t>BinaryComparable</a:t>
            </a:r>
            <a:r>
              <a:rPr lang="de-DE" altLang="ja-JP" sz="1000" dirty="0">
                <a:solidFill>
                  <a:srgbClr val="000000"/>
                </a:solidFill>
                <a:ea typeface="MS Mincho" panose="02020609040205080304" pitchFamily="49" charset="-128"/>
              </a:rPr>
              <a:t>&gt;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71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Spark ist schneller weil</a:t>
            </a:r>
          </a:p>
          <a:p>
            <a:r>
              <a:rPr lang="de-DE" dirty="0" err="1" smtClean="0"/>
              <a:t>Hadoop</a:t>
            </a:r>
            <a:r>
              <a:rPr lang="de-DE" dirty="0" smtClean="0"/>
              <a:t> I/O auf die Festplatte bei jedem </a:t>
            </a:r>
            <a:r>
              <a:rPr lang="de-DE" dirty="0" err="1" smtClean="0"/>
              <a:t>Map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Reduce</a:t>
            </a:r>
            <a:endParaRPr lang="de-DE" dirty="0" smtClean="0"/>
          </a:p>
          <a:p>
            <a:r>
              <a:rPr lang="de-DE" dirty="0" smtClean="0"/>
              <a:t>Cluster muss oft </a:t>
            </a:r>
            <a:r>
              <a:rPr lang="de-DE" dirty="0" err="1" smtClean="0"/>
              <a:t>getuned</a:t>
            </a:r>
            <a:r>
              <a:rPr lang="de-DE" dirty="0" smtClean="0"/>
              <a:t> werden für spezifischen Job</a:t>
            </a:r>
          </a:p>
          <a:p>
            <a:r>
              <a:rPr lang="de-DE" dirty="0" smtClean="0"/>
              <a:t>Spark </a:t>
            </a:r>
            <a:r>
              <a:rPr lang="de-DE" dirty="0" err="1" smtClean="0"/>
              <a:t>cached</a:t>
            </a:r>
            <a:r>
              <a:rPr lang="de-DE" dirty="0" smtClean="0"/>
              <a:t> in-memory</a:t>
            </a:r>
          </a:p>
          <a:p>
            <a:r>
              <a:rPr lang="de-DE" dirty="0" smtClean="0"/>
              <a:t>Spark boot-</a:t>
            </a:r>
            <a:r>
              <a:rPr lang="de-DE" dirty="0" err="1" smtClean="0"/>
              <a:t>strap</a:t>
            </a:r>
            <a:r>
              <a:rPr lang="de-DE" dirty="0" smtClean="0"/>
              <a:t> viel schneller</a:t>
            </a:r>
            <a:endParaRPr lang="de-DE" dirty="0"/>
          </a:p>
        </p:txBody>
      </p:sp>
      <p:pic>
        <p:nvPicPr>
          <p:cNvPr id="2050" name="Picture 2" descr="https://spark.apache.org/images/logistic-reg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000" y="3710780"/>
            <a:ext cx="3884142" cy="20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 </a:t>
            </a:r>
            <a:r>
              <a:rPr lang="de-DE" dirty="0" err="1" smtClean="0"/>
              <a:t>tuning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8" name="Picture 4" descr="http://www.cloudera.com/documentation/enterprise/latest/images/yarn_step_2_worker_host_plannin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152" y="1627336"/>
            <a:ext cx="77247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oudera.com/documentation/enterprise/latest/images/yarn_steps_4_5_verify_setting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4070" y="2034453"/>
            <a:ext cx="50196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loudera.com/documentation/enterprise/latest/images/yarn_step_6_verify_container_settings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334" y="3206783"/>
            <a:ext cx="46196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cloudera.com/documentation/enterprise/latest/images/yarn_step_6b_container_sanity_checking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1458" y="4305482"/>
            <a:ext cx="63341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loudera.com/documentation/enterprise/latest/images/yarn_step_7_mapreduce_configuration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991" y="4986256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Empfehlung: 2-3 </a:t>
            </a:r>
            <a:r>
              <a:rPr lang="de-DE" dirty="0" err="1" smtClean="0"/>
              <a:t>tasks</a:t>
            </a:r>
            <a:r>
              <a:rPr lang="de-DE" dirty="0" smtClean="0"/>
              <a:t> per CPU Core!</a:t>
            </a:r>
          </a:p>
          <a:p>
            <a:r>
              <a:rPr lang="de-DE" dirty="0" smtClean="0"/>
              <a:t>Dank </a:t>
            </a:r>
            <a:r>
              <a:rPr lang="de-DE" dirty="0" smtClean="0"/>
              <a:t>AKKA können </a:t>
            </a:r>
            <a:r>
              <a:rPr lang="de-DE" dirty="0" smtClean="0"/>
              <a:t>Spark-Tasks </a:t>
            </a:r>
            <a:r>
              <a:rPr lang="de-DE" dirty="0" smtClean="0"/>
              <a:t>sehr </a:t>
            </a:r>
            <a:r>
              <a:rPr lang="de-DE" dirty="0" smtClean="0"/>
              <a:t>kurz sein (&gt;= 200ms)</a:t>
            </a:r>
          </a:p>
          <a:p>
            <a:r>
              <a:rPr lang="de-DE" dirty="0" smtClean="0"/>
              <a:t>Nahezu </a:t>
            </a:r>
            <a:r>
              <a:rPr lang="de-DE" dirty="0" smtClean="0"/>
              <a:t>lineare Skalierbarkeit</a:t>
            </a:r>
          </a:p>
          <a:p>
            <a:endParaRPr lang="de-DE" dirty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spark.apache.org/docs/latest/tuning.html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https://blog.cloudera.com/blog/2010/12/a-profile-of-hadoop-mapreduce-computing-efficiency-continued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3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Anwendungsbereiche von Spark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lvl="1"/>
            <a:r>
              <a:rPr lang="de-DE" dirty="0" smtClean="0"/>
              <a:t>Was sind RDDs</a:t>
            </a:r>
          </a:p>
          <a:p>
            <a:r>
              <a:rPr lang="de-DE" dirty="0" smtClean="0"/>
              <a:t>Apache Spark im Detail</a:t>
            </a:r>
          </a:p>
          <a:p>
            <a:pPr lvl="1"/>
            <a:r>
              <a:rPr lang="de-DE" dirty="0"/>
              <a:t>Spark Komponenten</a:t>
            </a:r>
          </a:p>
          <a:p>
            <a:pPr lvl="1"/>
            <a:r>
              <a:rPr lang="de-DE" dirty="0" smtClean="0"/>
              <a:t>Architekturübersicht</a:t>
            </a:r>
          </a:p>
          <a:p>
            <a:r>
              <a:rPr lang="de-DE" dirty="0" smtClean="0"/>
              <a:t>Ausführen auf einem Cluster</a:t>
            </a:r>
          </a:p>
          <a:p>
            <a:pPr lvl="1"/>
            <a:r>
              <a:rPr lang="de-DE" dirty="0" err="1" smtClean="0"/>
              <a:t>Mesos</a:t>
            </a:r>
            <a:endParaRPr lang="de-DE" dirty="0" smtClean="0"/>
          </a:p>
          <a:p>
            <a:pPr lvl="1"/>
            <a:r>
              <a:rPr lang="de-DE" dirty="0" err="1" smtClean="0"/>
              <a:t>Standalone</a:t>
            </a:r>
            <a:endParaRPr lang="de-DE" dirty="0" smtClean="0"/>
          </a:p>
          <a:p>
            <a:pPr lvl="1"/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Spark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endParaRPr lang="de-DE" dirty="0" smtClean="0"/>
          </a:p>
          <a:p>
            <a:pPr lvl="1"/>
            <a:r>
              <a:rPr lang="de-DE" dirty="0"/>
              <a:t>Popularität Spark (+ </a:t>
            </a:r>
            <a:r>
              <a:rPr lang="de-DE" dirty="0" err="1"/>
              <a:t>Mesos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pPr lvl="1"/>
            <a:r>
              <a:rPr lang="de-DE" dirty="0" smtClean="0"/>
              <a:t>API Komplexität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Skalierbarkeit</a:t>
            </a:r>
          </a:p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Beispiele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9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SQL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844" y="2445847"/>
            <a:ext cx="6180180" cy="35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Einführung</a:t>
            </a:r>
          </a:p>
          <a:p>
            <a:pPr lvl="1"/>
            <a:r>
              <a:rPr lang="de-DE" dirty="0" smtClean="0"/>
              <a:t>Anwendungsbereiche von Spark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lvl="1"/>
            <a:r>
              <a:rPr lang="de-DE" dirty="0" smtClean="0"/>
              <a:t>Was sind RDDs</a:t>
            </a:r>
          </a:p>
          <a:p>
            <a:r>
              <a:rPr lang="de-DE" dirty="0" smtClean="0"/>
              <a:t>Apache Spark im Detail</a:t>
            </a:r>
          </a:p>
          <a:p>
            <a:pPr lvl="1"/>
            <a:r>
              <a:rPr lang="de-DE" dirty="0"/>
              <a:t>Spark Komponenten</a:t>
            </a:r>
          </a:p>
          <a:p>
            <a:pPr lvl="1"/>
            <a:r>
              <a:rPr lang="de-DE" dirty="0"/>
              <a:t>Architekturübersicht</a:t>
            </a:r>
          </a:p>
          <a:p>
            <a:r>
              <a:rPr lang="de-DE" dirty="0" smtClean="0"/>
              <a:t>Ausführen auf einem Cluster</a:t>
            </a:r>
          </a:p>
          <a:p>
            <a:pPr lvl="1"/>
            <a:r>
              <a:rPr lang="de-DE" dirty="0" err="1" smtClean="0"/>
              <a:t>Mesos</a:t>
            </a:r>
            <a:endParaRPr lang="de-DE" dirty="0" smtClean="0"/>
          </a:p>
          <a:p>
            <a:pPr lvl="1"/>
            <a:r>
              <a:rPr lang="de-DE" dirty="0" err="1" smtClean="0"/>
              <a:t>Standalone</a:t>
            </a:r>
            <a:endParaRPr lang="de-DE" dirty="0" smtClean="0"/>
          </a:p>
          <a:p>
            <a:pPr lvl="1"/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Spark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endParaRPr lang="de-DE" dirty="0" smtClean="0"/>
          </a:p>
          <a:p>
            <a:pPr lvl="1"/>
            <a:r>
              <a:rPr lang="de-DE" dirty="0"/>
              <a:t>Popularität Spark (+ </a:t>
            </a:r>
            <a:r>
              <a:rPr lang="de-DE" dirty="0" err="1"/>
              <a:t>Mesos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pPr lvl="1"/>
            <a:r>
              <a:rPr lang="de-DE" dirty="0" smtClean="0"/>
              <a:t>API Komplexität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Skalierbarkeit</a:t>
            </a:r>
          </a:p>
          <a:p>
            <a:r>
              <a:rPr lang="de-DE" dirty="0" smtClean="0"/>
              <a:t>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0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Anwendungsbereiche von Spark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Aufgaben, welche mit SQL schwierig sind</a:t>
            </a:r>
          </a:p>
          <a:p>
            <a:pPr lvl="1"/>
            <a:r>
              <a:rPr lang="de-DE" dirty="0" smtClean="0"/>
              <a:t>Benutzerdefinierte </a:t>
            </a:r>
            <a:r>
              <a:rPr lang="de-DE" dirty="0" err="1" smtClean="0"/>
              <a:t>SerDe</a:t>
            </a:r>
            <a:r>
              <a:rPr lang="de-DE" dirty="0" smtClean="0"/>
              <a:t> Aufgaben</a:t>
            </a:r>
          </a:p>
          <a:p>
            <a:pPr lvl="1"/>
            <a:r>
              <a:rPr lang="de-DE" dirty="0" smtClean="0"/>
              <a:t>Batch mit Transformationen über Bibliotheken der </a:t>
            </a:r>
            <a:r>
              <a:rPr lang="de-DE" dirty="0" smtClean="0"/>
              <a:t>Drittanbieter</a:t>
            </a:r>
            <a:endParaRPr lang="de-DE" dirty="0" smtClean="0"/>
          </a:p>
          <a:p>
            <a:pPr lvl="1"/>
            <a:r>
              <a:rPr lang="de-DE" dirty="0"/>
              <a:t>Transformation </a:t>
            </a:r>
            <a:r>
              <a:rPr lang="de-DE" dirty="0" smtClean="0"/>
              <a:t>zu einer de-normalisierten Datenstruktur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Sparse</a:t>
            </a:r>
            <a:r>
              <a:rPr lang="de-DE" dirty="0" smtClean="0"/>
              <a:t>“-Datenstrukturen bearbeiten</a:t>
            </a:r>
          </a:p>
          <a:p>
            <a:r>
              <a:rPr lang="de-DE" dirty="0"/>
              <a:t>Wenig zu sehr Viel zu Wenig</a:t>
            </a:r>
          </a:p>
          <a:p>
            <a:pPr lvl="1"/>
            <a:r>
              <a:rPr lang="de-DE" dirty="0"/>
              <a:t>Transformationen mit großen Zwischenprodukten</a:t>
            </a:r>
          </a:p>
          <a:p>
            <a:r>
              <a:rPr lang="de-DE" dirty="0"/>
              <a:t>Sehr Viel zu sehr Viel</a:t>
            </a:r>
          </a:p>
          <a:p>
            <a:pPr lvl="1"/>
            <a:r>
              <a:rPr lang="de-DE" dirty="0"/>
              <a:t>Massive Datenmenge lesen, Transformation durchführen, massive Datenmenge schreiben</a:t>
            </a:r>
          </a:p>
          <a:p>
            <a:r>
              <a:rPr lang="de-DE" dirty="0" smtClean="0"/>
              <a:t>Batch zusammen mit Echtzeit-Verarbeitung</a:t>
            </a:r>
          </a:p>
          <a:p>
            <a:pPr lvl="1"/>
            <a:r>
              <a:rPr lang="de-DE" dirty="0" smtClean="0"/>
              <a:t>Gleiche oder ähnliche Transformationen im Batch und Echtzeit</a:t>
            </a:r>
          </a:p>
          <a:p>
            <a:r>
              <a:rPr lang="de-DE" dirty="0" smtClean="0"/>
              <a:t>Parallel lesen/schreiben</a:t>
            </a:r>
          </a:p>
          <a:p>
            <a:pPr lvl="1"/>
            <a:r>
              <a:rPr lang="de-DE" dirty="0" smtClean="0"/>
              <a:t>Abhängig von Architektur von Quelle / Ziel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6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1026" name="Picture 2" descr="https://upload.wikimedia.org/wikipedia/commons/thumb/6/6c/MapReduce2.svg/2000px-MapReduce2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270" y="1825625"/>
            <a:ext cx="103234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205" y="6416984"/>
            <a:ext cx="8988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Quelle</a:t>
            </a:r>
            <a:r>
              <a:rPr lang="de-DE" sz="1400" dirty="0"/>
              <a:t>: https://de.wikipedia.org/wiki/MapReduce</a:t>
            </a:r>
          </a:p>
        </p:txBody>
      </p:sp>
    </p:spTree>
    <p:extLst>
      <p:ext uri="{BB962C8B-B14F-4D97-AF65-F5344CB8AC3E}">
        <p14:creationId xmlns:p14="http://schemas.microsoft.com/office/powerpoint/2010/main" val="25916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3074" name="Picture 2" descr="https://qph.is.quoracdn.net/main-qimg-615e966ce8ecaa14befb4a8bf68fbc39?convert_to_webp=tru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031"/>
          <a:stretch/>
        </p:blipFill>
        <p:spPr bwMode="auto">
          <a:xfrm>
            <a:off x="3246995" y="1825625"/>
            <a:ext cx="5698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RDDs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Widerstandsfähig (R) Verteilt (D) Datasets (D)</a:t>
            </a:r>
          </a:p>
          <a:p>
            <a:pPr lvl="1"/>
            <a:r>
              <a:rPr lang="de-DE" dirty="0" smtClean="0"/>
              <a:t>Unveränderbar (</a:t>
            </a:r>
            <a:r>
              <a:rPr lang="en-GB" dirty="0" smtClean="0"/>
              <a:t>Immutable)</a:t>
            </a:r>
            <a:endParaRPr lang="de-DE" dirty="0"/>
          </a:p>
          <a:p>
            <a:pPr lvl="1"/>
            <a:r>
              <a:rPr lang="de-DE" dirty="0" smtClean="0"/>
              <a:t>Partitioniert</a:t>
            </a:r>
            <a:endParaRPr lang="de-DE" dirty="0"/>
          </a:p>
          <a:p>
            <a:pPr lvl="1"/>
            <a:r>
              <a:rPr lang="de-DE" dirty="0" smtClean="0"/>
              <a:t>Fehlertolerant</a:t>
            </a:r>
            <a:endParaRPr lang="de-DE" dirty="0"/>
          </a:p>
          <a:p>
            <a:pPr lvl="1"/>
            <a:r>
              <a:rPr lang="de-DE" dirty="0" smtClean="0"/>
              <a:t>Erzeugt durch grobgranulare Befehle (</a:t>
            </a:r>
            <a:r>
              <a:rPr lang="en-GB" dirty="0" smtClean="0"/>
              <a:t>coarse-grained operations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Verzögerte </a:t>
            </a:r>
            <a:r>
              <a:rPr lang="de-DE" dirty="0" smtClean="0"/>
              <a:t>Auswertung (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Können gespeichert werden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3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Speicherung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38200" y="1825625"/>
            <a:ext cx="10515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import</a:t>
            </a:r>
            <a:r>
              <a:rPr lang="de-DE" sz="1100" b="1" dirty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b="1" dirty="0" err="1" smtClean="0">
                <a:solidFill>
                  <a:srgbClr val="BB0066"/>
                </a:solidFill>
                <a:ea typeface="MS Mincho" panose="02020609040205080304" pitchFamily="49" charset="-128"/>
              </a:rPr>
              <a:t>org.apache.hadoop.hbase.client.Put</a:t>
            </a:r>
            <a:endParaRPr lang="de-DE" sz="1100" b="1" dirty="0" smtClean="0">
              <a:solidFill>
                <a:srgbClr val="BB0066"/>
              </a:solidFill>
              <a:ea typeface="MS Mincho" panose="02020609040205080304" pitchFamily="49" charset="-128"/>
            </a:endParaRPr>
          </a:p>
          <a:p>
            <a:r>
              <a:rPr lang="de-DE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import</a:t>
            </a:r>
            <a:r>
              <a:rPr lang="de-DE" sz="1100" b="1" dirty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org.apache.hadoop.hbase.io.ImmutableBytesWritable</a:t>
            </a:r>
            <a:r>
              <a:rPr lang="de-DE" sz="1100" b="1" dirty="0">
                <a:solidFill>
                  <a:srgbClr val="BB0066"/>
                </a:solidFill>
                <a:ea typeface="MS Mincho" panose="02020609040205080304" pitchFamily="49" charset="-128"/>
              </a:rPr>
              <a:t/>
            </a:r>
            <a:br>
              <a:rPr lang="de-DE" sz="1100" b="1" dirty="0">
                <a:solidFill>
                  <a:srgbClr val="BB0066"/>
                </a:solidFill>
                <a:ea typeface="MS Mincho" panose="02020609040205080304" pitchFamily="49" charset="-128"/>
              </a:rPr>
            </a:br>
            <a:r>
              <a:rPr lang="de-DE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import</a:t>
            </a:r>
            <a:r>
              <a:rPr lang="de-DE" sz="1100" b="1" dirty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org.apache.hadoop.hbase.mapreduce.TableOutputFormat</a:t>
            </a:r>
            <a:endParaRPr lang="de-DE" sz="1100" b="1" dirty="0">
              <a:solidFill>
                <a:srgbClr val="BB0066"/>
              </a:solidFill>
              <a:ea typeface="MS Mincho" panose="02020609040205080304" pitchFamily="49" charset="-128"/>
            </a:endParaRPr>
          </a:p>
          <a:p>
            <a:r>
              <a:rPr lang="de-DE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import</a:t>
            </a:r>
            <a:r>
              <a:rPr lang="de-DE" sz="1100" b="1" dirty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org.apache.hadoop.conf.Configuration</a:t>
            </a:r>
            <a:r>
              <a:rPr lang="de-DE" sz="1100" b="1" dirty="0">
                <a:solidFill>
                  <a:srgbClr val="BB0066"/>
                </a:solidFill>
                <a:ea typeface="MS Mincho" panose="02020609040205080304" pitchFamily="49" charset="-128"/>
              </a:rPr>
              <a:t/>
            </a:r>
            <a:br>
              <a:rPr lang="de-DE" sz="1100" b="1" dirty="0">
                <a:solidFill>
                  <a:srgbClr val="BB0066"/>
                </a:solidFill>
                <a:ea typeface="MS Mincho" panose="02020609040205080304" pitchFamily="49" charset="-128"/>
              </a:rPr>
            </a:br>
            <a:r>
              <a:rPr lang="de-DE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import</a:t>
            </a:r>
            <a:r>
              <a:rPr lang="de-DE" sz="1100" b="1" dirty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org.apache.hadoop.hbase.HBaseConfiguration</a:t>
            </a:r>
            <a:endParaRPr lang="de-DE" sz="1100" b="1" dirty="0">
              <a:solidFill>
                <a:srgbClr val="BB0066"/>
              </a:solidFill>
              <a:ea typeface="MS Mincho" panose="02020609040205080304" pitchFamily="49" charset="-128"/>
            </a:endParaRPr>
          </a:p>
          <a:p>
            <a:r>
              <a:rPr lang="de-DE" sz="1100" dirty="0" smtClean="0">
                <a:solidFill>
                  <a:srgbClr val="A9B7C6"/>
                </a:solidFill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solidFill>
                  <a:srgbClr val="A9B7C6"/>
                </a:solidFill>
                <a:latin typeface="Courier New" panose="02070309020205020404" pitchFamily="49" charset="0"/>
              </a:rPr>
            </a:br>
            <a:r>
              <a:rPr lang="de-DE" sz="1100" b="1" dirty="0" err="1" smtClean="0">
                <a:solidFill>
                  <a:srgbClr val="008800"/>
                </a:solidFill>
                <a:ea typeface="MS Mincho" panose="02020609040205080304" pitchFamily="49" charset="-128"/>
              </a:rPr>
              <a:t>trait</a:t>
            </a:r>
            <a:r>
              <a:rPr lang="de-DE" sz="1100" b="1" dirty="0" smtClean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b="1" dirty="0" err="1" smtClean="0">
                <a:solidFill>
                  <a:srgbClr val="BB0066"/>
                </a:solidFill>
                <a:ea typeface="MS Mincho" panose="02020609040205080304" pitchFamily="49" charset="-128"/>
              </a:rPr>
              <a:t>HBasePuttable</a:t>
            </a:r>
            <a:r>
              <a:rPr lang="de-DE" sz="1100" dirty="0" smtClean="0">
                <a:solidFill>
                  <a:srgbClr val="A9B7C6"/>
                </a:solidFill>
                <a:latin typeface="Courier New" panose="02070309020205020404" pitchFamily="49" charset="0"/>
              </a:rPr>
              <a:t> { </a:t>
            </a:r>
            <a:r>
              <a:rPr lang="de-DE" sz="1100" b="1" dirty="0" err="1" smtClean="0">
                <a:solidFill>
                  <a:srgbClr val="008800"/>
                </a:solidFill>
                <a:ea typeface="MS Mincho" panose="02020609040205080304" pitchFamily="49" charset="-128"/>
              </a:rPr>
              <a:t>def</a:t>
            </a:r>
            <a:r>
              <a:rPr lang="de-DE" sz="1100" b="1" dirty="0" smtClean="0">
                <a:solidFill>
                  <a:srgbClr val="CC7832"/>
                </a:solidFill>
                <a:latin typeface="Courier New" panose="02070309020205020404" pitchFamily="49" charset="0"/>
              </a:rPr>
              <a:t> </a:t>
            </a:r>
            <a:r>
              <a:rPr lang="de-DE" sz="1100" dirty="0" err="1" smtClean="0">
                <a:solidFill>
                  <a:srgbClr val="333333"/>
                </a:solidFill>
                <a:ea typeface="MS Mincho" panose="02020609040205080304" pitchFamily="49" charset="-128"/>
              </a:rPr>
              <a:t>put</a:t>
            </a:r>
            <a:r>
              <a:rPr lang="de-DE" sz="1100" dirty="0" smtClean="0">
                <a:solidFill>
                  <a:srgbClr val="A9B7C6"/>
                </a:solidFill>
                <a:latin typeface="Courier New" panose="02070309020205020404" pitchFamily="49" charset="0"/>
              </a:rPr>
              <a:t>: </a:t>
            </a:r>
            <a:r>
              <a:rPr lang="de-DE" sz="1100" b="1" dirty="0" err="1" smtClean="0">
                <a:solidFill>
                  <a:srgbClr val="BB0066"/>
                </a:solidFill>
                <a:ea typeface="MS Mincho" panose="02020609040205080304" pitchFamily="49" charset="-128"/>
              </a:rPr>
              <a:t>Put</a:t>
            </a:r>
            <a:r>
              <a:rPr lang="de-DE" sz="1100" b="1" dirty="0" smtClean="0">
                <a:solidFill>
                  <a:srgbClr val="BB0066"/>
                </a:solidFill>
                <a:ea typeface="MS Mincho" panose="02020609040205080304" pitchFamily="49" charset="-128"/>
              </a:rPr>
              <a:t> </a:t>
            </a:r>
            <a:r>
              <a:rPr lang="de-DE" sz="1100" dirty="0" smtClean="0">
                <a:solidFill>
                  <a:srgbClr val="A9B7C6"/>
                </a:solidFill>
                <a:latin typeface="Courier New" panose="02070309020205020404" pitchFamily="49" charset="0"/>
              </a:rPr>
              <a:t>}</a:t>
            </a:r>
          </a:p>
          <a:p>
            <a:endParaRPr lang="de-DE" altLang="ja-JP" sz="1100" b="1" dirty="0" smtClean="0">
              <a:solidFill>
                <a:srgbClr val="008800"/>
              </a:solidFill>
              <a:ea typeface="MS Mincho" panose="02020609040205080304" pitchFamily="49" charset="-128"/>
            </a:endParaRPr>
          </a:p>
          <a:p>
            <a:r>
              <a:rPr lang="de-DE" altLang="ja-JP" sz="1100" b="1" dirty="0" err="1" smtClean="0">
                <a:solidFill>
                  <a:srgbClr val="008800"/>
                </a:solidFill>
                <a:ea typeface="MS Mincho" panose="02020609040205080304" pitchFamily="49" charset="-128"/>
              </a:rPr>
              <a:t>case</a:t>
            </a:r>
            <a:r>
              <a:rPr lang="ja-JP" altLang="de-DE" sz="1100" dirty="0" smtClean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class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Document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id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Int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content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String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mimeType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String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creationDate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DateTime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extends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HBasePuttable</a:t>
            </a:r>
            <a:r>
              <a:rPr lang="ja-JP" altLang="de-DE" sz="1100" dirty="0">
                <a:solidFill>
                  <a:srgbClr val="BB0066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{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def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008800"/>
                </a:solidFill>
                <a:ea typeface="MS Mincho" panose="02020609040205080304" pitchFamily="49" charset="-128"/>
              </a:rPr>
              <a:t>put</a:t>
            </a:r>
            <a:r>
              <a:rPr lang="de-DE" altLang="ja-JP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=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{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import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0E84B5"/>
                </a:solidFill>
                <a:ea typeface="MS Mincho" panose="02020609040205080304" pitchFamily="49" charset="-128"/>
              </a:rPr>
              <a:t>my.HBaseConversions</a:t>
            </a:r>
            <a:r>
              <a:rPr lang="de-DE" altLang="ja-JP" sz="1100" b="1" dirty="0">
                <a:solidFill>
                  <a:srgbClr val="0E84B5"/>
                </a:solidFill>
                <a:ea typeface="MS Mincho" panose="02020609040205080304" pitchFamily="49" charset="-128"/>
              </a:rPr>
              <a:t>._</a:t>
            </a:r>
            <a:endParaRPr lang="ja-JP" altLang="de-DE" sz="1100" dirty="0">
              <a:solidFill>
                <a:srgbClr val="0E84B5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new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Put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id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 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add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DEFAULT_CF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Document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.documentId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documentId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 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add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DEFAULT_CF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Document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.content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content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 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add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DEFAULT_CF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Document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.mimeType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mimeType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 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add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DEFAULT_CF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HBaseModel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Document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.creationDate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creationDate.getMillis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}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de-DE" altLang="ja-JP" sz="1100" dirty="0" smtClean="0">
                <a:solidFill>
                  <a:srgbClr val="333333"/>
                </a:solidFill>
                <a:ea typeface="MS Mincho" panose="02020609040205080304" pitchFamily="49" charset="-128"/>
              </a:rPr>
              <a:t>}</a:t>
            </a:r>
            <a:endParaRPr lang="ja-JP" altLang="de-DE" sz="1100" b="1" dirty="0">
              <a:solidFill>
                <a:srgbClr val="008800"/>
              </a:solidFill>
              <a:ea typeface="MS Mincho" panose="02020609040205080304" pitchFamily="49" charset="-128"/>
            </a:endParaRPr>
          </a:p>
          <a:p>
            <a:endParaRPr lang="ja-JP" altLang="de-DE" sz="1100" b="1" dirty="0">
              <a:solidFill>
                <a:srgbClr val="008800"/>
              </a:solidFill>
              <a:ea typeface="MS Mincho" panose="02020609040205080304" pitchFamily="49" charset="-128"/>
            </a:endParaRPr>
          </a:p>
          <a:p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def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008800"/>
                </a:solidFill>
                <a:ea typeface="MS Mincho" panose="02020609040205080304" pitchFamily="49" charset="-128"/>
              </a:rPr>
              <a:t>saveToHTable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[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T</a:t>
            </a:r>
            <a:r>
              <a:rPr lang="ja-JP" altLang="de-DE" sz="1100" dirty="0">
                <a:solidFill>
                  <a:srgbClr val="333399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&lt;: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HBasePuttable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](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context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SparkContext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rdd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RDD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[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],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tableName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String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: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333399"/>
                </a:solidFill>
                <a:ea typeface="MS Mincho" panose="02020609040205080304" pitchFamily="49" charset="-128"/>
              </a:rPr>
              <a:t>Unit</a:t>
            </a:r>
            <a:r>
              <a:rPr lang="ja-JP" altLang="de-DE" sz="1100" dirty="0">
                <a:solidFill>
                  <a:srgbClr val="333399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=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{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</a:t>
            </a:r>
            <a:r>
              <a:rPr lang="ja-JP" altLang="de-DE" sz="1100" dirty="0" smtClean="0">
                <a:ea typeface="MS Mincho" panose="02020609040205080304" pitchFamily="49" charset="-128"/>
              </a:rPr>
              <a:t>  </a:t>
            </a:r>
            <a:r>
              <a:rPr lang="de-DE" altLang="ja-JP" sz="1100" b="1" dirty="0" err="1" smtClean="0">
                <a:solidFill>
                  <a:srgbClr val="008800"/>
                </a:solidFill>
                <a:ea typeface="MS Mincho" panose="02020609040205080304" pitchFamily="49" charset="-128"/>
              </a:rPr>
              <a:t>val</a:t>
            </a:r>
            <a:r>
              <a:rPr lang="ja-JP" altLang="de-DE" sz="1100" dirty="0" smtClean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008800"/>
                </a:solidFill>
                <a:ea typeface="MS Mincho" panose="02020609040205080304" pitchFamily="49" charset="-128"/>
              </a:rPr>
              <a:t>hConf</a:t>
            </a:r>
            <a:r>
              <a:rPr lang="de-DE" altLang="ja-JP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=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HBaseConfiguration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.create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</a:t>
            </a:r>
            <a:r>
              <a:rPr lang="de-DE" altLang="ja-JP" sz="1100" dirty="0" err="1">
                <a:ea typeface="MS Mincho" panose="02020609040205080304" pitchFamily="49" charset="-128"/>
              </a:rPr>
              <a:t>hConf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.set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TableOutputFormat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OUTPUT_TABLE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"/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path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/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to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/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hbase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/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tables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/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table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")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</a:t>
            </a:r>
            <a:r>
              <a:rPr lang="de-DE" altLang="ja-JP" sz="1100" dirty="0" err="1">
                <a:ea typeface="MS Mincho" panose="02020609040205080304" pitchFamily="49" charset="-128"/>
              </a:rPr>
              <a:t>hConf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.setClass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MRJobConfig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OUTPUT_FORMAT_CLASS_ATTR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classOf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[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TableOutputFormat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[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ImmutableBytesWritable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]],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classOf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[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OutputFormat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[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ImmutableBytesWritable</a:t>
            </a:r>
            <a:r>
              <a:rPr lang="de-DE" altLang="ja-JP" sz="1100" dirty="0">
                <a:solidFill>
                  <a:srgbClr val="333399"/>
                </a:solidFill>
                <a:ea typeface="MS Mincho" panose="02020609040205080304" pitchFamily="49" charset="-128"/>
              </a:rPr>
              <a:t>, </a:t>
            </a:r>
            <a:r>
              <a:rPr lang="de-DE" altLang="ja-JP" sz="1100" b="1" dirty="0" err="1">
                <a:solidFill>
                  <a:srgbClr val="333399"/>
                </a:solidFill>
                <a:ea typeface="MS Mincho" panose="02020609040205080304" pitchFamily="49" charset="-128"/>
              </a:rPr>
              <a:t>Put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]])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endParaRPr lang="ja-JP" altLang="de-DE" sz="1100" dirty="0"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val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008800"/>
                </a:solidFill>
                <a:ea typeface="MS Mincho" panose="02020609040205080304" pitchFamily="49" charset="-128"/>
              </a:rPr>
              <a:t>immutableWritable</a:t>
            </a:r>
            <a:r>
              <a:rPr lang="de-DE" altLang="ja-JP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>
                <a:solidFill>
                  <a:srgbClr val="008800"/>
                </a:solidFill>
                <a:ea typeface="MS Mincho" panose="02020609040205080304" pitchFamily="49" charset="-128"/>
              </a:rPr>
              <a:t>=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>
                <a:solidFill>
                  <a:srgbClr val="008800"/>
                </a:solidFill>
                <a:ea typeface="MS Mincho" panose="02020609040205080304" pitchFamily="49" charset="-128"/>
              </a:rPr>
              <a:t>context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.broadcast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b="1" dirty="0" err="1">
                <a:solidFill>
                  <a:srgbClr val="008800"/>
                </a:solidFill>
                <a:ea typeface="MS Mincho" panose="02020609040205080304" pitchFamily="49" charset="-128"/>
              </a:rPr>
              <a:t>new</a:t>
            </a:r>
            <a:r>
              <a:rPr lang="ja-JP" altLang="de-DE" sz="1100" dirty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b="1" dirty="0" err="1">
                <a:solidFill>
                  <a:srgbClr val="BB0066"/>
                </a:solidFill>
                <a:ea typeface="MS Mincho" panose="02020609040205080304" pitchFamily="49" charset="-128"/>
              </a:rPr>
              <a:t>ImmutableBytesWritable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())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endParaRPr lang="ja-JP" altLang="de-DE" sz="1100" dirty="0"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  </a:t>
            </a:r>
            <a:r>
              <a:rPr lang="de-DE" altLang="ja-JP" sz="1100" dirty="0" err="1">
                <a:ea typeface="MS Mincho" panose="02020609040205080304" pitchFamily="49" charset="-128"/>
              </a:rPr>
              <a:t>rdd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.map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 {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t </a:t>
            </a:r>
            <a:r>
              <a:rPr lang="de-DE" altLang="ja-JP" sz="1100" b="1" dirty="0" smtClean="0">
                <a:solidFill>
                  <a:srgbClr val="008800"/>
                </a:solidFill>
                <a:ea typeface="MS Mincho" panose="02020609040205080304" pitchFamily="49" charset="-128"/>
              </a:rPr>
              <a:t>=&gt;</a:t>
            </a:r>
            <a:r>
              <a:rPr lang="ja-JP" altLang="de-DE" sz="1100" dirty="0" smtClean="0">
                <a:solidFill>
                  <a:srgbClr val="008800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 smtClean="0">
                <a:ea typeface="MS Mincho" panose="02020609040205080304" pitchFamily="49" charset="-128"/>
              </a:rPr>
              <a:t>immutableWritable</a:t>
            </a:r>
            <a:r>
              <a:rPr lang="de-DE" altLang="ja-JP" sz="1100" dirty="0" err="1" smtClean="0">
                <a:solidFill>
                  <a:srgbClr val="333333"/>
                </a:solidFill>
                <a:ea typeface="MS Mincho" panose="02020609040205080304" pitchFamily="49" charset="-128"/>
              </a:rPr>
              <a:t>.value</a:t>
            </a:r>
            <a:r>
              <a:rPr lang="de-DE" altLang="ja-JP" sz="1100" dirty="0" smtClean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-&gt;</a:t>
            </a:r>
            <a:r>
              <a:rPr lang="ja-JP" altLang="de-DE" sz="1100" dirty="0">
                <a:solidFill>
                  <a:srgbClr val="333333"/>
                </a:solidFill>
                <a:ea typeface="MS Mincho" panose="02020609040205080304" pitchFamily="49" charset="-128"/>
              </a:rPr>
              <a:t> </a:t>
            </a:r>
            <a:r>
              <a:rPr lang="de-DE" altLang="ja-JP" sz="1100" dirty="0" err="1" smtClean="0">
                <a:solidFill>
                  <a:srgbClr val="333333"/>
                </a:solidFill>
                <a:ea typeface="MS Mincho" panose="02020609040205080304" pitchFamily="49" charset="-128"/>
              </a:rPr>
              <a:t>t.put</a:t>
            </a:r>
            <a:r>
              <a:rPr lang="de-DE" altLang="ja-JP" sz="1100" dirty="0" smtClean="0">
                <a:solidFill>
                  <a:srgbClr val="333333"/>
                </a:solidFill>
                <a:ea typeface="MS Mincho" panose="02020609040205080304" pitchFamily="49" charset="-128"/>
              </a:rPr>
              <a:t> }.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saveAsNewAPIHadoopDataset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(</a:t>
            </a:r>
            <a:r>
              <a:rPr lang="de-DE" altLang="ja-JP" sz="1100" dirty="0" err="1">
                <a:solidFill>
                  <a:srgbClr val="333333"/>
                </a:solidFill>
                <a:ea typeface="MS Mincho" panose="02020609040205080304" pitchFamily="49" charset="-128"/>
              </a:rPr>
              <a:t>hConf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)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ja-JP" altLang="de-DE" sz="1100" dirty="0">
                <a:ea typeface="MS Mincho" panose="02020609040205080304" pitchFamily="49" charset="-128"/>
              </a:rPr>
              <a:t>  </a:t>
            </a:r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}</a:t>
            </a:r>
            <a:endParaRPr lang="ja-JP" altLang="de-DE" sz="1100" dirty="0">
              <a:solidFill>
                <a:srgbClr val="333333"/>
              </a:solidFill>
              <a:ea typeface="MS Mincho" panose="02020609040205080304" pitchFamily="49" charset="-128"/>
            </a:endParaRPr>
          </a:p>
          <a:p>
            <a:r>
              <a:rPr lang="de-DE" altLang="ja-JP" sz="1100" dirty="0">
                <a:solidFill>
                  <a:srgbClr val="333333"/>
                </a:solidFill>
                <a:ea typeface="MS Mincho" panose="02020609040205080304" pitchFamily="49" charset="-128"/>
              </a:rPr>
              <a:t>}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799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Einführung</a:t>
            </a:r>
          </a:p>
          <a:p>
            <a:pPr lvl="1"/>
            <a:r>
              <a:rPr lang="de-DE" dirty="0" smtClean="0"/>
              <a:t>Anwendungsbereiche von Spark</a:t>
            </a:r>
          </a:p>
          <a:p>
            <a:pPr lvl="1"/>
            <a:r>
              <a:rPr lang="de-DE" dirty="0" smtClean="0"/>
              <a:t>Was ist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lvl="1"/>
            <a:r>
              <a:rPr lang="de-DE" dirty="0" smtClean="0"/>
              <a:t>Was sind RDDs</a:t>
            </a:r>
          </a:p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Spark im Detail</a:t>
            </a:r>
          </a:p>
          <a:p>
            <a:pPr lvl="1"/>
            <a:r>
              <a:rPr lang="de-DE" dirty="0" smtClean="0"/>
              <a:t>Spark Komponenten</a:t>
            </a:r>
          </a:p>
          <a:p>
            <a:pPr lvl="1"/>
            <a:r>
              <a:rPr lang="de-DE" dirty="0" smtClean="0"/>
              <a:t>Architekturübersicht</a:t>
            </a:r>
          </a:p>
          <a:p>
            <a:r>
              <a:rPr lang="de-DE" dirty="0" smtClean="0"/>
              <a:t>Ausführen auf einem Cluster</a:t>
            </a:r>
          </a:p>
          <a:p>
            <a:pPr lvl="1"/>
            <a:r>
              <a:rPr lang="de-DE" dirty="0" err="1" smtClean="0"/>
              <a:t>Mesos</a:t>
            </a:r>
            <a:endParaRPr lang="de-DE" dirty="0" smtClean="0"/>
          </a:p>
          <a:p>
            <a:pPr lvl="1"/>
            <a:r>
              <a:rPr lang="de-DE" dirty="0" err="1" smtClean="0"/>
              <a:t>Standalone</a:t>
            </a:r>
            <a:endParaRPr lang="de-DE" dirty="0" smtClean="0"/>
          </a:p>
          <a:p>
            <a:pPr lvl="1"/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Spark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Hadoop</a:t>
            </a:r>
            <a:endParaRPr lang="de-DE" dirty="0" smtClean="0"/>
          </a:p>
          <a:p>
            <a:pPr lvl="1"/>
            <a:r>
              <a:rPr lang="de-DE" dirty="0"/>
              <a:t>Popularität Spark (+ </a:t>
            </a:r>
            <a:r>
              <a:rPr lang="de-DE" dirty="0" err="1"/>
              <a:t>Mesos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pPr lvl="1"/>
            <a:r>
              <a:rPr lang="de-DE" dirty="0" smtClean="0"/>
              <a:t>API Komplexität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Skalierbarkeit</a:t>
            </a:r>
          </a:p>
          <a:p>
            <a:r>
              <a:rPr lang="de-DE" dirty="0" smtClean="0"/>
              <a:t>Beispiele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4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Office PowerPoint</Application>
  <PresentationFormat>Widescreen</PresentationFormat>
  <Paragraphs>302</Paragraphs>
  <Slides>25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Mincho</vt:lpstr>
      <vt:lpstr>Arial</vt:lpstr>
      <vt:lpstr>Calibri</vt:lpstr>
      <vt:lpstr>Calibri Light</vt:lpstr>
      <vt:lpstr>Courier New</vt:lpstr>
      <vt:lpstr>Times New Roman</vt:lpstr>
      <vt:lpstr>Office Theme</vt:lpstr>
      <vt:lpstr>Spark @ Goldschmiede</vt:lpstr>
      <vt:lpstr>Abstract</vt:lpstr>
      <vt:lpstr>Inhalte</vt:lpstr>
      <vt:lpstr>Anwendungsbereiche von Spark</vt:lpstr>
      <vt:lpstr>Was ist Map-Reduce</vt:lpstr>
      <vt:lpstr>Was ist Map-Reduce</vt:lpstr>
      <vt:lpstr>Was sind RDDs</vt:lpstr>
      <vt:lpstr>Speicherung</vt:lpstr>
      <vt:lpstr>Inhalte</vt:lpstr>
      <vt:lpstr>Spark Komponenten</vt:lpstr>
      <vt:lpstr>Architekturübersicht</vt:lpstr>
      <vt:lpstr>Architekturübersicht</vt:lpstr>
      <vt:lpstr>Architekturübersicht*</vt:lpstr>
      <vt:lpstr>Inhalte</vt:lpstr>
      <vt:lpstr>Ausführen auf einem stand-alone Cluster</vt:lpstr>
      <vt:lpstr>Ausführen auf einem Mesos Cluster</vt:lpstr>
      <vt:lpstr>Ausführen auf einem Hadoop Cluster</vt:lpstr>
      <vt:lpstr>Inhalte</vt:lpstr>
      <vt:lpstr>Popularität* Spark (+ Mesos) vs Hadoop</vt:lpstr>
      <vt:lpstr>API Komplexität</vt:lpstr>
      <vt:lpstr>Performance</vt:lpstr>
      <vt:lpstr>Cluster tuning </vt:lpstr>
      <vt:lpstr>Skalierbarkeit</vt:lpstr>
      <vt:lpstr>Inhalte</vt:lpstr>
      <vt:lpstr>Beispiel 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Reinis</dc:creator>
  <cp:lastModifiedBy>Reinis</cp:lastModifiedBy>
  <cp:revision>112</cp:revision>
  <cp:lastPrinted>2016-05-19T08:40:58Z</cp:lastPrinted>
  <dcterms:created xsi:type="dcterms:W3CDTF">2016-04-08T18:15:53Z</dcterms:created>
  <dcterms:modified xsi:type="dcterms:W3CDTF">2016-05-19T20:19:20Z</dcterms:modified>
</cp:coreProperties>
</file>