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86" r:id="rId5"/>
    <p:sldId id="256" r:id="rId6"/>
    <p:sldId id="257" r:id="rId7"/>
    <p:sldId id="260" r:id="rId8"/>
    <p:sldId id="258" r:id="rId9"/>
    <p:sldId id="310" r:id="rId10"/>
    <p:sldId id="314" r:id="rId11"/>
    <p:sldId id="306" r:id="rId12"/>
    <p:sldId id="307" r:id="rId13"/>
    <p:sldId id="316" r:id="rId14"/>
    <p:sldId id="283" r:id="rId15"/>
    <p:sldId id="264" r:id="rId16"/>
    <p:sldId id="266" r:id="rId17"/>
    <p:sldId id="288" r:id="rId18"/>
    <p:sldId id="305" r:id="rId19"/>
    <p:sldId id="312" r:id="rId20"/>
    <p:sldId id="297" r:id="rId21"/>
    <p:sldId id="311" r:id="rId22"/>
    <p:sldId id="320" r:id="rId23"/>
    <p:sldId id="289" r:id="rId24"/>
    <p:sldId id="318" r:id="rId25"/>
    <p:sldId id="293" r:id="rId26"/>
    <p:sldId id="299" r:id="rId27"/>
    <p:sldId id="300" r:id="rId28"/>
    <p:sldId id="301" r:id="rId29"/>
    <p:sldId id="302" r:id="rId30"/>
    <p:sldId id="3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10335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6" d="100"/>
          <a:sy n="86" d="100"/>
        </p:scale>
        <p:origin x="557"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key-universal.com/smart-home-automation/"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hyperlink" Target="https://www.security.org/home-automation/" TargetMode="External"/><Relationship Id="rId3" Type="http://schemas.openxmlformats.org/officeDocument/2006/relationships/hyperlink" Target="https://ieeexplore.ieee.org/author/37085783971" TargetMode="External"/><Relationship Id="rId7" Type="http://schemas.openxmlformats.org/officeDocument/2006/relationships/hyperlink" Target="https://ieeexplore.ieee.org/xpl/conhome/9124044/proceeding" TargetMode="External"/><Relationship Id="rId2" Type="http://schemas.openxmlformats.org/officeDocument/2006/relationships/hyperlink" Target="https://ieeexplore.ieee.org/author/38265064700" TargetMode="External"/><Relationship Id="rId1" Type="http://schemas.openxmlformats.org/officeDocument/2006/relationships/slideLayout" Target="../slideLayouts/slideLayout8.xml"/><Relationship Id="rId6" Type="http://schemas.openxmlformats.org/officeDocument/2006/relationships/hyperlink" Target="https://ieeexplore.ieee.org/author/37547664900" TargetMode="External"/><Relationship Id="rId5" Type="http://schemas.openxmlformats.org/officeDocument/2006/relationships/hyperlink" Target="https://ieeexplore.ieee.org/author/37329975200" TargetMode="External"/><Relationship Id="rId4" Type="http://schemas.openxmlformats.org/officeDocument/2006/relationships/hyperlink" Target="https://ieeexplore.ieee.org/author/37085789162" TargetMode="External"/><Relationship Id="rId9" Type="http://schemas.openxmlformats.org/officeDocument/2006/relationships/hyperlink" Target="https://www.asmag.com/showpost/16499.aspx"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33.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626306-B02D-484E-931F-4AD3EE72B2D7}"/>
              </a:ext>
            </a:extLst>
          </p:cNvPr>
          <p:cNvSpPr>
            <a:spLocks noGrp="1"/>
          </p:cNvSpPr>
          <p:nvPr>
            <p:ph type="ctrTitle" idx="4294967295"/>
          </p:nvPr>
        </p:nvSpPr>
        <p:spPr>
          <a:xfrm>
            <a:off x="677863" y="61913"/>
            <a:ext cx="11514137" cy="1014412"/>
          </a:xfrm>
        </p:spPr>
        <p:txBody>
          <a:bodyPr>
            <a:normAutofit/>
          </a:bodyPr>
          <a:lstStyle/>
          <a:p>
            <a:br>
              <a:rPr lang="en-US" sz="1800" b="1" kern="14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5" name="Subtitle 4">
            <a:extLst>
              <a:ext uri="{FF2B5EF4-FFF2-40B4-BE49-F238E27FC236}">
                <a16:creationId xmlns:a16="http://schemas.microsoft.com/office/drawing/2014/main" id="{7F64FC0F-5BD1-407E-960F-4B67A9205DA9}"/>
              </a:ext>
            </a:extLst>
          </p:cNvPr>
          <p:cNvSpPr>
            <a:spLocks noGrp="1"/>
          </p:cNvSpPr>
          <p:nvPr>
            <p:ph type="subTitle" idx="4294967295"/>
          </p:nvPr>
        </p:nvSpPr>
        <p:spPr>
          <a:xfrm>
            <a:off x="1422843" y="4075249"/>
            <a:ext cx="3574357" cy="1749287"/>
          </a:xfrm>
        </p:spPr>
        <p:txBody>
          <a:bodyPr>
            <a:normAutofit/>
          </a:bodyPr>
          <a:lstStyle/>
          <a:p>
            <a:pPr marL="0" indent="0" algn="ctr">
              <a:buNone/>
            </a:pPr>
            <a:r>
              <a:rPr lang="en-US" sz="1800" b="1" dirty="0">
                <a:solidFill>
                  <a:schemeClr val="accent5">
                    <a:lumMod val="60000"/>
                    <a:lumOff val="40000"/>
                  </a:schemeClr>
                </a:solidFill>
                <a:ea typeface="+mn-lt"/>
                <a:cs typeface="+mn-lt"/>
              </a:rPr>
              <a:t>SUBMITTED TO</a:t>
            </a:r>
          </a:p>
          <a:p>
            <a:pPr marL="0" indent="0" algn="ctr">
              <a:buNone/>
            </a:pPr>
            <a:r>
              <a:rPr lang="en-US" sz="1800" b="1" i="0" dirty="0">
                <a:solidFill>
                  <a:schemeClr val="bg1"/>
                </a:solidFill>
                <a:effectLst/>
              </a:rPr>
              <a:t>SUJAN HOWLADER</a:t>
            </a:r>
          </a:p>
          <a:p>
            <a:pPr marL="0" indent="0" algn="ctr">
              <a:buNone/>
            </a:pPr>
            <a:r>
              <a:rPr lang="en-US" sz="1800" b="1" dirty="0">
                <a:solidFill>
                  <a:schemeClr val="bg1"/>
                </a:solidFill>
                <a:ea typeface="+mn-lt"/>
                <a:cs typeface="+mn-lt"/>
              </a:rPr>
              <a:t>FACULTY OF ENGINEERING,</a:t>
            </a:r>
            <a:endParaRPr lang="en-US" sz="1800" b="1" dirty="0">
              <a:solidFill>
                <a:schemeClr val="bg1"/>
              </a:solidFill>
            </a:endParaRPr>
          </a:p>
          <a:p>
            <a:pPr marL="0" indent="0" algn="ctr">
              <a:buNone/>
            </a:pPr>
            <a:r>
              <a:rPr lang="en-US" sz="1800" b="1" dirty="0">
                <a:solidFill>
                  <a:schemeClr val="bg1"/>
                </a:solidFill>
                <a:ea typeface="+mn-lt"/>
                <a:cs typeface="+mn-lt"/>
              </a:rPr>
              <a:t>DEPARTMENT OF EEE</a:t>
            </a:r>
            <a:endParaRPr lang="en-US" sz="1800" b="1" dirty="0">
              <a:solidFill>
                <a:schemeClr val="bg1"/>
              </a:solidFill>
            </a:endParaRPr>
          </a:p>
        </p:txBody>
      </p:sp>
      <p:pic>
        <p:nvPicPr>
          <p:cNvPr id="7" name="Picture 6">
            <a:extLst>
              <a:ext uri="{FF2B5EF4-FFF2-40B4-BE49-F238E27FC236}">
                <a16:creationId xmlns:a16="http://schemas.microsoft.com/office/drawing/2014/main" id="{E41359B5-5A8B-478B-AFB0-799F810E0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0055" y="106514"/>
            <a:ext cx="1274532" cy="1274532"/>
          </a:xfrm>
          <a:prstGeom prst="rect">
            <a:avLst/>
          </a:prstGeom>
        </p:spPr>
      </p:pic>
      <p:sp>
        <p:nvSpPr>
          <p:cNvPr id="9" name="TextBox 8">
            <a:extLst>
              <a:ext uri="{FF2B5EF4-FFF2-40B4-BE49-F238E27FC236}">
                <a16:creationId xmlns:a16="http://schemas.microsoft.com/office/drawing/2014/main" id="{3EF460A8-2B3B-462B-AD67-17E27CAAA01D}"/>
              </a:ext>
            </a:extLst>
          </p:cNvPr>
          <p:cNvSpPr txBox="1"/>
          <p:nvPr/>
        </p:nvSpPr>
        <p:spPr>
          <a:xfrm>
            <a:off x="106531" y="1384888"/>
            <a:ext cx="12011487" cy="523220"/>
          </a:xfrm>
          <a:prstGeom prst="rect">
            <a:avLst/>
          </a:prstGeom>
          <a:noFill/>
        </p:spPr>
        <p:txBody>
          <a:bodyPr wrap="square">
            <a:spAutoFit/>
          </a:bodyPr>
          <a:lstStyle/>
          <a:p>
            <a:pPr algn="ctr"/>
            <a:r>
              <a:rPr lang="en-US" sz="2800" b="1" dirty="0">
                <a:solidFill>
                  <a:schemeClr val="bg1"/>
                </a:solidFill>
              </a:rPr>
              <a:t>AMERICAN INTERNATIONAL UNIVERSITY BANGLADESH(AIUB)</a:t>
            </a:r>
          </a:p>
        </p:txBody>
      </p:sp>
      <p:sp>
        <p:nvSpPr>
          <p:cNvPr id="10" name="TextBox 9">
            <a:extLst>
              <a:ext uri="{FF2B5EF4-FFF2-40B4-BE49-F238E27FC236}">
                <a16:creationId xmlns:a16="http://schemas.microsoft.com/office/drawing/2014/main" id="{2B776B29-E259-402E-91E5-8C88F67178B8}"/>
              </a:ext>
            </a:extLst>
          </p:cNvPr>
          <p:cNvSpPr txBox="1"/>
          <p:nvPr/>
        </p:nvSpPr>
        <p:spPr>
          <a:xfrm>
            <a:off x="2128203" y="2212829"/>
            <a:ext cx="7968142" cy="523220"/>
          </a:xfrm>
          <a:prstGeom prst="rect">
            <a:avLst/>
          </a:prstGeom>
          <a:noFill/>
        </p:spPr>
        <p:txBody>
          <a:bodyPr wrap="square">
            <a:spAutoFit/>
          </a:bodyPr>
          <a:lstStyle/>
          <a:p>
            <a:pPr algn="ctr"/>
            <a:r>
              <a:rPr lang="en-US" sz="2800" dirty="0">
                <a:solidFill>
                  <a:schemeClr val="bg1"/>
                </a:solidFill>
              </a:rPr>
              <a:t>Microprocessor &amp; Embedded System</a:t>
            </a:r>
          </a:p>
        </p:txBody>
      </p:sp>
      <p:sp>
        <p:nvSpPr>
          <p:cNvPr id="8" name="Subtitle 4">
            <a:extLst>
              <a:ext uri="{FF2B5EF4-FFF2-40B4-BE49-F238E27FC236}">
                <a16:creationId xmlns:a16="http://schemas.microsoft.com/office/drawing/2014/main" id="{51540470-DAE5-4085-91F9-0AE8C213F6F9}"/>
              </a:ext>
            </a:extLst>
          </p:cNvPr>
          <p:cNvSpPr txBox="1">
            <a:spLocks/>
          </p:cNvSpPr>
          <p:nvPr/>
        </p:nvSpPr>
        <p:spPr>
          <a:xfrm>
            <a:off x="6617208" y="4071399"/>
            <a:ext cx="3574357" cy="1749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solidFill>
                  <a:schemeClr val="accent5">
                    <a:lumMod val="60000"/>
                    <a:lumOff val="40000"/>
                  </a:schemeClr>
                </a:solidFill>
                <a:ea typeface="+mn-lt"/>
                <a:cs typeface="+mn-lt"/>
              </a:rPr>
              <a:t>SUBMITTED BY</a:t>
            </a:r>
          </a:p>
          <a:p>
            <a:pPr marL="0" indent="0" algn="ctr">
              <a:buFont typeface="Arial" panose="020B0604020202020204" pitchFamily="34" charset="0"/>
              <a:buNone/>
            </a:pPr>
            <a:r>
              <a:rPr lang="en-US" sz="1800" b="1" dirty="0">
                <a:solidFill>
                  <a:schemeClr val="bg1"/>
                </a:solidFill>
              </a:rPr>
              <a:t>Group: 01</a:t>
            </a:r>
          </a:p>
          <a:p>
            <a:pPr marL="0" indent="0" algn="ctr">
              <a:buFont typeface="Arial" panose="020B0604020202020204" pitchFamily="34" charset="0"/>
              <a:buNone/>
            </a:pPr>
            <a:r>
              <a:rPr lang="en-US" sz="1800" b="1" dirty="0">
                <a:solidFill>
                  <a:schemeClr val="bg1"/>
                </a:solidFill>
              </a:rPr>
              <a:t>Section: I</a:t>
            </a:r>
          </a:p>
        </p:txBody>
      </p:sp>
      <p:sp>
        <p:nvSpPr>
          <p:cNvPr id="11" name="TextBox 10">
            <a:extLst>
              <a:ext uri="{FF2B5EF4-FFF2-40B4-BE49-F238E27FC236}">
                <a16:creationId xmlns:a16="http://schemas.microsoft.com/office/drawing/2014/main" id="{628E4610-F68D-43DF-A70A-104CF5AA1B26}"/>
              </a:ext>
            </a:extLst>
          </p:cNvPr>
          <p:cNvSpPr txBox="1"/>
          <p:nvPr/>
        </p:nvSpPr>
        <p:spPr>
          <a:xfrm>
            <a:off x="3210022" y="2939567"/>
            <a:ext cx="6129130" cy="523220"/>
          </a:xfrm>
          <a:prstGeom prst="rect">
            <a:avLst/>
          </a:prstGeom>
          <a:noFill/>
        </p:spPr>
        <p:txBody>
          <a:bodyPr wrap="square">
            <a:spAutoFit/>
          </a:bodyPr>
          <a:lstStyle/>
          <a:p>
            <a:r>
              <a:rPr lang="en-US" sz="2800" dirty="0">
                <a:solidFill>
                  <a:schemeClr val="bg1"/>
                </a:solidFill>
              </a:rPr>
              <a:t>Topic: Home Automation System</a:t>
            </a:r>
          </a:p>
        </p:txBody>
      </p:sp>
    </p:spTree>
    <p:extLst>
      <p:ext uri="{BB962C8B-B14F-4D97-AF65-F5344CB8AC3E}">
        <p14:creationId xmlns:p14="http://schemas.microsoft.com/office/powerpoint/2010/main" val="3475347232"/>
      </p:ext>
    </p:extLst>
  </p:cSld>
  <p:clrMapOvr>
    <a:masterClrMapping/>
  </p:clrMapOvr>
  <mc:AlternateContent xmlns:mc="http://schemas.openxmlformats.org/markup-compatibility/2006" xmlns:p14="http://schemas.microsoft.com/office/powerpoint/2010/main">
    <mc:Choice Requires="p14">
      <p:transition spd="slow" p14:dur="2000" advTm="6939"/>
    </mc:Choice>
    <mc:Fallback xmlns="">
      <p:transition spd="slow" advTm="69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2502886"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Motivation</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Content Placeholder 4">
            <a:extLst>
              <a:ext uri="{FF2B5EF4-FFF2-40B4-BE49-F238E27FC236}">
                <a16:creationId xmlns:a16="http://schemas.microsoft.com/office/drawing/2014/main" id="{95BA90AD-F871-465D-AE5A-C24BB9674A4B}"/>
              </a:ext>
            </a:extLst>
          </p:cNvPr>
          <p:cNvSpPr>
            <a:spLocks noGrp="1"/>
          </p:cNvSpPr>
          <p:nvPr>
            <p:ph idx="1"/>
          </p:nvPr>
        </p:nvSpPr>
        <p:spPr/>
        <p:txBody>
          <a:bodyPr vert="horz" lIns="91440" tIns="45720" rIns="91440" bIns="45720" rtlCol="0" anchor="t">
            <a:normAutofit/>
          </a:bodyPr>
          <a:lstStyle/>
          <a:p>
            <a:r>
              <a:rPr lang="en-US" sz="2000" b="0" i="0" dirty="0">
                <a:effectLst/>
              </a:rPr>
              <a:t>In modern society, our daily lives are surrounded with technology.</a:t>
            </a:r>
          </a:p>
          <a:p>
            <a:r>
              <a:rPr lang="en-US" sz="2000" b="0" i="0" dirty="0">
                <a:effectLst/>
              </a:rPr>
              <a:t>IoT is fast becoming an indispensable part of our lives.</a:t>
            </a:r>
          </a:p>
          <a:p>
            <a:r>
              <a:rPr lang="en-US" sz="2000" b="0" i="0" dirty="0">
                <a:effectLst/>
              </a:rPr>
              <a:t>Our home is where our day starts and ends.</a:t>
            </a:r>
            <a:endParaRPr lang="en-US" sz="2000" dirty="0">
              <a:cs typeface="Arial"/>
            </a:endParaRPr>
          </a:p>
          <a:p>
            <a:r>
              <a:rPr lang="en-US" sz="2000" dirty="0">
                <a:cs typeface="Arial"/>
              </a:rPr>
              <a:t>Smart Home systems are one of the newer areas of research that have not been fully integrated into our society.</a:t>
            </a:r>
          </a:p>
          <a:p>
            <a:r>
              <a:rPr lang="en-US" sz="2000" b="0" i="0" dirty="0">
                <a:effectLst/>
              </a:rPr>
              <a:t>People have the mindset that home automation is expensive</a:t>
            </a:r>
            <a:r>
              <a:rPr lang="en-US" sz="2000" b="0" i="0" dirty="0">
                <a:effectLst/>
                <a:cs typeface="Arial"/>
              </a:rPr>
              <a:t> We want to change that by creating cost efficient home automation system.</a:t>
            </a:r>
          </a:p>
          <a:p>
            <a:r>
              <a:rPr lang="en-US" sz="2000" b="0" i="0" dirty="0">
                <a:effectLst/>
              </a:rPr>
              <a:t> home automation need to be implemented in order to match our busy lifestyles</a:t>
            </a:r>
            <a:r>
              <a:rPr lang="en-US" sz="2000" dirty="0">
                <a:cs typeface="Arial"/>
              </a:rPr>
              <a:t> </a:t>
            </a:r>
            <a:r>
              <a:rPr lang="en-US" sz="2000" b="0" i="0" dirty="0">
                <a:effectLst/>
              </a:rPr>
              <a:t>to enjoy life at the comfort of our home.</a:t>
            </a:r>
            <a:endParaRPr lang="en-US" sz="2000" dirty="0">
              <a:ea typeface="+mn-lt"/>
              <a:cs typeface="+mn-lt"/>
            </a:endParaRPr>
          </a:p>
        </p:txBody>
      </p:sp>
    </p:spTree>
    <p:extLst>
      <p:ext uri="{BB962C8B-B14F-4D97-AF65-F5344CB8AC3E}">
        <p14:creationId xmlns:p14="http://schemas.microsoft.com/office/powerpoint/2010/main" val="138582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EC0C8-3748-4A21-82FC-034E06CB67AA}"/>
              </a:ext>
            </a:extLst>
          </p:cNvPr>
          <p:cNvSpPr>
            <a:spLocks noGrp="1"/>
          </p:cNvSpPr>
          <p:nvPr>
            <p:ph type="title"/>
          </p:nvPr>
        </p:nvSpPr>
        <p:spPr>
          <a:xfrm>
            <a:off x="513232" y="1220837"/>
            <a:ext cx="3949947"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Arduino Mega 2560</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Content Placeholder 3">
            <a:extLst>
              <a:ext uri="{FF2B5EF4-FFF2-40B4-BE49-F238E27FC236}">
                <a16:creationId xmlns:a16="http://schemas.microsoft.com/office/drawing/2014/main" id="{5508A657-36D6-4160-ADFA-20ECD72B5F74}"/>
              </a:ext>
            </a:extLst>
          </p:cNvPr>
          <p:cNvSpPr>
            <a:spLocks noGrp="1"/>
          </p:cNvSpPr>
          <p:nvPr>
            <p:ph idx="1"/>
          </p:nvPr>
        </p:nvSpPr>
        <p:spPr>
          <a:xfrm>
            <a:off x="513232" y="2107215"/>
            <a:ext cx="6779556" cy="4351338"/>
          </a:xfrm>
        </p:spPr>
        <p:txBody>
          <a:bodyPr>
            <a:normAutofit/>
          </a:bodyPr>
          <a:lstStyle/>
          <a:p>
            <a:pPr marL="0" indent="0">
              <a:buNone/>
            </a:pPr>
            <a:r>
              <a:rPr lang="en-US" sz="1800" dirty="0"/>
              <a:t>The Arduino Mega is like the UNO’s big brother, it is mostly used in projects require digital </a:t>
            </a:r>
            <a:r>
              <a:rPr lang="en-US" sz="1800" dirty="0" err="1"/>
              <a:t>i</a:t>
            </a:r>
            <a:r>
              <a:rPr lang="en-US" sz="1800" dirty="0"/>
              <a:t>/o pins. It has lots (54) of digital input/output pins (14 can be used as PWM outputs), 16 analog inputs, a USB connection, a power jack, and a reset button. It contains everything needed to support the microcontroller; simply connect it to a computer with a USB cable or power it with a AC-to DC adapter or battery to get started. The Mega 2560 employs an </a:t>
            </a:r>
            <a:r>
              <a:rPr lang="en-US" sz="1800" dirty="0" err="1"/>
              <a:t>ATMega</a:t>
            </a:r>
            <a:r>
              <a:rPr lang="en-US" sz="1800" dirty="0"/>
              <a:t> 2560 as the main MCU, which has 54 general I/</a:t>
            </a:r>
            <a:r>
              <a:rPr lang="en-US" sz="1800" dirty="0" err="1"/>
              <a:t>Os</a:t>
            </a:r>
            <a:r>
              <a:rPr lang="en-US" sz="1800" dirty="0"/>
              <a:t> to enable you to interface with many more devices. The Mega also has more ADC channels, and has four hardware serial interfaces (unlike the one serial interface found on the Uno).</a:t>
            </a:r>
            <a:endParaRPr lang="en-US" sz="1800" b="1" dirty="0"/>
          </a:p>
        </p:txBody>
      </p:sp>
      <p:pic>
        <p:nvPicPr>
          <p:cNvPr id="1026" name="Picture 2" descr="Hardware Basics of Arduino Mega 2560 Board - Iotguider">
            <a:extLst>
              <a:ext uri="{FF2B5EF4-FFF2-40B4-BE49-F238E27FC236}">
                <a16:creationId xmlns:a16="http://schemas.microsoft.com/office/drawing/2014/main" id="{647826E9-AEEA-4744-840D-6E026221A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334" y="2591944"/>
            <a:ext cx="4063066" cy="2818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609335-F0A0-4D2D-B507-6E3A0B561894}"/>
              </a:ext>
            </a:extLst>
          </p:cNvPr>
          <p:cNvSpPr txBox="1"/>
          <p:nvPr/>
        </p:nvSpPr>
        <p:spPr>
          <a:xfrm>
            <a:off x="8637163" y="5493527"/>
            <a:ext cx="2700791" cy="369332"/>
          </a:xfrm>
          <a:prstGeom prst="rect">
            <a:avLst/>
          </a:prstGeom>
          <a:noFill/>
        </p:spPr>
        <p:txBody>
          <a:bodyPr wrap="square">
            <a:spAutoFit/>
          </a:bodyPr>
          <a:lstStyle/>
          <a:p>
            <a:r>
              <a:rPr lang="en-US" dirty="0">
                <a:solidFill>
                  <a:schemeClr val="bg1"/>
                </a:solidFill>
              </a:rPr>
              <a:t>Arduino Mega 2560</a:t>
            </a:r>
          </a:p>
        </p:txBody>
      </p:sp>
      <p:sp>
        <p:nvSpPr>
          <p:cNvPr id="7" name="TextBox 6">
            <a:extLst>
              <a:ext uri="{FF2B5EF4-FFF2-40B4-BE49-F238E27FC236}">
                <a16:creationId xmlns:a16="http://schemas.microsoft.com/office/drawing/2014/main" id="{5CE0873B-E7B7-45B7-9146-3A04CA66E3C2}"/>
              </a:ext>
            </a:extLst>
          </p:cNvPr>
          <p:cNvSpPr txBox="1"/>
          <p:nvPr/>
        </p:nvSpPr>
        <p:spPr>
          <a:xfrm>
            <a:off x="513232" y="223659"/>
            <a:ext cx="4196932"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3600" dirty="0">
                <a:solidFill>
                  <a:schemeClr val="bg1"/>
                </a:solidFill>
              </a:rPr>
              <a:t>Component’s</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6DF8CF-6213-4131-A744-45C139BF04E5}"/>
              </a:ext>
            </a:extLst>
          </p:cNvPr>
          <p:cNvSpPr>
            <a:spLocks noGrp="1"/>
          </p:cNvSpPr>
          <p:nvPr>
            <p:ph type="title"/>
          </p:nvPr>
        </p:nvSpPr>
        <p:spPr>
          <a:xfrm>
            <a:off x="444500" y="542925"/>
            <a:ext cx="2698195"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Arduino Uno</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4" name="Content Placeholder 3">
            <a:extLst>
              <a:ext uri="{FF2B5EF4-FFF2-40B4-BE49-F238E27FC236}">
                <a16:creationId xmlns:a16="http://schemas.microsoft.com/office/drawing/2014/main" id="{AEACA3F1-0AAF-4DB2-83E3-5155BBD83CDD}"/>
              </a:ext>
            </a:extLst>
          </p:cNvPr>
          <p:cNvSpPr>
            <a:spLocks noGrp="1"/>
          </p:cNvSpPr>
          <p:nvPr>
            <p:ph idx="1"/>
          </p:nvPr>
        </p:nvSpPr>
        <p:spPr>
          <a:xfrm>
            <a:off x="444500" y="1817236"/>
            <a:ext cx="5714154" cy="4351338"/>
          </a:xfrm>
        </p:spPr>
        <p:txBody>
          <a:bodyPr>
            <a:normAutofit/>
          </a:bodyPr>
          <a:lstStyle/>
          <a:p>
            <a:r>
              <a:rPr lang="en-US" sz="1800" dirty="0"/>
              <a:t>The Uno is a great choice for your first Arduino. It’s got everything you need to get started, and nothing you don’t. It has 14 digital input/output pins (of which 6 can be used as PWM outputs), 6 analog inputs, a USB connection, a power jack, a reset button and more. It contains everything needed to support the microcontroller; simply connect it to a computer with a USB cable or power it with a AC-to-DC adapter or battery to get started.</a:t>
            </a:r>
          </a:p>
        </p:txBody>
      </p:sp>
      <p:pic>
        <p:nvPicPr>
          <p:cNvPr id="2050" name="Picture 2" descr="Arduino Uno R3 with USB Cable - Robotech Shop">
            <a:extLst>
              <a:ext uri="{FF2B5EF4-FFF2-40B4-BE49-F238E27FC236}">
                <a16:creationId xmlns:a16="http://schemas.microsoft.com/office/drawing/2014/main" id="{15482BF5-EECF-4B03-A9A7-C8FFA2DD2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844" y="2280446"/>
            <a:ext cx="4462943" cy="28326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0E0938E-8015-4C1D-9877-3DE915A60D39}"/>
              </a:ext>
            </a:extLst>
          </p:cNvPr>
          <p:cNvSpPr txBox="1"/>
          <p:nvPr/>
        </p:nvSpPr>
        <p:spPr>
          <a:xfrm>
            <a:off x="8204899" y="5160082"/>
            <a:ext cx="2144058" cy="369332"/>
          </a:xfrm>
          <a:prstGeom prst="rect">
            <a:avLst/>
          </a:prstGeom>
          <a:noFill/>
        </p:spPr>
        <p:txBody>
          <a:bodyPr wrap="square">
            <a:spAutoFit/>
          </a:bodyPr>
          <a:lstStyle/>
          <a:p>
            <a:r>
              <a:rPr lang="en-US" dirty="0">
                <a:solidFill>
                  <a:schemeClr val="bg1"/>
                </a:solidFill>
              </a:rPr>
              <a:t>Arduino Uno</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4" name="Text Placeholder 3">
            <a:extLst>
              <a:ext uri="{FF2B5EF4-FFF2-40B4-BE49-F238E27FC236}">
                <a16:creationId xmlns:a16="http://schemas.microsoft.com/office/drawing/2014/main" id="{10B96512-53F3-49E7-994A-B450769711C9}"/>
              </a:ext>
            </a:extLst>
          </p:cNvPr>
          <p:cNvSpPr>
            <a:spLocks noGrp="1"/>
          </p:cNvSpPr>
          <p:nvPr>
            <p:ph type="body" idx="1"/>
          </p:nvPr>
        </p:nvSpPr>
        <p:spPr>
          <a:xfrm>
            <a:off x="1315220" y="729245"/>
            <a:ext cx="2450714" cy="467233"/>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Infrared Sensor</a:t>
            </a:r>
          </a:p>
        </p:txBody>
      </p:sp>
      <p:sp>
        <p:nvSpPr>
          <p:cNvPr id="7" name="Content Placeholder 6">
            <a:extLst>
              <a:ext uri="{FF2B5EF4-FFF2-40B4-BE49-F238E27FC236}">
                <a16:creationId xmlns:a16="http://schemas.microsoft.com/office/drawing/2014/main" id="{0177CDE7-FF31-432F-BA1A-4FD38A3994AF}"/>
              </a:ext>
            </a:extLst>
          </p:cNvPr>
          <p:cNvSpPr>
            <a:spLocks noGrp="1"/>
          </p:cNvSpPr>
          <p:nvPr>
            <p:ph sz="half" idx="2"/>
          </p:nvPr>
        </p:nvSpPr>
        <p:spPr>
          <a:xfrm>
            <a:off x="231436" y="1821494"/>
            <a:ext cx="3204711" cy="3684588"/>
          </a:xfrm>
        </p:spPr>
        <p:txBody>
          <a:bodyPr>
            <a:normAutofit/>
          </a:bodyPr>
          <a:lstStyle/>
          <a:p>
            <a:pPr marL="0" indent="0" algn="just">
              <a:buNone/>
            </a:pPr>
            <a:r>
              <a:rPr lang="en-US" b="0" i="0" dirty="0">
                <a:effectLst/>
              </a:rPr>
              <a:t>An infrared (IR) sensor is an electronic device that measures and detects infrared radiation in its surrounding environment.</a:t>
            </a:r>
            <a:r>
              <a:rPr lang="en-US" b="0" i="0" dirty="0">
                <a:solidFill>
                  <a:srgbClr val="333333"/>
                </a:solidFill>
                <a:effectLst/>
                <a:latin typeface="Overpass"/>
              </a:rPr>
              <a:t> </a:t>
            </a:r>
            <a:r>
              <a:rPr lang="en-US" i="0" dirty="0">
                <a:effectLst/>
              </a:rPr>
              <a:t>When an object comes close to the sensor, the infrared light from the LED reflects off of the object and is detected by the receiver. Active IR sensors act as </a:t>
            </a:r>
            <a:r>
              <a:rPr lang="en-US" dirty="0"/>
              <a:t>proximity sensors</a:t>
            </a:r>
            <a:r>
              <a:rPr lang="en-US" i="0" dirty="0">
                <a:effectLst/>
              </a:rPr>
              <a:t>, and they are commonly used in obstacle detection systems</a:t>
            </a:r>
            <a:endParaRPr lang="en-US" dirty="0"/>
          </a:p>
        </p:txBody>
      </p:sp>
      <p:sp>
        <p:nvSpPr>
          <p:cNvPr id="9" name="Content Placeholder 8">
            <a:extLst>
              <a:ext uri="{FF2B5EF4-FFF2-40B4-BE49-F238E27FC236}">
                <a16:creationId xmlns:a16="http://schemas.microsoft.com/office/drawing/2014/main" id="{CB1D4E5C-A2E6-4413-9074-8B97DCCD8844}"/>
              </a:ext>
            </a:extLst>
          </p:cNvPr>
          <p:cNvSpPr>
            <a:spLocks noGrp="1"/>
          </p:cNvSpPr>
          <p:nvPr>
            <p:ph sz="quarter" idx="4"/>
          </p:nvPr>
        </p:nvSpPr>
        <p:spPr>
          <a:xfrm>
            <a:off x="6562098" y="2000610"/>
            <a:ext cx="2844757" cy="3684588"/>
          </a:xfrm>
        </p:spPr>
        <p:txBody>
          <a:bodyPr/>
          <a:lstStyle/>
          <a:p>
            <a:pPr marL="0" indent="0" algn="just">
              <a:buNone/>
            </a:pPr>
            <a:r>
              <a:rPr lang="en-US" b="0" i="0" dirty="0">
                <a:effectLst/>
                <a:latin typeface="Arial" panose="020B0604020202020204" pitchFamily="34" charset="0"/>
              </a:rPr>
              <a:t>A sensor which is most sensitive to a normal light is known as a flame sensor. This sensor detects flame otherwise wavelength within the range of 760 nm – 1100 nm from the light source. The output of this sensor is an analog signal or digital signal.</a:t>
            </a:r>
            <a:endParaRPr lang="en-US" dirty="0"/>
          </a:p>
        </p:txBody>
      </p:sp>
      <p:pic>
        <p:nvPicPr>
          <p:cNvPr id="3074" name="Picture 2" descr="Infrared (IR) Sensor Module with Arduino – A blog about DIY solar and  arduino projects">
            <a:extLst>
              <a:ext uri="{FF2B5EF4-FFF2-40B4-BE49-F238E27FC236}">
                <a16:creationId xmlns:a16="http://schemas.microsoft.com/office/drawing/2014/main" id="{B0D4EF68-749B-49B1-BD5A-099541C5F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843" y="2000610"/>
            <a:ext cx="1954060" cy="309709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IR Infrared 4 Wire Flame Detection Sensor Module IR Flame Sensor Module  Detector Smartsense For Arduino|detection sensor|flame sensorflame sensor  module - AliExpress">
            <a:extLst>
              <a:ext uri="{FF2B5EF4-FFF2-40B4-BE49-F238E27FC236}">
                <a16:creationId xmlns:a16="http://schemas.microsoft.com/office/drawing/2014/main" id="{E0FFAC87-0F30-4EDA-A041-AFFE24944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819" y="2000610"/>
            <a:ext cx="1949781" cy="28656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Text Placeholder 3">
            <a:extLst>
              <a:ext uri="{FF2B5EF4-FFF2-40B4-BE49-F238E27FC236}">
                <a16:creationId xmlns:a16="http://schemas.microsoft.com/office/drawing/2014/main" id="{6ACB93C8-8F42-4437-AF39-D0FB7EF81791}"/>
              </a:ext>
            </a:extLst>
          </p:cNvPr>
          <p:cNvSpPr txBox="1">
            <a:spLocks/>
          </p:cNvSpPr>
          <p:nvPr/>
        </p:nvSpPr>
        <p:spPr>
          <a:xfrm>
            <a:off x="7797399" y="729245"/>
            <a:ext cx="2450714" cy="4672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lt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lt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lt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lt1"/>
                </a:solidFill>
                <a:latin typeface="+mn-lt"/>
                <a:ea typeface="+mn-ea"/>
                <a:cs typeface="+mn-cs"/>
              </a:defRPr>
            </a:lvl9pPr>
          </a:lstStyle>
          <a:p>
            <a:r>
              <a:rPr lang="en-US" dirty="0"/>
              <a:t>Flame Sensor</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41A594-65BD-4B37-A0E4-8873E04FB919}"/>
              </a:ext>
            </a:extLst>
          </p:cNvPr>
          <p:cNvSpPr>
            <a:spLocks noGrp="1"/>
          </p:cNvSpPr>
          <p:nvPr>
            <p:ph type="title"/>
          </p:nvPr>
        </p:nvSpPr>
        <p:spPr/>
        <p:txBody>
          <a:bodyPr/>
          <a:lstStyle/>
          <a:p>
            <a:r>
              <a:rPr lang="en-US" dirty="0"/>
              <a:t>Other Component’s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5" name="Content Placeholder 4">
            <a:extLst>
              <a:ext uri="{FF2B5EF4-FFF2-40B4-BE49-F238E27FC236}">
                <a16:creationId xmlns:a16="http://schemas.microsoft.com/office/drawing/2014/main" id="{8598ACCB-16A6-44B4-A454-244FE468F473}"/>
              </a:ext>
            </a:extLst>
          </p:cNvPr>
          <p:cNvSpPr>
            <a:spLocks noGrp="1"/>
          </p:cNvSpPr>
          <p:nvPr>
            <p:ph idx="1"/>
          </p:nvPr>
        </p:nvSpPr>
        <p:spPr>
          <a:xfrm>
            <a:off x="443365" y="1825625"/>
            <a:ext cx="4824921" cy="4351338"/>
          </a:xfrm>
        </p:spPr>
        <p:txBody>
          <a:bodyPr>
            <a:normAutofit/>
          </a:bodyPr>
          <a:lstStyle/>
          <a:p>
            <a:r>
              <a:rPr lang="en-US" sz="1600" dirty="0"/>
              <a:t>LED:</a:t>
            </a:r>
          </a:p>
          <a:p>
            <a:pPr marL="0" indent="0">
              <a:buNone/>
            </a:pPr>
            <a:endParaRPr lang="en-US" sz="1600" dirty="0"/>
          </a:p>
          <a:p>
            <a:endParaRPr lang="en-US" sz="1600" dirty="0"/>
          </a:p>
          <a:p>
            <a:r>
              <a:rPr lang="en-US" sz="1600" dirty="0"/>
              <a:t>LOGICSTATE:</a:t>
            </a:r>
          </a:p>
          <a:p>
            <a:pPr marL="0" indent="0">
              <a:buNone/>
            </a:pPr>
            <a:endParaRPr lang="en-US" sz="1600" dirty="0"/>
          </a:p>
          <a:p>
            <a:r>
              <a:rPr lang="en-US" sz="1600" dirty="0"/>
              <a:t>MOTOR:</a:t>
            </a:r>
          </a:p>
          <a:p>
            <a:pPr marL="0" indent="0">
              <a:buNone/>
            </a:pPr>
            <a:endParaRPr lang="en-US" sz="1600" dirty="0"/>
          </a:p>
          <a:p>
            <a:pPr marL="0" indent="0">
              <a:buNone/>
            </a:pPr>
            <a:endParaRPr lang="en-US" sz="1600" dirty="0"/>
          </a:p>
          <a:p>
            <a:r>
              <a:rPr lang="en-US" sz="1600" dirty="0"/>
              <a:t>RELAY:</a:t>
            </a:r>
          </a:p>
          <a:p>
            <a:pPr marL="0" indent="0">
              <a:buNone/>
            </a:pPr>
            <a:endParaRPr lang="en-US" sz="1600" dirty="0"/>
          </a:p>
          <a:p>
            <a:r>
              <a:rPr lang="en-US" sz="1600" dirty="0"/>
              <a:t>DISPLAY:</a:t>
            </a:r>
          </a:p>
          <a:p>
            <a:pPr marL="0" indent="0">
              <a:buNone/>
            </a:pPr>
            <a:endParaRPr lang="en-US" sz="1600" dirty="0"/>
          </a:p>
          <a:p>
            <a:pPr marL="0" indent="0">
              <a:buNone/>
            </a:pPr>
            <a:endParaRPr lang="en-US" sz="1600" dirty="0"/>
          </a:p>
        </p:txBody>
      </p:sp>
      <p:pic>
        <p:nvPicPr>
          <p:cNvPr id="6" name="Picture 5">
            <a:extLst>
              <a:ext uri="{FF2B5EF4-FFF2-40B4-BE49-F238E27FC236}">
                <a16:creationId xmlns:a16="http://schemas.microsoft.com/office/drawing/2014/main" id="{90A09983-CA2B-4BEE-BB25-E279165B63FF}"/>
              </a:ext>
            </a:extLst>
          </p:cNvPr>
          <p:cNvPicPr>
            <a:picLocks noChangeAspect="1"/>
          </p:cNvPicPr>
          <p:nvPr/>
        </p:nvPicPr>
        <p:blipFill>
          <a:blip r:embed="rId2"/>
          <a:stretch>
            <a:fillRect/>
          </a:stretch>
        </p:blipFill>
        <p:spPr>
          <a:xfrm>
            <a:off x="1451295" y="1663365"/>
            <a:ext cx="976927" cy="578841"/>
          </a:xfrm>
          <a:prstGeom prst="rect">
            <a:avLst/>
          </a:prstGeom>
        </p:spPr>
      </p:pic>
      <p:pic>
        <p:nvPicPr>
          <p:cNvPr id="8" name="Picture 7">
            <a:extLst>
              <a:ext uri="{FF2B5EF4-FFF2-40B4-BE49-F238E27FC236}">
                <a16:creationId xmlns:a16="http://schemas.microsoft.com/office/drawing/2014/main" id="{EB113629-289F-4F17-8575-74232ECEDEE2}"/>
              </a:ext>
            </a:extLst>
          </p:cNvPr>
          <p:cNvPicPr>
            <a:picLocks noChangeAspect="1"/>
          </p:cNvPicPr>
          <p:nvPr/>
        </p:nvPicPr>
        <p:blipFill>
          <a:blip r:embed="rId3"/>
          <a:stretch>
            <a:fillRect/>
          </a:stretch>
        </p:blipFill>
        <p:spPr>
          <a:xfrm>
            <a:off x="2605548" y="2644555"/>
            <a:ext cx="924054" cy="638264"/>
          </a:xfrm>
          <a:prstGeom prst="rect">
            <a:avLst/>
          </a:prstGeom>
        </p:spPr>
      </p:pic>
      <p:pic>
        <p:nvPicPr>
          <p:cNvPr id="5124" name="Picture 4" descr="Servo Motor Simulation - Proteus - YouTube">
            <a:extLst>
              <a:ext uri="{FF2B5EF4-FFF2-40B4-BE49-F238E27FC236}">
                <a16:creationId xmlns:a16="http://schemas.microsoft.com/office/drawing/2014/main" id="{EDEB72D2-3FD4-47D5-B744-48032F5F68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647" t="39720" r="36009" b="30275"/>
          <a:stretch/>
        </p:blipFill>
        <p:spPr bwMode="auto">
          <a:xfrm>
            <a:off x="1814900" y="3519902"/>
            <a:ext cx="924055" cy="63826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pdt Relay Simulation with arduino in proteus - YouTube">
            <a:extLst>
              <a:ext uri="{FF2B5EF4-FFF2-40B4-BE49-F238E27FC236}">
                <a16:creationId xmlns:a16="http://schemas.microsoft.com/office/drawing/2014/main" id="{86858413-5E11-4E43-B75D-A1843CDAFC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6605" t="24606" r="20321" b="57554"/>
          <a:stretch/>
        </p:blipFill>
        <p:spPr bwMode="auto">
          <a:xfrm>
            <a:off x="1681494" y="4421915"/>
            <a:ext cx="924054" cy="6382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7B6AA83-350F-45D1-A29D-11B063C71531}"/>
              </a:ext>
            </a:extLst>
          </p:cNvPr>
          <p:cNvPicPr>
            <a:picLocks noChangeAspect="1"/>
          </p:cNvPicPr>
          <p:nvPr/>
        </p:nvPicPr>
        <p:blipFill>
          <a:blip r:embed="rId6"/>
          <a:stretch>
            <a:fillRect/>
          </a:stretch>
        </p:blipFill>
        <p:spPr>
          <a:xfrm>
            <a:off x="2276928" y="5256364"/>
            <a:ext cx="2505348" cy="793316"/>
          </a:xfrm>
          <a:prstGeom prst="rect">
            <a:avLst/>
          </a:prstGeom>
        </p:spPr>
      </p:pic>
      <p:sp>
        <p:nvSpPr>
          <p:cNvPr id="11" name="Content Placeholder 3">
            <a:extLst>
              <a:ext uri="{FF2B5EF4-FFF2-40B4-BE49-F238E27FC236}">
                <a16:creationId xmlns:a16="http://schemas.microsoft.com/office/drawing/2014/main" id="{4BBC144F-996F-472C-943E-15CA0C285569}"/>
              </a:ext>
            </a:extLst>
          </p:cNvPr>
          <p:cNvSpPr txBox="1">
            <a:spLocks/>
          </p:cNvSpPr>
          <p:nvPr/>
        </p:nvSpPr>
        <p:spPr>
          <a:xfrm>
            <a:off x="5352060" y="1663365"/>
            <a:ext cx="57141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Virtual Terminal:</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sz="1800" dirty="0"/>
              <a:t>Keypad for door Password:</a:t>
            </a:r>
          </a:p>
          <a:p>
            <a:pPr marL="0" indent="0">
              <a:buNone/>
            </a:pPr>
            <a:endParaRPr lang="en-US" sz="1800" dirty="0"/>
          </a:p>
        </p:txBody>
      </p:sp>
      <p:pic>
        <p:nvPicPr>
          <p:cNvPr id="12" name="Picture 2" descr="Arduino tutorial: Serial monitor/ virtual terminal on proteus - YouTube">
            <a:extLst>
              <a:ext uri="{FF2B5EF4-FFF2-40B4-BE49-F238E27FC236}">
                <a16:creationId xmlns:a16="http://schemas.microsoft.com/office/drawing/2014/main" id="{D4F6FC3F-6253-4667-85DF-C1445F0823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6208" t="63458" r="33576" b="18360"/>
          <a:stretch/>
        </p:blipFill>
        <p:spPr bwMode="auto">
          <a:xfrm>
            <a:off x="7550366" y="1663365"/>
            <a:ext cx="1283515" cy="10234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assword Based Door Locking System Using Arduino || Proteus Simulation -  YouTube">
            <a:extLst>
              <a:ext uri="{FF2B5EF4-FFF2-40B4-BE49-F238E27FC236}">
                <a16:creationId xmlns:a16="http://schemas.microsoft.com/office/drawing/2014/main" id="{290AB090-3E5A-45F0-915D-CB1D1611AE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9633" t="62385" r="18547" b="12684"/>
          <a:stretch/>
        </p:blipFill>
        <p:spPr bwMode="auto">
          <a:xfrm>
            <a:off x="7959055" y="3856377"/>
            <a:ext cx="1283516" cy="139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BA6B-CE3A-4BD3-B6B8-A13C07C0A8A4}"/>
              </a:ext>
            </a:extLst>
          </p:cNvPr>
          <p:cNvSpPr>
            <a:spLocks noGrp="1"/>
          </p:cNvSpPr>
          <p:nvPr>
            <p:ph type="title"/>
          </p:nvPr>
        </p:nvSpPr>
        <p:spPr>
          <a:xfrm>
            <a:off x="444500" y="542925"/>
            <a:ext cx="3177589"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Cost Analysis</a:t>
            </a:r>
          </a:p>
        </p:txBody>
      </p:sp>
      <p:sp>
        <p:nvSpPr>
          <p:cNvPr id="3" name="Slide Number Placeholder 2">
            <a:extLst>
              <a:ext uri="{FF2B5EF4-FFF2-40B4-BE49-F238E27FC236}">
                <a16:creationId xmlns:a16="http://schemas.microsoft.com/office/drawing/2014/main" id="{0F374D86-EACF-41C6-80EB-86E647681A6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8" name="Picture 7">
            <a:extLst>
              <a:ext uri="{FF2B5EF4-FFF2-40B4-BE49-F238E27FC236}">
                <a16:creationId xmlns:a16="http://schemas.microsoft.com/office/drawing/2014/main" id="{AC8BAF8B-7DD1-409D-AC1D-C9C9F639D4D9}"/>
              </a:ext>
            </a:extLst>
          </p:cNvPr>
          <p:cNvPicPr>
            <a:picLocks noChangeAspect="1"/>
          </p:cNvPicPr>
          <p:nvPr/>
        </p:nvPicPr>
        <p:blipFill>
          <a:blip r:embed="rId2"/>
          <a:stretch>
            <a:fillRect/>
          </a:stretch>
        </p:blipFill>
        <p:spPr>
          <a:xfrm>
            <a:off x="444500" y="1319633"/>
            <a:ext cx="7643057" cy="4868104"/>
          </a:xfrm>
          <a:prstGeom prst="rect">
            <a:avLst/>
          </a:prstGeom>
        </p:spPr>
      </p:pic>
    </p:spTree>
    <p:extLst>
      <p:ext uri="{BB962C8B-B14F-4D97-AF65-F5344CB8AC3E}">
        <p14:creationId xmlns:p14="http://schemas.microsoft.com/office/powerpoint/2010/main" val="137322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054D-88AF-4F1E-830E-BBA9EAA735E7}"/>
              </a:ext>
            </a:extLst>
          </p:cNvPr>
          <p:cNvSpPr>
            <a:spLocks noGrp="1"/>
          </p:cNvSpPr>
          <p:nvPr>
            <p:ph type="title"/>
          </p:nvPr>
        </p:nvSpPr>
        <p:spPr>
          <a:xfrm>
            <a:off x="444500" y="542925"/>
            <a:ext cx="3115446"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Survey Analysis</a:t>
            </a:r>
          </a:p>
        </p:txBody>
      </p:sp>
      <p:sp>
        <p:nvSpPr>
          <p:cNvPr id="3" name="Slide Number Placeholder 2">
            <a:extLst>
              <a:ext uri="{FF2B5EF4-FFF2-40B4-BE49-F238E27FC236}">
                <a16:creationId xmlns:a16="http://schemas.microsoft.com/office/drawing/2014/main" id="{F411EFF1-6C9B-4E9D-A5C4-DB6AF2554E30}"/>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6146" name="Picture 2" descr="Forms response chart. Question title: Do you know about &quot;Home Automation System&quot;?. Number of responses: 35 responses.">
            <a:extLst>
              <a:ext uri="{FF2B5EF4-FFF2-40B4-BE49-F238E27FC236}">
                <a16:creationId xmlns:a16="http://schemas.microsoft.com/office/drawing/2014/main" id="{F91C1B80-DDF0-4631-9CDA-C6939A488A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9" t="4189" r="27133" b="7256"/>
          <a:stretch/>
        </p:blipFill>
        <p:spPr bwMode="auto">
          <a:xfrm>
            <a:off x="443365" y="1484596"/>
            <a:ext cx="3758268" cy="25166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orms response chart. Question title: Do you think this device will help us to make our daily life more easy?. Number of responses: 35 responses.">
            <a:extLst>
              <a:ext uri="{FF2B5EF4-FFF2-40B4-BE49-F238E27FC236}">
                <a16:creationId xmlns:a16="http://schemas.microsoft.com/office/drawing/2014/main" id="{272813EA-400C-42B4-A9FE-AFF4EAD7E7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7" t="4189" r="27752" b="7256"/>
          <a:stretch/>
        </p:blipFill>
        <p:spPr bwMode="auto">
          <a:xfrm>
            <a:off x="4303552" y="1484596"/>
            <a:ext cx="3860186" cy="24393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orms response chart. Question title: Do you think it can keep the house environment safe during COVID-19 pandemic?. Number of responses: 35 responses.">
            <a:extLst>
              <a:ext uri="{FF2B5EF4-FFF2-40B4-BE49-F238E27FC236}">
                <a16:creationId xmlns:a16="http://schemas.microsoft.com/office/drawing/2014/main" id="{E3FED774-817A-4204-A4AA-4D3F6A03A0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4" t="6878" r="16262" b="8288"/>
          <a:stretch/>
        </p:blipFill>
        <p:spPr bwMode="auto">
          <a:xfrm>
            <a:off x="8265657" y="1484596"/>
            <a:ext cx="3619445" cy="251669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orms response chart. Question title: Do you think the cost of this project will be suitable for everyone in the society?. Number of responses: 35 responses.">
            <a:extLst>
              <a:ext uri="{FF2B5EF4-FFF2-40B4-BE49-F238E27FC236}">
                <a16:creationId xmlns:a16="http://schemas.microsoft.com/office/drawing/2014/main" id="{A17CC6B9-1C6D-4FFC-BEF0-9DF4B1F7718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53" t="6714" r="18532" b="9710"/>
          <a:stretch/>
        </p:blipFill>
        <p:spPr bwMode="auto">
          <a:xfrm>
            <a:off x="443365" y="4024881"/>
            <a:ext cx="3758268" cy="229019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orms response chart. Question title: Do you think it can be used in commercial sectors?. Number of responses: 34 responses.">
            <a:extLst>
              <a:ext uri="{FF2B5EF4-FFF2-40B4-BE49-F238E27FC236}">
                <a16:creationId xmlns:a16="http://schemas.microsoft.com/office/drawing/2014/main" id="{A977BAA2-DDA9-48B5-A728-4AE3512D48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552" y="4001294"/>
            <a:ext cx="3860186" cy="226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13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50"/>
                                        </p:tgtEl>
                                        <p:attrNameLst>
                                          <p:attrName>style.visibility</p:attrName>
                                        </p:attrNameLst>
                                      </p:cBhvr>
                                      <p:to>
                                        <p:strVal val="visible"/>
                                      </p:to>
                                    </p:set>
                                    <p:animEffect transition="in" filter="fade">
                                      <p:cBhvr>
                                        <p:cTn id="12" dur="500"/>
                                        <p:tgtEl>
                                          <p:spTgt spid="61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fade">
                                      <p:cBhvr>
                                        <p:cTn id="17" dur="500"/>
                                        <p:tgtEl>
                                          <p:spTgt spid="6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fade">
                                      <p:cBhvr>
                                        <p:cTn id="22"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5836FF-EE4F-4A69-A5BC-A29E27622D4B}"/>
              </a:ext>
            </a:extLst>
          </p:cNvPr>
          <p:cNvSpPr>
            <a:spLocks noGrp="1"/>
          </p:cNvSpPr>
          <p:nvPr>
            <p:ph type="title"/>
          </p:nvPr>
        </p:nvSpPr>
        <p:spPr>
          <a:xfrm>
            <a:off x="586266" y="379399"/>
            <a:ext cx="4766969"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Full Project Simulation</a:t>
            </a:r>
          </a:p>
        </p:txBody>
      </p:sp>
      <p:sp>
        <p:nvSpPr>
          <p:cNvPr id="2" name="Slide Number Placeholder 1">
            <a:extLst>
              <a:ext uri="{FF2B5EF4-FFF2-40B4-BE49-F238E27FC236}">
                <a16:creationId xmlns:a16="http://schemas.microsoft.com/office/drawing/2014/main" id="{119FC7DF-2AA0-4BCC-B467-C524242DE5AD}"/>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9" name="Content Placeholder 8">
            <a:extLst>
              <a:ext uri="{FF2B5EF4-FFF2-40B4-BE49-F238E27FC236}">
                <a16:creationId xmlns:a16="http://schemas.microsoft.com/office/drawing/2014/main" id="{C5405BFF-5563-415D-B878-71BFDFF59A44}"/>
              </a:ext>
            </a:extLst>
          </p:cNvPr>
          <p:cNvPicPr>
            <a:picLocks noGrp="1" noChangeAspect="1"/>
          </p:cNvPicPr>
          <p:nvPr>
            <p:ph idx="1"/>
          </p:nvPr>
        </p:nvPicPr>
        <p:blipFill>
          <a:blip r:embed="rId2"/>
          <a:stretch>
            <a:fillRect/>
          </a:stretch>
        </p:blipFill>
        <p:spPr>
          <a:xfrm>
            <a:off x="683582" y="1251751"/>
            <a:ext cx="11019468" cy="4925212"/>
          </a:xfrm>
        </p:spPr>
      </p:pic>
    </p:spTree>
    <p:extLst>
      <p:ext uri="{BB962C8B-B14F-4D97-AF65-F5344CB8AC3E}">
        <p14:creationId xmlns:p14="http://schemas.microsoft.com/office/powerpoint/2010/main" val="58464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E8E9-21C9-4A19-A273-14C2BB58BB3E}"/>
              </a:ext>
            </a:extLst>
          </p:cNvPr>
          <p:cNvSpPr>
            <a:spLocks noGrp="1"/>
          </p:cNvSpPr>
          <p:nvPr>
            <p:ph type="title"/>
          </p:nvPr>
        </p:nvSpPr>
        <p:spPr>
          <a:xfrm>
            <a:off x="444500" y="542925"/>
            <a:ext cx="4837714"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Home Appliance Control</a:t>
            </a:r>
          </a:p>
        </p:txBody>
      </p:sp>
      <p:sp>
        <p:nvSpPr>
          <p:cNvPr id="3" name="Slide Number Placeholder 2">
            <a:extLst>
              <a:ext uri="{FF2B5EF4-FFF2-40B4-BE49-F238E27FC236}">
                <a16:creationId xmlns:a16="http://schemas.microsoft.com/office/drawing/2014/main" id="{EC59F22E-4733-44F5-9A59-1FEE482CEF09}"/>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12" name="Picture 11">
            <a:extLst>
              <a:ext uri="{FF2B5EF4-FFF2-40B4-BE49-F238E27FC236}">
                <a16:creationId xmlns:a16="http://schemas.microsoft.com/office/drawing/2014/main" id="{2CF770BC-4B6A-477A-BD3C-F73E45723A16}"/>
              </a:ext>
            </a:extLst>
          </p:cNvPr>
          <p:cNvPicPr>
            <a:picLocks noChangeAspect="1"/>
          </p:cNvPicPr>
          <p:nvPr/>
        </p:nvPicPr>
        <p:blipFill>
          <a:blip r:embed="rId2"/>
          <a:stretch>
            <a:fillRect/>
          </a:stretch>
        </p:blipFill>
        <p:spPr>
          <a:xfrm>
            <a:off x="444500" y="1376175"/>
            <a:ext cx="10652587" cy="4687273"/>
          </a:xfrm>
          <a:prstGeom prst="rect">
            <a:avLst/>
          </a:prstGeom>
        </p:spPr>
      </p:pic>
    </p:spTree>
    <p:extLst>
      <p:ext uri="{BB962C8B-B14F-4D97-AF65-F5344CB8AC3E}">
        <p14:creationId xmlns:p14="http://schemas.microsoft.com/office/powerpoint/2010/main" val="364681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E8E9-21C9-4A19-A273-14C2BB58BB3E}"/>
              </a:ext>
            </a:extLst>
          </p:cNvPr>
          <p:cNvSpPr>
            <a:spLocks noGrp="1"/>
          </p:cNvSpPr>
          <p:nvPr>
            <p:ph type="title"/>
          </p:nvPr>
        </p:nvSpPr>
        <p:spPr>
          <a:xfrm>
            <a:off x="444500" y="542925"/>
            <a:ext cx="4793325"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Home Appliance Control</a:t>
            </a:r>
          </a:p>
        </p:txBody>
      </p:sp>
      <p:sp>
        <p:nvSpPr>
          <p:cNvPr id="3" name="Slide Number Placeholder 2">
            <a:extLst>
              <a:ext uri="{FF2B5EF4-FFF2-40B4-BE49-F238E27FC236}">
                <a16:creationId xmlns:a16="http://schemas.microsoft.com/office/drawing/2014/main" id="{EC59F22E-4733-44F5-9A59-1FEE482CEF09}"/>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8" name="Picture 7">
            <a:extLst>
              <a:ext uri="{FF2B5EF4-FFF2-40B4-BE49-F238E27FC236}">
                <a16:creationId xmlns:a16="http://schemas.microsoft.com/office/drawing/2014/main" id="{7E0F089A-47F8-4DD6-ABAB-C19BAC367215}"/>
              </a:ext>
            </a:extLst>
          </p:cNvPr>
          <p:cNvPicPr>
            <a:picLocks noChangeAspect="1"/>
          </p:cNvPicPr>
          <p:nvPr/>
        </p:nvPicPr>
        <p:blipFill>
          <a:blip r:embed="rId2"/>
          <a:stretch>
            <a:fillRect/>
          </a:stretch>
        </p:blipFill>
        <p:spPr>
          <a:xfrm>
            <a:off x="586176" y="1452192"/>
            <a:ext cx="10297762" cy="4522480"/>
          </a:xfrm>
          <a:prstGeom prst="rect">
            <a:avLst/>
          </a:prstGeom>
        </p:spPr>
      </p:pic>
    </p:spTree>
    <p:extLst>
      <p:ext uri="{BB962C8B-B14F-4D97-AF65-F5344CB8AC3E}">
        <p14:creationId xmlns:p14="http://schemas.microsoft.com/office/powerpoint/2010/main" val="82072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251835" y="594236"/>
            <a:ext cx="3221411"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Member List</a:t>
            </a:r>
          </a:p>
        </p:txBody>
      </p:sp>
      <p:graphicFrame>
        <p:nvGraphicFramePr>
          <p:cNvPr id="9" name="Table 8">
            <a:extLst>
              <a:ext uri="{FF2B5EF4-FFF2-40B4-BE49-F238E27FC236}">
                <a16:creationId xmlns:a16="http://schemas.microsoft.com/office/drawing/2014/main" id="{BE5A7C41-1F4B-4ABE-BF94-45D0DE2A3338}"/>
              </a:ext>
            </a:extLst>
          </p:cNvPr>
          <p:cNvGraphicFramePr>
            <a:graphicFrameLocks noGrp="1"/>
          </p:cNvGraphicFramePr>
          <p:nvPr>
            <p:extLst>
              <p:ext uri="{D42A27DB-BD31-4B8C-83A1-F6EECF244321}">
                <p14:modId xmlns:p14="http://schemas.microsoft.com/office/powerpoint/2010/main" val="522770236"/>
              </p:ext>
            </p:extLst>
          </p:nvPr>
        </p:nvGraphicFramePr>
        <p:xfrm>
          <a:off x="251835" y="1434249"/>
          <a:ext cx="7196530" cy="4737934"/>
        </p:xfrm>
        <a:graphic>
          <a:graphicData uri="http://schemas.openxmlformats.org/drawingml/2006/table">
            <a:tbl>
              <a:tblPr firstRow="1" bandRow="1">
                <a:tableStyleId>{5C22544A-7EE6-4342-B048-85BDC9FD1C3A}</a:tableStyleId>
              </a:tblPr>
              <a:tblGrid>
                <a:gridCol w="1083056">
                  <a:extLst>
                    <a:ext uri="{9D8B030D-6E8A-4147-A177-3AD203B41FA5}">
                      <a16:colId xmlns:a16="http://schemas.microsoft.com/office/drawing/2014/main" val="3559833401"/>
                    </a:ext>
                  </a:extLst>
                </a:gridCol>
                <a:gridCol w="3050678">
                  <a:extLst>
                    <a:ext uri="{9D8B030D-6E8A-4147-A177-3AD203B41FA5}">
                      <a16:colId xmlns:a16="http://schemas.microsoft.com/office/drawing/2014/main" val="82523989"/>
                    </a:ext>
                  </a:extLst>
                </a:gridCol>
                <a:gridCol w="3062796">
                  <a:extLst>
                    <a:ext uri="{9D8B030D-6E8A-4147-A177-3AD203B41FA5}">
                      <a16:colId xmlns:a16="http://schemas.microsoft.com/office/drawing/2014/main" val="3211310719"/>
                    </a:ext>
                  </a:extLst>
                </a:gridCol>
              </a:tblGrid>
              <a:tr h="537062">
                <a:tc>
                  <a:txBody>
                    <a:bodyPr/>
                    <a:lstStyle/>
                    <a:p>
                      <a:pPr algn="ctr"/>
                      <a:r>
                        <a:rPr lang="en-US" sz="1600" b="0" dirty="0">
                          <a:latin typeface="+mn-lt"/>
                          <a:cs typeface="Arial" panose="020B0604020202020204" pitchFamily="34" charset="0"/>
                        </a:rPr>
                        <a:t>Serial No.</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Name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ID</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460339">
                <a:tc>
                  <a:txBody>
                    <a:bodyPr/>
                    <a:lstStyle/>
                    <a:p>
                      <a:r>
                        <a:rPr lang="en-GB" sz="1400" dirty="0">
                          <a:solidFill>
                            <a:schemeClr val="bg1"/>
                          </a:solidFill>
                          <a:latin typeface="+mn-lt"/>
                        </a:rPr>
                        <a:t>19</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Hoque, </a:t>
                      </a:r>
                      <a:r>
                        <a:rPr lang="en-US" sz="1400" dirty="0" err="1">
                          <a:solidFill>
                            <a:schemeClr val="bg1"/>
                          </a:solidFill>
                        </a:rPr>
                        <a:t>Fahmeda</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18-36767-1</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446274366"/>
                  </a:ext>
                </a:extLst>
              </a:tr>
              <a:tr h="460339">
                <a:tc>
                  <a:txBody>
                    <a:bodyPr/>
                    <a:lstStyle/>
                    <a:p>
                      <a:r>
                        <a:rPr lang="en-GB" sz="1400" dirty="0">
                          <a:solidFill>
                            <a:schemeClr val="bg1"/>
                          </a:solidFill>
                          <a:latin typeface="+mn-lt"/>
                        </a:rPr>
                        <a:t>20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Hassan, </a:t>
                      </a:r>
                      <a:r>
                        <a:rPr lang="en-US" sz="1400" dirty="0" err="1">
                          <a:solidFill>
                            <a:schemeClr val="bg1"/>
                          </a:solidFill>
                        </a:rPr>
                        <a:t>Sadik</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18-36843-1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460339">
                <a:tc>
                  <a:txBody>
                    <a:bodyPr/>
                    <a:lstStyle/>
                    <a:p>
                      <a:r>
                        <a:rPr lang="en-GB" sz="1400" dirty="0">
                          <a:solidFill>
                            <a:schemeClr val="bg1"/>
                          </a:solidFill>
                          <a:latin typeface="+mn-lt"/>
                        </a:rPr>
                        <a:t>22</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Shovon, </a:t>
                      </a:r>
                      <a:r>
                        <a:rPr lang="en-US" sz="1400" dirty="0" err="1">
                          <a:solidFill>
                            <a:schemeClr val="bg1"/>
                          </a:solidFill>
                        </a:rPr>
                        <a:t>Sumit</a:t>
                      </a:r>
                      <a:r>
                        <a:rPr lang="en-US" sz="1400" dirty="0">
                          <a:solidFill>
                            <a:schemeClr val="bg1"/>
                          </a:solidFill>
                        </a:rPr>
                        <a:t> Chandra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18-37115-1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736384641"/>
                  </a:ext>
                </a:extLst>
              </a:tr>
              <a:tr h="460339">
                <a:tc>
                  <a:txBody>
                    <a:bodyPr/>
                    <a:lstStyle/>
                    <a:p>
                      <a:r>
                        <a:rPr lang="en-GB" sz="1400" dirty="0">
                          <a:solidFill>
                            <a:schemeClr val="bg1"/>
                          </a:solidFill>
                          <a:latin typeface="+mn-lt"/>
                        </a:rPr>
                        <a:t>24</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err="1">
                          <a:solidFill>
                            <a:schemeClr val="bg1"/>
                          </a:solidFill>
                        </a:rPr>
                        <a:t>Mizan</a:t>
                      </a:r>
                      <a:r>
                        <a:rPr lang="en-US" sz="1400" dirty="0">
                          <a:solidFill>
                            <a:schemeClr val="bg1"/>
                          </a:solidFill>
                        </a:rPr>
                        <a:t>, Md. </a:t>
                      </a:r>
                      <a:r>
                        <a:rPr lang="en-US" sz="1400" dirty="0" err="1">
                          <a:solidFill>
                            <a:schemeClr val="bg1"/>
                          </a:solidFill>
                        </a:rPr>
                        <a:t>Hasibul</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18-37527-1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460339">
                <a:tc>
                  <a:txBody>
                    <a:bodyPr/>
                    <a:lstStyle/>
                    <a:p>
                      <a:r>
                        <a:rPr lang="en-GB" sz="1400" dirty="0">
                          <a:solidFill>
                            <a:schemeClr val="bg1"/>
                          </a:solidFill>
                          <a:latin typeface="+mn-lt"/>
                        </a:rPr>
                        <a:t>26</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Sadat, S.M. Shahriar</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18-37552-1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446909641"/>
                  </a:ext>
                </a:extLst>
              </a:tr>
              <a:tr h="460339">
                <a:tc>
                  <a:txBody>
                    <a:bodyPr/>
                    <a:lstStyle/>
                    <a:p>
                      <a:r>
                        <a:rPr lang="en-GB" sz="1400" dirty="0">
                          <a:solidFill>
                            <a:schemeClr val="bg1"/>
                          </a:solidFill>
                          <a:latin typeface="+mn-lt"/>
                        </a:rPr>
                        <a:t>28</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Tabassum, </a:t>
                      </a:r>
                      <a:r>
                        <a:rPr lang="en-US" sz="1400" dirty="0" err="1">
                          <a:solidFill>
                            <a:schemeClr val="bg1"/>
                          </a:solidFill>
                        </a:rPr>
                        <a:t>Sumaiya</a:t>
                      </a:r>
                      <a:endParaRPr lang="en-US" sz="1400" dirty="0">
                        <a:solidFill>
                          <a:schemeClr val="bg1"/>
                        </a:solidFill>
                      </a:endParaRPr>
                    </a:p>
                    <a:p>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18-37764-1</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r h="460339">
                <a:tc>
                  <a:txBody>
                    <a:bodyPr/>
                    <a:lstStyle/>
                    <a:p>
                      <a:r>
                        <a:rPr lang="en-GB" sz="1400" dirty="0">
                          <a:solidFill>
                            <a:schemeClr val="bg1"/>
                          </a:solidFill>
                          <a:latin typeface="+mn-lt"/>
                        </a:rPr>
                        <a:t>30</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Chowdhury, </a:t>
                      </a:r>
                      <a:r>
                        <a:rPr lang="en-US" sz="1400" dirty="0" err="1">
                          <a:solidFill>
                            <a:schemeClr val="bg1"/>
                          </a:solidFill>
                        </a:rPr>
                        <a:t>Ashmita</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18-38264-2</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642076083"/>
                  </a:ext>
                </a:extLst>
              </a:tr>
              <a:tr h="460339">
                <a:tc>
                  <a:txBody>
                    <a:bodyPr/>
                    <a:lstStyle/>
                    <a:p>
                      <a:r>
                        <a:rPr lang="en-GB" sz="1400" dirty="0">
                          <a:solidFill>
                            <a:schemeClr val="bg1"/>
                          </a:solidFill>
                          <a:latin typeface="+mn-lt"/>
                        </a:rPr>
                        <a:t>38</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Jim, </a:t>
                      </a:r>
                      <a:r>
                        <a:rPr lang="en-US" sz="1400" dirty="0" err="1">
                          <a:solidFill>
                            <a:schemeClr val="bg1"/>
                          </a:solidFill>
                        </a:rPr>
                        <a:t>Jamiul</a:t>
                      </a:r>
                      <a:r>
                        <a:rPr lang="en-US" sz="1400" dirty="0">
                          <a:solidFill>
                            <a:schemeClr val="bg1"/>
                          </a:solidFill>
                        </a:rPr>
                        <a:t> </a:t>
                      </a:r>
                      <a:r>
                        <a:rPr lang="en-US" sz="1400" dirty="0" err="1">
                          <a:solidFill>
                            <a:schemeClr val="bg1"/>
                          </a:solidFill>
                        </a:rPr>
                        <a:t>Fariyah</a:t>
                      </a:r>
                      <a:r>
                        <a:rPr lang="en-US" sz="1400" dirty="0">
                          <a:solidFill>
                            <a:schemeClr val="bg1"/>
                          </a:solidFill>
                        </a:rPr>
                        <a:t> Jasim</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r>
                        <a:rPr lang="en-US" sz="1400" dirty="0">
                          <a:solidFill>
                            <a:schemeClr val="bg1"/>
                          </a:solidFill>
                        </a:rPr>
                        <a:t>18-38540-2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643919277"/>
                  </a:ext>
                </a:extLst>
              </a:tr>
              <a:tr h="460339">
                <a:tc>
                  <a:txBody>
                    <a:bodyPr/>
                    <a:lstStyle/>
                    <a:p>
                      <a:r>
                        <a:rPr lang="en-GB" sz="1400" dirty="0">
                          <a:solidFill>
                            <a:schemeClr val="bg1"/>
                          </a:solidFill>
                          <a:latin typeface="+mn-lt"/>
                        </a:rPr>
                        <a:t>45</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Islam, Md. </a:t>
                      </a:r>
                      <a:r>
                        <a:rPr lang="en-US" sz="1400" dirty="0" err="1">
                          <a:solidFill>
                            <a:schemeClr val="bg1"/>
                          </a:solidFill>
                        </a:rPr>
                        <a:t>Rashedul</a:t>
                      </a:r>
                      <a:r>
                        <a:rPr lang="en-US" sz="1400" dirty="0">
                          <a:solidFill>
                            <a:schemeClr val="bg1"/>
                          </a:solidFill>
                        </a:rPr>
                        <a:t> </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tc>
                  <a:txBody>
                    <a:bodyPr/>
                    <a:lstStyle/>
                    <a:p>
                      <a:r>
                        <a:rPr lang="en-US" sz="1400" dirty="0">
                          <a:solidFill>
                            <a:schemeClr val="bg1"/>
                          </a:solidFill>
                        </a:rPr>
                        <a:t>19-40559-1</a:t>
                      </a:r>
                      <a:endParaRPr lang="en-GB" sz="14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699895985"/>
                  </a:ext>
                </a:extLst>
              </a:tr>
            </a:tbl>
          </a:graphicData>
        </a:graphic>
      </p:graphicFrame>
      <p:pic>
        <p:nvPicPr>
          <p:cNvPr id="4" name="Picture 3">
            <a:extLst>
              <a:ext uri="{FF2B5EF4-FFF2-40B4-BE49-F238E27FC236}">
                <a16:creationId xmlns:a16="http://schemas.microsoft.com/office/drawing/2014/main" id="{783A9F32-1DA3-404A-B6A4-F9DA347412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71358" y="1434249"/>
            <a:ext cx="3822878" cy="46558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C24846-0FBC-44E2-8017-F3E4E15D3B57}"/>
              </a:ext>
            </a:extLst>
          </p:cNvPr>
          <p:cNvSpPr>
            <a:spLocks noGrp="1"/>
          </p:cNvSpPr>
          <p:nvPr>
            <p:ph type="title"/>
          </p:nvPr>
        </p:nvSpPr>
        <p:spPr>
          <a:xfrm>
            <a:off x="444500" y="542925"/>
            <a:ext cx="4803392"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Password Base Door lock</a:t>
            </a:r>
          </a:p>
        </p:txBody>
      </p:sp>
      <p:sp>
        <p:nvSpPr>
          <p:cNvPr id="3" name="Slide Number Placeholder 2">
            <a:extLst>
              <a:ext uri="{FF2B5EF4-FFF2-40B4-BE49-F238E27FC236}">
                <a16:creationId xmlns:a16="http://schemas.microsoft.com/office/drawing/2014/main" id="{5403E838-2899-4649-A3E2-1D6A43E70A86}"/>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12" name="Content Placeholder 11">
            <a:extLst>
              <a:ext uri="{FF2B5EF4-FFF2-40B4-BE49-F238E27FC236}">
                <a16:creationId xmlns:a16="http://schemas.microsoft.com/office/drawing/2014/main" id="{E7233A28-077F-44A4-9C61-CD729C3B84CC}"/>
              </a:ext>
            </a:extLst>
          </p:cNvPr>
          <p:cNvPicPr>
            <a:picLocks noGrp="1" noChangeAspect="1"/>
          </p:cNvPicPr>
          <p:nvPr>
            <p:ph idx="1"/>
          </p:nvPr>
        </p:nvPicPr>
        <p:blipFill>
          <a:blip r:embed="rId2"/>
          <a:stretch>
            <a:fillRect/>
          </a:stretch>
        </p:blipFill>
        <p:spPr>
          <a:xfrm>
            <a:off x="284144" y="1408375"/>
            <a:ext cx="4963748" cy="4351338"/>
          </a:xfrm>
        </p:spPr>
      </p:pic>
      <p:pic>
        <p:nvPicPr>
          <p:cNvPr id="10" name="Picture 9">
            <a:extLst>
              <a:ext uri="{FF2B5EF4-FFF2-40B4-BE49-F238E27FC236}">
                <a16:creationId xmlns:a16="http://schemas.microsoft.com/office/drawing/2014/main" id="{F6061BB5-2FCB-4E0C-8CC5-F851521231AA}"/>
              </a:ext>
            </a:extLst>
          </p:cNvPr>
          <p:cNvPicPr>
            <a:picLocks noChangeAspect="1"/>
          </p:cNvPicPr>
          <p:nvPr/>
        </p:nvPicPr>
        <p:blipFill>
          <a:blip r:embed="rId3"/>
          <a:stretch>
            <a:fillRect/>
          </a:stretch>
        </p:blipFill>
        <p:spPr>
          <a:xfrm>
            <a:off x="6359618" y="1408375"/>
            <a:ext cx="5095782" cy="4348616"/>
          </a:xfrm>
          <a:prstGeom prst="rect">
            <a:avLst/>
          </a:prstGeom>
        </p:spPr>
      </p:pic>
    </p:spTree>
    <p:extLst>
      <p:ext uri="{BB962C8B-B14F-4D97-AF65-F5344CB8AC3E}">
        <p14:creationId xmlns:p14="http://schemas.microsoft.com/office/powerpoint/2010/main" val="8395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C24846-0FBC-44E2-8017-F3E4E15D3B57}"/>
              </a:ext>
            </a:extLst>
          </p:cNvPr>
          <p:cNvSpPr>
            <a:spLocks noGrp="1"/>
          </p:cNvSpPr>
          <p:nvPr>
            <p:ph type="title"/>
          </p:nvPr>
        </p:nvSpPr>
        <p:spPr>
          <a:xfrm>
            <a:off x="444500" y="542925"/>
            <a:ext cx="5370374"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Password Base Door lock</a:t>
            </a:r>
          </a:p>
        </p:txBody>
      </p:sp>
      <p:sp>
        <p:nvSpPr>
          <p:cNvPr id="3" name="Slide Number Placeholder 2">
            <a:extLst>
              <a:ext uri="{FF2B5EF4-FFF2-40B4-BE49-F238E27FC236}">
                <a16:creationId xmlns:a16="http://schemas.microsoft.com/office/drawing/2014/main" id="{5403E838-2899-4649-A3E2-1D6A43E70A86}"/>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6" name="Picture 5">
            <a:extLst>
              <a:ext uri="{FF2B5EF4-FFF2-40B4-BE49-F238E27FC236}">
                <a16:creationId xmlns:a16="http://schemas.microsoft.com/office/drawing/2014/main" id="{2493BA11-3CB9-48EB-BB17-2BC79164F4E8}"/>
              </a:ext>
            </a:extLst>
          </p:cNvPr>
          <p:cNvPicPr>
            <a:picLocks noChangeAspect="1"/>
          </p:cNvPicPr>
          <p:nvPr/>
        </p:nvPicPr>
        <p:blipFill>
          <a:blip r:embed="rId2"/>
          <a:stretch>
            <a:fillRect/>
          </a:stretch>
        </p:blipFill>
        <p:spPr>
          <a:xfrm>
            <a:off x="444500" y="1372773"/>
            <a:ext cx="5513552" cy="4647984"/>
          </a:xfrm>
          <a:prstGeom prst="rect">
            <a:avLst/>
          </a:prstGeom>
        </p:spPr>
      </p:pic>
      <p:pic>
        <p:nvPicPr>
          <p:cNvPr id="9" name="Picture 8">
            <a:extLst>
              <a:ext uri="{FF2B5EF4-FFF2-40B4-BE49-F238E27FC236}">
                <a16:creationId xmlns:a16="http://schemas.microsoft.com/office/drawing/2014/main" id="{B7FA51DD-7A52-42B0-93F5-5F6EDB13A62C}"/>
              </a:ext>
            </a:extLst>
          </p:cNvPr>
          <p:cNvPicPr>
            <a:picLocks noChangeAspect="1"/>
          </p:cNvPicPr>
          <p:nvPr/>
        </p:nvPicPr>
        <p:blipFill>
          <a:blip r:embed="rId3"/>
          <a:stretch>
            <a:fillRect/>
          </a:stretch>
        </p:blipFill>
        <p:spPr>
          <a:xfrm>
            <a:off x="6402750" y="1372773"/>
            <a:ext cx="5344750" cy="4626712"/>
          </a:xfrm>
          <a:prstGeom prst="rect">
            <a:avLst/>
          </a:prstGeom>
        </p:spPr>
      </p:pic>
    </p:spTree>
    <p:extLst>
      <p:ext uri="{BB962C8B-B14F-4D97-AF65-F5344CB8AC3E}">
        <p14:creationId xmlns:p14="http://schemas.microsoft.com/office/powerpoint/2010/main" val="323532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BC5182-A729-42FC-A59D-E3ED7C165B03}"/>
              </a:ext>
            </a:extLst>
          </p:cNvPr>
          <p:cNvSpPr>
            <a:spLocks noGrp="1"/>
          </p:cNvSpPr>
          <p:nvPr>
            <p:ph type="title"/>
          </p:nvPr>
        </p:nvSpPr>
        <p:spPr>
          <a:xfrm>
            <a:off x="444500" y="542925"/>
            <a:ext cx="5352618"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Automatic Hand Sanitizer</a:t>
            </a:r>
          </a:p>
        </p:txBody>
      </p:sp>
      <p:sp>
        <p:nvSpPr>
          <p:cNvPr id="2" name="Slide Number Placeholder 1">
            <a:extLst>
              <a:ext uri="{FF2B5EF4-FFF2-40B4-BE49-F238E27FC236}">
                <a16:creationId xmlns:a16="http://schemas.microsoft.com/office/drawing/2014/main" id="{A35A8DC1-88F6-4842-BC60-74A03CFDC607}"/>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6" name="Picture 5">
            <a:extLst>
              <a:ext uri="{FF2B5EF4-FFF2-40B4-BE49-F238E27FC236}">
                <a16:creationId xmlns:a16="http://schemas.microsoft.com/office/drawing/2014/main" id="{51A211AB-977F-4A79-BFC5-0A07816409E6}"/>
              </a:ext>
            </a:extLst>
          </p:cNvPr>
          <p:cNvPicPr>
            <a:picLocks noChangeAspect="1"/>
          </p:cNvPicPr>
          <p:nvPr/>
        </p:nvPicPr>
        <p:blipFill>
          <a:blip r:embed="rId2"/>
          <a:stretch>
            <a:fillRect/>
          </a:stretch>
        </p:blipFill>
        <p:spPr>
          <a:xfrm>
            <a:off x="443365" y="1327967"/>
            <a:ext cx="5436766" cy="4987108"/>
          </a:xfrm>
          <a:prstGeom prst="rect">
            <a:avLst/>
          </a:prstGeom>
        </p:spPr>
      </p:pic>
      <p:sp>
        <p:nvSpPr>
          <p:cNvPr id="7" name="Title 2">
            <a:extLst>
              <a:ext uri="{FF2B5EF4-FFF2-40B4-BE49-F238E27FC236}">
                <a16:creationId xmlns:a16="http://schemas.microsoft.com/office/drawing/2014/main" id="{5F72BA7F-F3E2-424F-B521-CA8C58C0A4BA}"/>
              </a:ext>
            </a:extLst>
          </p:cNvPr>
          <p:cNvSpPr txBox="1">
            <a:spLocks/>
          </p:cNvSpPr>
          <p:nvPr/>
        </p:nvSpPr>
        <p:spPr>
          <a:xfrm>
            <a:off x="6977849" y="542925"/>
            <a:ext cx="4274351" cy="5355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        Fire Alarm</a:t>
            </a:r>
          </a:p>
        </p:txBody>
      </p:sp>
      <p:pic>
        <p:nvPicPr>
          <p:cNvPr id="5" name="Picture 4">
            <a:extLst>
              <a:ext uri="{FF2B5EF4-FFF2-40B4-BE49-F238E27FC236}">
                <a16:creationId xmlns:a16="http://schemas.microsoft.com/office/drawing/2014/main" id="{15FE7A34-3106-45E6-ADA0-A75EC4FD4EDD}"/>
              </a:ext>
            </a:extLst>
          </p:cNvPr>
          <p:cNvPicPr>
            <a:picLocks noChangeAspect="1"/>
          </p:cNvPicPr>
          <p:nvPr/>
        </p:nvPicPr>
        <p:blipFill>
          <a:blip r:embed="rId3"/>
          <a:stretch>
            <a:fillRect/>
          </a:stretch>
        </p:blipFill>
        <p:spPr>
          <a:xfrm>
            <a:off x="6123541" y="1327967"/>
            <a:ext cx="5982966" cy="4987108"/>
          </a:xfrm>
          <a:prstGeom prst="rect">
            <a:avLst/>
          </a:prstGeom>
        </p:spPr>
      </p:pic>
    </p:spTree>
    <p:extLst>
      <p:ext uri="{BB962C8B-B14F-4D97-AF65-F5344CB8AC3E}">
        <p14:creationId xmlns:p14="http://schemas.microsoft.com/office/powerpoint/2010/main" val="16715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D4A6-32B6-4C83-AF2A-2C5E6238D796}"/>
              </a:ext>
            </a:extLst>
          </p:cNvPr>
          <p:cNvSpPr>
            <a:spLocks noGrp="1"/>
          </p:cNvSpPr>
          <p:nvPr>
            <p:ph type="title"/>
          </p:nvPr>
        </p:nvSpPr>
        <p:spPr>
          <a:xfrm>
            <a:off x="444500" y="542925"/>
            <a:ext cx="4464851"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Novelty Of the Project</a:t>
            </a:r>
          </a:p>
        </p:txBody>
      </p:sp>
      <p:sp>
        <p:nvSpPr>
          <p:cNvPr id="3" name="Slide Number Placeholder 2">
            <a:extLst>
              <a:ext uri="{FF2B5EF4-FFF2-40B4-BE49-F238E27FC236}">
                <a16:creationId xmlns:a16="http://schemas.microsoft.com/office/drawing/2014/main" id="{8BA03F95-BFEF-4524-B4E0-D46D7ACBD86D}"/>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Content Placeholder 3">
            <a:extLst>
              <a:ext uri="{FF2B5EF4-FFF2-40B4-BE49-F238E27FC236}">
                <a16:creationId xmlns:a16="http://schemas.microsoft.com/office/drawing/2014/main" id="{E48FEAD4-43F8-47C0-847E-5039001886AB}"/>
              </a:ext>
            </a:extLst>
          </p:cNvPr>
          <p:cNvSpPr>
            <a:spLocks noGrp="1"/>
          </p:cNvSpPr>
          <p:nvPr>
            <p:ph idx="1"/>
          </p:nvPr>
        </p:nvSpPr>
        <p:spPr/>
        <p:txBody>
          <a:bodyPr>
            <a:normAutofit/>
          </a:bodyPr>
          <a:lstStyle/>
          <a:p>
            <a:r>
              <a:rPr lang="en-US" sz="2000" dirty="0"/>
              <a:t>Make life more easy</a:t>
            </a:r>
          </a:p>
          <a:p>
            <a:r>
              <a:rPr lang="en-US" sz="2000" dirty="0"/>
              <a:t>Automatically protect the house</a:t>
            </a:r>
          </a:p>
          <a:p>
            <a:r>
              <a:rPr lang="en-US" sz="2000" dirty="0"/>
              <a:t>Make home environment safe during COVID-19 pandemic</a:t>
            </a:r>
          </a:p>
          <a:p>
            <a:r>
              <a:rPr lang="en-US" sz="2000" dirty="0"/>
              <a:t>Fire detection can save our life</a:t>
            </a:r>
          </a:p>
          <a:p>
            <a:r>
              <a:rPr lang="en-US" sz="2000" b="0" i="0" dirty="0">
                <a:effectLst/>
              </a:rPr>
              <a:t>In this covid situation cleaning hand before inter house has more priority so we add hand sanitizer in our project </a:t>
            </a:r>
            <a:endParaRPr lang="en-US" sz="2000" dirty="0"/>
          </a:p>
        </p:txBody>
      </p:sp>
    </p:spTree>
    <p:extLst>
      <p:ext uri="{BB962C8B-B14F-4D97-AF65-F5344CB8AC3E}">
        <p14:creationId xmlns:p14="http://schemas.microsoft.com/office/powerpoint/2010/main" val="155262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0ADA-895C-493F-919F-C6C9D9C6747C}"/>
              </a:ext>
            </a:extLst>
          </p:cNvPr>
          <p:cNvSpPr>
            <a:spLocks noGrp="1"/>
          </p:cNvSpPr>
          <p:nvPr>
            <p:ph type="title"/>
          </p:nvPr>
        </p:nvSpPr>
        <p:spPr>
          <a:xfrm>
            <a:off x="444500" y="542925"/>
            <a:ext cx="2822483"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Limitation’s</a:t>
            </a:r>
          </a:p>
        </p:txBody>
      </p:sp>
      <p:sp>
        <p:nvSpPr>
          <p:cNvPr id="3" name="Slide Number Placeholder 2">
            <a:extLst>
              <a:ext uri="{FF2B5EF4-FFF2-40B4-BE49-F238E27FC236}">
                <a16:creationId xmlns:a16="http://schemas.microsoft.com/office/drawing/2014/main" id="{07E63627-0A25-4EE0-A838-B878C48FB5E2}"/>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Content Placeholder 3">
            <a:extLst>
              <a:ext uri="{FF2B5EF4-FFF2-40B4-BE49-F238E27FC236}">
                <a16:creationId xmlns:a16="http://schemas.microsoft.com/office/drawing/2014/main" id="{8DE6B14D-D57D-46BD-9DC5-696329F511A1}"/>
              </a:ext>
            </a:extLst>
          </p:cNvPr>
          <p:cNvSpPr>
            <a:spLocks noGrp="1"/>
          </p:cNvSpPr>
          <p:nvPr>
            <p:ph idx="1"/>
          </p:nvPr>
        </p:nvSpPr>
        <p:spPr/>
        <p:txBody>
          <a:bodyPr>
            <a:normAutofit/>
          </a:bodyPr>
          <a:lstStyle/>
          <a:p>
            <a:r>
              <a:rPr lang="en-US" sz="2000" b="0" i="0" dirty="0">
                <a:effectLst/>
                <a:latin typeface="Segoe UI Historic" panose="020B0502040204020203" pitchFamily="34" charset="0"/>
              </a:rPr>
              <a:t>Hardware implementation was not possible.</a:t>
            </a:r>
          </a:p>
          <a:p>
            <a:r>
              <a:rPr lang="en-US" sz="2000" b="0" i="0" dirty="0">
                <a:effectLst/>
                <a:latin typeface="Segoe UI Historic" panose="020B0502040204020203" pitchFamily="34" charset="0"/>
              </a:rPr>
              <a:t>Buzzer is not connected with the Automatic system</a:t>
            </a:r>
            <a:r>
              <a:rPr lang="en-US" sz="2000" dirty="0">
                <a:latin typeface="Segoe UI Historic" panose="020B0502040204020203" pitchFamily="34" charset="0"/>
              </a:rPr>
              <a:t>.</a:t>
            </a:r>
          </a:p>
          <a:p>
            <a:r>
              <a:rPr lang="en-US" sz="2000" dirty="0">
                <a:latin typeface="Segoe UI Historic" panose="020B0502040204020203" pitchFamily="34" charset="0"/>
              </a:rPr>
              <a:t>Bluetooth  module is not connected.</a:t>
            </a:r>
          </a:p>
          <a:p>
            <a:r>
              <a:rPr lang="en-US" sz="2000" dirty="0">
                <a:latin typeface="Segoe UI Historic" panose="020B0502040204020203" pitchFamily="34" charset="0"/>
              </a:rPr>
              <a:t>Couldn’t attach the door locking system in the Arduino Mega.</a:t>
            </a:r>
          </a:p>
          <a:p>
            <a:r>
              <a:rPr lang="en-US" sz="2000" b="0" i="0" dirty="0">
                <a:effectLst/>
              </a:rPr>
              <a:t>Fire alarm system is not smart enough to send immediate notifications to the concerned individual</a:t>
            </a:r>
            <a:r>
              <a:rPr lang="en-US" sz="2000" dirty="0">
                <a:latin typeface="Segoe UI Historic" panose="020B0502040204020203" pitchFamily="34" charset="0"/>
              </a:rPr>
              <a:t>.</a:t>
            </a:r>
          </a:p>
          <a:p>
            <a:endParaRPr lang="en-US" sz="2000" b="0" i="0" dirty="0">
              <a:effectLst/>
            </a:endParaRPr>
          </a:p>
          <a:p>
            <a:endParaRPr lang="en-US" sz="2000" dirty="0"/>
          </a:p>
        </p:txBody>
      </p:sp>
    </p:spTree>
    <p:extLst>
      <p:ext uri="{BB962C8B-B14F-4D97-AF65-F5344CB8AC3E}">
        <p14:creationId xmlns:p14="http://schemas.microsoft.com/office/powerpoint/2010/main" val="100667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55CC-B57D-4EFA-9310-9E43606678DD}"/>
              </a:ext>
            </a:extLst>
          </p:cNvPr>
          <p:cNvSpPr>
            <a:spLocks noGrp="1"/>
          </p:cNvSpPr>
          <p:nvPr>
            <p:ph type="title"/>
          </p:nvPr>
        </p:nvSpPr>
        <p:spPr>
          <a:xfrm>
            <a:off x="444500" y="542925"/>
            <a:ext cx="2573908"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Conclusion</a:t>
            </a:r>
          </a:p>
        </p:txBody>
      </p:sp>
      <p:sp>
        <p:nvSpPr>
          <p:cNvPr id="3" name="Slide Number Placeholder 2">
            <a:extLst>
              <a:ext uri="{FF2B5EF4-FFF2-40B4-BE49-F238E27FC236}">
                <a16:creationId xmlns:a16="http://schemas.microsoft.com/office/drawing/2014/main" id="{47EA2967-0DA1-430A-9C2C-14B4FF719F3A}"/>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Content Placeholder 3">
            <a:extLst>
              <a:ext uri="{FF2B5EF4-FFF2-40B4-BE49-F238E27FC236}">
                <a16:creationId xmlns:a16="http://schemas.microsoft.com/office/drawing/2014/main" id="{591590F0-FD7A-48DD-8ED5-0808F5F0A53F}"/>
              </a:ext>
            </a:extLst>
          </p:cNvPr>
          <p:cNvSpPr>
            <a:spLocks noGrp="1"/>
          </p:cNvSpPr>
          <p:nvPr>
            <p:ph idx="1"/>
          </p:nvPr>
        </p:nvSpPr>
        <p:spPr/>
        <p:txBody>
          <a:bodyPr>
            <a:normAutofit/>
          </a:bodyPr>
          <a:lstStyle/>
          <a:p>
            <a:r>
              <a:rPr lang="en-US" sz="2000" dirty="0"/>
              <a:t>A</a:t>
            </a:r>
            <a:r>
              <a:rPr lang="en-US" sz="2000" b="0" i="0" dirty="0">
                <a:effectLst/>
              </a:rPr>
              <a:t>utomating home can’t be done in a day. </a:t>
            </a:r>
          </a:p>
          <a:p>
            <a:r>
              <a:rPr lang="en-US" sz="2000" dirty="0"/>
              <a:t>S</a:t>
            </a:r>
            <a:r>
              <a:rPr lang="en-US" sz="2000" b="0" i="0" dirty="0">
                <a:effectLst/>
              </a:rPr>
              <a:t>o many new IoT devices being put on the market every day, </a:t>
            </a:r>
            <a:endParaRPr lang="en-US" sz="2000" dirty="0"/>
          </a:p>
          <a:p>
            <a:r>
              <a:rPr lang="en-US" sz="2000" dirty="0"/>
              <a:t>T</a:t>
            </a:r>
            <a:r>
              <a:rPr lang="en-US" sz="2000" b="0" i="0" dirty="0">
                <a:effectLst/>
              </a:rPr>
              <a:t>here’s truly no limit to what you can automate, making your life safer and more convenient than ever before.</a:t>
            </a:r>
          </a:p>
          <a:p>
            <a:r>
              <a:rPr lang="en-US" sz="2000" dirty="0"/>
              <a:t>In our full presentation , component description, historical background, survey chart, simulation process are explain. </a:t>
            </a:r>
          </a:p>
        </p:txBody>
      </p:sp>
    </p:spTree>
    <p:extLst>
      <p:ext uri="{BB962C8B-B14F-4D97-AF65-F5344CB8AC3E}">
        <p14:creationId xmlns:p14="http://schemas.microsoft.com/office/powerpoint/2010/main" val="415709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4F2A-0BEB-4CC7-B86E-134AF4873346}"/>
              </a:ext>
            </a:extLst>
          </p:cNvPr>
          <p:cNvSpPr>
            <a:spLocks noGrp="1"/>
          </p:cNvSpPr>
          <p:nvPr>
            <p:ph type="title"/>
          </p:nvPr>
        </p:nvSpPr>
        <p:spPr>
          <a:xfrm>
            <a:off x="444500" y="542925"/>
            <a:ext cx="2236556"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Reference </a:t>
            </a:r>
          </a:p>
        </p:txBody>
      </p:sp>
      <p:sp>
        <p:nvSpPr>
          <p:cNvPr id="3" name="Slide Number Placeholder 2">
            <a:extLst>
              <a:ext uri="{FF2B5EF4-FFF2-40B4-BE49-F238E27FC236}">
                <a16:creationId xmlns:a16="http://schemas.microsoft.com/office/drawing/2014/main" id="{9FF501E3-85CC-472E-9D00-B4FD7FB80F3A}"/>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Content Placeholder 3">
            <a:extLst>
              <a:ext uri="{FF2B5EF4-FFF2-40B4-BE49-F238E27FC236}">
                <a16:creationId xmlns:a16="http://schemas.microsoft.com/office/drawing/2014/main" id="{B8EEA770-E695-494D-A14A-11DF82796141}"/>
              </a:ext>
            </a:extLst>
          </p:cNvPr>
          <p:cNvSpPr>
            <a:spLocks noGrp="1"/>
          </p:cNvSpPr>
          <p:nvPr>
            <p:ph idx="1"/>
          </p:nvPr>
        </p:nvSpPr>
        <p:spPr>
          <a:xfrm>
            <a:off x="443365" y="1825625"/>
            <a:ext cx="11479346" cy="4770484"/>
          </a:xfrm>
        </p:spPr>
        <p:txBody>
          <a:bodyPr/>
          <a:lstStyle/>
          <a:p>
            <a:pPr marL="342900" marR="0" indent="-342900" algn="just">
              <a:spcAft>
                <a:spcPts val="6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digital security system with door lock system using RFID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technology.",Verma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Gyanendra K., and Pawan Tripathi. International Journal of Computer Applications (IJCA)(0975–8887) . Issue : May 2020</a:t>
            </a:r>
          </a:p>
          <a:p>
            <a:pPr marL="342900" marR="0" indent="-342900" algn="just">
              <a:spcAft>
                <a:spcPts val="6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Smart Home Automation System using Arduino and Android Application, 1Md. Abdullah Al Mamun, 2*Mohammad Alamgir Hossain, 2Md.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Atiqur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Rahman, 3Md. Ibrahim Abdullah, 2Md. Shamim Hossain, Journal of Computer Science Engineering and Software Testing. e-ISSN: 2581-6969 Volume-6, Issue-2 (May-August, 2020)</a:t>
            </a:r>
          </a:p>
          <a:p>
            <a:pPr marL="342900" marR="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Smart home automation system using Arduino microcontrollers,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https://ieeexplore.ieee.org/author/38265064700">
                  <a:extLst>
                    <a:ext uri="{A12FA001-AC4F-418D-AE19-62706E023703}">
                      <ahyp:hlinkClr xmlns:ahyp="http://schemas.microsoft.com/office/drawing/2018/hyperlinkcolor" val="tx"/>
                    </a:ext>
                  </a:extLst>
                </a:hlinkClick>
              </a:rPr>
              <a:t>Dan-</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tooltip="https://ieeexplore.ieee.org/author/38265064700">
                  <a:extLst>
                    <a:ext uri="{A12FA001-AC4F-418D-AE19-62706E023703}">
                      <ahyp:hlinkClr xmlns:ahyp="http://schemas.microsoft.com/office/drawing/2018/hyperlinkcolor" val="tx"/>
                    </a:ext>
                  </a:extLst>
                </a:hlinkClick>
              </a:rPr>
              <a:t>Ioan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https://ieeexplore.ieee.org/author/38265064700">
                  <a:extLst>
                    <a:ext uri="{A12FA001-AC4F-418D-AE19-62706E023703}">
                      <ahyp:hlinkClr xmlns:ahyp="http://schemas.microsoft.com/office/drawing/2018/hyperlinkcolor" val="tx"/>
                    </a:ext>
                  </a:extLst>
                </a:hlinkClick>
              </a:rPr>
              <a:t> Gota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3" tooltip="https://ieeexplore.ieee.org/author/37085783971">
                  <a:extLst>
                    <a:ext uri="{A12FA001-AC4F-418D-AE19-62706E023703}">
                      <ahyp:hlinkClr xmlns:ahyp="http://schemas.microsoft.com/office/drawing/2018/hyperlinkcolor" val="tx"/>
                    </a:ext>
                  </a:extLst>
                </a:hlinkClick>
              </a:rPr>
              <a:t>Adela Puscasiu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4" tooltip="https://ieeexplore.ieee.org/author/37085789162">
                  <a:extLst>
                    <a:ext uri="{A12FA001-AC4F-418D-AE19-62706E023703}">
                      <ahyp:hlinkClr xmlns:ahyp="http://schemas.microsoft.com/office/drawing/2018/hyperlinkcolor" val="tx"/>
                    </a:ext>
                  </a:extLst>
                </a:hlinkClick>
              </a:rPr>
              <a:t>Alexandra Fanca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5" tooltip="https://ieeexplore.ieee.org/author/37329975200">
                  <a:extLst>
                    <a:ext uri="{A12FA001-AC4F-418D-AE19-62706E023703}">
                      <ahyp:hlinkClr xmlns:ahyp="http://schemas.microsoft.com/office/drawing/2018/hyperlinkcolor" val="tx"/>
                    </a:ext>
                  </a:extLst>
                </a:hlinkClick>
              </a:rPr>
              <a:t>Liviu Miclea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a:t>
            </a:r>
          </a:p>
          <a:p>
            <a:pPr marL="342900" indent="-342900" algn="just">
              <a:buFont typeface="+mj-lt"/>
              <a:buAutoNum type="arabicPeriod"/>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hlinkClick r:id="rId6" tooltip="https://ieeexplore.ieee.org/author/37547664900">
                  <a:extLst>
                    <a:ext uri="{A12FA001-AC4F-418D-AE19-62706E023703}">
                      <ahyp:hlinkClr xmlns:ahyp="http://schemas.microsoft.com/office/drawing/2018/hyperlinkcolor" val="tx"/>
                    </a:ext>
                  </a:extLst>
                </a:hlinkClick>
              </a:rPr>
              <a:t>Honoriu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6" tooltip="https://ieeexplore.ieee.org/author/37547664900">
                  <a:extLst>
                    <a:ext uri="{A12FA001-AC4F-418D-AE19-62706E023703}">
                      <ahyp:hlinkClr xmlns:ahyp="http://schemas.microsoft.com/office/drawing/2018/hyperlinkcolor" val="tx"/>
                    </a:ext>
                  </a:extLst>
                </a:hlinkClick>
              </a:rPr>
              <a:t> Valean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hlinkClick r:id="rId7" tooltip="https://ieeexplore.ieee.org/xpl/conhome/9124044/proceeding">
                  <a:extLst>
                    <a:ext uri="{A12FA001-AC4F-418D-AE19-62706E023703}">
                      <ahyp:hlinkClr xmlns:ahyp="http://schemas.microsoft.com/office/drawing/2018/hyperlinkcolor" val="tx"/>
                    </a:ext>
                  </a:extLst>
                </a:hlinkClick>
              </a:rPr>
              <a:t>2020 IEEE International Conference on Automation, Quality and Testing, Robotics (AQTR)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Issue: 23    May 2020</a:t>
            </a:r>
            <a:endParaRPr lang="en-US" sz="18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endParaRP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What is home automation and how does it work ”, Available at: https://www.security.org/home-automation/</a:t>
            </a: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effectLst/>
                <a:latin typeface="Times New Roman" panose="02020603050405020304" pitchFamily="18" charset="0"/>
                <a:cs typeface="Times New Roman" panose="02020603050405020304" pitchFamily="18" charset="0"/>
              </a:rPr>
              <a:t>“Alarm and fire safety systems for smart home” ,Available at : </a:t>
            </a:r>
            <a:r>
              <a:rPr lang="en-US" sz="1800"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https://www.asmag.com/showpost/16499.aspx</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809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4B6A77-A16B-4BFF-8BC3-39EAE278F069}"/>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pic>
        <p:nvPicPr>
          <p:cNvPr id="10" name="Picture 9">
            <a:extLst>
              <a:ext uri="{FF2B5EF4-FFF2-40B4-BE49-F238E27FC236}">
                <a16:creationId xmlns:a16="http://schemas.microsoft.com/office/drawing/2014/main" id="{9BAEDA45-7654-4F89-9E1B-963BA16AFF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29876" y="2018436"/>
            <a:ext cx="5759018" cy="2642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283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4686793"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Content’s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idx="1"/>
          </p:nvPr>
        </p:nvSpPr>
        <p:spPr/>
        <p:txBody>
          <a:bodyPr>
            <a:noAutofit/>
          </a:bodyPr>
          <a:lstStyle/>
          <a:p>
            <a:r>
              <a:rPr lang="en-US" sz="2000" dirty="0"/>
              <a:t>Introduction</a:t>
            </a:r>
          </a:p>
          <a:p>
            <a:r>
              <a:rPr lang="en-US" sz="2000" dirty="0"/>
              <a:t>Historical Background</a:t>
            </a:r>
          </a:p>
          <a:p>
            <a:r>
              <a:rPr lang="en-US" sz="2000" dirty="0"/>
              <a:t>Literature Review</a:t>
            </a:r>
          </a:p>
          <a:p>
            <a:r>
              <a:rPr lang="en-US" sz="2000" dirty="0"/>
              <a:t>Motivation</a:t>
            </a:r>
          </a:p>
          <a:p>
            <a:r>
              <a:rPr lang="en-US" sz="2000" dirty="0"/>
              <a:t>Component</a:t>
            </a:r>
          </a:p>
          <a:p>
            <a:r>
              <a:rPr lang="en-US" sz="2000" dirty="0"/>
              <a:t>Cost Analysis</a:t>
            </a:r>
          </a:p>
          <a:p>
            <a:r>
              <a:rPr lang="en-US" sz="2000" dirty="0"/>
              <a:t>Survey Analysis</a:t>
            </a:r>
          </a:p>
          <a:p>
            <a:r>
              <a:rPr lang="en-US" sz="2000" dirty="0"/>
              <a:t>Simulation</a:t>
            </a:r>
          </a:p>
          <a:p>
            <a:r>
              <a:rPr lang="en-US" sz="2000" dirty="0"/>
              <a:t>Novelty Of the Project</a:t>
            </a:r>
          </a:p>
          <a:p>
            <a:r>
              <a:rPr lang="en-US" sz="2000" dirty="0"/>
              <a:t>Limitation</a:t>
            </a:r>
          </a:p>
          <a:p>
            <a:r>
              <a:rPr lang="en-US" sz="2000" dirty="0"/>
              <a:t>Conclusion</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542925"/>
            <a:ext cx="3159834"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Introduction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Content Placeholder 7">
            <a:extLst>
              <a:ext uri="{FF2B5EF4-FFF2-40B4-BE49-F238E27FC236}">
                <a16:creationId xmlns:a16="http://schemas.microsoft.com/office/drawing/2014/main" id="{FFA199F2-0FFE-4865-9120-B42025333112}"/>
              </a:ext>
            </a:extLst>
          </p:cNvPr>
          <p:cNvSpPr>
            <a:spLocks noGrp="1"/>
          </p:cNvSpPr>
          <p:nvPr>
            <p:ph idx="1"/>
          </p:nvPr>
        </p:nvSpPr>
        <p:spPr>
          <a:xfrm>
            <a:off x="443365" y="1825625"/>
            <a:ext cx="7450675" cy="4351338"/>
          </a:xfrm>
        </p:spPr>
        <p:txBody>
          <a:bodyPr>
            <a:normAutofit/>
          </a:bodyPr>
          <a:lstStyle/>
          <a:p>
            <a:r>
              <a:rPr lang="en-US" sz="2000" i="0" dirty="0">
                <a:effectLst/>
                <a:latin typeface="Arial" panose="020B0604020202020204" pitchFamily="34" charset="0"/>
              </a:rPr>
              <a:t>Home automation</a:t>
            </a:r>
            <a:r>
              <a:rPr lang="en-US" sz="2000" i="0" baseline="30000" dirty="0">
                <a:effectLst/>
                <a:latin typeface="Arial" panose="020B0604020202020204" pitchFamily="34" charset="0"/>
              </a:rPr>
              <a:t> </a:t>
            </a:r>
            <a:r>
              <a:rPr lang="en-US" sz="2000" i="0" dirty="0">
                <a:effectLst/>
                <a:latin typeface="Arial" panose="020B0604020202020204" pitchFamily="34" charset="0"/>
              </a:rPr>
              <a:t>is </a:t>
            </a:r>
            <a:r>
              <a:rPr lang="en-US" sz="2000" dirty="0">
                <a:latin typeface="Arial" panose="020B0604020202020204" pitchFamily="34" charset="0"/>
              </a:rPr>
              <a:t>building automation</a:t>
            </a:r>
            <a:r>
              <a:rPr lang="en-US" sz="2000" i="0" dirty="0">
                <a:effectLst/>
                <a:latin typeface="Arial" panose="020B0604020202020204" pitchFamily="34" charset="0"/>
              </a:rPr>
              <a:t> for a home, called a smart home or smart house.</a:t>
            </a:r>
          </a:p>
          <a:p>
            <a:r>
              <a:rPr lang="en-US" sz="2000" b="0" i="0" dirty="0">
                <a:effectLst/>
                <a:latin typeface="Arial" panose="020B0604020202020204" pitchFamily="34" charset="0"/>
              </a:rPr>
              <a:t>Monitor and/or control home attributes such as lighting, climate, entertainment systems, and appliances.</a:t>
            </a:r>
            <a:endParaRPr lang="en-US" sz="2000" b="1" dirty="0">
              <a:latin typeface="Arial" panose="020B0604020202020204" pitchFamily="34" charset="0"/>
            </a:endParaRPr>
          </a:p>
          <a:p>
            <a:r>
              <a:rPr lang="en-US" sz="2000" b="0" i="0" dirty="0">
                <a:effectLst/>
                <a:latin typeface="Arial" panose="020B0604020202020204" pitchFamily="34" charset="0"/>
              </a:rPr>
              <a:t>Include home security such as access control ,sanitization and fire alarm systems.</a:t>
            </a:r>
            <a:endParaRPr lang="en-US" sz="2000" b="1" i="0" dirty="0">
              <a:effectLst/>
              <a:latin typeface="Arial" panose="020B0604020202020204" pitchFamily="34" charset="0"/>
            </a:endParaRPr>
          </a:p>
          <a:p>
            <a:r>
              <a:rPr lang="en-US" sz="2000" b="0" i="0" dirty="0">
                <a:effectLst/>
                <a:latin typeface="Arial" panose="020B0604020202020204" pitchFamily="34" charset="0"/>
              </a:rPr>
              <a:t>Has high potential for sharing data between family members or trusted individuals for personal security and could lead to energy saving measures with a positive environmental impact in the future.</a:t>
            </a:r>
          </a:p>
          <a:p>
            <a:r>
              <a:rPr lang="en-US" sz="2000" b="0" i="0" dirty="0">
                <a:effectLst/>
              </a:rPr>
              <a:t>Relatively new technology</a:t>
            </a:r>
            <a:endParaRPr lang="en-US" sz="2000" dirty="0"/>
          </a:p>
        </p:txBody>
      </p:sp>
      <p:pic>
        <p:nvPicPr>
          <p:cNvPr id="1026" name="Picture 2" descr="How the Internet of Things Can Shape the Future of Home Automation">
            <a:extLst>
              <a:ext uri="{FF2B5EF4-FFF2-40B4-BE49-F238E27FC236}">
                <a16:creationId xmlns:a16="http://schemas.microsoft.com/office/drawing/2014/main" id="{13466C31-94B4-4033-8838-F8DA3279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4221" y="1711354"/>
            <a:ext cx="3674379" cy="3909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4562506"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Historical Background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idx="1"/>
          </p:nvPr>
        </p:nvSpPr>
        <p:spPr/>
        <p:txBody>
          <a:bodyPr vert="horz" lIns="91440" tIns="45720" rIns="91440" bIns="45720" rtlCol="0" anchor="t">
            <a:normAutofit/>
          </a:bodyPr>
          <a:lstStyle/>
          <a:p>
            <a:pPr algn="just"/>
            <a:r>
              <a:rPr lang="en-US" sz="2000" dirty="0">
                <a:cs typeface="Arial"/>
              </a:rPr>
              <a:t>In 1966, Westinghouse engineer Jim Sutherland created the ECHO IV, which was the first true home automation device, controlling temperature and appliances, and allowing for inputting and later retrieval of shopping lists, recipes, and other family memos.</a:t>
            </a:r>
          </a:p>
          <a:p>
            <a:pPr algn="just"/>
            <a:endParaRPr lang="en-US" sz="2000" dirty="0">
              <a:ea typeface="+mn-lt"/>
              <a:cs typeface="+mn-lt"/>
            </a:endParaRPr>
          </a:p>
          <a:p>
            <a:pPr algn="just"/>
            <a:r>
              <a:rPr lang="en-US" sz="2000" dirty="0">
                <a:ea typeface="+mn-lt"/>
                <a:cs typeface="+mn-lt"/>
              </a:rPr>
              <a:t>The 1980s: Home automation becomes commonplace, in the form of garage doors, home security systems, motion-sensing lights, fiber optics, thermostat controls, and other technology.</a:t>
            </a:r>
          </a:p>
          <a:p>
            <a:endParaRPr lang="en-US" sz="2000" dirty="0">
              <a:ea typeface="+mn-lt"/>
              <a:cs typeface="+mn-lt"/>
            </a:endParaRPr>
          </a:p>
          <a:p>
            <a:pPr algn="just"/>
            <a:r>
              <a:rPr lang="en-US" sz="2000" dirty="0">
                <a:ea typeface="+mn-lt"/>
                <a:cs typeface="+mn-lt"/>
              </a:rPr>
              <a:t>1998-2000s: Smart homes became a thing. Throughout the late 1990s and early 2000s, smart technologies emerged, with gadgets and devices becoming more common and more affordable.</a:t>
            </a:r>
          </a:p>
          <a:p>
            <a:endParaRPr lang="en-US" dirty="0">
              <a:ea typeface="+mn-lt"/>
              <a:cs typeface="+mn-lt"/>
            </a:endParaRPr>
          </a:p>
          <a:p>
            <a:endParaRPr lang="en-US" dirty="0">
              <a:cs typeface="Arial"/>
            </a:endParaRPr>
          </a:p>
          <a:p>
            <a:endParaRPr lang="en-US" dirty="0">
              <a:cs typeface="Aria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1117-B76B-42A5-8612-685932A0E412}"/>
              </a:ext>
            </a:extLst>
          </p:cNvPr>
          <p:cNvSpPr>
            <a:spLocks noGrp="1"/>
          </p:cNvSpPr>
          <p:nvPr>
            <p:ph type="title"/>
          </p:nvPr>
        </p:nvSpPr>
        <p:spPr>
          <a:xfrm>
            <a:off x="444500" y="542926"/>
            <a:ext cx="4251787" cy="664438"/>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sz="3200" dirty="0">
                <a:solidFill>
                  <a:schemeClr val="bg1"/>
                </a:solidFill>
              </a:rPr>
              <a:t>Literature Review</a:t>
            </a:r>
            <a:br>
              <a:rPr lang="en-US" sz="3200" dirty="0">
                <a:solidFill>
                  <a:schemeClr val="bg1"/>
                </a:solidFill>
              </a:rPr>
            </a:br>
            <a:endParaRPr lang="en-US" dirty="0"/>
          </a:p>
        </p:txBody>
      </p:sp>
      <p:sp>
        <p:nvSpPr>
          <p:cNvPr id="3" name="Slide Number Placeholder 2">
            <a:extLst>
              <a:ext uri="{FF2B5EF4-FFF2-40B4-BE49-F238E27FC236}">
                <a16:creationId xmlns:a16="http://schemas.microsoft.com/office/drawing/2014/main" id="{A3A811B0-2415-44CF-B22A-D291839812F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7B915856-A213-4737-B078-B32B544037F5}"/>
              </a:ext>
            </a:extLst>
          </p:cNvPr>
          <p:cNvSpPr>
            <a:spLocks noGrp="1"/>
          </p:cNvSpPr>
          <p:nvPr>
            <p:ph idx="1"/>
          </p:nvPr>
        </p:nvSpPr>
        <p:spPr>
          <a:xfrm>
            <a:off x="443365" y="1825624"/>
            <a:ext cx="11215235" cy="4681707"/>
          </a:xfrm>
        </p:spPr>
        <p:txBody>
          <a:bodyPr>
            <a:normAutofit/>
          </a:bodyPr>
          <a:lstStyle/>
          <a:p>
            <a:pPr>
              <a:lnSpc>
                <a:spcPct val="100000"/>
              </a:lnSpc>
            </a:pPr>
            <a:r>
              <a:rPr lang="en-US" sz="2000" dirty="0" err="1">
                <a:effectLst/>
                <a:ea typeface="Calibri" panose="020F0502020204030204" pitchFamily="34" charset="0"/>
              </a:rPr>
              <a:t>Yadnya</a:t>
            </a:r>
            <a:r>
              <a:rPr lang="en-US" sz="2000" dirty="0">
                <a:effectLst/>
                <a:ea typeface="Calibri" panose="020F0502020204030204" pitchFamily="34" charset="0"/>
              </a:rPr>
              <a:t> </a:t>
            </a:r>
            <a:r>
              <a:rPr lang="en-US" sz="2000" dirty="0" err="1">
                <a:effectLst/>
                <a:ea typeface="Calibri" panose="020F0502020204030204" pitchFamily="34" charset="0"/>
              </a:rPr>
              <a:t>Adhiya</a:t>
            </a:r>
            <a:r>
              <a:rPr lang="en-US" sz="2000" dirty="0">
                <a:effectLst/>
                <a:ea typeface="Calibri" panose="020F0502020204030204" pitchFamily="34" charset="0"/>
              </a:rPr>
              <a:t>, </a:t>
            </a:r>
            <a:r>
              <a:rPr lang="en-US" sz="2000" dirty="0" err="1">
                <a:effectLst/>
                <a:ea typeface="Calibri" panose="020F0502020204030204" pitchFamily="34" charset="0"/>
              </a:rPr>
              <a:t>Shriya</a:t>
            </a:r>
            <a:r>
              <a:rPr lang="en-US" sz="2000" dirty="0">
                <a:effectLst/>
                <a:ea typeface="Calibri" panose="020F0502020204030204" pitchFamily="34" charset="0"/>
              </a:rPr>
              <a:t> </a:t>
            </a:r>
            <a:r>
              <a:rPr lang="en-US" sz="2000" dirty="0" err="1">
                <a:effectLst/>
              </a:rPr>
              <a:t>Ghuge</a:t>
            </a:r>
            <a:r>
              <a:rPr lang="en-US" sz="2000" dirty="0">
                <a:effectLst/>
              </a:rPr>
              <a:t>, H.D </a:t>
            </a:r>
            <a:r>
              <a:rPr lang="en-US" sz="2000" dirty="0" err="1">
                <a:effectLst/>
              </a:rPr>
              <a:t>Gadade</a:t>
            </a:r>
            <a:r>
              <a:rPr lang="en-US" sz="2000" dirty="0">
                <a:effectLst/>
              </a:rPr>
              <a:t>  were worked on Bluetooth base home automation system using cell phone and their project title is “ A survey on home automation system using IOT”. </a:t>
            </a:r>
          </a:p>
          <a:p>
            <a:pPr>
              <a:lnSpc>
                <a:spcPct val="100000"/>
              </a:lnSpc>
            </a:pPr>
            <a:r>
              <a:rPr lang="en-US" sz="2000" dirty="0">
                <a:effectLst/>
                <a:ea typeface="Calibri" panose="020F0502020204030204" pitchFamily="34" charset="0"/>
              </a:rPr>
              <a:t>Kim Baraka, Marc </a:t>
            </a:r>
            <a:r>
              <a:rPr lang="en-US" sz="2000" dirty="0" err="1">
                <a:effectLst/>
              </a:rPr>
              <a:t>Ghobril</a:t>
            </a:r>
            <a:r>
              <a:rPr lang="en-US" sz="2000" dirty="0">
                <a:effectLst/>
              </a:rPr>
              <a:t>, Sami Malek, </a:t>
            </a:r>
            <a:r>
              <a:rPr lang="en-US" sz="2000" dirty="0" err="1">
                <a:effectLst/>
              </a:rPr>
              <a:t>RouwaidaKanj</a:t>
            </a:r>
            <a:r>
              <a:rPr lang="en-US" sz="2000" dirty="0">
                <a:effectLst/>
              </a:rPr>
              <a:t>, </a:t>
            </a:r>
            <a:r>
              <a:rPr lang="en-US" sz="2000" dirty="0" err="1">
                <a:effectLst/>
              </a:rPr>
              <a:t>AymanKayssi</a:t>
            </a:r>
            <a:r>
              <a:rPr lang="en-US" sz="2000" dirty="0">
                <a:effectLst/>
              </a:rPr>
              <a:t> were worked with </a:t>
            </a:r>
            <a:r>
              <a:rPr lang="en-US" sz="2000" dirty="0" err="1">
                <a:effectLst/>
              </a:rPr>
              <a:t>zigbee</a:t>
            </a:r>
            <a:r>
              <a:rPr lang="en-US" sz="2000" dirty="0">
                <a:effectLst/>
              </a:rPr>
              <a:t> module and there project title was “Low cost Arduino/Android-based Energy-Efficient Home Automation System with Smart Task Scheduling”</a:t>
            </a:r>
          </a:p>
          <a:p>
            <a:pPr>
              <a:lnSpc>
                <a:spcPct val="100000"/>
              </a:lnSpc>
            </a:pPr>
            <a:r>
              <a:rPr lang="en-US" sz="2000" dirty="0">
                <a:effectLst/>
                <a:ea typeface="Calibri" panose="020F0502020204030204" pitchFamily="34" charset="0"/>
              </a:rPr>
              <a:t>Kim Baraka, Marc </a:t>
            </a:r>
            <a:r>
              <a:rPr lang="en-US" sz="2000" dirty="0" err="1">
                <a:effectLst/>
              </a:rPr>
              <a:t>Ghobril</a:t>
            </a:r>
            <a:r>
              <a:rPr lang="en-US" sz="2000" dirty="0">
                <a:effectLst/>
              </a:rPr>
              <a:t>, Sami Malek, </a:t>
            </a:r>
            <a:r>
              <a:rPr lang="en-US" sz="2000" dirty="0" err="1">
                <a:effectLst/>
              </a:rPr>
              <a:t>RouwaidaKanj</a:t>
            </a:r>
            <a:r>
              <a:rPr lang="en-US" sz="2000" dirty="0">
                <a:effectLst/>
              </a:rPr>
              <a:t>, </a:t>
            </a:r>
            <a:r>
              <a:rPr lang="en-US" sz="2000" dirty="0" err="1">
                <a:effectLst/>
              </a:rPr>
              <a:t>AymanKayssi</a:t>
            </a:r>
            <a:r>
              <a:rPr lang="en-US" sz="2000" dirty="0">
                <a:effectLst/>
              </a:rPr>
              <a:t> worked with Wi-Fi module and their project title was “</a:t>
            </a:r>
            <a:r>
              <a:rPr lang="en-US" sz="2000" dirty="0" err="1">
                <a:effectLst/>
              </a:rPr>
              <a:t>SmartPower</a:t>
            </a:r>
            <a:r>
              <a:rPr lang="en-US" sz="2000" dirty="0">
                <a:effectLst/>
              </a:rPr>
              <a:t> Management System For Home Appliances And Wellness Based On Wireless Sensors Network And Mobile Technology”</a:t>
            </a:r>
            <a:endParaRPr lang="en-US" sz="2000" dirty="0"/>
          </a:p>
          <a:p>
            <a:pPr>
              <a:lnSpc>
                <a:spcPct val="100000"/>
              </a:lnSpc>
            </a:pPr>
            <a:r>
              <a:rPr lang="en-US" sz="2000" dirty="0">
                <a:effectLst/>
                <a:ea typeface="Calibri" panose="020F0502020204030204" pitchFamily="34" charset="0"/>
              </a:rPr>
              <a:t> </a:t>
            </a:r>
            <a:r>
              <a:rPr lang="en-US" sz="2000" dirty="0" err="1">
                <a:effectLst/>
              </a:rPr>
              <a:t>HayetLamine</a:t>
            </a:r>
            <a:r>
              <a:rPr lang="en-US" sz="2000" dirty="0">
                <a:effectLst/>
              </a:rPr>
              <a:t> and </a:t>
            </a:r>
            <a:r>
              <a:rPr lang="en-US" sz="2000" dirty="0" err="1">
                <a:effectLst/>
              </a:rPr>
              <a:t>HafedhAbid</a:t>
            </a:r>
            <a:r>
              <a:rPr lang="en-US" sz="2000" dirty="0">
                <a:effectLst/>
              </a:rPr>
              <a:t>, were worked with RF module and their project title was “Remote control of a domestic equipment from an Android application based on Raspberry pi card”</a:t>
            </a:r>
            <a:endParaRPr lang="en-US" sz="2000" dirty="0"/>
          </a:p>
        </p:txBody>
      </p:sp>
    </p:spTree>
    <p:extLst>
      <p:ext uri="{BB962C8B-B14F-4D97-AF65-F5344CB8AC3E}">
        <p14:creationId xmlns:p14="http://schemas.microsoft.com/office/powerpoint/2010/main" val="334145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5068533"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Password Based Door lock</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idx="1"/>
          </p:nvPr>
        </p:nvSpPr>
        <p:spPr>
          <a:xfrm>
            <a:off x="443365" y="1825625"/>
            <a:ext cx="8633523" cy="4351338"/>
          </a:xfrm>
        </p:spPr>
        <p:txBody>
          <a:bodyPr vert="horz" lIns="91440" tIns="45720" rIns="91440" bIns="45720" rtlCol="0" anchor="t">
            <a:normAutofit/>
          </a:bodyPr>
          <a:lstStyle/>
          <a:p>
            <a:r>
              <a:rPr lang="en-US" sz="2000" dirty="0">
                <a:ea typeface="+mn-lt"/>
                <a:cs typeface="+mn-lt"/>
              </a:rPr>
              <a:t>This simple circuit can be used at residential places to ensure better safety.</a:t>
            </a:r>
            <a:endParaRPr lang="en-US" sz="2000" dirty="0">
              <a:cs typeface="Arial"/>
            </a:endParaRPr>
          </a:p>
          <a:p>
            <a:r>
              <a:rPr lang="en-US" sz="2000" dirty="0">
                <a:ea typeface="+mn-lt"/>
                <a:cs typeface="+mn-lt"/>
              </a:rPr>
              <a:t>It can be used at organizations to ensure authorized access to highly secured places.</a:t>
            </a:r>
            <a:endParaRPr lang="en-US" sz="2000" dirty="0">
              <a:cs typeface="Arial"/>
            </a:endParaRPr>
          </a:p>
          <a:p>
            <a:r>
              <a:rPr lang="en-US" sz="2000" dirty="0">
                <a:ea typeface="+mn-lt"/>
                <a:cs typeface="+mn-lt"/>
              </a:rPr>
              <a:t>With a slight modification this Project can be used to control the switching of loads through password.</a:t>
            </a:r>
            <a:endParaRPr lang="en-US" sz="2000" dirty="0">
              <a:cs typeface="Arial"/>
            </a:endParaRPr>
          </a:p>
          <a:p>
            <a:r>
              <a:rPr lang="en-US" sz="2000" dirty="0">
                <a:cs typeface="Arial"/>
              </a:rPr>
              <a:t>Maximize the security system in home.</a:t>
            </a:r>
          </a:p>
          <a:p>
            <a:r>
              <a:rPr lang="en-US" sz="2000" dirty="0">
                <a:cs typeface="Arial"/>
              </a:rPr>
              <a:t>It can be more advanced by adding some security and safety features.</a:t>
            </a:r>
          </a:p>
        </p:txBody>
      </p:sp>
      <p:pic>
        <p:nvPicPr>
          <p:cNvPr id="2050" name="Picture 2" descr="Electronic Smart Lock Biometric Door Lock Fingerprint Door Lock,  Fingerprint Password Touchscreen Smart Door Lock Home Entry Scurity Lock :  Amazon.in: Home Improvement">
            <a:extLst>
              <a:ext uri="{FF2B5EF4-FFF2-40B4-BE49-F238E27FC236}">
                <a16:creationId xmlns:a16="http://schemas.microsoft.com/office/drawing/2014/main" id="{C57327FD-F717-4A5A-A89E-6A3DFDCF9D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43" r="6779" b="10953"/>
          <a:stretch/>
        </p:blipFill>
        <p:spPr bwMode="auto">
          <a:xfrm>
            <a:off x="8732939" y="1526796"/>
            <a:ext cx="2925661" cy="4650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196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1867-874E-46B5-9D7D-7992F60E26C8}"/>
              </a:ext>
            </a:extLst>
          </p:cNvPr>
          <p:cNvSpPr>
            <a:spLocks noGrp="1"/>
          </p:cNvSpPr>
          <p:nvPr>
            <p:ph type="title"/>
          </p:nvPr>
        </p:nvSpPr>
        <p:spPr>
          <a:xfrm>
            <a:off x="444500" y="542925"/>
            <a:ext cx="5397007"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Automatic Hand Sanitizer</a:t>
            </a:r>
          </a:p>
        </p:txBody>
      </p:sp>
      <p:sp>
        <p:nvSpPr>
          <p:cNvPr id="3" name="Slide Number Placeholder 2">
            <a:extLst>
              <a:ext uri="{FF2B5EF4-FFF2-40B4-BE49-F238E27FC236}">
                <a16:creationId xmlns:a16="http://schemas.microsoft.com/office/drawing/2014/main" id="{F4DB4B91-06FA-455D-B51F-C66B1FEFD037}"/>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3E68CC14-E9C0-46C0-91DA-EAB367D255B1}"/>
              </a:ext>
            </a:extLst>
          </p:cNvPr>
          <p:cNvSpPr>
            <a:spLocks noGrp="1"/>
          </p:cNvSpPr>
          <p:nvPr>
            <p:ph idx="1"/>
          </p:nvPr>
        </p:nvSpPr>
        <p:spPr>
          <a:xfrm>
            <a:off x="443365" y="1825625"/>
            <a:ext cx="7568121" cy="4351338"/>
          </a:xfrm>
        </p:spPr>
        <p:txBody>
          <a:bodyPr vert="horz" lIns="91440" tIns="45720" rIns="91440" bIns="45720" rtlCol="0" anchor="t">
            <a:normAutofit/>
          </a:bodyPr>
          <a:lstStyle/>
          <a:p>
            <a:r>
              <a:rPr lang="en-US" sz="2000" dirty="0">
                <a:ea typeface="+mn-lt"/>
                <a:cs typeface="+mn-lt"/>
              </a:rPr>
              <a:t>The infrared sensors of the automatic hand sanitizer dispenser detect the infrared energy that is emitted by one's body heat . </a:t>
            </a:r>
          </a:p>
          <a:p>
            <a:r>
              <a:rPr lang="en-US" sz="2000" dirty="0">
                <a:ea typeface="+mn-lt"/>
                <a:cs typeface="+mn-lt"/>
              </a:rPr>
              <a:t>An automatic hand sanitizer dispenser is a device dispensing a controlled amount of sanitizer.</a:t>
            </a:r>
          </a:p>
          <a:p>
            <a:r>
              <a:rPr lang="en-US" sz="2000" dirty="0">
                <a:ea typeface="+mn-lt"/>
                <a:cs typeface="+mn-lt"/>
              </a:rPr>
              <a:t>They are often used in the conjunction with automatic faucets in home.</a:t>
            </a:r>
          </a:p>
          <a:p>
            <a:r>
              <a:rPr lang="en-US" sz="2000" dirty="0">
                <a:ea typeface="+mn-lt"/>
                <a:cs typeface="+mn-lt"/>
              </a:rPr>
              <a:t>They help conserve the amount of sanitizer used and stem infectious disease transmission.</a:t>
            </a:r>
          </a:p>
          <a:p>
            <a:r>
              <a:rPr lang="en-US" sz="2000" dirty="0">
                <a:ea typeface="+mn-lt"/>
                <a:cs typeface="+mn-lt"/>
              </a:rPr>
              <a:t>Keep the home environment safe during covid-19 pandemic.</a:t>
            </a:r>
          </a:p>
        </p:txBody>
      </p:sp>
      <p:pic>
        <p:nvPicPr>
          <p:cNvPr id="3074" name="Picture 2" descr="Automatic Hand Sanitizer Dispenser (No Arduino) - Arduino Project Hub">
            <a:extLst>
              <a:ext uri="{FF2B5EF4-FFF2-40B4-BE49-F238E27FC236}">
                <a16:creationId xmlns:a16="http://schemas.microsoft.com/office/drawing/2014/main" id="{52EA723F-D45C-47CE-96F8-D63F8989DE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579"/>
          <a:stretch/>
        </p:blipFill>
        <p:spPr bwMode="auto">
          <a:xfrm>
            <a:off x="8376641" y="1417738"/>
            <a:ext cx="3091109" cy="46708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257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A6E4-2B63-43F2-B6A7-A02502F49455}"/>
              </a:ext>
            </a:extLst>
          </p:cNvPr>
          <p:cNvSpPr>
            <a:spLocks noGrp="1"/>
          </p:cNvSpPr>
          <p:nvPr>
            <p:ph type="title"/>
          </p:nvPr>
        </p:nvSpPr>
        <p:spPr>
          <a:xfrm>
            <a:off x="444500" y="542925"/>
            <a:ext cx="2343088" cy="535531"/>
          </a:xfr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Fire Alarm</a:t>
            </a:r>
          </a:p>
        </p:txBody>
      </p:sp>
      <p:sp>
        <p:nvSpPr>
          <p:cNvPr id="3" name="Slide Number Placeholder 2">
            <a:extLst>
              <a:ext uri="{FF2B5EF4-FFF2-40B4-BE49-F238E27FC236}">
                <a16:creationId xmlns:a16="http://schemas.microsoft.com/office/drawing/2014/main" id="{19E157AC-372F-4F2F-A680-638683C2873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FA295CBC-9A33-4BDF-99E2-493A50032CBD}"/>
              </a:ext>
            </a:extLst>
          </p:cNvPr>
          <p:cNvSpPr>
            <a:spLocks noGrp="1"/>
          </p:cNvSpPr>
          <p:nvPr>
            <p:ph idx="1"/>
          </p:nvPr>
        </p:nvSpPr>
        <p:spPr/>
        <p:txBody>
          <a:bodyPr vert="horz" lIns="91440" tIns="45720" rIns="91440" bIns="45720" rtlCol="0" anchor="t">
            <a:normAutofit/>
          </a:bodyPr>
          <a:lstStyle/>
          <a:p>
            <a:r>
              <a:rPr lang="en-US" sz="1800" dirty="0"/>
              <a:t>T</a:t>
            </a:r>
            <a:r>
              <a:rPr lang="en-US" sz="1800" b="0" i="0" dirty="0">
                <a:effectLst/>
              </a:rPr>
              <a:t>he most critical elements in a smart home are a well-designed alarm system and fire safety system.</a:t>
            </a:r>
            <a:endParaRPr lang="en-US" sz="1800" i="0" dirty="0">
              <a:effectLst/>
              <a:latin typeface="Arial" panose="020B0604020202020204" pitchFamily="34" charset="0"/>
            </a:endParaRPr>
          </a:p>
          <a:p>
            <a:r>
              <a:rPr lang="en-US" sz="1800" i="0" dirty="0">
                <a:effectLst/>
                <a:latin typeface="Arial" panose="020B0604020202020204" pitchFamily="34" charset="0"/>
              </a:rPr>
              <a:t>A fire alarm system warns people when </a:t>
            </a:r>
            <a:r>
              <a:rPr lang="en-US" sz="1800" dirty="0">
                <a:latin typeface="Arial" panose="020B0604020202020204" pitchFamily="34" charset="0"/>
              </a:rPr>
              <a:t>smoke</a:t>
            </a:r>
            <a:r>
              <a:rPr lang="en-US" sz="1800" i="0" dirty="0">
                <a:effectLst/>
                <a:latin typeface="Arial" panose="020B0604020202020204" pitchFamily="34" charset="0"/>
              </a:rPr>
              <a:t>, </a:t>
            </a:r>
            <a:r>
              <a:rPr lang="en-US" sz="1800" dirty="0">
                <a:latin typeface="Arial" panose="020B0604020202020204" pitchFamily="34" charset="0"/>
              </a:rPr>
              <a:t>fire</a:t>
            </a:r>
            <a:r>
              <a:rPr lang="en-US" sz="1800" i="0" dirty="0">
                <a:effectLst/>
                <a:latin typeface="Arial" panose="020B0604020202020204" pitchFamily="34" charset="0"/>
              </a:rPr>
              <a:t>, </a:t>
            </a:r>
            <a:r>
              <a:rPr lang="en-US" sz="1800" dirty="0">
                <a:latin typeface="Arial" panose="020B0604020202020204" pitchFamily="34" charset="0"/>
              </a:rPr>
              <a:t>carbon monoxide</a:t>
            </a:r>
            <a:r>
              <a:rPr lang="en-US" sz="1800" i="0" dirty="0">
                <a:effectLst/>
                <a:latin typeface="Arial" panose="020B0604020202020204" pitchFamily="34" charset="0"/>
              </a:rPr>
              <a:t> or other fire-related </a:t>
            </a:r>
            <a:r>
              <a:rPr lang="en-US" sz="1800" dirty="0">
                <a:latin typeface="Arial" panose="020B0604020202020204" pitchFamily="34" charset="0"/>
              </a:rPr>
              <a:t>emergencies</a:t>
            </a:r>
            <a:r>
              <a:rPr lang="en-US" sz="1800" i="0" dirty="0">
                <a:effectLst/>
                <a:latin typeface="Arial" panose="020B0604020202020204" pitchFamily="34" charset="0"/>
              </a:rPr>
              <a:t> are detected</a:t>
            </a:r>
            <a:endParaRPr lang="en-US" sz="2000" dirty="0">
              <a:ea typeface="+mn-lt"/>
              <a:cs typeface="+mn-lt"/>
            </a:endParaRPr>
          </a:p>
          <a:p>
            <a:r>
              <a:rPr lang="en-US" sz="2000" dirty="0">
                <a:ea typeface="+mn-lt"/>
                <a:cs typeface="+mn-lt"/>
              </a:rPr>
              <a:t>The indicating appliances should sound the alarm, notifying everyone in the building of the danger.</a:t>
            </a:r>
          </a:p>
        </p:txBody>
      </p:sp>
      <p:pic>
        <p:nvPicPr>
          <p:cNvPr id="4098" name="Picture 2" descr="Fire alarm system - Wikipedia">
            <a:extLst>
              <a:ext uri="{FF2B5EF4-FFF2-40B4-BE49-F238E27FC236}">
                <a16:creationId xmlns:a16="http://schemas.microsoft.com/office/drawing/2014/main" id="{DE0D523E-C7AC-4D2E-AF4D-112A1AEB0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165" y="3741490"/>
            <a:ext cx="2501841" cy="2358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531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1150</TotalTime>
  <Words>1552</Words>
  <Application>Microsoft Office PowerPoint</Application>
  <PresentationFormat>Widescreen</PresentationFormat>
  <Paragraphs>182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Overpass</vt:lpstr>
      <vt:lpstr>Segoe UI Historic</vt:lpstr>
      <vt:lpstr>Times New Roman</vt:lpstr>
      <vt:lpstr>Trade Gothic LT Pro</vt:lpstr>
      <vt:lpstr>Trebuchet MS</vt:lpstr>
      <vt:lpstr>Office Theme</vt:lpstr>
      <vt:lpstr> </vt:lpstr>
      <vt:lpstr>Member List</vt:lpstr>
      <vt:lpstr>Content’s</vt:lpstr>
      <vt:lpstr>Introduction</vt:lpstr>
      <vt:lpstr>Historical Background</vt:lpstr>
      <vt:lpstr>Literature Review </vt:lpstr>
      <vt:lpstr>Password Based Door lock</vt:lpstr>
      <vt:lpstr>Automatic Hand Sanitizer</vt:lpstr>
      <vt:lpstr>Fire Alarm</vt:lpstr>
      <vt:lpstr>Motivation</vt:lpstr>
      <vt:lpstr>Arduino Mega 2560</vt:lpstr>
      <vt:lpstr>Arduino Uno</vt:lpstr>
      <vt:lpstr>PowerPoint Presentation</vt:lpstr>
      <vt:lpstr>Other Component’s</vt:lpstr>
      <vt:lpstr>Cost Analysis</vt:lpstr>
      <vt:lpstr>Survey Analysis</vt:lpstr>
      <vt:lpstr>Full Project Simulation</vt:lpstr>
      <vt:lpstr>Home Appliance Control</vt:lpstr>
      <vt:lpstr>Home Appliance Control</vt:lpstr>
      <vt:lpstr>Password Base Door lock</vt:lpstr>
      <vt:lpstr>Password Base Door lock</vt:lpstr>
      <vt:lpstr>Automatic Hand Sanitizer</vt:lpstr>
      <vt:lpstr>Novelty Of the Project</vt:lpstr>
      <vt:lpstr>Limitation’s</vt:lpstr>
      <vt:lpstr>Conclusion</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MD. HASIBUL MIZAN</dc:creator>
  <cp:lastModifiedBy>ASHMITA CHOWDHURY</cp:lastModifiedBy>
  <cp:revision>41</cp:revision>
  <dcterms:created xsi:type="dcterms:W3CDTF">2021-08-06T06:22:50Z</dcterms:created>
  <dcterms:modified xsi:type="dcterms:W3CDTF">2021-08-07T17:32:26Z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