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embeddings/Microsoft_Equation3.bin" ContentType="application/vnd.openxmlformats-officedocument.oleObject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embeddings/Microsoft_Equation4.bin" ContentType="application/vnd.openxmlformats-officedocument.oleObject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gif" ContentType="image/gi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10" r:id="rId1"/>
  </p:sldMasterIdLst>
  <p:notesMasterIdLst>
    <p:notesMasterId r:id="rId34"/>
  </p:notesMasterIdLst>
  <p:sldIdLst>
    <p:sldId id="257" r:id="rId2"/>
    <p:sldId id="335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8" r:id="rId12"/>
    <p:sldId id="439" r:id="rId13"/>
    <p:sldId id="441" r:id="rId14"/>
    <p:sldId id="442" r:id="rId15"/>
    <p:sldId id="443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44" r:id="rId24"/>
    <p:sldId id="452" r:id="rId25"/>
    <p:sldId id="453" r:id="rId26"/>
    <p:sldId id="455" r:id="rId27"/>
    <p:sldId id="456" r:id="rId28"/>
    <p:sldId id="458" r:id="rId29"/>
    <p:sldId id="460" r:id="rId30"/>
    <p:sldId id="462" r:id="rId31"/>
    <p:sldId id="463" r:id="rId32"/>
    <p:sldId id="464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1283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408" y="-112"/>
      </p:cViewPr>
      <p:guideLst>
        <p:guide orient="horz" pos="22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perkovic:Desktop: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lineChart>
        <c:grouping val="standard"/>
        <c:ser>
          <c:idx val="1"/>
          <c:order val="0"/>
          <c:tx>
            <c:v>rfib()</c:v>
          </c:tx>
          <c:cat>
            <c:numRef>
              <c:f>Sheet1!$A$1:$A$6</c:f>
              <c:numCache>
                <c:formatCode>General</c:formatCode>
                <c:ptCount val="6"/>
                <c:pt idx="0">
                  <c:v>30.0</c:v>
                </c:pt>
                <c:pt idx="1">
                  <c:v>32.0</c:v>
                </c:pt>
                <c:pt idx="2">
                  <c:v>34.0</c:v>
                </c:pt>
                <c:pt idx="3">
                  <c:v>36.0</c:v>
                </c:pt>
                <c:pt idx="4">
                  <c:v>38.0</c:v>
                </c:pt>
                <c:pt idx="5">
                  <c:v>40.0</c:v>
                </c:pt>
              </c:numCache>
            </c:numRef>
          </c:cat>
          <c:val>
            <c:numRef>
              <c:f>Sheet1!$B$1:$B$6</c:f>
              <c:numCache>
                <c:formatCode>General</c:formatCode>
                <c:ptCount val="6"/>
                <c:pt idx="0">
                  <c:v>0.74</c:v>
                </c:pt>
                <c:pt idx="1">
                  <c:v>1.98</c:v>
                </c:pt>
                <c:pt idx="2">
                  <c:v>5.619999999999998</c:v>
                </c:pt>
                <c:pt idx="3">
                  <c:v>13.54</c:v>
                </c:pt>
                <c:pt idx="4">
                  <c:v>35.98</c:v>
                </c:pt>
                <c:pt idx="5">
                  <c:v>91.55</c:v>
                </c:pt>
              </c:numCache>
            </c:numRef>
          </c:val>
        </c:ser>
        <c:ser>
          <c:idx val="2"/>
          <c:order val="1"/>
          <c:tx>
            <c:v>fib()</c:v>
          </c:tx>
          <c:cat>
            <c:numRef>
              <c:f>Sheet1!$A$1:$A$6</c:f>
              <c:numCache>
                <c:formatCode>General</c:formatCode>
                <c:ptCount val="6"/>
                <c:pt idx="0">
                  <c:v>30.0</c:v>
                </c:pt>
                <c:pt idx="1">
                  <c:v>32.0</c:v>
                </c:pt>
                <c:pt idx="2">
                  <c:v>34.0</c:v>
                </c:pt>
                <c:pt idx="3">
                  <c:v>36.0</c:v>
                </c:pt>
                <c:pt idx="4">
                  <c:v>38.0</c:v>
                </c:pt>
                <c:pt idx="5">
                  <c:v>40.0</c:v>
                </c:pt>
              </c:numCache>
            </c:numRef>
          </c:cat>
          <c:val>
            <c:numRef>
              <c:f>Sheet1!$C$1:$C$6</c:f>
              <c:numCache>
                <c:formatCode>General</c:formatCode>
                <c:ptCount val="6"/>
                <c:pt idx="0">
                  <c:v>6.2E-6</c:v>
                </c:pt>
                <c:pt idx="1">
                  <c:v>7.2E-6</c:v>
                </c:pt>
                <c:pt idx="2">
                  <c:v>7.4E-6</c:v>
                </c:pt>
                <c:pt idx="3">
                  <c:v>7.4E-6</c:v>
                </c:pt>
                <c:pt idx="4">
                  <c:v>8.2E-6</c:v>
                </c:pt>
                <c:pt idx="5">
                  <c:v>8.4E-6</c:v>
                </c:pt>
              </c:numCache>
            </c:numRef>
          </c:val>
        </c:ser>
        <c:marker val="1"/>
        <c:axId val="233525640"/>
        <c:axId val="229469768"/>
      </c:lineChart>
      <c:catAx>
        <c:axId val="233525640"/>
        <c:scaling>
          <c:orientation val="minMax"/>
        </c:scaling>
        <c:axPos val="b"/>
        <c:numFmt formatCode="General" sourceLinked="1"/>
        <c:tickLblPos val="nextTo"/>
        <c:crossAx val="229469768"/>
        <c:crosses val="autoZero"/>
        <c:auto val="1"/>
        <c:lblAlgn val="ctr"/>
        <c:lblOffset val="100"/>
      </c:catAx>
      <c:valAx>
        <c:axId val="229469768"/>
        <c:scaling>
          <c:orientation val="minMax"/>
        </c:scaling>
        <c:axPos val="l"/>
        <c:majorGridlines/>
        <c:numFmt formatCode="General" sourceLinked="1"/>
        <c:tickLblPos val="nextTo"/>
        <c:crossAx val="233525640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Relationship Id="rId2" Type="http://schemas.openxmlformats.org/officeDocument/2006/relationships/image" Target="../media/image2.pict"/><Relationship Id="rId3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5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Recursion and Algorithm Development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Introduction to Recursion</a:t>
            </a:r>
            <a:endParaRPr lang="en-US" sz="2400" dirty="0" smtClean="0">
              <a:latin typeface="Courier"/>
              <a:cs typeface="Courier"/>
            </a:endParaRP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Recursion Examples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Run Time Analysis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09598" y="3795889"/>
            <a:ext cx="1885691" cy="29198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3124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vertical(n//10)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vertical(3124)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Program stack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842774" y="1174627"/>
            <a:ext cx="410686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1. </a:t>
            </a: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vertical(n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2.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'prints digits of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vertically'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3. </a:t>
            </a:r>
            <a:r>
              <a:rPr lang="en-US" sz="1400" dirty="0" smtClean="0">
                <a:latin typeface="Courier"/>
                <a:cs typeface="Courier"/>
              </a:rPr>
              <a:t>    if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&lt; 10: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4. </a:t>
            </a: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5. </a:t>
            </a:r>
            <a:r>
              <a:rPr lang="en-US" sz="1400" dirty="0" smtClean="0">
                <a:latin typeface="Courier"/>
                <a:cs typeface="Courier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6. </a:t>
            </a:r>
            <a:r>
              <a:rPr lang="en-US" sz="1400" dirty="0" smtClean="0">
                <a:latin typeface="Courier"/>
                <a:cs typeface="Courier"/>
              </a:rPr>
              <a:t>        vertical(n//10)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7. </a:t>
            </a:r>
            <a:r>
              <a:rPr lang="en-US" sz="1400" dirty="0" smtClean="0">
                <a:latin typeface="Courier"/>
                <a:cs typeface="Courier"/>
              </a:rPr>
              <a:t>        print(n%10)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362102" y="3035034"/>
            <a:ext cx="2119656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vertical(4312)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362102" y="3035034"/>
            <a:ext cx="2133169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vertical(3124)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6348588" y="3035034"/>
            <a:ext cx="2133170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vertical(3124)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362102" y="3035034"/>
            <a:ext cx="2119656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vertical(3124)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375615" y="3035034"/>
            <a:ext cx="2119656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vertical(3124)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4737" y="4204585"/>
            <a:ext cx="1885691" cy="230099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312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vertical(312)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04393" y="4622161"/>
            <a:ext cx="1885691" cy="163532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31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vertical(31)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43770" y="4953620"/>
            <a:ext cx="1885691" cy="813086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3</a:t>
            </a: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vertical(3)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4737" y="4204585"/>
            <a:ext cx="1885691" cy="230099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312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vertical(n//10)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vertical(312)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84737" y="4204585"/>
            <a:ext cx="1885691" cy="230099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312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vertical(n//10)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print(n%10)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vertical(312)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04393" y="4605327"/>
            <a:ext cx="1885691" cy="162972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31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vertical(n//10)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vertical(31)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04393" y="4622161"/>
            <a:ext cx="1885691" cy="161289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31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vertical(n//10)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print(n%10)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vertical(31)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43770" y="4953620"/>
            <a:ext cx="1885691" cy="813086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vertical(3)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143023" y="1957685"/>
          <a:ext cx="12613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line = 7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n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 = 312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143023" y="1233166"/>
          <a:ext cx="12613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line = 7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n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 = 31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 bwMode="auto">
          <a:xfrm>
            <a:off x="3143023" y="3441045"/>
            <a:ext cx="12256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Program stack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09598" y="3795889"/>
            <a:ext cx="1885691" cy="29198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3124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vertical(3124)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9598" y="3795889"/>
            <a:ext cx="1885691" cy="29198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3124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vertical(n//10)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print(n%10)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vertical(3124)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143023" y="2699365"/>
          <a:ext cx="12613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line = 7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n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 = 3124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 bwMode="auto">
          <a:xfrm>
            <a:off x="209598" y="1470025"/>
            <a:ext cx="2639093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execution of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recursive function calls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supported by the program stack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just like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regular function calls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10" grpId="0" animBg="1"/>
      <p:bldP spid="14" grpId="0" animBg="1"/>
      <p:bldP spid="15" grpId="1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44" grpId="0" animBg="1"/>
      <p:bldP spid="44" grpId="1" animBg="1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52" grpId="1" animBg="1"/>
      <p:bldP spid="37" grpId="0"/>
      <p:bldP spid="35" grpId="0" animBg="1"/>
      <p:bldP spid="35" grpId="1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3598938" y="5042118"/>
            <a:ext cx="5557762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pattern(n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'prints the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n-th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pattern'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if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0: 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base case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print(0,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else:      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recursive step: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&gt;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# to do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598938" y="5042118"/>
            <a:ext cx="5557762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pattern(n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'prints the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n-th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pattern'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if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0: 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base case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print(0,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else:      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recursive step: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&gt;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pattern(n-1)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print n-1st pattern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latin typeface="Courier"/>
                <a:cs typeface="Courier"/>
              </a:rPr>
              <a:t>, end=' ')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print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n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pattern(n-1)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print n-1st pattern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 recursive number sequence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23325" y="1639153"/>
            <a:ext cx="805843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So far, the problems we have considered could have easily been solved without recursion, i.e., using iteration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We consider next several problems that are best solved recursively.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859063" y="2795348"/>
            <a:ext cx="332915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&gt;&gt;&gt; pattern(0)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0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859063" y="2806364"/>
            <a:ext cx="332915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&gt;&gt;&gt; pattern(0)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0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&gt;&gt;&gt; pattern(1)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0 1 0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859063" y="2795348"/>
            <a:ext cx="332915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&gt;&gt;&gt; pattern(0)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0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&gt;&gt;&gt; pattern(1)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0 1 0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&gt;&gt;&gt; pattern(2)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0 1 0 2 0 1 0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859063" y="2795348"/>
            <a:ext cx="332915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&gt;&gt;&gt; pattern(0)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0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&gt;&gt;&gt; pattern(1)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0 1 0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&gt;&gt;&gt; pattern(2)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0 1 0 2 0 1 0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&gt;&gt;&gt; pattern(3)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0 1 0 2 0 1 0 3 0 1 0 2 0 1 0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&gt;&gt;&gt;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23324" y="2962593"/>
            <a:ext cx="21499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Base case: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 == 0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23324" y="3519619"/>
            <a:ext cx="17619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Recursive step: </a:t>
            </a:r>
          </a:p>
        </p:txBody>
      </p:sp>
      <p:sp>
        <p:nvSpPr>
          <p:cNvPr id="18" name="Oval 17"/>
          <p:cNvSpPr/>
          <p:nvPr/>
        </p:nvSpPr>
        <p:spPr>
          <a:xfrm>
            <a:off x="4823880" y="3913714"/>
            <a:ext cx="792349" cy="238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216115" y="4057232"/>
            <a:ext cx="2815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implement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pattern(2)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…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16115" y="4395786"/>
            <a:ext cx="338282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we need to execute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latin typeface="Courier"/>
                <a:cs typeface="Courier"/>
              </a:rPr>
              <a:t>pattern(1)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then print </a:t>
            </a:r>
            <a:r>
              <a:rPr lang="en-US" sz="1600" kern="0" noProof="0" dirty="0" smtClean="0">
                <a:latin typeface="Courier"/>
                <a:ea typeface="+mj-ea"/>
                <a:cs typeface="Courier"/>
              </a:rPr>
              <a:t>2</a:t>
            </a: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and then execute </a:t>
            </a:r>
            <a:r>
              <a:rPr lang="en-US" sz="1600" kern="0" dirty="0" smtClean="0">
                <a:latin typeface="Courier"/>
                <a:cs typeface="Courier"/>
              </a:rPr>
              <a:t>pattern(1)</a:t>
            </a: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again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684597" y="3919582"/>
            <a:ext cx="792349" cy="238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87242" y="4350040"/>
            <a:ext cx="1709928" cy="237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 bwMode="auto">
          <a:xfrm>
            <a:off x="216115" y="4057232"/>
            <a:ext cx="2815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implement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pattern(3)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…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16115" y="4395786"/>
            <a:ext cx="338282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we need to execute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latin typeface="Courier"/>
                <a:cs typeface="Courier"/>
              </a:rPr>
              <a:t>pattern(2)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then print </a:t>
            </a:r>
            <a:r>
              <a:rPr lang="en-US" sz="1600" kern="0" dirty="0" smtClean="0">
                <a:latin typeface="Courier"/>
                <a:ea typeface="+mj-ea"/>
                <a:cs typeface="Courier"/>
              </a:rPr>
              <a:t>3</a:t>
            </a: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and then execute </a:t>
            </a:r>
            <a:r>
              <a:rPr lang="en-US" sz="1600" kern="0" dirty="0" smtClean="0">
                <a:latin typeface="Courier"/>
                <a:cs typeface="Courier"/>
              </a:rPr>
              <a:t>pattern(2)</a:t>
            </a: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again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527249" y="4343697"/>
            <a:ext cx="1709928" cy="238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16115" y="4057232"/>
            <a:ext cx="2815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implement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pattern(n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…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216115" y="4395786"/>
            <a:ext cx="37576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we need to execute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latin typeface="Courier"/>
                <a:cs typeface="Courier"/>
              </a:rPr>
              <a:t>pattern(n-1)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then print </a:t>
            </a:r>
            <a:r>
              <a:rPr lang="en-US" sz="1600" kern="0" noProof="0" dirty="0" smtClean="0">
                <a:latin typeface="Courier"/>
                <a:ea typeface="+mj-ea"/>
                <a:cs typeface="Courier"/>
              </a:rPr>
              <a:t>n</a:t>
            </a: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and then execute </a:t>
            </a:r>
            <a:r>
              <a:rPr lang="en-US" sz="1600" kern="0" dirty="0" smtClean="0">
                <a:latin typeface="Courier"/>
                <a:cs typeface="Courier"/>
              </a:rPr>
              <a:t>pattern(n-1)</a:t>
            </a: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23325" y="1639153"/>
            <a:ext cx="805843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Consider function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pattern()</a:t>
            </a:r>
            <a:r>
              <a:rPr lang="en-US" sz="2000" dirty="0" smtClean="0">
                <a:solidFill>
                  <a:schemeClr val="accent1"/>
                </a:solidFill>
              </a:rPr>
              <a:t> that takes a nonnegative integer as input and prints a corresponding number pattern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11" grpId="0" animBg="1"/>
      <p:bldP spid="15" grpId="0"/>
      <p:bldP spid="17" grpId="0" animBg="1"/>
      <p:bldP spid="17" grpId="1" animBg="1"/>
      <p:bldP spid="8" grpId="0" animBg="1"/>
      <p:bldP spid="8" grpId="1" animBg="1"/>
      <p:bldP spid="9" grpId="0" animBg="1"/>
      <p:bldP spid="9" grpId="1" animBg="1"/>
      <p:bldP spid="10" grpId="0" animBg="1"/>
      <p:bldP spid="12" grpId="0"/>
      <p:bldP spid="14" grpId="0"/>
      <p:bldP spid="18" grpId="0" animBg="1"/>
      <p:bldP spid="18" grpId="1" animBg="1"/>
      <p:bldP spid="20" grpId="0"/>
      <p:bldP spid="20" grpId="1"/>
      <p:bldP spid="21" grpId="0"/>
      <p:bldP spid="21" grpId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5" grpId="0"/>
      <p:bldP spid="25" grpId="1"/>
      <p:bldP spid="26" grpId="0" animBg="1"/>
      <p:bldP spid="26" grpId="1" animBg="1"/>
      <p:bldP spid="2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 recursive graphical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73044" y="3658377"/>
            <a:ext cx="2381409" cy="12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73044" y="4009793"/>
            <a:ext cx="2382469" cy="819699"/>
            <a:chOff x="4883882" y="1878931"/>
            <a:chExt cx="2382469" cy="819699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4883882" y="2642616"/>
              <a:ext cx="809678" cy="41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7820000" flipV="1">
              <a:off x="5461907" y="2291715"/>
              <a:ext cx="809679" cy="41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3600000" flipV="1">
              <a:off x="5851768" y="2281695"/>
              <a:ext cx="809679" cy="41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6456673" y="2631259"/>
              <a:ext cx="809678" cy="41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>
            <a:grpSpLocks noChangeAspect="1"/>
          </p:cNvGrpSpPr>
          <p:nvPr/>
        </p:nvGrpSpPr>
        <p:grpSpPr>
          <a:xfrm>
            <a:off x="474561" y="4922381"/>
            <a:ext cx="2424543" cy="836063"/>
            <a:chOff x="2877971" y="3618490"/>
            <a:chExt cx="7131004" cy="2459009"/>
          </a:xfrm>
        </p:grpSpPr>
        <p:grpSp>
          <p:nvGrpSpPr>
            <p:cNvPr id="41" name="Group 40"/>
            <p:cNvGrpSpPr/>
            <p:nvPr/>
          </p:nvGrpSpPr>
          <p:grpSpPr>
            <a:xfrm>
              <a:off x="7626506" y="5257800"/>
              <a:ext cx="2382469" cy="819699"/>
              <a:chOff x="4883882" y="1878931"/>
              <a:chExt cx="2382469" cy="819699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4883882" y="2642616"/>
                <a:ext cx="809678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17820000" flipV="1">
                <a:off x="5461907" y="2291715"/>
                <a:ext cx="809679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3600000" flipV="1">
                <a:off x="5851768" y="2281695"/>
                <a:ext cx="809679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456673" y="2631259"/>
                <a:ext cx="809678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 rot="3600000">
              <a:off x="6151888" y="4417224"/>
              <a:ext cx="2382469" cy="819699"/>
              <a:chOff x="4883882" y="1878931"/>
              <a:chExt cx="2382469" cy="819699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flipV="1">
                <a:off x="4883882" y="2642616"/>
                <a:ext cx="809678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17820000" flipV="1">
                <a:off x="5461907" y="2291715"/>
                <a:ext cx="809679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3600000" flipV="1">
                <a:off x="5851768" y="2281695"/>
                <a:ext cx="809679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6456673" y="2631259"/>
                <a:ext cx="809678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 rot="18000000">
              <a:off x="4349101" y="4399875"/>
              <a:ext cx="2382469" cy="819699"/>
              <a:chOff x="4883882" y="1878931"/>
              <a:chExt cx="2382469" cy="819699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4883882" y="2642616"/>
                <a:ext cx="809678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7820000" flipV="1">
                <a:off x="5461907" y="2291715"/>
                <a:ext cx="809679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3600000" flipV="1">
                <a:off x="5851768" y="2281695"/>
                <a:ext cx="809679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6456673" y="2631259"/>
                <a:ext cx="809678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2877971" y="5257560"/>
              <a:ext cx="2382469" cy="819699"/>
              <a:chOff x="4883882" y="1878931"/>
              <a:chExt cx="2382469" cy="819699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4883882" y="2642616"/>
                <a:ext cx="809678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7820000" flipV="1">
                <a:off x="5461907" y="2291715"/>
                <a:ext cx="809679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3600000" flipV="1">
                <a:off x="5851768" y="2281695"/>
                <a:ext cx="809679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6456673" y="2631259"/>
                <a:ext cx="809678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7" name="Group 146"/>
          <p:cNvGrpSpPr>
            <a:grpSpLocks noChangeAspect="1"/>
          </p:cNvGrpSpPr>
          <p:nvPr/>
        </p:nvGrpSpPr>
        <p:grpSpPr>
          <a:xfrm>
            <a:off x="473044" y="5888734"/>
            <a:ext cx="2467517" cy="840190"/>
            <a:chOff x="2275773" y="4386854"/>
            <a:chExt cx="7257405" cy="2471146"/>
          </a:xfrm>
        </p:grpSpPr>
        <p:grpSp>
          <p:nvGrpSpPr>
            <p:cNvPr id="62" name="Group 61"/>
            <p:cNvGrpSpPr>
              <a:grpSpLocks noChangeAspect="1"/>
            </p:cNvGrpSpPr>
            <p:nvPr/>
          </p:nvGrpSpPr>
          <p:grpSpPr>
            <a:xfrm>
              <a:off x="7108635" y="6021937"/>
              <a:ext cx="2424543" cy="836063"/>
              <a:chOff x="2877971" y="3618490"/>
              <a:chExt cx="7131004" cy="2459009"/>
            </a:xfrm>
          </p:grpSpPr>
          <p:grpSp>
            <p:nvGrpSpPr>
              <p:cNvPr id="63" name="Group 40"/>
              <p:cNvGrpSpPr/>
              <p:nvPr/>
            </p:nvGrpSpPr>
            <p:grpSpPr>
              <a:xfrm>
                <a:off x="7626506" y="5257800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45"/>
              <p:cNvGrpSpPr/>
              <p:nvPr/>
            </p:nvGrpSpPr>
            <p:grpSpPr>
              <a:xfrm rot="3600000">
                <a:off x="6151888" y="4417226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50"/>
              <p:cNvGrpSpPr/>
              <p:nvPr/>
            </p:nvGrpSpPr>
            <p:grpSpPr>
              <a:xfrm rot="18000000">
                <a:off x="4349101" y="4399875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55"/>
              <p:cNvGrpSpPr/>
              <p:nvPr/>
            </p:nvGrpSpPr>
            <p:grpSpPr>
              <a:xfrm>
                <a:off x="2877971" y="5257560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4" name="Group 83"/>
            <p:cNvGrpSpPr>
              <a:grpSpLocks noChangeAspect="1"/>
            </p:cNvGrpSpPr>
            <p:nvPr/>
          </p:nvGrpSpPr>
          <p:grpSpPr>
            <a:xfrm rot="3600000">
              <a:off x="5635809" y="5181094"/>
              <a:ext cx="2424543" cy="836063"/>
              <a:chOff x="2877971" y="3618490"/>
              <a:chExt cx="7131004" cy="2459009"/>
            </a:xfrm>
          </p:grpSpPr>
          <p:grpSp>
            <p:nvGrpSpPr>
              <p:cNvPr id="85" name="Group 40"/>
              <p:cNvGrpSpPr/>
              <p:nvPr/>
            </p:nvGrpSpPr>
            <p:grpSpPr>
              <a:xfrm>
                <a:off x="7626506" y="5257800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101" name="Straight Connector 100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45"/>
              <p:cNvGrpSpPr/>
              <p:nvPr/>
            </p:nvGrpSpPr>
            <p:grpSpPr>
              <a:xfrm rot="3600000">
                <a:off x="6151888" y="4417226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50"/>
              <p:cNvGrpSpPr/>
              <p:nvPr/>
            </p:nvGrpSpPr>
            <p:grpSpPr>
              <a:xfrm rot="18000000">
                <a:off x="4349101" y="4399875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55"/>
              <p:cNvGrpSpPr/>
              <p:nvPr/>
            </p:nvGrpSpPr>
            <p:grpSpPr>
              <a:xfrm>
                <a:off x="2877971" y="5257560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5" name="Group 104"/>
            <p:cNvGrpSpPr>
              <a:grpSpLocks noChangeAspect="1"/>
            </p:cNvGrpSpPr>
            <p:nvPr/>
          </p:nvGrpSpPr>
          <p:grpSpPr>
            <a:xfrm rot="18000000">
              <a:off x="3743018" y="5181095"/>
              <a:ext cx="2424543" cy="836063"/>
              <a:chOff x="2877971" y="3618490"/>
              <a:chExt cx="7131004" cy="2459009"/>
            </a:xfrm>
          </p:grpSpPr>
          <p:grpSp>
            <p:nvGrpSpPr>
              <p:cNvPr id="106" name="Group 40"/>
              <p:cNvGrpSpPr/>
              <p:nvPr/>
            </p:nvGrpSpPr>
            <p:grpSpPr>
              <a:xfrm>
                <a:off x="7626506" y="5257800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45"/>
              <p:cNvGrpSpPr/>
              <p:nvPr/>
            </p:nvGrpSpPr>
            <p:grpSpPr>
              <a:xfrm rot="3600000">
                <a:off x="6151888" y="4417226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50"/>
              <p:cNvGrpSpPr/>
              <p:nvPr/>
            </p:nvGrpSpPr>
            <p:grpSpPr>
              <a:xfrm rot="18000000">
                <a:off x="4349101" y="4399875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up 55"/>
              <p:cNvGrpSpPr/>
              <p:nvPr/>
            </p:nvGrpSpPr>
            <p:grpSpPr>
              <a:xfrm>
                <a:off x="2877971" y="5257560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6" name="Group 125"/>
            <p:cNvGrpSpPr>
              <a:grpSpLocks noChangeAspect="1"/>
            </p:cNvGrpSpPr>
            <p:nvPr/>
          </p:nvGrpSpPr>
          <p:grpSpPr>
            <a:xfrm>
              <a:off x="2275773" y="6021937"/>
              <a:ext cx="2424543" cy="836063"/>
              <a:chOff x="2877971" y="3618490"/>
              <a:chExt cx="7131004" cy="2459009"/>
            </a:xfrm>
          </p:grpSpPr>
          <p:grpSp>
            <p:nvGrpSpPr>
              <p:cNvPr id="127" name="Group 40"/>
              <p:cNvGrpSpPr/>
              <p:nvPr/>
            </p:nvGrpSpPr>
            <p:grpSpPr>
              <a:xfrm>
                <a:off x="7626506" y="5257800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45"/>
              <p:cNvGrpSpPr/>
              <p:nvPr/>
            </p:nvGrpSpPr>
            <p:grpSpPr>
              <a:xfrm rot="3600000">
                <a:off x="6151888" y="4417226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50"/>
              <p:cNvGrpSpPr/>
              <p:nvPr/>
            </p:nvGrpSpPr>
            <p:grpSpPr>
              <a:xfrm rot="18000000">
                <a:off x="4349101" y="4399875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55"/>
              <p:cNvGrpSpPr/>
              <p:nvPr/>
            </p:nvGrpSpPr>
            <p:grpSpPr>
              <a:xfrm>
                <a:off x="2877971" y="5257560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49" name="Picture 148" descr="koch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59" y="2275726"/>
            <a:ext cx="2595783" cy="811182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 bwMode="auto">
          <a:xfrm>
            <a:off x="794599" y="1670080"/>
            <a:ext cx="184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Koch curve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1" name="TextBox 150"/>
          <p:cNvSpPr txBox="1"/>
          <p:nvPr/>
        </p:nvSpPr>
        <p:spPr bwMode="auto">
          <a:xfrm>
            <a:off x="0" y="3391132"/>
            <a:ext cx="404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0" y="4482665"/>
            <a:ext cx="404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1</a:t>
            </a:r>
          </a:p>
        </p:txBody>
      </p:sp>
      <p:sp>
        <p:nvSpPr>
          <p:cNvPr id="153" name="TextBox 152"/>
          <p:cNvSpPr txBox="1"/>
          <p:nvPr/>
        </p:nvSpPr>
        <p:spPr bwMode="auto">
          <a:xfrm>
            <a:off x="44107" y="5456001"/>
            <a:ext cx="404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2</a:t>
            </a:r>
          </a:p>
        </p:txBody>
      </p:sp>
      <p:sp>
        <p:nvSpPr>
          <p:cNvPr id="154" name="TextBox 153"/>
          <p:cNvSpPr txBox="1"/>
          <p:nvPr/>
        </p:nvSpPr>
        <p:spPr bwMode="auto">
          <a:xfrm>
            <a:off x="0" y="6457890"/>
            <a:ext cx="404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</a:t>
            </a:r>
            <a:r>
              <a:rPr lang="en-US" sz="2000" kern="0" baseline="-2500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3</a:t>
            </a:r>
            <a:endParaRPr kumimoji="0" lang="en-US" sz="2000" b="0" i="0" u="none" strike="noStrike" kern="0" cap="none" spc="0" normalizeH="0" baseline="-2500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5" name="TextBox 154"/>
          <p:cNvSpPr txBox="1"/>
          <p:nvPr/>
        </p:nvSpPr>
        <p:spPr bwMode="auto">
          <a:xfrm>
            <a:off x="0" y="2681317"/>
            <a:ext cx="404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5</a:t>
            </a:r>
          </a:p>
        </p:txBody>
      </p:sp>
      <p:sp>
        <p:nvSpPr>
          <p:cNvPr id="156" name="TextBox 155"/>
          <p:cNvSpPr txBox="1"/>
          <p:nvPr/>
        </p:nvSpPr>
        <p:spPr bwMode="auto">
          <a:xfrm>
            <a:off x="3344158" y="4482665"/>
            <a:ext cx="2890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</a:t>
            </a:r>
            <a:r>
              <a:rPr lang="en-US" sz="2000" kern="0" baseline="-25000" dirty="0" smtClean="0">
                <a:solidFill>
                  <a:schemeClr val="accent1"/>
                </a:solidFill>
                <a:latin typeface="Calibri" pitchFamily="34" charset="0"/>
              </a:rPr>
              <a:t>1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contains 4 copies of K</a:t>
            </a:r>
            <a:r>
              <a:rPr lang="en-US" sz="2000" kern="0" baseline="-25000" dirty="0" smtClean="0">
                <a:solidFill>
                  <a:schemeClr val="accent1"/>
                </a:solidFill>
                <a:latin typeface="Calibri" pitchFamily="34" charset="0"/>
              </a:rPr>
              <a:t>0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436320" y="4646583"/>
            <a:ext cx="906707" cy="236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 rot="18000000">
            <a:off x="1013408" y="4310457"/>
            <a:ext cx="906707" cy="236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 rot="3600000">
            <a:off x="1399021" y="4310458"/>
            <a:ext cx="906707" cy="236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984418" y="4644025"/>
            <a:ext cx="906707" cy="236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 bwMode="auto">
          <a:xfrm>
            <a:off x="3344158" y="5458559"/>
            <a:ext cx="28043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</a:t>
            </a:r>
            <a:r>
              <a:rPr lang="en-US" sz="2000" kern="0" baseline="-25000" dirty="0" smtClean="0">
                <a:solidFill>
                  <a:schemeClr val="accent1"/>
                </a:solidFill>
                <a:latin typeface="Calibri" pitchFamily="34" charset="0"/>
              </a:rPr>
              <a:t>2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contains 4 copies of K</a:t>
            </a:r>
            <a:r>
              <a:rPr lang="en-US" sz="2000" kern="0" baseline="-25000" dirty="0" smtClean="0">
                <a:solidFill>
                  <a:schemeClr val="accent1"/>
                </a:solidFill>
                <a:latin typeface="Calibri" pitchFamily="34" charset="0"/>
              </a:rPr>
              <a:t>1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2" name="TextBox 161"/>
          <p:cNvSpPr txBox="1"/>
          <p:nvPr/>
        </p:nvSpPr>
        <p:spPr bwMode="auto">
          <a:xfrm>
            <a:off x="3344158" y="6460448"/>
            <a:ext cx="2890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</a:t>
            </a:r>
            <a:r>
              <a:rPr lang="en-US" sz="2000" kern="0" baseline="-25000" noProof="0" dirty="0" smtClean="0">
                <a:solidFill>
                  <a:schemeClr val="accent1"/>
                </a:solidFill>
                <a:latin typeface="Calibri" pitchFamily="34" charset="0"/>
              </a:rPr>
              <a:t>3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contains 4 copies of K</a:t>
            </a:r>
            <a:r>
              <a:rPr lang="en-US" sz="2000" kern="0" baseline="-25000" dirty="0" smtClean="0">
                <a:solidFill>
                  <a:schemeClr val="accent1"/>
                </a:solidFill>
                <a:latin typeface="Calibri" pitchFamily="34" charset="0"/>
              </a:rPr>
              <a:t>2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35959" y="5456001"/>
            <a:ext cx="906707" cy="414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436321" y="6482906"/>
            <a:ext cx="906707" cy="3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2033854" y="5456001"/>
            <a:ext cx="906707" cy="414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 rot="3600000">
            <a:off x="1481798" y="5152597"/>
            <a:ext cx="906707" cy="414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 rot="18000000">
            <a:off x="982024" y="5152597"/>
            <a:ext cx="906707" cy="414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 rot="18000000">
            <a:off x="989350" y="6151082"/>
            <a:ext cx="906707" cy="3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 rot="3600000">
            <a:off x="1502160" y="6159652"/>
            <a:ext cx="906707" cy="3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2067574" y="6486500"/>
            <a:ext cx="906707" cy="3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 bwMode="auto">
          <a:xfrm>
            <a:off x="6690942" y="3670588"/>
            <a:ext cx="221086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Draw </a:t>
            </a: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K</a:t>
            </a:r>
            <a:r>
              <a:rPr lang="en-US" kern="0" baseline="-25000" dirty="0" smtClean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Rotate left 60</a:t>
            </a:r>
            <a:r>
              <a:rPr lang="en-US" kern="0" baseline="30000" dirty="0" smtClean="0">
                <a:solidFill>
                  <a:srgbClr val="000000"/>
                </a:solidFill>
                <a:latin typeface="Calibri" pitchFamily="34" charset="0"/>
              </a:rPr>
              <a:t>°</a:t>
            </a:r>
            <a:endParaRPr lang="en-US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Draw K</a:t>
            </a:r>
            <a:r>
              <a:rPr lang="en-US" kern="0" baseline="-25000" dirty="0" smtClean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Rotate right 120</a:t>
            </a:r>
            <a:r>
              <a:rPr lang="en-US" kern="0" baseline="30000" dirty="0" smtClean="0">
                <a:solidFill>
                  <a:srgbClr val="000000"/>
                </a:solidFill>
                <a:latin typeface="Calibri" pitchFamily="34" charset="0"/>
              </a:rPr>
              <a:t>°</a:t>
            </a:r>
            <a:endParaRPr lang="en-US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Draw K</a:t>
            </a:r>
            <a:r>
              <a:rPr lang="en-US" kern="0" baseline="-25000" dirty="0" smtClean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Rotate left 60</a:t>
            </a:r>
            <a:r>
              <a:rPr lang="en-US" kern="0" baseline="30000" dirty="0" smtClean="0">
                <a:solidFill>
                  <a:srgbClr val="000000"/>
                </a:solidFill>
                <a:latin typeface="Calibri" pitchFamily="34" charset="0"/>
              </a:rPr>
              <a:t>°</a:t>
            </a:r>
            <a:endParaRPr lang="en-US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Draw K</a:t>
            </a:r>
            <a:r>
              <a:rPr lang="en-US" kern="0" baseline="-25000" dirty="0" smtClean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80" name="Straight Arrow Connector 179"/>
          <p:cNvCxnSpPr>
            <a:endCxn id="178" idx="1"/>
          </p:cNvCxnSpPr>
          <p:nvPr/>
        </p:nvCxnSpPr>
        <p:spPr>
          <a:xfrm flipV="1">
            <a:off x="6148481" y="4686251"/>
            <a:ext cx="54246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 bwMode="auto">
          <a:xfrm>
            <a:off x="3057271" y="3485922"/>
            <a:ext cx="323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F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84" name="TextBox 183"/>
          <p:cNvSpPr txBox="1"/>
          <p:nvPr/>
        </p:nvSpPr>
        <p:spPr bwMode="auto">
          <a:xfrm>
            <a:off x="3057271" y="4478893"/>
            <a:ext cx="1154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FLFRFLF</a:t>
            </a:r>
          </a:p>
        </p:txBody>
      </p:sp>
      <p:sp>
        <p:nvSpPr>
          <p:cNvPr id="185" name="TextBox 184"/>
          <p:cNvSpPr txBox="1"/>
          <p:nvPr/>
        </p:nvSpPr>
        <p:spPr bwMode="auto">
          <a:xfrm>
            <a:off x="3057271" y="5462819"/>
            <a:ext cx="513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rgbClr val="000000"/>
                </a:solidFill>
                <a:latin typeface="Courier"/>
                <a:cs typeface="Courier"/>
              </a:rPr>
              <a:t>FLFRFLF FLFRFLF FLFRFLF FLFRFLF</a:t>
            </a:r>
          </a:p>
        </p:txBody>
      </p:sp>
      <p:sp>
        <p:nvSpPr>
          <p:cNvPr id="186" name="TextBox 185"/>
          <p:cNvSpPr txBox="1"/>
          <p:nvPr/>
        </p:nvSpPr>
        <p:spPr bwMode="auto">
          <a:xfrm>
            <a:off x="3057271" y="5462819"/>
            <a:ext cx="5025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rgbClr val="000000"/>
                </a:solidFill>
                <a:latin typeface="Courier"/>
                <a:cs typeface="Courier"/>
              </a:rPr>
              <a:t>FLFRFLF</a:t>
            </a:r>
            <a:r>
              <a:rPr lang="en-US" kern="0" dirty="0" smtClean="0">
                <a:solidFill>
                  <a:srgbClr val="FF0000"/>
                </a:solidFill>
                <a:latin typeface="Courier"/>
                <a:cs typeface="Courier"/>
              </a:rPr>
              <a:t>L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cs typeface="Courier"/>
              </a:rPr>
              <a:t>FLFRFLF</a:t>
            </a:r>
            <a:r>
              <a:rPr lang="en-US" kern="0" dirty="0" smtClean="0">
                <a:solidFill>
                  <a:srgbClr val="FF0000"/>
                </a:solidFill>
                <a:latin typeface="Courier"/>
                <a:cs typeface="Courier"/>
              </a:rPr>
              <a:t>R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cs typeface="Courier"/>
              </a:rPr>
              <a:t>FLFRFLF</a:t>
            </a:r>
            <a:r>
              <a:rPr lang="en-US" kern="0" dirty="0" smtClean="0">
                <a:solidFill>
                  <a:srgbClr val="FF0000"/>
                </a:solidFill>
                <a:latin typeface="Courier"/>
                <a:cs typeface="Courier"/>
              </a:rPr>
              <a:t>L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cs typeface="Courier"/>
              </a:rPr>
              <a:t>FLFRFLF </a:t>
            </a:r>
            <a:endParaRPr lang="en-US" sz="2000" kern="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87" name="TextBox 186"/>
          <p:cNvSpPr txBox="1"/>
          <p:nvPr/>
        </p:nvSpPr>
        <p:spPr bwMode="auto">
          <a:xfrm>
            <a:off x="3057271" y="5996225"/>
            <a:ext cx="618241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Courier"/>
                <a:cs typeface="Courier"/>
              </a:rPr>
              <a:t>FLFRFLFLFLFRFLFRFLFRFLFLFLFRFLF</a:t>
            </a:r>
            <a:r>
              <a:rPr lang="en-US" kern="0" dirty="0" smtClean="0">
                <a:solidFill>
                  <a:srgbClr val="FF0000"/>
                </a:solidFill>
                <a:latin typeface="Courier"/>
                <a:cs typeface="Courier"/>
              </a:rPr>
              <a:t>L</a:t>
            </a:r>
            <a:r>
              <a:rPr lang="en-US" kern="0" dirty="0" smtClean="0">
                <a:latin typeface="Courier"/>
                <a:cs typeface="Courier"/>
              </a:rPr>
              <a:t>FLFRFLFLFLFRFLFRFLFRFLFLFLFRFLF</a:t>
            </a:r>
            <a:r>
              <a:rPr lang="en-US" kern="0" dirty="0" smtClean="0">
                <a:solidFill>
                  <a:srgbClr val="FF0000"/>
                </a:solidFill>
                <a:latin typeface="Courier"/>
                <a:cs typeface="Courier"/>
              </a:rPr>
              <a:t>R</a:t>
            </a:r>
            <a:r>
              <a:rPr lang="en-US" kern="0" dirty="0" smtClean="0">
                <a:latin typeface="Courier"/>
                <a:cs typeface="Courier"/>
              </a:rPr>
              <a:t>FLFRFLFLFLFRFLFRFLFRFLFLFLFRFLF</a:t>
            </a:r>
            <a:r>
              <a:rPr lang="en-US" kern="0" dirty="0" smtClean="0">
                <a:solidFill>
                  <a:srgbClr val="FF0000"/>
                </a:solidFill>
                <a:latin typeface="Courier"/>
                <a:cs typeface="Courier"/>
              </a:rPr>
              <a:t>L</a:t>
            </a:r>
            <a:r>
              <a:rPr lang="en-US" kern="0" dirty="0" smtClean="0">
                <a:latin typeface="Courier"/>
                <a:cs typeface="Courier"/>
              </a:rPr>
              <a:t>FLFRFLFLFLFRFLFRFLFRFLFLFLFRFLF </a:t>
            </a:r>
          </a:p>
        </p:txBody>
      </p:sp>
      <p:sp>
        <p:nvSpPr>
          <p:cNvPr id="188" name="TextBox 187"/>
          <p:cNvSpPr txBox="1"/>
          <p:nvPr/>
        </p:nvSpPr>
        <p:spPr bwMode="auto">
          <a:xfrm>
            <a:off x="3682737" y="2991022"/>
            <a:ext cx="28345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Pen drawing instructions:</a:t>
            </a:r>
          </a:p>
        </p:txBody>
      </p:sp>
      <p:sp>
        <p:nvSpPr>
          <p:cNvPr id="189" name="TextBox 188"/>
          <p:cNvSpPr txBox="1"/>
          <p:nvPr/>
        </p:nvSpPr>
        <p:spPr bwMode="auto">
          <a:xfrm>
            <a:off x="4724536" y="1113585"/>
            <a:ext cx="4177268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We want to develop function 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koch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()</a:t>
            </a:r>
            <a:endParaRPr lang="en-US" sz="2000" kern="0" dirty="0" smtClean="0">
              <a:solidFill>
                <a:srgbClr val="000000"/>
              </a:solidFill>
              <a:latin typeface="Courier"/>
              <a:ea typeface="+mj-ea"/>
              <a:cs typeface="Courier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that takes a nonnegative integer as input and returns a string containing pen drawing instructions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instructions can then be used by a pen drawing app such as turtle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8" name="TextBox 147"/>
          <p:cNvSpPr txBox="1"/>
          <p:nvPr/>
        </p:nvSpPr>
        <p:spPr bwMode="auto">
          <a:xfrm>
            <a:off x="3682737" y="4062993"/>
            <a:ext cx="13647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</a:rPr>
              <a:t>Rotate left 60</a:t>
            </a:r>
            <a:r>
              <a:rPr lang="en-US" sz="1600" kern="0" baseline="30000" dirty="0" smtClean="0">
                <a:solidFill>
                  <a:srgbClr val="FF0000"/>
                </a:solidFill>
                <a:latin typeface="Calibri" pitchFamily="34" charset="0"/>
              </a:rPr>
              <a:t>°</a:t>
            </a:r>
            <a:endParaRPr lang="en-US" sz="1600" kern="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rot="10800000" flipV="1">
            <a:off x="3367872" y="4320625"/>
            <a:ext cx="385548" cy="3061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 bwMode="auto">
          <a:xfrm>
            <a:off x="3835139" y="5095611"/>
            <a:ext cx="15849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</a:rPr>
              <a:t>Rotate right 120</a:t>
            </a:r>
            <a:r>
              <a:rPr lang="en-US" sz="1600" kern="0" baseline="30000" dirty="0" smtClean="0">
                <a:solidFill>
                  <a:srgbClr val="FF0000"/>
                </a:solidFill>
                <a:latin typeface="Calibri" pitchFamily="34" charset="0"/>
              </a:rPr>
              <a:t>°</a:t>
            </a:r>
            <a:endParaRPr lang="en-US" sz="1600" kern="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68" name="Straight Arrow Connector 167"/>
          <p:cNvCxnSpPr/>
          <p:nvPr/>
        </p:nvCxnSpPr>
        <p:spPr>
          <a:xfrm rot="16200000" flipV="1">
            <a:off x="3566305" y="4825271"/>
            <a:ext cx="453610" cy="3061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 bwMode="auto">
          <a:xfrm>
            <a:off x="3424571" y="3523566"/>
            <a:ext cx="1376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 smtClean="0">
                <a:solidFill>
                  <a:srgbClr val="FF0000"/>
                </a:solidFill>
                <a:cs typeface="Courier"/>
              </a:rPr>
              <a:t>Move forward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2" grpId="0"/>
      <p:bldP spid="153" grpId="0"/>
      <p:bldP spid="154" grpId="0"/>
      <p:bldP spid="156" grpId="0"/>
      <p:bldP spid="156" grpId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/>
      <p:bldP spid="161" grpId="1"/>
      <p:bldP spid="162" grpId="0"/>
      <p:bldP spid="162" grpId="1"/>
      <p:bldP spid="163" grpId="0" animBg="1"/>
      <p:bldP spid="163" grpId="1" animBg="1"/>
      <p:bldP spid="167" grpId="0" animBg="1"/>
      <p:bldP spid="167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8" grpId="0"/>
      <p:bldP spid="178" grpId="1"/>
      <p:bldP spid="183" grpId="0"/>
      <p:bldP spid="184" grpId="0"/>
      <p:bldP spid="185" grpId="0"/>
      <p:bldP spid="185" grpId="1"/>
      <p:bldP spid="186" grpId="0"/>
      <p:bldP spid="187" grpId="0"/>
      <p:bldP spid="188" grpId="0"/>
      <p:bldP spid="189" grpId="0"/>
      <p:bldP spid="148" grpId="0"/>
      <p:bldP spid="148" grpId="1"/>
      <p:bldP spid="166" grpId="0"/>
      <p:bldP spid="166" grpId="1"/>
      <p:bldP spid="197" grpId="0"/>
      <p:bldP spid="19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 recursive graphical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4" name="TextBox 163"/>
          <p:cNvSpPr txBox="1"/>
          <p:nvPr/>
        </p:nvSpPr>
        <p:spPr bwMode="auto">
          <a:xfrm>
            <a:off x="338714" y="1470025"/>
            <a:ext cx="373932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koch(0)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'F'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koch(1)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'FLFRFLF'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koch(2)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'FLFRFLFLFLFRFLFRFLFRFLFLFLFRFLF'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koch(3)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'FLFRFLFLFLFRFLFRFLFRFLFLFLFRFLFLFLFRFLFLFLFRFLFRFLFRFLFLFLFRFLFRFLFRFLFLFLFRFLFRFLFRFLFLFLFRFLFLFLFRFLFLFLFRFLFRFLFRFLFLFLFRFLF'</a:t>
            </a: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338714" y="5042693"/>
            <a:ext cx="554119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koch(n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'returns directions for drawing curve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Koch(n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if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==0: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return 'F'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recursive step: to do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</p:txBody>
      </p:sp>
      <p:sp>
        <p:nvSpPr>
          <p:cNvPr id="166" name="TextBox 165"/>
          <p:cNvSpPr txBox="1"/>
          <p:nvPr/>
        </p:nvSpPr>
        <p:spPr bwMode="auto">
          <a:xfrm>
            <a:off x="4729784" y="3160889"/>
            <a:ext cx="2207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Base case: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 == 0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68" name="TextBox 167"/>
          <p:cNvSpPr txBox="1"/>
          <p:nvPr/>
        </p:nvSpPr>
        <p:spPr bwMode="auto">
          <a:xfrm>
            <a:off x="4729784" y="3580754"/>
            <a:ext cx="399088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Recursive step: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 &gt; 0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koch(n-1)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use obtained instructions to  construct instructions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for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cs typeface="Courier"/>
              </a:rPr>
              <a:t>koch(n-1)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0" name="TextBox 169"/>
          <p:cNvSpPr txBox="1"/>
          <p:nvPr/>
        </p:nvSpPr>
        <p:spPr bwMode="auto">
          <a:xfrm>
            <a:off x="338714" y="5042693"/>
            <a:ext cx="554119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koch(n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'returns directions for drawing curve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Koch(n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if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==0: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return 'F'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recursive step: get directions for Koch(n-1)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tmp</a:t>
            </a:r>
            <a:r>
              <a:rPr lang="en-US" sz="1400" dirty="0" smtClean="0">
                <a:latin typeface="Courier"/>
                <a:cs typeface="Courier"/>
              </a:rPr>
              <a:t> = koch(n-1)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# use them to construct directions for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Koch(n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</a:t>
            </a:r>
            <a:r>
              <a:rPr lang="en-US" sz="1400" dirty="0" err="1" smtClean="0">
                <a:latin typeface="Courier"/>
                <a:cs typeface="Courier"/>
              </a:rPr>
              <a:t>tmp+'L'+tmp+'R'+tmp+'L'+tmp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</p:txBody>
      </p:sp>
      <p:sp>
        <p:nvSpPr>
          <p:cNvPr id="177" name="TextBox 176"/>
          <p:cNvSpPr txBox="1"/>
          <p:nvPr/>
        </p:nvSpPr>
        <p:spPr bwMode="auto">
          <a:xfrm>
            <a:off x="4724536" y="1113585"/>
            <a:ext cx="4177268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We want to develop function 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koch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()</a:t>
            </a:r>
            <a:endParaRPr lang="en-US" sz="2000" kern="0" dirty="0" smtClean="0">
              <a:solidFill>
                <a:srgbClr val="000000"/>
              </a:solidFill>
              <a:latin typeface="Courier"/>
              <a:ea typeface="+mj-ea"/>
              <a:cs typeface="Courier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that takes a nonnegative integer as input and returns a string containing pen drawing instructions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instructions can then be used by a pen drawing app such as turtle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9" name="TextBox 178"/>
          <p:cNvSpPr txBox="1"/>
          <p:nvPr/>
        </p:nvSpPr>
        <p:spPr bwMode="auto">
          <a:xfrm>
            <a:off x="7537783" y="5042693"/>
            <a:ext cx="10866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inefficient!</a:t>
            </a:r>
          </a:p>
        </p:txBody>
      </p:sp>
      <p:sp>
        <p:nvSpPr>
          <p:cNvPr id="169" name="TextBox 168"/>
          <p:cNvSpPr txBox="1"/>
          <p:nvPr/>
        </p:nvSpPr>
        <p:spPr bwMode="auto">
          <a:xfrm>
            <a:off x="338714" y="5042693"/>
            <a:ext cx="692584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koch(n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'returns directions for drawing curve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Koch(n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if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==0: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return 'F'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recursive step: get directions for Koch(n-1)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# use them to construct directions for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Koch(n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koch(n-1)+'L'+koch(n-1)+'R'+koch(n-1)+'L'+koch(n-1)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</p:txBody>
      </p:sp>
      <p:cxnSp>
        <p:nvCxnSpPr>
          <p:cNvPr id="182" name="Straight Arrow Connector 181"/>
          <p:cNvCxnSpPr>
            <a:stCxn id="179" idx="1"/>
          </p:cNvCxnSpPr>
          <p:nvPr/>
        </p:nvCxnSpPr>
        <p:spPr>
          <a:xfrm rot="10800000" flipV="1">
            <a:off x="2348731" y="5211970"/>
            <a:ext cx="5189053" cy="1178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rot="10800000" flipV="1">
            <a:off x="3782547" y="5364368"/>
            <a:ext cx="3755236" cy="10259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rot="10800000" flipV="1">
            <a:off x="5421195" y="5381246"/>
            <a:ext cx="2268988" cy="10090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rot="5400000">
            <a:off x="6850045" y="5397793"/>
            <a:ext cx="1009085" cy="9759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5" grpId="1" animBg="1"/>
      <p:bldP spid="166" grpId="0"/>
      <p:bldP spid="168" grpId="0"/>
      <p:bldP spid="170" grpId="0" animBg="1"/>
      <p:bldP spid="179" grpId="0"/>
      <p:bldP spid="179" grpId="1"/>
      <p:bldP spid="169" grpId="0" animBg="1"/>
      <p:bldP spid="16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69"/>
          <p:cNvSpPr txBox="1"/>
          <p:nvPr/>
        </p:nvSpPr>
        <p:spPr bwMode="auto">
          <a:xfrm>
            <a:off x="338714" y="1379578"/>
            <a:ext cx="7868184" cy="5478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turtle import Screen, Turtle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drawKoch(n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'''draws nth Koch curve using instructions from function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koch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()'''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s</a:t>
            </a:r>
            <a:r>
              <a:rPr lang="en-US" sz="1400" dirty="0" smtClean="0">
                <a:latin typeface="Courier"/>
                <a:cs typeface="Courier"/>
              </a:rPr>
              <a:t> = Screen()          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create screen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t</a:t>
            </a:r>
            <a:r>
              <a:rPr lang="en-US" sz="1400" dirty="0" smtClean="0">
                <a:latin typeface="Courier"/>
                <a:cs typeface="Courier"/>
              </a:rPr>
              <a:t> = Turtle()    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create turtle</a:t>
            </a:r>
            <a:r>
              <a:rPr lang="en-US" sz="1400" dirty="0" smtClean="0">
                <a:latin typeface="Courier"/>
                <a:cs typeface="Courier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directions = </a:t>
            </a:r>
            <a:r>
              <a:rPr lang="en-US" sz="1400" dirty="0" err="1" smtClean="0">
                <a:latin typeface="Courier"/>
                <a:cs typeface="Courier"/>
              </a:rPr>
              <a:t>koch(n</a:t>
            </a:r>
            <a:r>
              <a:rPr lang="en-US" sz="1400" dirty="0" smtClean="0">
                <a:latin typeface="Courier"/>
                <a:cs typeface="Courier"/>
              </a:rPr>
              <a:t>)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obtain directions to draw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Koch(n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for move in directions: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follow the specified moves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if move == 'F':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t.forward(300/3**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forward move length, normalized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if move == 'L':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t.lt(60)    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rotate left 60 degrees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if move == 'R':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t.rt(120)   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rotate right 60 degrees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s.bye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koch(n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'returns directions for drawing curve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Koch(n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if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==0: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return 'F'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recursive step: get directions for Koch(n-1)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tmp</a:t>
            </a:r>
            <a:r>
              <a:rPr lang="en-US" sz="1400" dirty="0" smtClean="0">
                <a:latin typeface="Courier"/>
                <a:cs typeface="Courier"/>
              </a:rPr>
              <a:t> = koch(n-1)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# use them to construct directions for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Koch(n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</a:t>
            </a:r>
            <a:r>
              <a:rPr lang="en-US" sz="1400" dirty="0" err="1" smtClean="0">
                <a:latin typeface="Courier"/>
                <a:cs typeface="Courier"/>
              </a:rPr>
              <a:t>tmp+'L'+tmp+'R'+tmp+'L'+tmp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 recursive graphical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Scanning for viruses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265816" y="4320018"/>
            <a:ext cx="5878184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signatures = {'Creeper':'ye8009g2h1azzx33',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'Code Red':'99dh1cz963bsscs3',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'Blaster':'fdp1102k1ks6hgbc'}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3966350" y="866562"/>
            <a:ext cx="5057726" cy="3132168"/>
            <a:chOff x="0" y="3135951"/>
            <a:chExt cx="5057726" cy="3132168"/>
          </a:xfrm>
        </p:grpSpPr>
        <p:sp>
          <p:nvSpPr>
            <p:cNvPr id="36" name="Rectangle 35"/>
            <p:cNvSpPr/>
            <p:nvPr/>
          </p:nvSpPr>
          <p:spPr>
            <a:xfrm>
              <a:off x="0" y="4975933"/>
              <a:ext cx="912618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fileB.txt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93722" y="3135951"/>
              <a:ext cx="562199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test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2618" y="4030619"/>
              <a:ext cx="86790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folder1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98938" y="4030618"/>
              <a:ext cx="930098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folder2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11184" y="4030618"/>
              <a:ext cx="927274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fileA.txt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Connector 28"/>
            <p:cNvCxnSpPr>
              <a:stCxn id="18" idx="2"/>
            </p:cNvCxnSpPr>
            <p:nvPr/>
          </p:nvCxnSpPr>
          <p:spPr>
            <a:xfrm rot="5400000">
              <a:off x="1705153" y="2961749"/>
              <a:ext cx="511803" cy="16275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8" idx="2"/>
              <a:endCxn id="23" idx="0"/>
            </p:cNvCxnSpPr>
            <p:nvPr/>
          </p:nvCxnSpPr>
          <p:spPr>
            <a:xfrm rot="5400000">
              <a:off x="2519321" y="3775117"/>
              <a:ext cx="511002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8" idx="2"/>
              <a:endCxn id="22" idx="0"/>
            </p:cNvCxnSpPr>
            <p:nvPr/>
          </p:nvCxnSpPr>
          <p:spPr>
            <a:xfrm rot="16200000" flipH="1">
              <a:off x="3163903" y="3130534"/>
              <a:ext cx="511002" cy="12891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2" idx="2"/>
              <a:endCxn id="41" idx="0"/>
            </p:cNvCxnSpPr>
            <p:nvPr/>
          </p:nvCxnSpPr>
          <p:spPr>
            <a:xfrm rot="5400000">
              <a:off x="3531736" y="4457536"/>
              <a:ext cx="575505" cy="4889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030083" y="4975932"/>
              <a:ext cx="92727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folder11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7" name="Straight Connector 36"/>
            <p:cNvCxnSpPr>
              <a:stCxn id="19" idx="2"/>
              <a:endCxn id="34" idx="0"/>
            </p:cNvCxnSpPr>
            <p:nvPr/>
          </p:nvCxnSpPr>
          <p:spPr>
            <a:xfrm rot="16200000" flipH="1">
              <a:off x="1639322" y="4121532"/>
              <a:ext cx="561648" cy="11471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9" idx="2"/>
              <a:endCxn id="36" idx="0"/>
            </p:cNvCxnSpPr>
            <p:nvPr/>
          </p:nvCxnSpPr>
          <p:spPr>
            <a:xfrm rot="5400000">
              <a:off x="620616" y="4249977"/>
              <a:ext cx="561649" cy="8902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063988" y="4975932"/>
              <a:ext cx="993738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fileE.txt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Straight Connector 39"/>
            <p:cNvCxnSpPr>
              <a:stCxn id="22" idx="2"/>
              <a:endCxn id="39" idx="0"/>
            </p:cNvCxnSpPr>
            <p:nvPr/>
          </p:nvCxnSpPr>
          <p:spPr>
            <a:xfrm rot="16200000" flipH="1">
              <a:off x="4031598" y="4446672"/>
              <a:ext cx="561649" cy="4968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085989" y="4989788"/>
              <a:ext cx="977998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fileD.txt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90263" y="4975931"/>
              <a:ext cx="912618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fileC.txt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30083" y="5884454"/>
              <a:ext cx="927274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fileD.txt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25" name="Straight Connector 124"/>
            <p:cNvCxnSpPr>
              <a:stCxn id="34" idx="2"/>
              <a:endCxn id="124" idx="0"/>
            </p:cNvCxnSpPr>
            <p:nvPr/>
          </p:nvCxnSpPr>
          <p:spPr>
            <a:xfrm rot="5400000">
              <a:off x="2231293" y="5622024"/>
              <a:ext cx="524857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" idx="2"/>
              <a:endCxn id="107" idx="0"/>
            </p:cNvCxnSpPr>
            <p:nvPr/>
          </p:nvCxnSpPr>
          <p:spPr>
            <a:xfrm rot="16200000" flipH="1">
              <a:off x="1065748" y="4695106"/>
              <a:ext cx="561647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 bwMode="auto">
          <a:xfrm>
            <a:off x="3265816" y="4320018"/>
            <a:ext cx="5878184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signatures = {'Creeper':'ye8009g2h1azzx33',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'Code Red':'99dh1cz963bsscs3',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'Blaster':'fdp1102k1ks6hgbc'}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scan('test</a:t>
            </a:r>
            <a:r>
              <a:rPr lang="en-US" sz="1400" dirty="0" smtClean="0">
                <a:latin typeface="Courier"/>
                <a:cs typeface="Courier"/>
              </a:rPr>
              <a:t>', signatures)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test/</a:t>
            </a:r>
            <a:r>
              <a:rPr lang="en-US" sz="1400" dirty="0" err="1" smtClean="0">
                <a:latin typeface="Courier"/>
                <a:cs typeface="Courier"/>
              </a:rPr>
              <a:t>fileA.txt</a:t>
            </a:r>
            <a:r>
              <a:rPr lang="en-US" sz="1400" dirty="0" smtClean="0">
                <a:latin typeface="Courier"/>
                <a:cs typeface="Courier"/>
              </a:rPr>
              <a:t>, found virus Creeper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test/folder1/fileB.txt, found virus Creeper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test/folder1/fileC.txt, found virus Code Red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test/folder1/folder11/fileD.txt, found virus Code Red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test/folder2/fileD.txt, found virus Blaster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test/folder2/fileE.txt, found virus Blaster</a:t>
            </a:r>
          </a:p>
        </p:txBody>
      </p:sp>
      <p:sp>
        <p:nvSpPr>
          <p:cNvPr id="137" name="TextBox 136"/>
          <p:cNvSpPr txBox="1"/>
          <p:nvPr/>
        </p:nvSpPr>
        <p:spPr bwMode="auto">
          <a:xfrm>
            <a:off x="247870" y="1762030"/>
            <a:ext cx="31646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ecursion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used to scan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files for viruses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8" name="TextBox 137"/>
          <p:cNvSpPr txBox="1"/>
          <p:nvPr/>
        </p:nvSpPr>
        <p:spPr bwMode="auto">
          <a:xfrm>
            <a:off x="247870" y="3029234"/>
            <a:ext cx="331277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virus scanner </a:t>
            </a:r>
            <a:r>
              <a:rPr lang="en-US" sz="2000" dirty="0" smtClean="0">
                <a:solidFill>
                  <a:srgbClr val="FF0000"/>
                </a:solidFill>
              </a:rPr>
              <a:t>systematically </a:t>
            </a:r>
            <a:r>
              <a:rPr lang="en-US" sz="2000" dirty="0" smtClean="0">
                <a:solidFill>
                  <a:schemeClr val="accent1"/>
                </a:solidFill>
              </a:rPr>
              <a:t>looks at every file in the </a:t>
            </a:r>
            <a:r>
              <a:rPr lang="en-US" sz="2000" dirty="0" err="1" smtClean="0">
                <a:solidFill>
                  <a:schemeClr val="accent1"/>
                </a:solidFill>
              </a:rPr>
              <a:t>filesystem</a:t>
            </a:r>
            <a:r>
              <a:rPr lang="en-US" sz="2000" dirty="0" smtClean="0">
                <a:solidFill>
                  <a:schemeClr val="accent1"/>
                </a:solidFill>
              </a:rPr>
              <a:t> and prints the names of the files that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contain a known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computer virus signature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9" name="TextBox 138"/>
          <p:cNvSpPr txBox="1"/>
          <p:nvPr/>
        </p:nvSpPr>
        <p:spPr bwMode="auto">
          <a:xfrm>
            <a:off x="1447473" y="5274126"/>
            <a:ext cx="10393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pathname</a:t>
            </a:r>
          </a:p>
        </p:txBody>
      </p:sp>
      <p:cxnSp>
        <p:nvCxnSpPr>
          <p:cNvPr id="141" name="Straight Arrow Connector 140"/>
          <p:cNvCxnSpPr>
            <a:stCxn id="139" idx="3"/>
          </p:cNvCxnSpPr>
          <p:nvPr/>
        </p:nvCxnSpPr>
        <p:spPr>
          <a:xfrm flipV="1">
            <a:off x="2486840" y="5148461"/>
            <a:ext cx="1946958" cy="294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 bwMode="auto">
          <a:xfrm>
            <a:off x="723737" y="6079525"/>
            <a:ext cx="263549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dictionary mapping virus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names to their signatures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2990534" y="5205162"/>
            <a:ext cx="2271058" cy="10076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 bwMode="auto">
          <a:xfrm>
            <a:off x="3980212" y="3750371"/>
            <a:ext cx="11849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virus names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5170875" y="4116501"/>
            <a:ext cx="317509" cy="2835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3" idx="2"/>
          </p:cNvCxnSpPr>
          <p:nvPr/>
        </p:nvCxnSpPr>
        <p:spPr>
          <a:xfrm rot="5400000">
            <a:off x="4086882" y="4163691"/>
            <a:ext cx="560567" cy="4110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5400000">
            <a:off x="3645675" y="4348985"/>
            <a:ext cx="748459" cy="3061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 bwMode="auto">
          <a:xfrm>
            <a:off x="7092257" y="3902771"/>
            <a:ext cx="1492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virus signatures</a:t>
            </a:r>
          </a:p>
        </p:txBody>
      </p:sp>
      <p:cxnSp>
        <p:nvCxnSpPr>
          <p:cNvPr id="163" name="Straight Arrow Connector 162"/>
          <p:cNvCxnSpPr/>
          <p:nvPr/>
        </p:nvCxnSpPr>
        <p:spPr>
          <a:xfrm rot="5400000">
            <a:off x="7461476" y="4309286"/>
            <a:ext cx="204125" cy="680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10800000" flipV="1">
            <a:off x="6259481" y="4241243"/>
            <a:ext cx="1122625" cy="646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10800000" flipV="1">
            <a:off x="5964650" y="4241242"/>
            <a:ext cx="1156643" cy="4082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5400000" flipH="1" flipV="1">
            <a:off x="2595980" y="4941984"/>
            <a:ext cx="1665394" cy="876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6" grpId="0" animBg="1"/>
      <p:bldP spid="138" grpId="0"/>
      <p:bldP spid="139" grpId="0"/>
      <p:bldP spid="143" grpId="1"/>
      <p:bldP spid="153" grpId="0"/>
      <p:bldP spid="153" grpId="1"/>
      <p:bldP spid="162" grpId="0"/>
      <p:bldP spid="16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 bwMode="auto">
          <a:xfrm>
            <a:off x="396007" y="4399728"/>
            <a:ext cx="3090334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Recursive step: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cs typeface="Courier"/>
              </a:rPr>
              <a:t>pathname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refers to a folder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do?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Call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scan()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recursively on every item in the folder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396007" y="4441692"/>
            <a:ext cx="309033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Recursive step: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cs typeface="Courier"/>
              </a:rPr>
              <a:t>pathname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refers to a folder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do?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96007" y="2059738"/>
            <a:ext cx="315999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Base case:</a:t>
            </a: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pathname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refers to a regular file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What to do?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Open the file and check whether it contains any virus signature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396007" y="2059738"/>
            <a:ext cx="315999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Base case:</a:t>
            </a: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pathname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refers to a regular file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What to do?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Scanning for viruses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4" name="Group 134"/>
          <p:cNvGrpSpPr/>
          <p:nvPr/>
        </p:nvGrpSpPr>
        <p:grpSpPr>
          <a:xfrm>
            <a:off x="3966350" y="866562"/>
            <a:ext cx="5057726" cy="3132168"/>
            <a:chOff x="0" y="3135951"/>
            <a:chExt cx="5057726" cy="3132168"/>
          </a:xfrm>
        </p:grpSpPr>
        <p:sp>
          <p:nvSpPr>
            <p:cNvPr id="36" name="Rectangle 35"/>
            <p:cNvSpPr/>
            <p:nvPr/>
          </p:nvSpPr>
          <p:spPr>
            <a:xfrm>
              <a:off x="0" y="4975933"/>
              <a:ext cx="912618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fileB.txt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93722" y="3135951"/>
              <a:ext cx="562199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test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2618" y="4030619"/>
              <a:ext cx="86790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folder1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98938" y="4030618"/>
              <a:ext cx="930098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folder2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11184" y="4030618"/>
              <a:ext cx="927274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fileA.txt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Connector 28"/>
            <p:cNvCxnSpPr>
              <a:stCxn id="18" idx="2"/>
            </p:cNvCxnSpPr>
            <p:nvPr/>
          </p:nvCxnSpPr>
          <p:spPr>
            <a:xfrm rot="5400000">
              <a:off x="1705153" y="2961749"/>
              <a:ext cx="511803" cy="16275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8" idx="2"/>
              <a:endCxn id="23" idx="0"/>
            </p:cNvCxnSpPr>
            <p:nvPr/>
          </p:nvCxnSpPr>
          <p:spPr>
            <a:xfrm rot="5400000">
              <a:off x="2519321" y="3775117"/>
              <a:ext cx="511002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8" idx="2"/>
              <a:endCxn id="22" idx="0"/>
            </p:cNvCxnSpPr>
            <p:nvPr/>
          </p:nvCxnSpPr>
          <p:spPr>
            <a:xfrm rot="16200000" flipH="1">
              <a:off x="3163903" y="3130534"/>
              <a:ext cx="511002" cy="12891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2" idx="2"/>
              <a:endCxn id="41" idx="0"/>
            </p:cNvCxnSpPr>
            <p:nvPr/>
          </p:nvCxnSpPr>
          <p:spPr>
            <a:xfrm rot="5400000">
              <a:off x="3531736" y="4457536"/>
              <a:ext cx="575505" cy="4889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030083" y="4975932"/>
              <a:ext cx="92727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folder11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7" name="Straight Connector 36"/>
            <p:cNvCxnSpPr>
              <a:stCxn id="19" idx="2"/>
              <a:endCxn id="34" idx="0"/>
            </p:cNvCxnSpPr>
            <p:nvPr/>
          </p:nvCxnSpPr>
          <p:spPr>
            <a:xfrm rot="16200000" flipH="1">
              <a:off x="1639322" y="4121532"/>
              <a:ext cx="561648" cy="11471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9" idx="2"/>
              <a:endCxn id="36" idx="0"/>
            </p:cNvCxnSpPr>
            <p:nvPr/>
          </p:nvCxnSpPr>
          <p:spPr>
            <a:xfrm rot="5400000">
              <a:off x="620616" y="4249977"/>
              <a:ext cx="561649" cy="8902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063988" y="4975932"/>
              <a:ext cx="993738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fileE.txt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Straight Connector 39"/>
            <p:cNvCxnSpPr>
              <a:stCxn id="22" idx="2"/>
              <a:endCxn id="39" idx="0"/>
            </p:cNvCxnSpPr>
            <p:nvPr/>
          </p:nvCxnSpPr>
          <p:spPr>
            <a:xfrm rot="16200000" flipH="1">
              <a:off x="4031598" y="4446672"/>
              <a:ext cx="561649" cy="4968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085989" y="4989788"/>
              <a:ext cx="977998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fileD.txt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90263" y="4975931"/>
              <a:ext cx="912618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fileC.txt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30083" y="5884454"/>
              <a:ext cx="927274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fileD.txt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25" name="Straight Connector 124"/>
            <p:cNvCxnSpPr>
              <a:stCxn id="34" idx="2"/>
              <a:endCxn id="124" idx="0"/>
            </p:cNvCxnSpPr>
            <p:nvPr/>
          </p:nvCxnSpPr>
          <p:spPr>
            <a:xfrm rot="5400000">
              <a:off x="2231293" y="5622024"/>
              <a:ext cx="524857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" idx="2"/>
              <a:endCxn id="107" idx="0"/>
            </p:cNvCxnSpPr>
            <p:nvPr/>
          </p:nvCxnSpPr>
          <p:spPr>
            <a:xfrm rot="16200000" flipH="1">
              <a:off x="1065748" y="4695106"/>
              <a:ext cx="561647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 bwMode="auto">
          <a:xfrm>
            <a:off x="396007" y="4440692"/>
            <a:ext cx="3090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Recursive step: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025592" y="4399728"/>
            <a:ext cx="486896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scan(pathname</a:t>
            </a:r>
            <a:r>
              <a:rPr lang="en-US" sz="1400" dirty="0" smtClean="0">
                <a:latin typeface="Courier"/>
                <a:cs typeface="Courier"/>
              </a:rPr>
              <a:t>, signatures):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'''recursively scans all files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contained, directly or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indirectly,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in the folder pathname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'''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...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396007" y="2059738"/>
            <a:ext cx="31599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Base case: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6" grpId="0"/>
      <p:bldP spid="46" grpId="1"/>
      <p:bldP spid="45" grpId="0"/>
      <p:bldP spid="44" grpId="0"/>
      <p:bldP spid="44" grpId="1"/>
      <p:bldP spid="35" grpId="0"/>
      <p:bldP spid="35" grpId="1"/>
      <p:bldP spid="43" grpId="0"/>
      <p:bldP spid="4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Scanning for viruses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0" y="1945020"/>
            <a:ext cx="9156700" cy="4616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import </a:t>
            </a:r>
            <a:r>
              <a:rPr lang="en-US" sz="1400" dirty="0" err="1" smtClean="0">
                <a:latin typeface="Courier"/>
                <a:cs typeface="Courier"/>
              </a:rPr>
              <a:t>os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scan(pathname</a:t>
            </a:r>
            <a:r>
              <a:rPr lang="en-US" sz="1400" dirty="0" smtClean="0">
                <a:latin typeface="Courier"/>
                <a:cs typeface="Courier"/>
              </a:rPr>
              <a:t>, signatures):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'scans all files contained, directly or indirectly, in folder pathname'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for item in </a:t>
            </a:r>
            <a:r>
              <a:rPr lang="en-US" sz="1400" dirty="0" err="1" smtClean="0">
                <a:latin typeface="Courier"/>
                <a:cs typeface="Courier"/>
              </a:rPr>
              <a:t>os.listdir(pathname</a:t>
            </a:r>
            <a:r>
              <a:rPr lang="en-US" sz="1400" dirty="0" smtClean="0">
                <a:latin typeface="Courier"/>
                <a:cs typeface="Courier"/>
              </a:rPr>
              <a:t>):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for every file or folder in folder pathname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# create pathname for item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    # to do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try: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recursive step: blindly do recursion on pathname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itemPathName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</a:t>
            </a:r>
            <a:r>
              <a:rPr lang="en-US" sz="1400" dirty="0" err="1" smtClean="0">
                <a:latin typeface="Courier"/>
                <a:cs typeface="Courier"/>
              </a:rPr>
              <a:t>scan(itemPathName</a:t>
            </a:r>
            <a:r>
              <a:rPr lang="en-US" sz="1400" dirty="0" smtClean="0">
                <a:latin typeface="Courier"/>
                <a:cs typeface="Courier"/>
              </a:rPr>
              <a:t>, signatures)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except: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base case: exception means that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itemPathName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refers to a file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for virus in signatures: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        # check if file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itemPathName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has the virus signature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if </a:t>
            </a:r>
            <a:r>
              <a:rPr lang="en-US" sz="1400" dirty="0" err="1" smtClean="0">
                <a:latin typeface="Courier"/>
                <a:cs typeface="Courier"/>
              </a:rPr>
              <a:t>open(itemPathName).read().find(signatures[virus</a:t>
            </a:r>
            <a:r>
              <a:rPr lang="en-US" sz="1400" dirty="0" smtClean="0">
                <a:latin typeface="Courier"/>
                <a:cs typeface="Courier"/>
              </a:rPr>
              <a:t>]) &gt;=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    print('{}, found virus {}'.</a:t>
            </a:r>
            <a:r>
              <a:rPr lang="en-US" sz="1400" dirty="0" err="1" smtClean="0">
                <a:latin typeface="Courier"/>
                <a:cs typeface="Courier"/>
              </a:rPr>
              <a:t>format(itemPathName</a:t>
            </a:r>
            <a:r>
              <a:rPr lang="en-US" sz="1400" dirty="0" smtClean="0">
                <a:latin typeface="Courier"/>
                <a:cs typeface="Courier"/>
              </a:rPr>
              <a:t>, virus))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709358" y="1300748"/>
            <a:ext cx="78054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listdir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from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Standard Library module </a:t>
            </a:r>
            <a:r>
              <a:rPr lang="en-US" sz="1600" kern="0" dirty="0" err="1" smtClean="0">
                <a:latin typeface="Courier"/>
                <a:ea typeface="+mj-ea"/>
                <a:cs typeface="Courier"/>
              </a:rPr>
              <a:t>os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returns the list of items in a folder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rot="16200000" flipH="1">
            <a:off x="1539644" y="2016062"/>
            <a:ext cx="1320494" cy="566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 bwMode="auto">
          <a:xfrm>
            <a:off x="8217859" y="6550223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ch10.py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 bwMode="auto">
          <a:xfrm>
            <a:off x="216791" y="6457890"/>
            <a:ext cx="85689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recursive calls should be made on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pathn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ame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\item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(on Windows machines)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Relative pathnames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3931207" y="5154142"/>
            <a:ext cx="351188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scan(item</a:t>
            </a:r>
            <a:r>
              <a:rPr lang="en-US" sz="1400" dirty="0" smtClean="0">
                <a:latin typeface="Courier"/>
                <a:cs typeface="Courier"/>
              </a:rPr>
              <a:t>, signatures)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216790" y="4081597"/>
            <a:ext cx="371441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for item in </a:t>
            </a:r>
            <a:r>
              <a:rPr lang="en-US" sz="1400" dirty="0" err="1" smtClean="0">
                <a:latin typeface="Courier"/>
                <a:cs typeface="Courier"/>
              </a:rPr>
              <a:t>os.listdir(pathname</a:t>
            </a:r>
            <a:r>
              <a:rPr lang="en-US" sz="1400" dirty="0" smtClean="0">
                <a:latin typeface="Courier"/>
                <a:cs typeface="Courier"/>
              </a:rPr>
              <a:t>): 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216790" y="3556739"/>
            <a:ext cx="33281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When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pathname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</a:t>
            </a:r>
            <a:r>
              <a:rPr lang="en-US" dirty="0" smtClean="0">
                <a:latin typeface="Courier"/>
                <a:cs typeface="Courier"/>
              </a:rPr>
              <a:t>'test'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in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086274" y="373924"/>
            <a:ext cx="5057726" cy="4091338"/>
            <a:chOff x="3931207" y="564955"/>
            <a:chExt cx="5057726" cy="4091338"/>
          </a:xfrm>
        </p:grpSpPr>
        <p:grpSp>
          <p:nvGrpSpPr>
            <p:cNvPr id="4" name="Group 134"/>
            <p:cNvGrpSpPr/>
            <p:nvPr/>
          </p:nvGrpSpPr>
          <p:grpSpPr>
            <a:xfrm>
              <a:off x="3931207" y="1524125"/>
              <a:ext cx="5057726" cy="3132168"/>
              <a:chOff x="0" y="3135951"/>
              <a:chExt cx="5057726" cy="313216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0" y="4975933"/>
                <a:ext cx="912618" cy="383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000000"/>
                    </a:solidFill>
                  </a:rPr>
                  <a:t>fileB.txt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93722" y="3135951"/>
                <a:ext cx="562199" cy="383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test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12618" y="4030619"/>
                <a:ext cx="867906" cy="383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folder1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598938" y="4030618"/>
                <a:ext cx="930098" cy="383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folder2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311184" y="4030618"/>
                <a:ext cx="927274" cy="383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000000"/>
                    </a:solidFill>
                  </a:rPr>
                  <a:t>fileA.txt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18" idx="2"/>
              </p:cNvCxnSpPr>
              <p:nvPr/>
            </p:nvCxnSpPr>
            <p:spPr>
              <a:xfrm rot="5400000">
                <a:off x="1705153" y="2961749"/>
                <a:ext cx="511803" cy="16275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8" idx="2"/>
                <a:endCxn id="23" idx="0"/>
              </p:cNvCxnSpPr>
              <p:nvPr/>
            </p:nvCxnSpPr>
            <p:spPr>
              <a:xfrm rot="5400000">
                <a:off x="2519321" y="3775117"/>
                <a:ext cx="511002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8" idx="2"/>
                <a:endCxn id="22" idx="0"/>
              </p:cNvCxnSpPr>
              <p:nvPr/>
            </p:nvCxnSpPr>
            <p:spPr>
              <a:xfrm rot="16200000" flipH="1">
                <a:off x="3163903" y="3130534"/>
                <a:ext cx="511002" cy="128916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22" idx="2"/>
                <a:endCxn id="41" idx="0"/>
              </p:cNvCxnSpPr>
              <p:nvPr/>
            </p:nvCxnSpPr>
            <p:spPr>
              <a:xfrm rot="5400000">
                <a:off x="3531736" y="4457536"/>
                <a:ext cx="575505" cy="4889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2030083" y="4975932"/>
                <a:ext cx="927277" cy="383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folder11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7" name="Straight Connector 36"/>
              <p:cNvCxnSpPr>
                <a:stCxn id="19" idx="2"/>
                <a:endCxn id="34" idx="0"/>
              </p:cNvCxnSpPr>
              <p:nvPr/>
            </p:nvCxnSpPr>
            <p:spPr>
              <a:xfrm rot="16200000" flipH="1">
                <a:off x="1639322" y="4121532"/>
                <a:ext cx="561648" cy="114715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9" idx="2"/>
                <a:endCxn id="36" idx="0"/>
              </p:cNvCxnSpPr>
              <p:nvPr/>
            </p:nvCxnSpPr>
            <p:spPr>
              <a:xfrm rot="5400000">
                <a:off x="620616" y="4249977"/>
                <a:ext cx="561649" cy="8902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4063988" y="4975932"/>
                <a:ext cx="993738" cy="383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000000"/>
                    </a:solidFill>
                  </a:rPr>
                  <a:t>fileE.txt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0" name="Straight Connector 39"/>
              <p:cNvCxnSpPr>
                <a:stCxn id="22" idx="2"/>
                <a:endCxn id="39" idx="0"/>
              </p:cNvCxnSpPr>
              <p:nvPr/>
            </p:nvCxnSpPr>
            <p:spPr>
              <a:xfrm rot="16200000" flipH="1">
                <a:off x="4031598" y="4446672"/>
                <a:ext cx="561649" cy="49687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3085989" y="4989788"/>
                <a:ext cx="977998" cy="383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000000"/>
                    </a:solidFill>
                  </a:rPr>
                  <a:t>fileD.txt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890263" y="4975931"/>
                <a:ext cx="912618" cy="383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000000"/>
                    </a:solidFill>
                  </a:rPr>
                  <a:t>fileC.txt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030083" y="5884454"/>
                <a:ext cx="927274" cy="383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000000"/>
                    </a:solidFill>
                  </a:rPr>
                  <a:t>fileD.txt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25" name="Straight Connector 124"/>
              <p:cNvCxnSpPr>
                <a:stCxn id="34" idx="2"/>
                <a:endCxn id="124" idx="0"/>
              </p:cNvCxnSpPr>
              <p:nvPr/>
            </p:nvCxnSpPr>
            <p:spPr>
              <a:xfrm rot="5400000">
                <a:off x="2231293" y="5622024"/>
                <a:ext cx="524857" cy="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9" idx="2"/>
                <a:endCxn id="107" idx="0"/>
              </p:cNvCxnSpPr>
              <p:nvPr/>
            </p:nvCxnSpPr>
            <p:spPr>
              <a:xfrm rot="16200000" flipH="1">
                <a:off x="1065748" y="4695106"/>
                <a:ext cx="56164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5734088" y="564955"/>
              <a:ext cx="930098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home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0" name="Straight Connector 49"/>
            <p:cNvCxnSpPr>
              <a:stCxn id="49" idx="2"/>
              <a:endCxn id="52" idx="0"/>
            </p:cNvCxnSpPr>
            <p:nvPr/>
          </p:nvCxnSpPr>
          <p:spPr>
            <a:xfrm rot="5400000">
              <a:off x="5666886" y="991873"/>
              <a:ext cx="575505" cy="4889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9" idx="2"/>
            </p:cNvCxnSpPr>
            <p:nvPr/>
          </p:nvCxnSpPr>
          <p:spPr>
            <a:xfrm rot="16200000" flipH="1">
              <a:off x="6166748" y="981009"/>
              <a:ext cx="561648" cy="4968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221139" y="1524125"/>
              <a:ext cx="977998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ch10.py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 bwMode="auto">
          <a:xfrm>
            <a:off x="1812599" y="1562358"/>
            <a:ext cx="3304956" cy="30777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scan('test</a:t>
            </a:r>
            <a:r>
              <a:rPr lang="en-US" sz="1400" dirty="0" smtClean="0">
                <a:latin typeface="Courier"/>
                <a:cs typeface="Courier"/>
              </a:rPr>
              <a:t>', signatures)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216790" y="1470025"/>
            <a:ext cx="15958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we run</a:t>
            </a:r>
          </a:p>
        </p:txBody>
      </p:sp>
      <p:sp>
        <p:nvSpPr>
          <p:cNvPr id="57" name="TextBox 56"/>
          <p:cNvSpPr txBox="1"/>
          <p:nvPr/>
        </p:nvSpPr>
        <p:spPr bwMode="auto">
          <a:xfrm>
            <a:off x="216790" y="1870135"/>
            <a:ext cx="432579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assumption is that the </a:t>
            </a:r>
            <a:r>
              <a:rPr lang="en-US" sz="20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current working directory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a folder (say, </a:t>
            </a:r>
            <a:r>
              <a:rPr lang="en-US" kern="0" noProof="0" dirty="0" smtClean="0">
                <a:latin typeface="Courier"/>
                <a:ea typeface="+mj-ea"/>
                <a:cs typeface="Courier"/>
              </a:rPr>
              <a:t>home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 that </a:t>
            </a:r>
            <a:r>
              <a:rPr lang="en-US" sz="20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contains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both </a:t>
            </a:r>
            <a:r>
              <a:rPr lang="en-US" kern="0" noProof="0" dirty="0" smtClean="0">
                <a:latin typeface="Courier"/>
                <a:ea typeface="+mj-ea"/>
                <a:cs typeface="Courier"/>
              </a:rPr>
              <a:t>ch10.py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folder </a:t>
            </a:r>
            <a:r>
              <a:rPr lang="en-US" kern="0" noProof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test</a:t>
            </a:r>
            <a:endParaRPr lang="en-US" sz="2000" kern="0" noProof="0" dirty="0" smtClean="0">
              <a:solidFill>
                <a:srgbClr val="000000"/>
              </a:solidFill>
              <a:latin typeface="Courier"/>
              <a:ea typeface="+mj-ea"/>
              <a:cs typeface="Courier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216790" y="4494797"/>
            <a:ext cx="83205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lang="en-US" kern="0" noProof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item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will (successively) be </a:t>
            </a:r>
            <a:r>
              <a:rPr lang="en-US" kern="0" noProof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folder1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fileA.txt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and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cs typeface="Courier"/>
              </a:rPr>
              <a:t>folder2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216790" y="5061809"/>
            <a:ext cx="76575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Why can’t we make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recursive call                                                                   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216791" y="5697281"/>
            <a:ext cx="8430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Because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cs typeface="Courier"/>
              </a:rPr>
              <a:t>folder1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fifleA.txt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, and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cs typeface="Courier"/>
              </a:rPr>
              <a:t>folder2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are not in the current working directory (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home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</a:t>
            </a:r>
          </a:p>
        </p:txBody>
      </p:sp>
      <p:sp>
        <p:nvSpPr>
          <p:cNvPr id="65" name="TextBox 64"/>
          <p:cNvSpPr txBox="1"/>
          <p:nvPr/>
        </p:nvSpPr>
        <p:spPr bwMode="auto">
          <a:xfrm>
            <a:off x="216790" y="6457890"/>
            <a:ext cx="85617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recursive calls should be made on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pathn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ame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/item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(on UNIX-like machines)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42" grpId="0" animBg="1"/>
      <p:bldP spid="32" grpId="0" animBg="1"/>
      <p:bldP spid="48" grpId="0"/>
      <p:bldP spid="59" grpId="0"/>
      <p:bldP spid="62" grpId="0"/>
      <p:bldP spid="64" grpId="0"/>
      <p:bldP spid="65" grpId="0"/>
      <p:bldP spid="6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Scanning for viruses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0" y="1945019"/>
            <a:ext cx="9156700" cy="4616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import </a:t>
            </a:r>
            <a:r>
              <a:rPr lang="en-US" sz="1400" dirty="0" err="1" smtClean="0">
                <a:latin typeface="Courier"/>
                <a:cs typeface="Courier"/>
              </a:rPr>
              <a:t>os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scan(pathname</a:t>
            </a:r>
            <a:r>
              <a:rPr lang="en-US" sz="1400" dirty="0" smtClean="0">
                <a:latin typeface="Courier"/>
                <a:cs typeface="Courier"/>
              </a:rPr>
              <a:t>, signatures):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'scans all files contained, directly or indirectly, in folder pathname'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for item in </a:t>
            </a:r>
            <a:r>
              <a:rPr lang="en-US" sz="1400" dirty="0" err="1" smtClean="0">
                <a:latin typeface="Courier"/>
                <a:cs typeface="Courier"/>
              </a:rPr>
              <a:t>os.listdir(pathname</a:t>
            </a:r>
            <a:r>
              <a:rPr lang="en-US" sz="1400" dirty="0" smtClean="0">
                <a:latin typeface="Courier"/>
                <a:cs typeface="Courier"/>
              </a:rPr>
              <a:t>):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for every file or folder in folder pathname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# create pathname for item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#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itemPathName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= pathname + '/' + item         # Mac only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#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itemPathName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= pathname + '\' + item         # Windows only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itemPathName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os.path.join(pathname</a:t>
            </a:r>
            <a:r>
              <a:rPr lang="en-US" sz="1400" dirty="0" smtClean="0">
                <a:latin typeface="Courier"/>
                <a:cs typeface="Courier"/>
              </a:rPr>
              <a:t>, item)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any OS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try: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recursive step: blindly do recursion on pathname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itemPathName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</a:t>
            </a:r>
            <a:r>
              <a:rPr lang="en-US" sz="1400" dirty="0" err="1" smtClean="0">
                <a:latin typeface="Courier"/>
                <a:cs typeface="Courier"/>
              </a:rPr>
              <a:t>scan(itemPathName</a:t>
            </a:r>
            <a:r>
              <a:rPr lang="en-US" sz="1400" dirty="0" smtClean="0">
                <a:latin typeface="Courier"/>
                <a:cs typeface="Courier"/>
              </a:rPr>
              <a:t>, signatures)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except: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base case: exception means that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itemPathName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refers to a file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for virus in signatures: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        # check if file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itemPathName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has the virus signature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if </a:t>
            </a:r>
            <a:r>
              <a:rPr lang="en-US" sz="1400" dirty="0" err="1" smtClean="0">
                <a:latin typeface="Courier"/>
                <a:cs typeface="Courier"/>
              </a:rPr>
              <a:t>open(itemPathName).read().find(signatures[virus</a:t>
            </a:r>
            <a:r>
              <a:rPr lang="en-US" sz="1400" dirty="0" smtClean="0">
                <a:latin typeface="Courier"/>
                <a:cs typeface="Courier"/>
              </a:rPr>
              <a:t>]) &gt;=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    print('{}, found virus {}'.</a:t>
            </a:r>
            <a:r>
              <a:rPr lang="en-US" sz="1400" dirty="0" err="1" smtClean="0">
                <a:latin typeface="Courier"/>
                <a:cs typeface="Courier"/>
              </a:rPr>
              <a:t>format(itemPathName</a:t>
            </a:r>
            <a:r>
              <a:rPr lang="en-US" sz="1400" dirty="0" smtClean="0">
                <a:latin typeface="Courier"/>
                <a:cs typeface="Courier"/>
              </a:rPr>
              <a:t>, virus))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157096" y="1453201"/>
            <a:ext cx="87851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join()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from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Standard Library module </a:t>
            </a:r>
            <a:r>
              <a:rPr lang="en-US" sz="1600" kern="0" dirty="0" err="1" smtClean="0">
                <a:latin typeface="Courier"/>
                <a:ea typeface="+mj-ea"/>
                <a:cs typeface="Courier"/>
              </a:rPr>
              <a:t>os.path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joins a pathname with a relative pathname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3725016" y="2364463"/>
            <a:ext cx="2177323" cy="10319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auto">
          <a:xfrm>
            <a:off x="8217859" y="6550223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ch10.py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0" y="1651593"/>
            <a:ext cx="5580770" cy="526297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countdown(3)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-1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-976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-977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-978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"&lt;pyshell#61&gt;",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countdown(3)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"/Users/me/ch10.py", line 3, in countdown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countdown(n-1)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File "/Users/me/ch10.py", line 3, in countdown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countdown(n-1)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"/Users/me/ch10.py", line 2, in countdown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RuntimeError</a:t>
            </a:r>
            <a:r>
              <a:rPr lang="en-US" sz="1400" dirty="0" smtClean="0">
                <a:latin typeface="Courier"/>
                <a:cs typeface="Courier"/>
              </a:rPr>
              <a:t>: maximum recursion depth exceeded while calling a Python object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Recursion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1651593"/>
            <a:ext cx="4871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recursive function </a:t>
            </a:r>
            <a:r>
              <a:rPr lang="en-US" sz="2000" dirty="0" smtClean="0">
                <a:solidFill>
                  <a:schemeClr val="accent1"/>
                </a:solidFill>
              </a:rPr>
              <a:t>is one that calls itself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196153" y="1702744"/>
            <a:ext cx="257163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countdown(n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countdown(n-1)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7828951" y="2441408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ch10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2241353"/>
            <a:ext cx="50333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What happens when we run </a:t>
            </a:r>
            <a:r>
              <a:rPr lang="en-US" kern="0" dirty="0" smtClean="0">
                <a:latin typeface="Courier"/>
                <a:ea typeface="+mj-ea"/>
                <a:cs typeface="Courier"/>
              </a:rPr>
              <a:t>countdown(3)</a:t>
            </a:r>
            <a:r>
              <a:rPr lang="en-US" sz="2000" kern="0" dirty="0" smtClean="0">
                <a:solidFill>
                  <a:schemeClr val="accent1"/>
                </a:solidFill>
                <a:latin typeface="Calibri"/>
                <a:ea typeface="+mj-ea"/>
                <a:cs typeface="Calibri"/>
              </a:rPr>
              <a:t>?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944336" y="2749185"/>
            <a:ext cx="3011447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function calls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itself repeatedly until the system resources are exhausted</a:t>
            </a:r>
          </a:p>
          <a:p>
            <a:pPr marL="576263" lvl="1" indent="-2365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i.e.,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limit on the size of the program stack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</a:t>
            </a: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exceeded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944338" y="5118825"/>
            <a:ext cx="272339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order for the function to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terminate normally,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there must be a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stopping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  <p:bldP spid="9" grpId="1" animBg="1"/>
      <p:bldP spid="10" grpId="1"/>
      <p:bldP spid="11" grpId="0"/>
      <p:bldP spid="11" grpId="1"/>
      <p:bldP spid="12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Fibonacci sequence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358" y="1953227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1</a:t>
            </a:r>
            <a:endParaRPr lang="en-US" sz="24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5270" y="1953227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1</a:t>
            </a:r>
            <a:endParaRPr lang="en-US" sz="24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71726" y="1953227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sz="24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3354" y="1953227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3</a:t>
            </a:r>
            <a:endParaRPr lang="en-US" sz="24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5072" y="1953227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5</a:t>
            </a:r>
            <a:endParaRPr lang="en-US" sz="24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9812" y="1953227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8</a:t>
            </a:r>
            <a:endParaRPr lang="en-US" sz="24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89221" y="1953227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13</a:t>
            </a:r>
            <a:endParaRPr lang="en-US" sz="24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1869" y="1953227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21</a:t>
            </a:r>
            <a:endParaRPr lang="en-US" sz="24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43587" y="1953227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34</a:t>
            </a:r>
            <a:endParaRPr lang="en-US" sz="24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78327" y="1953227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55</a:t>
            </a:r>
            <a:endParaRPr lang="en-US" sz="24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848575" y="2010317"/>
            <a:ext cx="4948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 . .</a:t>
            </a:r>
          </a:p>
        </p:txBody>
      </p:sp>
      <p:sp>
        <p:nvSpPr>
          <p:cNvPr id="21" name="Freeform 20"/>
          <p:cNvSpPr/>
          <p:nvPr/>
        </p:nvSpPr>
        <p:spPr>
          <a:xfrm>
            <a:off x="994737" y="2404294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730649" y="2410427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466561" y="2410427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3202473" y="2410427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3938385" y="2410427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674297" y="2410427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5410209" y="2410427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146121" y="2410427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09358" y="1470025"/>
            <a:ext cx="418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Recall the Fibonacci number sequence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5314262"/>
            <a:ext cx="391919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rfib(n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'returns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n-th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Fibonacci number'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if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&lt; 2:          # base case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return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# recursive step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rfib(n-1) + rfib(n-2)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95947" y="3126529"/>
            <a:ext cx="9156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There is a natural recursive definition for the </a:t>
            </a:r>
            <a:r>
              <a:rPr lang="en-US" sz="2000" dirty="0" err="1" smtClean="0">
                <a:solidFill>
                  <a:schemeClr val="accent1"/>
                </a:solidFill>
              </a:rPr>
              <a:t>n-th</a:t>
            </a:r>
            <a:r>
              <a:rPr lang="en-US" sz="2000" dirty="0" smtClean="0">
                <a:solidFill>
                  <a:schemeClr val="accent1"/>
                </a:solidFill>
              </a:rPr>
              <a:t> Fibonacci number:</a:t>
            </a: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1189053" y="3526639"/>
          <a:ext cx="4872038" cy="850900"/>
        </p:xfrm>
        <a:graphic>
          <a:graphicData uri="http://schemas.openxmlformats.org/presentationml/2006/ole">
            <p:oleObj spid="_x0000_s76802" name="Equation" r:id="rId3" imgW="2552700" imgH="444500" progId="Equation.3">
              <p:embed/>
            </p:oleObj>
          </a:graphicData>
        </a:graphic>
      </p:graphicFrame>
      <p:sp>
        <p:nvSpPr>
          <p:cNvPr id="44" name="TextBox 43"/>
          <p:cNvSpPr txBox="1"/>
          <p:nvPr/>
        </p:nvSpPr>
        <p:spPr bwMode="auto">
          <a:xfrm>
            <a:off x="7416871" y="2738637"/>
            <a:ext cx="1490283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rfib(0)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rfib(1)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rfib(2)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rfib(5)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95947" y="4728873"/>
            <a:ext cx="91101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Use recursion to implement function </a:t>
            </a:r>
            <a:r>
              <a:rPr lang="en-US" sz="2000" dirty="0" err="1" smtClean="0">
                <a:latin typeface="Courier"/>
                <a:cs typeface="Courier"/>
              </a:rPr>
              <a:t>rfib</a:t>
            </a:r>
            <a:r>
              <a:rPr lang="en-US" sz="2000" dirty="0" smtClean="0">
                <a:latin typeface="Courier"/>
                <a:cs typeface="Courier"/>
              </a:rPr>
              <a:t>()</a:t>
            </a:r>
            <a:r>
              <a:rPr lang="en-US" sz="2000" dirty="0" smtClean="0">
                <a:solidFill>
                  <a:schemeClr val="accent1"/>
                </a:solidFill>
              </a:rPr>
              <a:t> that returns the </a:t>
            </a:r>
            <a:r>
              <a:rPr lang="en-US" sz="2000" dirty="0" err="1" smtClean="0">
                <a:solidFill>
                  <a:schemeClr val="accent1"/>
                </a:solidFill>
              </a:rPr>
              <a:t>n-th</a:t>
            </a:r>
            <a:r>
              <a:rPr lang="en-US" sz="2000" dirty="0" smtClean="0">
                <a:solidFill>
                  <a:schemeClr val="accent1"/>
                </a:solidFill>
              </a:rPr>
              <a:t> Fibonacci number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5089221" y="5314262"/>
            <a:ext cx="13308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Let’s test it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6543587" y="5314262"/>
            <a:ext cx="149028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rfib(20)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10946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rfib(50)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6543587" y="5314262"/>
            <a:ext cx="149028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rfib(20)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10946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rfib(50)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alibri"/>
                <a:cs typeface="Calibri"/>
              </a:rPr>
              <a:t>(minutes elapse)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5092039" y="6324439"/>
            <a:ext cx="29418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Why is it taking so long???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2" grpId="0" animBg="1"/>
      <p:bldP spid="35" grpId="0"/>
      <p:bldP spid="44" grpId="0" animBg="1"/>
      <p:bldP spid="45" grpId="0"/>
      <p:bldP spid="46" grpId="0"/>
      <p:bldP spid="47" grpId="0" animBg="1"/>
      <p:bldP spid="47" grpId="2" animBg="1"/>
      <p:bldP spid="48" grpId="0" animBg="1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Fibonacci sequence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464925" y="5307224"/>
            <a:ext cx="391919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rfib(n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'returns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n-th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Fibonacci number'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if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&lt; 2:          # base case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return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# recursive step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rfib(n-1) + rfib(n-2)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709358" y="1470025"/>
            <a:ext cx="77406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Let’s illustrate the recursive calls made during the execution of </a:t>
            </a:r>
            <a:r>
              <a:rPr lang="en-US" kern="0" dirty="0" err="1" smtClean="0">
                <a:latin typeface="Courier"/>
                <a:ea typeface="+mj-ea"/>
                <a:cs typeface="Courier"/>
              </a:rPr>
              <a:t>rfib(n</a:t>
            </a:r>
            <a:r>
              <a:rPr lang="en-US" kern="0" dirty="0" smtClean="0">
                <a:latin typeface="Courier"/>
                <a:ea typeface="+mj-ea"/>
                <a:cs typeface="Courier"/>
              </a:rPr>
              <a:t>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5347813" y="2267259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rfib(n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)</a:t>
            </a:r>
          </a:p>
        </p:txBody>
      </p:sp>
      <p:cxnSp>
        <p:nvCxnSpPr>
          <p:cNvPr id="39" name="Straight Connector 38"/>
          <p:cNvCxnSpPr>
            <a:stCxn id="37" idx="2"/>
            <a:endCxn id="53" idx="0"/>
          </p:cNvCxnSpPr>
          <p:nvPr/>
        </p:nvCxnSpPr>
        <p:spPr>
          <a:xfrm rot="5400000">
            <a:off x="5064443" y="2182839"/>
            <a:ext cx="360595" cy="11449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7" idx="2"/>
            <a:endCxn id="56" idx="0"/>
          </p:cNvCxnSpPr>
          <p:nvPr/>
        </p:nvCxnSpPr>
        <p:spPr>
          <a:xfrm rot="16200000" flipH="1">
            <a:off x="6316425" y="2075844"/>
            <a:ext cx="362085" cy="13604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 bwMode="auto">
          <a:xfrm>
            <a:off x="4095085" y="2935631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rfib(n-1)</a:t>
            </a:r>
          </a:p>
        </p:txBody>
      </p:sp>
      <p:cxnSp>
        <p:nvCxnSpPr>
          <p:cNvPr id="54" name="Straight Connector 53"/>
          <p:cNvCxnSpPr>
            <a:stCxn id="53" idx="2"/>
          </p:cNvCxnSpPr>
          <p:nvPr/>
        </p:nvCxnSpPr>
        <p:spPr>
          <a:xfrm rot="5400000">
            <a:off x="4201878" y="3136615"/>
            <a:ext cx="363575" cy="57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2"/>
          </p:cNvCxnSpPr>
          <p:nvPr/>
        </p:nvCxnSpPr>
        <p:spPr>
          <a:xfrm rot="16200000" flipH="1">
            <a:off x="4779781" y="3135872"/>
            <a:ext cx="362090" cy="577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 bwMode="auto">
          <a:xfrm>
            <a:off x="6600541" y="2937121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rfib(n-2)</a:t>
            </a:r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rot="5400000">
            <a:off x="6708078" y="3137361"/>
            <a:ext cx="362087" cy="57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2"/>
          </p:cNvCxnSpPr>
          <p:nvPr/>
        </p:nvCxnSpPr>
        <p:spPr>
          <a:xfrm rot="16200000" flipH="1">
            <a:off x="7283402" y="3134037"/>
            <a:ext cx="365760" cy="577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 bwMode="auto">
          <a:xfrm>
            <a:off x="3517923" y="3604009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rfib(n-2)</a:t>
            </a:r>
          </a:p>
        </p:txBody>
      </p:sp>
      <p:cxnSp>
        <p:nvCxnSpPr>
          <p:cNvPr id="71" name="Straight Connector 70"/>
          <p:cNvCxnSpPr>
            <a:stCxn id="69" idx="2"/>
          </p:cNvCxnSpPr>
          <p:nvPr/>
        </p:nvCxnSpPr>
        <p:spPr>
          <a:xfrm rot="5400000">
            <a:off x="3624717" y="3804994"/>
            <a:ext cx="363574" cy="577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9" idx="2"/>
          </p:cNvCxnSpPr>
          <p:nvPr/>
        </p:nvCxnSpPr>
        <p:spPr>
          <a:xfrm rot="16200000" flipH="1">
            <a:off x="4202618" y="3804250"/>
            <a:ext cx="362090" cy="577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 bwMode="auto">
          <a:xfrm>
            <a:off x="2940763" y="4273876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rfib(n-3)</a:t>
            </a:r>
          </a:p>
        </p:txBody>
      </p:sp>
      <p:sp>
        <p:nvSpPr>
          <p:cNvPr id="74" name="TextBox 73"/>
          <p:cNvSpPr txBox="1"/>
          <p:nvPr/>
        </p:nvSpPr>
        <p:spPr bwMode="auto">
          <a:xfrm>
            <a:off x="4095087" y="4273876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rfib(n-4)</a:t>
            </a:r>
          </a:p>
        </p:txBody>
      </p:sp>
      <p:sp>
        <p:nvSpPr>
          <p:cNvPr id="75" name="TextBox 74"/>
          <p:cNvSpPr txBox="1"/>
          <p:nvPr/>
        </p:nvSpPr>
        <p:spPr bwMode="auto">
          <a:xfrm>
            <a:off x="4672243" y="3602520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rfib(n-3)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6023382" y="3604009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rfib(n-3)</a:t>
            </a:r>
          </a:p>
        </p:txBody>
      </p:sp>
      <p:sp>
        <p:nvSpPr>
          <p:cNvPr id="77" name="TextBox 76"/>
          <p:cNvSpPr txBox="1"/>
          <p:nvPr/>
        </p:nvSpPr>
        <p:spPr bwMode="auto">
          <a:xfrm>
            <a:off x="7177701" y="3606985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rfib(n-4)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5875147" y="4181543"/>
            <a:ext cx="14507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so on …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2940762" y="4275361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rfib(n-3)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4672247" y="3606985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rfib(n-3)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6023381" y="3602519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rfib(n-3)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4842025" y="5307224"/>
            <a:ext cx="37369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same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recursive calls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are being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made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again and again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A</a:t>
            </a:r>
            <a:r>
              <a:rPr lang="en-US" kern="0" baseline="0" dirty="0" smtClean="0">
                <a:latin typeface="Calibri" pitchFamily="34" charset="0"/>
                <a:ea typeface="+mj-ea"/>
                <a:cs typeface="+mj-cs"/>
              </a:rPr>
              <a:t> huge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 waste!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3" grpId="0"/>
      <p:bldP spid="56" grpId="0"/>
      <p:bldP spid="69" grpId="0"/>
      <p:bldP spid="73" grpId="0"/>
      <p:bldP spid="73" grpId="1"/>
      <p:bldP spid="74" grpId="0"/>
      <p:bldP spid="75" grpId="0"/>
      <p:bldP spid="75" grpId="1"/>
      <p:bldP spid="76" grpId="0"/>
      <p:bldP spid="76" grpId="1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Fibonacci sequence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464925" y="5307224"/>
            <a:ext cx="391919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rfib(n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'returns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n-th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Fibonacci number'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if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&lt; 2:          # base case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return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# recursive step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rfib(n-1) + rfib(n-2)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709358" y="1470025"/>
            <a:ext cx="72690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Compare the performance iterative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fib()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with recursive </a:t>
            </a:r>
            <a:r>
              <a:rPr lang="en-US" kern="0" dirty="0" err="1" smtClean="0">
                <a:latin typeface="Courier"/>
                <a:ea typeface="+mj-ea"/>
                <a:cs typeface="Courier"/>
              </a:rPr>
              <a:t>rfib(n</a:t>
            </a:r>
            <a:r>
              <a:rPr lang="en-US" kern="0" dirty="0" smtClean="0">
                <a:latin typeface="Courier"/>
                <a:ea typeface="+mj-ea"/>
                <a:cs typeface="Courier"/>
              </a:rPr>
              <a:t>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6488100" y="2489272"/>
            <a:ext cx="2655900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fib(50)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20365011074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fib(500)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225591516161936330872512695036072072046011324913758190588638866418474627738686883405015987052796968498626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endParaRPr lang="en-US" sz="1400" dirty="0" smtClea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43587" y="5314262"/>
            <a:ext cx="149028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rfib(20)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10946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rfib(50)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alibri"/>
                <a:cs typeface="Calibri"/>
              </a:rPr>
              <a:t>(minutes elapse)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464924" y="2489272"/>
            <a:ext cx="5885273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fib(n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'returns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n-th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Fibonacci number'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previous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current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 = 1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index of current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# while current is not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n-th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while </a:t>
            </a:r>
            <a:r>
              <a:rPr lang="en-US" sz="1400" dirty="0" err="1" smtClean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 &lt;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previous, current = current, </a:t>
            </a:r>
            <a:r>
              <a:rPr lang="en-US" sz="1400" dirty="0" err="1" smtClean="0">
                <a:latin typeface="Courier"/>
                <a:cs typeface="Courier"/>
              </a:rPr>
              <a:t>previous+current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 +=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current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7552384" y="1960269"/>
            <a:ext cx="13715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instantaneous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7726329" y="2351486"/>
            <a:ext cx="524893" cy="4195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2"/>
          </p:cNvCxnSpPr>
          <p:nvPr/>
        </p:nvCxnSpPr>
        <p:spPr>
          <a:xfrm rot="5400000">
            <a:off x="7680794" y="2651900"/>
            <a:ext cx="910463" cy="2043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 bwMode="auto">
          <a:xfrm>
            <a:off x="709358" y="1960269"/>
            <a:ext cx="46016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Recursion is not always the right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33" grpId="0" animBg="1"/>
      <p:bldP spid="35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 bwMode="auto">
          <a:xfrm>
            <a:off x="3250547" y="4131188"/>
            <a:ext cx="5565112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This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experiment only compares the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performance of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cs typeface="Courier"/>
              </a:rPr>
              <a:t>fib()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and 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cs typeface="Courier"/>
              </a:rPr>
              <a:t>rfib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for input 30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a better sense of the relative performance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of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fib()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rfib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time them both using a range of input values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e.g., 30,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32, 34, …, 40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922817" y="3629904"/>
            <a:ext cx="6233883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import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timing(func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'runs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func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on input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start = </a:t>
            </a:r>
            <a:r>
              <a:rPr lang="en-US" sz="1400" dirty="0" err="1" smtClean="0">
                <a:latin typeface="Courier"/>
                <a:cs typeface="Courier"/>
              </a:rPr>
              <a:t>time.time</a:t>
            </a:r>
            <a:r>
              <a:rPr lang="en-US" sz="1400" dirty="0" smtClean="0">
                <a:latin typeface="Courier"/>
                <a:cs typeface="Courier"/>
              </a:rPr>
              <a:t>()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take start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func(funcInput</a:t>
            </a:r>
            <a:r>
              <a:rPr lang="en-US" sz="1400" dirty="0" smtClean="0">
                <a:latin typeface="Courier"/>
                <a:cs typeface="Courier"/>
              </a:rPr>
              <a:t>)  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run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func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on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n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end = </a:t>
            </a:r>
            <a:r>
              <a:rPr lang="en-US" sz="1400" dirty="0" err="1" smtClean="0">
                <a:latin typeface="Courier"/>
                <a:cs typeface="Courier"/>
              </a:rPr>
              <a:t>time.time</a:t>
            </a:r>
            <a:r>
              <a:rPr lang="en-US" sz="1400" dirty="0" smtClean="0">
                <a:latin typeface="Courier"/>
                <a:cs typeface="Courier"/>
              </a:rPr>
              <a:t>()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take end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end - start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return execution time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Algorithm analysis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74782" y="1631123"/>
            <a:ext cx="786831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There are usually several approaches (i.e., algorithms) to solve a problem.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Which one is the right one? the best?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174782" y="2999326"/>
            <a:ext cx="509626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How can we tell which algorithm is the fastest?</a:t>
            </a:r>
          </a:p>
          <a:p>
            <a:pPr marL="454025" lvl="1" indent="-2206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74782" y="2419403"/>
            <a:ext cx="77420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Typically, the one that is fastest (for all or at least most real world inputs)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74782" y="4360155"/>
            <a:ext cx="255807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timing(fib</a:t>
            </a:r>
            <a:r>
              <a:rPr lang="en-US" sz="1400" dirty="0" smtClean="0">
                <a:latin typeface="Courier"/>
                <a:cs typeface="Courier"/>
              </a:rPr>
              <a:t>, 30)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1.1920928955078125e-05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timing(rfib</a:t>
            </a:r>
            <a:r>
              <a:rPr lang="en-US" sz="1400" dirty="0" smtClean="0">
                <a:latin typeface="Courier"/>
                <a:cs typeface="Courier"/>
              </a:rPr>
              <a:t>, 30)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0.7442440986633301</a:t>
            </a:r>
            <a:endParaRPr lang="en-US" sz="1400" dirty="0" smtClean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23" name="Straight Arrow Connector 22"/>
          <p:cNvCxnSpPr>
            <a:stCxn id="30" idx="0"/>
          </p:cNvCxnSpPr>
          <p:nvPr/>
        </p:nvCxnSpPr>
        <p:spPr>
          <a:xfrm rot="16200000" flipV="1">
            <a:off x="1271502" y="5158323"/>
            <a:ext cx="864314" cy="1414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873152" y="5661229"/>
            <a:ext cx="1802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0.00000119… seconds</a:t>
            </a:r>
          </a:p>
        </p:txBody>
      </p:sp>
      <p:cxnSp>
        <p:nvCxnSpPr>
          <p:cNvPr id="33" name="Straight Arrow Connector 32"/>
          <p:cNvCxnSpPr>
            <a:stCxn id="34" idx="0"/>
          </p:cNvCxnSpPr>
          <p:nvPr/>
        </p:nvCxnSpPr>
        <p:spPr>
          <a:xfrm rot="5400000" flipH="1" flipV="1">
            <a:off x="376894" y="5536056"/>
            <a:ext cx="759111" cy="1653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0" y="5998294"/>
            <a:ext cx="13475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0.744… seconds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184719" y="2999326"/>
            <a:ext cx="509626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How can we tell which algorithm is the fastest?</a:t>
            </a:r>
          </a:p>
          <a:p>
            <a:pPr marL="454025" lvl="1" indent="-2206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theoretical analysis</a:t>
            </a:r>
          </a:p>
          <a:p>
            <a:pPr marL="454025" lvl="1" indent="-2206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184719" y="2999326"/>
            <a:ext cx="509626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How can we tell which algorithm is the fastest?</a:t>
            </a:r>
          </a:p>
          <a:p>
            <a:pPr marL="454025" lvl="1" indent="-2206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theoretical analysis</a:t>
            </a:r>
          </a:p>
          <a:p>
            <a:pPr marL="454025" lvl="1" indent="-2206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</a:rPr>
              <a:t>experimental analysis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1" grpId="0" animBg="1"/>
      <p:bldP spid="11" grpId="1" animBg="1"/>
      <p:bldP spid="17" grpId="0"/>
      <p:bldP spid="17" grpId="1"/>
      <p:bldP spid="18" grpId="0"/>
      <p:bldP spid="19" grpId="0" animBg="1"/>
      <p:bldP spid="30" grpId="0"/>
      <p:bldP spid="34" grpId="0"/>
      <p:bldP spid="38" grpId="0"/>
      <p:bldP spid="38" grpId="1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4506284" y="4898297"/>
            <a:ext cx="42525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running time of </a:t>
            </a:r>
            <a:r>
              <a:rPr lang="en-US" kern="0" dirty="0" err="1" smtClean="0">
                <a:latin typeface="Courier"/>
                <a:ea typeface="+mj-ea"/>
                <a:cs typeface="Courier"/>
              </a:rPr>
              <a:t>rfib</a:t>
            </a:r>
            <a:r>
              <a:rPr lang="en-US" kern="0" dirty="0" smtClean="0">
                <a:latin typeface="Courier"/>
                <a:ea typeface="+mj-ea"/>
                <a:cs typeface="Courier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increases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much more rapidly with input size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0" y="1270105"/>
            <a:ext cx="7314066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timingAnalysis(func</a:t>
            </a:r>
            <a:r>
              <a:rPr lang="en-US" sz="1400" dirty="0" smtClean="0">
                <a:latin typeface="Courier"/>
                <a:cs typeface="Courier"/>
              </a:rPr>
              <a:t>, start, stop, inc, runs):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'''prints average run-times of function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func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on inputs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size start,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start+inc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, start+2*inc, ..., up to stop'’’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for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in </a:t>
            </a:r>
            <a:r>
              <a:rPr lang="en-US" sz="1400" dirty="0" err="1" smtClean="0">
                <a:latin typeface="Courier"/>
                <a:cs typeface="Courier"/>
              </a:rPr>
              <a:t>range(start</a:t>
            </a:r>
            <a:r>
              <a:rPr lang="en-US" sz="1400" dirty="0" smtClean="0">
                <a:latin typeface="Courier"/>
                <a:cs typeface="Courier"/>
              </a:rPr>
              <a:t>, stop, inc):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for every input size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n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acc=0.0              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initialize accumulator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for </a:t>
            </a:r>
            <a:r>
              <a:rPr lang="en-US" sz="1400" dirty="0" err="1" smtClean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 in </a:t>
            </a:r>
            <a:r>
              <a:rPr lang="en-US" sz="1400" dirty="0" err="1" smtClean="0">
                <a:latin typeface="Courier"/>
                <a:cs typeface="Courier"/>
              </a:rPr>
              <a:t>range(runs</a:t>
            </a:r>
            <a:r>
              <a:rPr lang="en-US" sz="1400" dirty="0" smtClean="0">
                <a:latin typeface="Courier"/>
                <a:cs typeface="Courier"/>
              </a:rPr>
              <a:t>):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repeat runs times: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acc += </a:t>
            </a:r>
            <a:r>
              <a:rPr lang="en-US" sz="1400" dirty="0" err="1" smtClean="0">
                <a:latin typeface="Courier"/>
                <a:cs typeface="Courier"/>
              </a:rPr>
              <a:t>timing(func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run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func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on input size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n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                                # and accumulate run-times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# print average run times for input size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n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formatStr</a:t>
            </a:r>
            <a:r>
              <a:rPr lang="en-US" sz="1400" dirty="0" smtClean="0">
                <a:latin typeface="Courier"/>
                <a:cs typeface="Courier"/>
              </a:rPr>
              <a:t> = 'Run-time of {}({}) is {:.7f} seconds.'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print(formatStr.format(func.__name__,n,acc</a:t>
            </a:r>
            <a:r>
              <a:rPr lang="en-US" sz="1400" dirty="0" smtClean="0">
                <a:latin typeface="Courier"/>
                <a:cs typeface="Courier"/>
              </a:rPr>
              <a:t>/runs))</a:t>
            </a: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Algorithm analysis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305679" y="3749457"/>
            <a:ext cx="4851021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timingAnalysis(rfib</a:t>
            </a:r>
            <a:r>
              <a:rPr lang="en-US" sz="1400" dirty="0" smtClean="0">
                <a:latin typeface="Courier"/>
                <a:cs typeface="Courier"/>
              </a:rPr>
              <a:t>, 30, 41, 2,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Run-time of rfib(30) is 0.7410099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Run-time of rfib(32) is 1.9761698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Run-time of rfib(34) is 5.6219893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Run-time of rfib(36) is 13.5359141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Run-time of rfib(38) is 35.9763714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Run-time of rfib(40) is 91.5498876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alibri"/>
              <a:cs typeface="Calibri"/>
            </a:endParaRPr>
          </a:p>
        </p:txBody>
      </p:sp>
      <p:graphicFrame>
        <p:nvGraphicFramePr>
          <p:cNvPr id="12" name="Chart 11"/>
          <p:cNvGraphicFramePr/>
          <p:nvPr/>
        </p:nvGraphicFramePr>
        <p:xfrm>
          <a:off x="-40105" y="3888873"/>
          <a:ext cx="43447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4292979" y="3749456"/>
            <a:ext cx="4851021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timingAnalysis(rfib</a:t>
            </a:r>
            <a:r>
              <a:rPr lang="en-US" sz="1400" dirty="0" smtClean="0">
                <a:latin typeface="Courier"/>
                <a:cs typeface="Courier"/>
              </a:rPr>
              <a:t>, 30, 41, 2,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Run-time of rfib(30) is 0.7410099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Run-time of rfib(32) is 1.9761698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Run-time of rfib(34) is 5.6219893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Run-time of rfib(36) is 13.5359141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Run-time of rfib(38) is 35.9763714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Run-time of rfib(40) is 91.5498876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timingAnalysis(fib</a:t>
            </a:r>
            <a:r>
              <a:rPr lang="en-US" sz="1400" dirty="0" smtClean="0">
                <a:latin typeface="Courier"/>
                <a:cs typeface="Courier"/>
              </a:rPr>
              <a:t>, 30, 41, 2,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Run-time of fib(30) is 0.0000062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Run-time of fib(32) is 0.0000072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Run-time of fib(34) is 0.0000074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Run-time of fib(36) is 0.0000074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Run-time of fib(38) is 0.0000082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Run-time of fib(40) is 0.0000084 seconds.</a:t>
            </a:r>
            <a:endParaRPr lang="en-US" sz="1400" dirty="0" smtClean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19" grpId="1" animBg="1"/>
      <p:bldGraphic spid="12" grpId="0">
        <p:bldAsOne/>
      </p:bldGraphic>
      <p:bldP spid="13" grpId="0" animBg="1"/>
      <p:bldP spid="1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Searching a list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04659" y="2098842"/>
            <a:ext cx="710197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r>
              <a:rPr lang="en-US" sz="1400" dirty="0" smtClean="0">
                <a:latin typeface="Courier"/>
                <a:cs typeface="Courier"/>
              </a:rPr>
              <a:t> = random.sample(range(1,100), 17)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[9, 55, 96, 90, 3, 85, 97, 4, 69, 95, 39, 75, 18, 2, 40, 71, 77]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45 in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75 in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lst.index(75)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endParaRPr lang="en-US" sz="1400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470025"/>
            <a:ext cx="56373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Consider list method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index()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list operator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in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45074" y="4571698"/>
            <a:ext cx="84807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How do they work? How fast are they?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Why 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hould we care?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585368" y="4879474"/>
            <a:ext cx="1846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45074" y="4571698"/>
            <a:ext cx="848072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How do they work? How fast are they?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Why 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hould we care?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the list elements are visited from left to right and compared to the target; this search algorithm is called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sequential search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45074" y="4571698"/>
            <a:ext cx="848072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How do they work? How fast are they?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Why 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hould we care?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the list elements are visited from left to right and compared to the target; this search algorithm is called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sequential search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In general, the running time of sequential search is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linear function of the list size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245074" y="4571698"/>
            <a:ext cx="848072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How do they work? How fast are they?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Why 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hould we care?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the list elements are visited from left to right and compared to the target; this search algorithm is called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sequential search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In general, the running time of sequential search is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linear function of the list size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If the list is huge, the running time of sequential search may take time; there are faster algorithms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if the list is sorted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/>
      <p:bldP spid="8" grpId="1"/>
      <p:bldP spid="10" grpId="0"/>
      <p:bldP spid="10" grpId="1"/>
      <p:bldP spid="12" grpId="0"/>
      <p:bldP spid="12" grpId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Searching a sorted list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470025"/>
            <a:ext cx="54321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How can search be done faster if the list is sorted?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4586343" y="2045840"/>
            <a:ext cx="31102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3 comparisons instead of 12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09358" y="2045840"/>
            <a:ext cx="2859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Suppose we search for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75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91176" y="427789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82528" y="427789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82528" y="427789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82528" y="427789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82528" y="427789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82528" y="427789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82528" y="427789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82528" y="427789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82528" y="427789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82528" y="427789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 bwMode="auto">
          <a:xfrm>
            <a:off x="709358" y="3677730"/>
            <a:ext cx="2859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Suppose we search for </a:t>
            </a: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4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5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82528" y="427789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 bwMode="auto">
          <a:xfrm>
            <a:off x="4738743" y="3677730"/>
            <a:ext cx="31102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5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comparisons instead of 17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709358" y="6257835"/>
            <a:ext cx="48540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Let’s use recursion to describe this algorithm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709358" y="5217423"/>
            <a:ext cx="78790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Algorithm idea: Compare the target with the middle element of a list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Either we get a hit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Or the search is reduced to a </a:t>
            </a:r>
            <a:r>
              <a:rPr lang="en-US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sublist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that is less than half the size of the list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8" grpId="0"/>
      <p:bldP spid="40" grpId="0"/>
      <p:bldP spid="41" grpId="0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Searching a list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 bwMode="auto">
          <a:xfrm>
            <a:off x="4198517" y="2299185"/>
            <a:ext cx="600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mid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41923" y="4638151"/>
            <a:ext cx="86508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Algorithm: 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mid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be the middle index of list 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lst</a:t>
            </a:r>
            <a:endParaRPr lang="en-US" sz="2000" kern="0" dirty="0" smtClean="0">
              <a:solidFill>
                <a:srgbClr val="000000"/>
              </a:solidFill>
              <a:latin typeface="Courier"/>
              <a:ea typeface="+mj-ea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41923" y="4638151"/>
            <a:ext cx="865083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Algorithm: 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mid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be the middle index of list 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lst</a:t>
            </a:r>
            <a:endParaRPr lang="en-US" sz="2000" kern="0" dirty="0" smtClean="0">
              <a:solidFill>
                <a:srgbClr val="000000"/>
              </a:solidFill>
              <a:latin typeface="Courier"/>
              <a:ea typeface="+mj-ea"/>
              <a:cs typeface="Courier"/>
            </a:endParaRP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Compare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target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with 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lst[mid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]</a:t>
            </a:r>
            <a:endParaRPr lang="en-US" sz="2000" kern="0" dirty="0" smtClean="0">
              <a:solidFill>
                <a:srgbClr val="000000"/>
              </a:solidFill>
              <a:latin typeface="Courier"/>
              <a:ea typeface="+mj-ea"/>
              <a:cs typeface="Courier"/>
            </a:endParaRPr>
          </a:p>
          <a:p>
            <a:pPr marL="1206500" lvl="2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000" kern="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41923" y="4638151"/>
            <a:ext cx="865083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Algorithm: 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mid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be the middle index of list 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lst</a:t>
            </a:r>
            <a:endParaRPr lang="en-US" sz="2000" kern="0" dirty="0" smtClean="0">
              <a:solidFill>
                <a:srgbClr val="000000"/>
              </a:solidFill>
              <a:latin typeface="Courier"/>
              <a:ea typeface="+mj-ea"/>
              <a:cs typeface="Courier"/>
            </a:endParaRP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Compare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target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with 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lst[mid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]</a:t>
            </a:r>
            <a:endParaRPr lang="en-US" sz="2000" kern="0" dirty="0" smtClean="0">
              <a:solidFill>
                <a:srgbClr val="000000"/>
              </a:solidFill>
              <a:latin typeface="Courier"/>
              <a:ea typeface="+mj-ea"/>
              <a:cs typeface="Courier"/>
            </a:endParaRPr>
          </a:p>
          <a:p>
            <a:pPr marL="1206500" lvl="2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If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target &gt; </a:t>
            </a:r>
            <a:r>
              <a:rPr lang="en-US" sz="16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lst[mid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continue search of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target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in </a:t>
            </a:r>
            <a:r>
              <a:rPr lang="en-US" sz="1600" kern="0" dirty="0" err="1" smtClean="0">
                <a:solidFill>
                  <a:schemeClr val="accent1"/>
                </a:solidFill>
                <a:latin typeface="Calibri" pitchFamily="34" charset="0"/>
              </a:rPr>
              <a:t>sublist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lst[mid+1:]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346490" y="4638151"/>
            <a:ext cx="8650838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Algorithm: 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mid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be the middle index of list 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lst</a:t>
            </a:r>
            <a:endParaRPr lang="en-US" sz="2000" kern="0" dirty="0" smtClean="0">
              <a:solidFill>
                <a:srgbClr val="000000"/>
              </a:solidFill>
              <a:latin typeface="Courier"/>
              <a:ea typeface="+mj-ea"/>
              <a:cs typeface="Courier"/>
            </a:endParaRP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Compare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target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with 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lst[mid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]</a:t>
            </a:r>
            <a:endParaRPr lang="en-US" sz="2000" kern="0" dirty="0" smtClean="0">
              <a:solidFill>
                <a:srgbClr val="000000"/>
              </a:solidFill>
              <a:latin typeface="Courier"/>
              <a:ea typeface="+mj-ea"/>
              <a:cs typeface="Courier"/>
            </a:endParaRPr>
          </a:p>
          <a:p>
            <a:pPr marL="1206500" lvl="2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If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target &gt; </a:t>
            </a:r>
            <a:r>
              <a:rPr lang="en-US" sz="16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lst[mid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continue search of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target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in </a:t>
            </a:r>
            <a:r>
              <a:rPr lang="en-US" sz="1600" kern="0" dirty="0" err="1" smtClean="0">
                <a:solidFill>
                  <a:schemeClr val="accent1"/>
                </a:solidFill>
                <a:latin typeface="Calibri" pitchFamily="34" charset="0"/>
              </a:rPr>
              <a:t>sublist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lst[mid+1:]</a:t>
            </a:r>
          </a:p>
          <a:p>
            <a:pPr marL="1206500" lvl="2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If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target &lt; </a:t>
            </a:r>
            <a:r>
              <a:rPr lang="en-US" sz="16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lst[mid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continue search of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target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</a:t>
            </a:r>
            <a:r>
              <a:rPr lang="en-US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sublist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lst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[?:?]</a:t>
            </a:r>
            <a:endParaRPr lang="en-US" kern="0" dirty="0" smtClean="0">
              <a:solidFill>
                <a:srgbClr val="000000"/>
              </a:solidFill>
              <a:latin typeface="Courier"/>
              <a:ea typeface="+mj-ea"/>
              <a:cs typeface="Courier"/>
            </a:endParaRPr>
          </a:p>
          <a:p>
            <a:pPr marL="1206500" lvl="2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000" kern="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346490" y="4638151"/>
            <a:ext cx="865083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Algorithm: 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mid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be the middle index of list 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lst</a:t>
            </a:r>
            <a:endParaRPr lang="en-US" sz="2000" kern="0" dirty="0" smtClean="0">
              <a:solidFill>
                <a:srgbClr val="000000"/>
              </a:solidFill>
              <a:latin typeface="Courier"/>
              <a:ea typeface="+mj-ea"/>
              <a:cs typeface="Courier"/>
            </a:endParaRP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Compare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target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with 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lst[mid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]</a:t>
            </a:r>
            <a:endParaRPr lang="en-US" sz="2000" kern="0" dirty="0" smtClean="0">
              <a:solidFill>
                <a:srgbClr val="000000"/>
              </a:solidFill>
              <a:latin typeface="Courier"/>
              <a:ea typeface="+mj-ea"/>
              <a:cs typeface="Courier"/>
            </a:endParaRPr>
          </a:p>
          <a:p>
            <a:pPr marL="1206500" lvl="2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If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target &gt; </a:t>
            </a:r>
            <a:r>
              <a:rPr lang="en-US" sz="16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lst[mid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continue search of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target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in </a:t>
            </a:r>
            <a:r>
              <a:rPr lang="en-US" sz="1600" kern="0" dirty="0" err="1" smtClean="0">
                <a:solidFill>
                  <a:schemeClr val="accent1"/>
                </a:solidFill>
                <a:latin typeface="Calibri" pitchFamily="34" charset="0"/>
              </a:rPr>
              <a:t>sublist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lst[mid+1:]</a:t>
            </a:r>
          </a:p>
          <a:p>
            <a:pPr marL="1206500" lvl="2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If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target &lt; </a:t>
            </a:r>
            <a:r>
              <a:rPr lang="en-US" sz="16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lst[mid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continue search of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target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</a:t>
            </a:r>
            <a:r>
              <a:rPr lang="en-US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sublist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lst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[?:?]</a:t>
            </a:r>
            <a:endParaRPr lang="en-US" kern="0" dirty="0" smtClean="0">
              <a:solidFill>
                <a:srgbClr val="000000"/>
              </a:solidFill>
              <a:latin typeface="Courier"/>
              <a:ea typeface="+mj-ea"/>
              <a:cs typeface="Courier"/>
            </a:endParaRPr>
          </a:p>
          <a:p>
            <a:pPr marL="1206500" lvl="2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If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target == </a:t>
            </a:r>
            <a:r>
              <a:rPr lang="en-US" sz="16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lst[mid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return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mid</a:t>
            </a:r>
            <a:endParaRPr lang="en-US" sz="2000" kern="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48922" y="1645730"/>
            <a:ext cx="35495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Suppose we search for target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75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6266358" y="2299185"/>
            <a:ext cx="600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mid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5285010" y="2299185"/>
            <a:ext cx="600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mid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1282855" y="3733010"/>
            <a:ext cx="703178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search(lst</a:t>
            </a:r>
            <a:r>
              <a:rPr lang="en-US" sz="1400" dirty="0" smtClean="0">
                <a:latin typeface="Courier"/>
                <a:cs typeface="Courier"/>
              </a:rPr>
              <a:t>, target, </a:t>
            </a:r>
            <a:r>
              <a:rPr lang="en-US" sz="1400" dirty="0" err="1" smtClean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j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'''attempts to find target in sorted </a:t>
            </a:r>
            <a:r>
              <a:rPr lang="en-US" sz="1400" dirty="0" err="1" smtClean="0">
                <a:latin typeface="Courier"/>
                <a:cs typeface="Courier"/>
              </a:rPr>
              <a:t>sublist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lst[i:j</a:t>
            </a:r>
            <a:r>
              <a:rPr lang="en-US" sz="1400" dirty="0" smtClean="0">
                <a:latin typeface="Courier"/>
                <a:cs typeface="Courier"/>
              </a:rPr>
              <a:t>];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index of target is returned if found, -1 otherwise'''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1309590" y="3895495"/>
            <a:ext cx="59291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recursive calls will be on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sublists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of the original list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6200000" flipH="1">
            <a:off x="6625999" y="4536195"/>
            <a:ext cx="1604430" cy="11232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25" grpId="1"/>
      <p:bldP spid="25" grpId="2"/>
      <p:bldP spid="26" grpId="2"/>
      <p:bldP spid="27" grpId="0" animBg="1"/>
      <p:bldP spid="28" grpId="0"/>
      <p:bldP spid="28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 bwMode="auto">
          <a:xfrm>
            <a:off x="346490" y="4638151"/>
            <a:ext cx="865083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Algorithm: 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mid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be the middle index of list 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lst</a:t>
            </a:r>
            <a:endParaRPr lang="en-US" sz="2000" kern="0" dirty="0" smtClean="0">
              <a:solidFill>
                <a:srgbClr val="000000"/>
              </a:solidFill>
              <a:latin typeface="Courier"/>
              <a:ea typeface="+mj-ea"/>
              <a:cs typeface="Courier"/>
            </a:endParaRP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Compare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target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with 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lst[mid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]</a:t>
            </a:r>
            <a:endParaRPr lang="en-US" sz="2000" kern="0" dirty="0" smtClean="0">
              <a:solidFill>
                <a:srgbClr val="000000"/>
              </a:solidFill>
              <a:latin typeface="Courier"/>
              <a:ea typeface="+mj-ea"/>
              <a:cs typeface="Courier"/>
            </a:endParaRPr>
          </a:p>
          <a:p>
            <a:pPr marL="1206500" lvl="2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If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target &gt; </a:t>
            </a:r>
            <a:r>
              <a:rPr lang="en-US" sz="16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lst[mid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continue search of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target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in </a:t>
            </a:r>
            <a:r>
              <a:rPr lang="en-US" sz="1600" kern="0" dirty="0" err="1" smtClean="0">
                <a:solidFill>
                  <a:schemeClr val="accent1"/>
                </a:solidFill>
                <a:latin typeface="Calibri" pitchFamily="34" charset="0"/>
              </a:rPr>
              <a:t>sublist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lst[mid+1:]</a:t>
            </a:r>
          </a:p>
          <a:p>
            <a:pPr marL="1206500" lvl="2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If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target &lt; </a:t>
            </a:r>
            <a:r>
              <a:rPr lang="en-US" sz="16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lst[mid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continue search of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target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</a:t>
            </a:r>
            <a:r>
              <a:rPr lang="en-US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sublist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lst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[?:?]</a:t>
            </a:r>
            <a:endParaRPr lang="en-US" kern="0" dirty="0" smtClean="0">
              <a:solidFill>
                <a:srgbClr val="000000"/>
              </a:solidFill>
              <a:latin typeface="Courier"/>
              <a:ea typeface="+mj-ea"/>
              <a:cs typeface="Courier"/>
            </a:endParaRPr>
          </a:p>
          <a:p>
            <a:pPr marL="1206500" lvl="2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If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target == </a:t>
            </a:r>
            <a:r>
              <a:rPr lang="en-US" sz="16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lst[mid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return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mid</a:t>
            </a:r>
            <a:endParaRPr lang="en-US" sz="2000" kern="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Binary search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965540" y="1529607"/>
            <a:ext cx="7031788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search(lst</a:t>
            </a:r>
            <a:r>
              <a:rPr lang="en-US" sz="1400" dirty="0" smtClean="0">
                <a:latin typeface="Courier"/>
                <a:cs typeface="Courier"/>
              </a:rPr>
              <a:t>, target, </a:t>
            </a:r>
            <a:r>
              <a:rPr lang="en-US" sz="1400" dirty="0" err="1" smtClean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j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'''attempts to find target in sorted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sublist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lst[i:j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];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index of target is returned if found, -1 otherwise'''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if </a:t>
            </a:r>
            <a:r>
              <a:rPr lang="en-US" sz="1400" dirty="0" err="1" smtClean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 == </a:t>
            </a:r>
            <a:r>
              <a:rPr lang="en-US" sz="1400" dirty="0" err="1" smtClean="0">
                <a:latin typeface="Courier"/>
                <a:cs typeface="Courier"/>
              </a:rPr>
              <a:t>j</a:t>
            </a:r>
            <a:r>
              <a:rPr lang="en-US" sz="1400" dirty="0" smtClean="0">
                <a:latin typeface="Courier"/>
                <a:cs typeface="Courier"/>
              </a:rPr>
              <a:t>:             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base case: empty list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return -1          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target cannot be in list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mid = (i+j)//2         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index of median of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l[i:j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if </a:t>
            </a:r>
            <a:r>
              <a:rPr lang="en-US" sz="1400" dirty="0" err="1" smtClean="0">
                <a:latin typeface="Courier"/>
                <a:cs typeface="Courier"/>
              </a:rPr>
              <a:t>lst[mid</a:t>
            </a:r>
            <a:r>
              <a:rPr lang="en-US" sz="1400" dirty="0" smtClean="0">
                <a:latin typeface="Courier"/>
                <a:cs typeface="Courier"/>
              </a:rPr>
              <a:t>] == target: 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target is the median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return mid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if target &lt; </a:t>
            </a:r>
            <a:r>
              <a:rPr lang="en-US" sz="1400" dirty="0" err="1" smtClean="0">
                <a:latin typeface="Courier"/>
                <a:cs typeface="Courier"/>
              </a:rPr>
              <a:t>lst[mid</a:t>
            </a:r>
            <a:r>
              <a:rPr lang="en-US" sz="1400" dirty="0" smtClean="0">
                <a:latin typeface="Courier"/>
                <a:cs typeface="Courier"/>
              </a:rPr>
              <a:t>]:  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search left of median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latin typeface="Courier"/>
                <a:cs typeface="Courier"/>
              </a:rPr>
              <a:t>search(lst</a:t>
            </a:r>
            <a:r>
              <a:rPr lang="en-US" sz="1400" dirty="0" smtClean="0">
                <a:latin typeface="Courier"/>
                <a:cs typeface="Courier"/>
              </a:rPr>
              <a:t>, target, </a:t>
            </a:r>
            <a:r>
              <a:rPr lang="en-US" sz="1400" dirty="0" err="1" smtClean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, mid)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else:                  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search right of median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latin typeface="Courier"/>
                <a:cs typeface="Courier"/>
              </a:rPr>
              <a:t>search(lst</a:t>
            </a:r>
            <a:r>
              <a:rPr lang="en-US" sz="1400" dirty="0" smtClean="0">
                <a:latin typeface="Courier"/>
                <a:cs typeface="Courier"/>
              </a:rPr>
              <a:t>, target, mid+1, </a:t>
            </a:r>
            <a:r>
              <a:rPr lang="en-US" sz="1400" dirty="0" err="1" smtClean="0">
                <a:latin typeface="Courier"/>
                <a:cs typeface="Courier"/>
              </a:rPr>
              <a:t>j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7" y="0"/>
            <a:ext cx="824895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Comparing sequential and binary search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709357" y="2694866"/>
            <a:ext cx="718059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binary(lst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'chooses item in list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lst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at random and runs search() on 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target = </a:t>
            </a:r>
            <a:r>
              <a:rPr lang="en-US" sz="1400" dirty="0" err="1" smtClean="0">
                <a:latin typeface="Courier"/>
                <a:cs typeface="Courier"/>
              </a:rPr>
              <a:t>random.choice(lst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</a:t>
            </a:r>
            <a:r>
              <a:rPr lang="en-US" sz="1400" dirty="0" err="1" smtClean="0">
                <a:latin typeface="Courier"/>
                <a:cs typeface="Courier"/>
              </a:rPr>
              <a:t>search(lst</a:t>
            </a:r>
            <a:r>
              <a:rPr lang="en-US" sz="1400" dirty="0" smtClean="0">
                <a:latin typeface="Courier"/>
                <a:cs typeface="Courier"/>
              </a:rPr>
              <a:t>, target, 0, </a:t>
            </a:r>
            <a:r>
              <a:rPr lang="en-US" sz="1400" dirty="0" err="1" smtClean="0">
                <a:latin typeface="Courier"/>
                <a:cs typeface="Courier"/>
              </a:rPr>
              <a:t>len(lst</a:t>
            </a:r>
            <a:r>
              <a:rPr lang="en-US" sz="1400" dirty="0" smtClean="0">
                <a:latin typeface="Courier"/>
                <a:cs typeface="Courier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linear(lst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'choose item in list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lst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at random and runs index() on 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target = </a:t>
            </a:r>
            <a:r>
              <a:rPr lang="en-US" sz="1400" dirty="0" err="1" smtClean="0">
                <a:latin typeface="Courier"/>
                <a:cs typeface="Courier"/>
              </a:rPr>
              <a:t>random.choice(lst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</a:t>
            </a:r>
            <a:r>
              <a:rPr lang="en-US" sz="1400" dirty="0" err="1" smtClean="0">
                <a:latin typeface="Courier"/>
                <a:cs typeface="Courier"/>
              </a:rPr>
              <a:t>lst.index(target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04090" y="1777801"/>
            <a:ext cx="74815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Let’s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compare the running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times of both algorithms on a random array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504090" y="5952045"/>
            <a:ext cx="60370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But we need to abstract our experiment framework 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 bwMode="auto">
          <a:xfrm>
            <a:off x="7828951" y="2441408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ch10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196153" y="1702744"/>
            <a:ext cx="257163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countdown(n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countdown(n-1)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955808" y="2150670"/>
            <a:ext cx="2723396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countdown(3)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Blastoff!!!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Recursion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74958" y="1651593"/>
            <a:ext cx="45579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Suppose that we really want this behavior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74958" y="5426601"/>
            <a:ext cx="52242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f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</a:rPr>
              <a:t>n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≤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chemeClr val="accent1"/>
                </a:solidFill>
                <a:latin typeface="Courier"/>
                <a:cs typeface="Courier"/>
              </a:rPr>
              <a:t>    </a:t>
            </a:r>
            <a:r>
              <a:rPr lang="en-US" sz="2000" dirty="0" smtClean="0">
                <a:latin typeface="Courier"/>
                <a:cs typeface="Courier"/>
              </a:rPr>
              <a:t>'Blastoff!!!'</a:t>
            </a:r>
            <a:r>
              <a:rPr lang="en-US" sz="2000" dirty="0" smtClean="0">
                <a:solidFill>
                  <a:schemeClr val="accent1"/>
                </a:solidFill>
                <a:cs typeface="Calibri"/>
              </a:rPr>
              <a:t> is printed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  </a:t>
            </a:r>
            <a:endParaRPr lang="en-US" kern="0" dirty="0" smtClean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944338" y="5118825"/>
            <a:ext cx="272339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order for the function to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terminate normally,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there must be a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stopping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condition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955808" y="2145940"/>
            <a:ext cx="2723396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countdown(3)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Blastoff!!!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countdown(1)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Blastoff!!!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955808" y="2145940"/>
            <a:ext cx="2723396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countdown(3)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Blastoff!!!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countdown(1)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Blastoff!!!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countdown(0)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Blastoff!!!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955808" y="2145940"/>
            <a:ext cx="2723396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countdown(3)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Blastoff!!!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countdown(1)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Blastoff!!!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countdown(0)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Blastoff!!!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countdown(-1)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Blastoff!!!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580770" y="851374"/>
            <a:ext cx="318702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countdown(n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'counts down to 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if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&lt;=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print('Blastoff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!!!')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latin typeface="Courier"/>
                <a:cs typeface="Courier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countdown(n-1)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4272855" y="3447343"/>
            <a:ext cx="1784866" cy="1558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4098188" y="5957790"/>
            <a:ext cx="1846156" cy="3011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1" animBg="1"/>
      <p:bldP spid="16" grpId="0"/>
      <p:bldP spid="20" grpId="0" animBg="1"/>
      <p:bldP spid="20" grpId="1" animBg="1"/>
      <p:bldP spid="21" grpId="0" animBg="1"/>
      <p:bldP spid="21" grpId="1" animBg="1"/>
      <p:bldP spid="22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7" y="0"/>
            <a:ext cx="824895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Comparing sequential and binary search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04090" y="5952045"/>
            <a:ext cx="60370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But we need to abstract our experiment framework first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241070" y="1795876"/>
            <a:ext cx="6233883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import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timing(func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'runs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func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on input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start = </a:t>
            </a:r>
            <a:r>
              <a:rPr lang="en-US" sz="1400" dirty="0" err="1" smtClean="0">
                <a:latin typeface="Courier"/>
                <a:cs typeface="Courier"/>
              </a:rPr>
              <a:t>time.time</a:t>
            </a:r>
            <a:r>
              <a:rPr lang="en-US" sz="1400" dirty="0" smtClean="0">
                <a:latin typeface="Courier"/>
                <a:cs typeface="Courier"/>
              </a:rPr>
              <a:t>()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take start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func(funcInput</a:t>
            </a:r>
            <a:r>
              <a:rPr lang="en-US" sz="1400" dirty="0" smtClean="0">
                <a:latin typeface="Courier"/>
                <a:cs typeface="Courier"/>
              </a:rPr>
              <a:t>)  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run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func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on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n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end = </a:t>
            </a:r>
            <a:r>
              <a:rPr lang="en-US" sz="1400" dirty="0" err="1" smtClean="0">
                <a:latin typeface="Courier"/>
                <a:cs typeface="Courier"/>
              </a:rPr>
              <a:t>time.time</a:t>
            </a:r>
            <a:r>
              <a:rPr lang="en-US" sz="1400" dirty="0" smtClean="0">
                <a:latin typeface="Courier"/>
                <a:cs typeface="Courier"/>
              </a:rPr>
              <a:t>()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take end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end - start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return execution time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241070" y="1795876"/>
            <a:ext cx="6233883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import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timing(func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'runs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func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on input returned by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buildInput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funcInput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buildInput(n</a:t>
            </a:r>
            <a:r>
              <a:rPr lang="en-US" sz="1400" dirty="0" smtClean="0">
                <a:latin typeface="Courier"/>
                <a:cs typeface="Courier"/>
              </a:rPr>
              <a:t>)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obtain input for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func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start = </a:t>
            </a:r>
            <a:r>
              <a:rPr lang="en-US" sz="1400" dirty="0" err="1" smtClean="0">
                <a:latin typeface="Courier"/>
                <a:cs typeface="Courier"/>
              </a:rPr>
              <a:t>time.time</a:t>
            </a:r>
            <a:r>
              <a:rPr lang="en-US" sz="1400" dirty="0" smtClean="0">
                <a:latin typeface="Courier"/>
                <a:cs typeface="Courier"/>
              </a:rPr>
              <a:t>()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take start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func(funcInput</a:t>
            </a:r>
            <a:r>
              <a:rPr lang="en-US" sz="1400" dirty="0" smtClean="0">
                <a:latin typeface="Courier"/>
                <a:cs typeface="Courier"/>
              </a:rPr>
              <a:t>)  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run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func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on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funcInput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end = </a:t>
            </a:r>
            <a:r>
              <a:rPr lang="en-US" sz="1400" dirty="0" err="1" smtClean="0">
                <a:latin typeface="Courier"/>
                <a:cs typeface="Courier"/>
              </a:rPr>
              <a:t>time.time</a:t>
            </a:r>
            <a:r>
              <a:rPr lang="en-US" sz="1400" dirty="0" smtClean="0">
                <a:latin typeface="Courier"/>
                <a:cs typeface="Courier"/>
              </a:rPr>
              <a:t>()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take end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end - start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return execution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buildInput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for run-time testing of Fibonacci functions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buildInput(n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'returns input for Fibonacci functions'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41070" y="1795876"/>
            <a:ext cx="6496903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import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timing(func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'runs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func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on input returned by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buildInput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funcInput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buildInput(n</a:t>
            </a:r>
            <a:r>
              <a:rPr lang="en-US" sz="1400" dirty="0" smtClean="0">
                <a:latin typeface="Courier"/>
                <a:cs typeface="Courier"/>
              </a:rPr>
              <a:t>)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obtain input for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func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start = </a:t>
            </a:r>
            <a:r>
              <a:rPr lang="en-US" sz="1400" dirty="0" err="1" smtClean="0">
                <a:latin typeface="Courier"/>
                <a:cs typeface="Courier"/>
              </a:rPr>
              <a:t>time.time</a:t>
            </a:r>
            <a:r>
              <a:rPr lang="en-US" sz="1400" dirty="0" smtClean="0">
                <a:latin typeface="Courier"/>
                <a:cs typeface="Courier"/>
              </a:rPr>
              <a:t>()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take start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func(funcInput</a:t>
            </a:r>
            <a:r>
              <a:rPr lang="en-US" sz="1400" dirty="0" smtClean="0">
                <a:latin typeface="Courier"/>
                <a:cs typeface="Courier"/>
              </a:rPr>
              <a:t>)  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run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func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on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funcInput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end = </a:t>
            </a:r>
            <a:r>
              <a:rPr lang="en-US" sz="1400" dirty="0" err="1" smtClean="0">
                <a:latin typeface="Courier"/>
                <a:cs typeface="Courier"/>
              </a:rPr>
              <a:t>time.time</a:t>
            </a:r>
            <a:r>
              <a:rPr lang="en-US" sz="1400" dirty="0" smtClean="0">
                <a:latin typeface="Courier"/>
                <a:cs typeface="Courier"/>
              </a:rPr>
              <a:t>()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take end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end - start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return execution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buildInput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for comparing Linear and Binary search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buildInput(n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'returns a random sample of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numbers in range [0, 2n)'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r>
              <a:rPr lang="en-US" sz="1400" dirty="0" smtClean="0">
                <a:latin typeface="Courier"/>
                <a:cs typeface="Courier"/>
              </a:rPr>
              <a:t> = random.sample(range(2*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),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lst.sort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6726782" y="1962724"/>
            <a:ext cx="24172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lang="en-US" kern="0" dirty="0" smtClean="0">
                <a:latin typeface="Courier"/>
                <a:cs typeface="Courier"/>
              </a:rPr>
              <a:t>timing()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used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for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factorial problem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737974" y="1962724"/>
            <a:ext cx="24060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generalized function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timing()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for arbitrary problems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1" grpId="0" animBg="1"/>
      <p:bldP spid="11" grpId="1" animBg="1"/>
      <p:bldP spid="12" grpId="0" animBg="1"/>
      <p:bldP spid="13" grpId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7" y="0"/>
            <a:ext cx="824895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Comparing sequential and binary search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04659" y="2098843"/>
            <a:ext cx="710197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timingAnalysis(linear</a:t>
            </a:r>
            <a:r>
              <a:rPr lang="en-US" sz="1400" dirty="0" smtClean="0">
                <a:latin typeface="Courier"/>
                <a:cs typeface="Courier"/>
              </a:rPr>
              <a:t>, 200000, 1000000, 200000, 20)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 time of linear(200000) is 0.0046095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 time of linear(400000) is 0.0091411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 time of linear(600000) is 0.0145864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 time of linear(800000) is 0.0184283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timingAnalysis(binary</a:t>
            </a:r>
            <a:r>
              <a:rPr lang="en-US" sz="1400" dirty="0" smtClean="0">
                <a:latin typeface="Courier"/>
                <a:cs typeface="Courier"/>
              </a:rPr>
              <a:t>, 200000, 1000000, 200000, 20)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 time of binary(200000) is 0.0000681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 time of binary(400000) is 0.0000762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 time of binary(600000) is 0.0000943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Run time of binary(800000) is 0.0000933</a:t>
            </a:r>
            <a:endParaRPr lang="en-US" sz="1400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7" y="0"/>
            <a:ext cx="824895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536783" y="387524"/>
            <a:ext cx="4421529" cy="4616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dup1(lst):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for item in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if </a:t>
            </a:r>
            <a:r>
              <a:rPr lang="en-US" sz="1400" dirty="0" err="1" smtClean="0">
                <a:latin typeface="Courier"/>
                <a:cs typeface="Courier"/>
              </a:rPr>
              <a:t>lst.count(item</a:t>
            </a:r>
            <a:r>
              <a:rPr lang="en-US" sz="1400" dirty="0" smtClean="0">
                <a:latin typeface="Courier"/>
                <a:cs typeface="Courier"/>
              </a:rPr>
              <a:t>) &gt; 1: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dup2(lst):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lst.sort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for index in range(1, </a:t>
            </a:r>
            <a:r>
              <a:rPr lang="en-US" sz="1400" dirty="0" err="1" smtClean="0">
                <a:latin typeface="Courier"/>
                <a:cs typeface="Courier"/>
              </a:rPr>
              <a:t>len(lst</a:t>
            </a:r>
            <a:r>
              <a:rPr lang="en-US" sz="1400" dirty="0" smtClean="0">
                <a:latin typeface="Courier"/>
                <a:cs typeface="Courier"/>
              </a:rPr>
              <a:t>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if </a:t>
            </a:r>
            <a:r>
              <a:rPr lang="en-US" sz="1400" dirty="0" err="1" smtClean="0">
                <a:latin typeface="Courier"/>
                <a:cs typeface="Courier"/>
              </a:rPr>
              <a:t>lst[index</a:t>
            </a:r>
            <a:r>
              <a:rPr lang="en-US" sz="1400" dirty="0" smtClean="0">
                <a:latin typeface="Courier"/>
                <a:cs typeface="Courier"/>
              </a:rPr>
              <a:t>] == lst[index-1]: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dup3(lst):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s</a:t>
            </a:r>
            <a:r>
              <a:rPr lang="en-US" sz="1400" dirty="0" smtClean="0">
                <a:latin typeface="Courier"/>
                <a:cs typeface="Courier"/>
              </a:rPr>
              <a:t> = set()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for item in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if item in </a:t>
            </a:r>
            <a:r>
              <a:rPr lang="en-US" sz="1400" dirty="0" err="1" smtClean="0">
                <a:latin typeface="Courier"/>
                <a:cs typeface="Courier"/>
              </a:rPr>
              <a:t>s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return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</a:t>
            </a:r>
            <a:r>
              <a:rPr lang="en-US" sz="1400" dirty="0" err="1" smtClean="0">
                <a:latin typeface="Courier"/>
                <a:cs typeface="Courier"/>
              </a:rPr>
              <a:t>s.add(item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True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66778" y="1821531"/>
            <a:ext cx="403957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Consider 3 functions that return </a:t>
            </a:r>
            <a:r>
              <a:rPr lang="en-US" dirty="0" smtClean="0">
                <a:latin typeface="Courier"/>
                <a:cs typeface="Courier"/>
              </a:rPr>
              <a:t>True</a:t>
            </a:r>
            <a:r>
              <a:rPr lang="en-US" sz="2000" dirty="0" smtClean="0">
                <a:solidFill>
                  <a:schemeClr val="accent1"/>
                </a:solidFill>
              </a:rPr>
              <a:t> if every item in the input list is unique and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2000" dirty="0" smtClean="0">
                <a:solidFill>
                  <a:schemeClr val="accent1"/>
                </a:solidFill>
              </a:rPr>
              <a:t> otherwise</a:t>
            </a:r>
            <a:br>
              <a:rPr lang="en-US" sz="2000" dirty="0" smtClean="0">
                <a:solidFill>
                  <a:schemeClr val="accent1"/>
                </a:solidFill>
              </a:rPr>
            </a:b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 Compare the running times of the 3 functions on 10 lists of size 2000, 4000, 6000, and 8000 obtained from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below function </a:t>
            </a:r>
            <a:r>
              <a:rPr lang="en-US" dirty="0" err="1" smtClean="0">
                <a:latin typeface="Courier"/>
                <a:cs typeface="Courier"/>
              </a:rPr>
              <a:t>buildInput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sz="2000" dirty="0" smtClean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66778" y="5211351"/>
            <a:ext cx="678663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import random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buildInput(n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'returns a list of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random integers in range [0,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**2)'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res = [] for </a:t>
            </a:r>
            <a:r>
              <a:rPr lang="en-US" sz="1400" dirty="0" err="1" smtClean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 in </a:t>
            </a:r>
            <a:r>
              <a:rPr lang="en-US" sz="1400" dirty="0" err="1" smtClean="0">
                <a:latin typeface="Courier"/>
                <a:cs typeface="Courier"/>
              </a:rPr>
              <a:t>range(n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res.append(random.choice(range(n</a:t>
            </a:r>
            <a:r>
              <a:rPr lang="en-US" sz="1400" dirty="0" smtClean="0">
                <a:latin typeface="Courier"/>
                <a:cs typeface="Courier"/>
              </a:rPr>
              <a:t>**2)))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Recursion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828951" y="2407531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ch10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25199" y="1610034"/>
            <a:ext cx="3499258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recursive function should consist of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28650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O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or more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base cases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provide the stopping condition of the recursion</a:t>
            </a:r>
          </a:p>
          <a:p>
            <a:pPr marL="628650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endParaRPr lang="en-US" kern="0" baseline="0" dirty="0" smtClean="0">
              <a:latin typeface="Calibri" pitchFamily="34" charset="0"/>
              <a:ea typeface="+mj-ea"/>
              <a:cs typeface="+mj-cs"/>
            </a:endParaRPr>
          </a:p>
          <a:p>
            <a:pPr marL="628650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baseline="0" dirty="0" smtClean="0">
                <a:latin typeface="Calibri" pitchFamily="34" charset="0"/>
                <a:ea typeface="+mj-ea"/>
                <a:cs typeface="+mj-cs"/>
              </a:rPr>
              <a:t>One or more </a:t>
            </a:r>
            <a:r>
              <a:rPr lang="en-US" kern="0" baseline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recursive calls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on input arguments that are “closer” to the base case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3824457" y="1271480"/>
            <a:ext cx="9906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B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ase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case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3663904" y="1899700"/>
            <a:ext cx="13916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Recursive step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25199" y="4844792"/>
            <a:ext cx="79960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This will ensure that the recursive calls eventually get to the base case that will stop the execution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5580770" y="851374"/>
            <a:ext cx="318702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countdown(n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'counts down to 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if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&lt;=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print('Blastoff</a:t>
            </a:r>
            <a:r>
              <a:rPr lang="en-US" sz="1400" dirty="0" smtClean="0">
                <a:latin typeface="Courier"/>
                <a:cs typeface="Courier"/>
              </a:rPr>
              <a:t>!!!')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latin typeface="Courier"/>
                <a:cs typeface="Courier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countdown(n-1)</a:t>
            </a:r>
          </a:p>
        </p:txBody>
      </p:sp>
      <p:cxnSp>
        <p:nvCxnSpPr>
          <p:cNvPr id="29" name="Straight Arrow Connector 28"/>
          <p:cNvCxnSpPr>
            <a:stCxn id="25" idx="3"/>
          </p:cNvCxnSpPr>
          <p:nvPr/>
        </p:nvCxnSpPr>
        <p:spPr>
          <a:xfrm>
            <a:off x="5055531" y="2068977"/>
            <a:ext cx="120304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3"/>
          </p:cNvCxnSpPr>
          <p:nvPr/>
        </p:nvCxnSpPr>
        <p:spPr>
          <a:xfrm>
            <a:off x="4815133" y="1440757"/>
            <a:ext cx="1203042" cy="110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Recursive thinking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295456" y="5426839"/>
            <a:ext cx="8442594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So, to develop a recursive solution to a problem, we need to: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solidFill>
                <a:srgbClr val="FF0000"/>
              </a:solidFill>
            </a:endParaRP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Define one or more bases cases for which the problem is solved directly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700" dirty="0" smtClean="0">
              <a:solidFill>
                <a:schemeClr val="accent1"/>
              </a:solidFill>
            </a:endParaRP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Express the solution of the problem in terms of solutions to </a:t>
            </a:r>
            <a:r>
              <a:rPr lang="en-US" dirty="0" err="1" smtClean="0">
                <a:solidFill>
                  <a:srgbClr val="FF0000"/>
                </a:solidFill>
              </a:rPr>
              <a:t>subproblems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of the problem (i.e., easier instances of the problem that are closer to the bases cases)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989263" y="3097129"/>
            <a:ext cx="26177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count down from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to 0 …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321539" y="3909541"/>
            <a:ext cx="42854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we print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then count down from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n-1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to 0</a:t>
            </a:r>
          </a:p>
        </p:txBody>
      </p:sp>
      <p:sp>
        <p:nvSpPr>
          <p:cNvPr id="17" name="Oval 16"/>
          <p:cNvSpPr/>
          <p:nvPr/>
        </p:nvSpPr>
        <p:spPr>
          <a:xfrm>
            <a:off x="5962150" y="2936507"/>
            <a:ext cx="2644837" cy="7594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 bwMode="auto">
          <a:xfrm>
            <a:off x="4321539" y="2727797"/>
            <a:ext cx="21854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with input </a:t>
            </a:r>
            <a:r>
              <a:rPr lang="en-US" sz="1600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n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093213" y="3695961"/>
            <a:ext cx="2644837" cy="7594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 bwMode="auto">
          <a:xfrm>
            <a:off x="4321539" y="4270749"/>
            <a:ext cx="2766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Subp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roblem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with input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n-1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828951" y="2407531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ch10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580770" y="851374"/>
            <a:ext cx="318702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countdown(n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'counts down to 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if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&lt;=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print('Blastoff</a:t>
            </a:r>
            <a:r>
              <a:rPr lang="en-US" sz="1400" dirty="0" smtClean="0">
                <a:latin typeface="Courier"/>
                <a:cs typeface="Courier"/>
              </a:rPr>
              <a:t>!!!')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latin typeface="Courier"/>
                <a:cs typeface="Courier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countdown(n-1)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325199" y="1610034"/>
            <a:ext cx="3499258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recursive function should consist of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28650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O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or more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base cases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provide the stopping condition of the recursion</a:t>
            </a:r>
          </a:p>
          <a:p>
            <a:pPr marL="628650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endParaRPr lang="en-US" kern="0" baseline="0" dirty="0" smtClean="0">
              <a:latin typeface="Calibri" pitchFamily="34" charset="0"/>
              <a:ea typeface="+mj-ea"/>
              <a:cs typeface="+mj-cs"/>
            </a:endParaRPr>
          </a:p>
          <a:p>
            <a:pPr marL="628650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baseline="0" dirty="0" smtClean="0">
                <a:latin typeface="Calibri" pitchFamily="34" charset="0"/>
                <a:ea typeface="+mj-ea"/>
                <a:cs typeface="+mj-cs"/>
              </a:rPr>
              <a:t>One or more </a:t>
            </a:r>
            <a:r>
              <a:rPr lang="en-US" kern="0" baseline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recursive calls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on input arguments that are “closer” to the base case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 animBg="1"/>
      <p:bldP spid="19" grpId="0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 bwMode="auto">
          <a:xfrm>
            <a:off x="485753" y="2604125"/>
            <a:ext cx="2723396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vertical(7)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879178" y="3188901"/>
            <a:ext cx="407200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vertical(n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'prints digits of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vertically'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if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&lt; 10: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# to do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Recursive thinking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85753" y="2604125"/>
            <a:ext cx="2723396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vertical(3124)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485753" y="1423858"/>
            <a:ext cx="79960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 use recursive thinking to develop function </a:t>
            </a:r>
            <a:r>
              <a:rPr lang="en-US" kern="0" noProof="0" dirty="0" smtClean="0">
                <a:latin typeface="Courier"/>
                <a:ea typeface="+mj-ea"/>
                <a:cs typeface="Courier"/>
              </a:rPr>
              <a:t>vertical()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that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takes a non-negative integer and prints its digits vertically</a:t>
            </a:r>
            <a:endParaRPr lang="en-US" sz="2000" kern="0" noProof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8033917" y="4745059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ch10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4879178" y="3188901"/>
            <a:ext cx="407200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vertical(n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'prints digits of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vertically'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if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&lt; 10: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vertical(n//10)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print(n%10)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4250780" y="2127071"/>
            <a:ext cx="472197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First define the base case</a:t>
            </a: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 case when the problem is “easy”</a:t>
            </a: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250780" y="2131744"/>
            <a:ext cx="4390946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Next,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we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construct the recursive step</a:t>
            </a:r>
          </a:p>
          <a:p>
            <a:pPr marL="742950" lvl="2" indent="-28575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When input 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 has two or more digits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325199" y="3933745"/>
            <a:ext cx="3033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print the digits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of </a:t>
            </a:r>
            <a:r>
              <a:rPr lang="en-US" sz="1600" kern="0" dirty="0" err="1" smtClean="0">
                <a:latin typeface="Courier"/>
                <a:cs typeface="Courier"/>
              </a:rPr>
              <a:t>n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vertically …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325200" y="4452671"/>
            <a:ext cx="288395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print all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</a:t>
            </a:r>
            <a:r>
              <a:rPr lang="en-US" sz="1600" kern="0" dirty="0" err="1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the last digit of </a:t>
            </a:r>
            <a:r>
              <a:rPr lang="en-US" sz="1600" kern="0" dirty="0" err="1" smtClean="0">
                <a:latin typeface="Courier"/>
                <a:ea typeface="+mj-ea"/>
                <a:cs typeface="Courier"/>
              </a:rPr>
              <a:t>n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and then print the last digit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25199" y="3870876"/>
            <a:ext cx="3033403" cy="49862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 bwMode="auto">
          <a:xfrm>
            <a:off x="3215208" y="3807832"/>
            <a:ext cx="166397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Original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problem with input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n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25199" y="4392608"/>
            <a:ext cx="3033403" cy="49862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 bwMode="auto">
          <a:xfrm>
            <a:off x="2728951" y="4745059"/>
            <a:ext cx="251356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Sub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 with </a:t>
            </a:r>
            <a:r>
              <a:rPr lang="en-US" sz="16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input having one less digit than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600" kern="0" dirty="0" err="1" smtClean="0">
                <a:latin typeface="Courier"/>
                <a:cs typeface="Courier"/>
              </a:rPr>
              <a:t>n</a:t>
            </a:r>
            <a:endParaRPr lang="en-US" sz="1600" kern="0" dirty="0" smtClean="0">
              <a:latin typeface="Courier"/>
              <a:cs typeface="Courier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295456" y="5426839"/>
            <a:ext cx="8442594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So, to develop a recursive solution to a problem, we need to: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solidFill>
                <a:srgbClr val="FF0000"/>
              </a:solidFill>
            </a:endParaRP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Define one or more bases cases for which the problem is solved directly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700" dirty="0" smtClean="0">
              <a:solidFill>
                <a:schemeClr val="accent1"/>
              </a:solidFill>
            </a:endParaRP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Express the solution of the problem in terms of solutions to </a:t>
            </a:r>
            <a:r>
              <a:rPr lang="en-US" dirty="0" err="1" smtClean="0">
                <a:solidFill>
                  <a:srgbClr val="FF0000"/>
                </a:solidFill>
              </a:rPr>
              <a:t>subproblems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of the problem (i.e., easier instances of the problem that are closer to the bases cases)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491812" y="2604125"/>
            <a:ext cx="2723396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vertical(3124)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4250780" y="2131744"/>
            <a:ext cx="472197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First define the base case</a:t>
            </a: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 case when the problem is “easy”</a:t>
            </a: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When input 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n</a:t>
            </a: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is a single-digit number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325199" y="5426839"/>
            <a:ext cx="28530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last digit of </a:t>
            </a:r>
            <a:r>
              <a:rPr lang="en-US" sz="20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  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n%10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325200" y="5933473"/>
            <a:ext cx="64896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integer obtained by removing the last digit of </a:t>
            </a:r>
            <a:r>
              <a:rPr lang="en-US" sz="20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:    </a:t>
            </a:r>
            <a:r>
              <a:rPr lang="en-US" kern="0" noProof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n//10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 animBg="1"/>
      <p:bldP spid="28" grpId="2" animBg="1"/>
      <p:bldP spid="29" grpId="0" animBg="1"/>
      <p:bldP spid="29" grpId="1" animBg="1"/>
      <p:bldP spid="18" grpId="0" animBg="1"/>
      <p:bldP spid="18" grpId="1" animBg="1"/>
      <p:bldP spid="18" grpId="3" animBg="1"/>
      <p:bldP spid="24" grpId="0"/>
      <p:bldP spid="25" grpId="0" animBg="1"/>
      <p:bldP spid="27" grpId="0"/>
      <p:bldP spid="27" grpId="2"/>
      <p:bldP spid="31" grpId="0"/>
      <p:bldP spid="32" grpId="0"/>
      <p:bldP spid="33" grpId="0" animBg="1"/>
      <p:bldP spid="34" grpId="0"/>
      <p:bldP spid="36" grpId="0" animBg="1"/>
      <p:bldP spid="37" grpId="0"/>
      <p:bldP spid="38" grpId="0"/>
      <p:bldP spid="39" grpId="0" animBg="1"/>
      <p:bldP spid="41" grpId="2"/>
      <p:bldP spid="41" grpId="3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1777801"/>
            <a:ext cx="80584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Implement recursive method </a:t>
            </a:r>
            <a:r>
              <a:rPr lang="en-US" dirty="0" smtClean="0">
                <a:latin typeface="Courier"/>
                <a:cs typeface="Courier"/>
              </a:rPr>
              <a:t>reverse()</a:t>
            </a:r>
            <a:r>
              <a:rPr lang="en-US" sz="2000" dirty="0" smtClean="0">
                <a:solidFill>
                  <a:schemeClr val="accent1"/>
                </a:solidFill>
              </a:rPr>
              <a:t> that takes a nonnegative integer as input and prints its digits vertically, starting with the low-order digit.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0768" y="4826674"/>
            <a:ext cx="8457024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reverse(n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'prints digits of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vertically starting with low-order digit'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if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&lt;10: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base case: one digit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else:    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has at least 2 digits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print(n%10)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prints last digit of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n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reverse(n//10)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recursively print in reverse all but the last digit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2950613"/>
            <a:ext cx="2723396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vertical(3124)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1777802"/>
            <a:ext cx="80584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Use recursive thinking to implement recursive function </a:t>
            </a:r>
            <a:r>
              <a:rPr lang="en-US" dirty="0" smtClean="0">
                <a:latin typeface="Courier"/>
                <a:cs typeface="Courier"/>
              </a:rPr>
              <a:t>cheers()</a:t>
            </a:r>
            <a:r>
              <a:rPr lang="en-US" sz="2000" dirty="0" smtClean="0">
                <a:solidFill>
                  <a:schemeClr val="accent1"/>
                </a:solidFill>
              </a:rPr>
              <a:t> that, on integer input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sz="2000" dirty="0" smtClean="0">
                <a:solidFill>
                  <a:schemeClr val="accent1"/>
                </a:solidFill>
              </a:rPr>
              <a:t>, outputs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sz="2000" dirty="0" smtClean="0">
                <a:solidFill>
                  <a:schemeClr val="accent1"/>
                </a:solidFill>
              </a:rPr>
              <a:t> strings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'Hip ' </a:t>
            </a:r>
            <a:r>
              <a:rPr lang="en-US" sz="2000" dirty="0" smtClean="0">
                <a:solidFill>
                  <a:schemeClr val="accent1"/>
                </a:solidFill>
              </a:rPr>
              <a:t>followed by </a:t>
            </a:r>
            <a:r>
              <a:rPr lang="en-US" sz="2000" smtClean="0">
                <a:solidFill>
                  <a:srgbClr val="000000"/>
                </a:solidFill>
                <a:latin typeface="Courier"/>
                <a:cs typeface="Courier"/>
              </a:rPr>
              <a:t>'Hurray!!!'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4934395"/>
            <a:ext cx="3329156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cheers(n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if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print('Hurray</a:t>
            </a:r>
            <a:r>
              <a:rPr lang="en-US" sz="1400" dirty="0" smtClean="0">
                <a:latin typeface="Courier"/>
                <a:cs typeface="Courier"/>
              </a:rPr>
              <a:t>!!!')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else: #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&gt;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print('Hip</a:t>
            </a:r>
            <a:r>
              <a:rPr lang="en-US" sz="1400" dirty="0" smtClean="0">
                <a:latin typeface="Courier"/>
                <a:cs typeface="Courier"/>
              </a:rPr>
              <a:t>',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cheers(n-1)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2842891"/>
            <a:ext cx="2930566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&gt;&gt;&gt; cheers(0)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Hurray!!!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&gt;&gt;&gt; cheers(1)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Hip Hurray!!!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&gt;&gt;&gt; cheers(4)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Hip Hip Hip Hip Hurray!!!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23324" y="1823969"/>
            <a:ext cx="80584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factorial function has a natural recursive definition: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Implement function </a:t>
            </a:r>
            <a:r>
              <a:rPr lang="en-US" dirty="0" smtClean="0">
                <a:latin typeface="Courier"/>
                <a:cs typeface="Courier"/>
              </a:rPr>
              <a:t>factorial()</a:t>
            </a:r>
            <a:r>
              <a:rPr lang="en-US" sz="2000" dirty="0" smtClean="0">
                <a:solidFill>
                  <a:schemeClr val="accent1"/>
                </a:solidFill>
              </a:rPr>
              <a:t> using recursion.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5042116"/>
            <a:ext cx="6157232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'returns the factorial of integer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if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0:           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base case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return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factorial(n-1)*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recursive step when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&gt; 1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76513" y="2478088"/>
          <a:ext cx="1770062" cy="315912"/>
        </p:xfrm>
        <a:graphic>
          <a:graphicData uri="http://schemas.openxmlformats.org/presentationml/2006/ole">
            <p:oleObj spid="_x0000_s62466" name="Equation" r:id="rId3" imgW="927100" imgH="165100" progId="Equation.3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576513" y="2836040"/>
          <a:ext cx="606425" cy="266700"/>
        </p:xfrm>
        <a:graphic>
          <a:graphicData uri="http://schemas.openxmlformats.org/presentationml/2006/ole">
            <p:oleObj spid="_x0000_s62467" name="Equation" r:id="rId4" imgW="317500" imgH="1397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4590187" y="2414415"/>
            <a:ext cx="3385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if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4945054" y="2499334"/>
          <a:ext cx="655637" cy="241300"/>
        </p:xfrm>
        <a:graphic>
          <a:graphicData uri="http://schemas.openxmlformats.org/presentationml/2006/ole">
            <p:oleObj spid="_x0000_s62468" name="Equation" r:id="rId5" imgW="342900" imgH="127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36054</TotalTime>
  <Words>7269</Words>
  <Application>Microsoft Macintosh PowerPoint</Application>
  <PresentationFormat>On-screen Show (4:3)</PresentationFormat>
  <Paragraphs>1821</Paragraphs>
  <Slides>32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Title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DePaul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Ljubomir Perkovic</cp:lastModifiedBy>
  <cp:revision>274</cp:revision>
  <dcterms:created xsi:type="dcterms:W3CDTF">2014-02-17T16:26:10Z</dcterms:created>
  <dcterms:modified xsi:type="dcterms:W3CDTF">2014-02-17T16:26:45Z</dcterms:modified>
</cp:coreProperties>
</file>