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10" r:id="rId1"/>
  </p:sldMasterIdLst>
  <p:notesMasterIdLst>
    <p:notesMasterId r:id="rId35"/>
  </p:notesMasterIdLst>
  <p:sldIdLst>
    <p:sldId id="257" r:id="rId2"/>
    <p:sldId id="335" r:id="rId3"/>
    <p:sldId id="456" r:id="rId4"/>
    <p:sldId id="457" r:id="rId5"/>
    <p:sldId id="458" r:id="rId6"/>
    <p:sldId id="461" r:id="rId7"/>
    <p:sldId id="459" r:id="rId8"/>
    <p:sldId id="460"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21283" autoAdjust="0"/>
    <p:restoredTop sz="94660"/>
  </p:normalViewPr>
  <p:slideViewPr>
    <p:cSldViewPr snapToGrid="0" snapToObjects="1">
      <p:cViewPr varScale="1">
        <p:scale>
          <a:sx n="112" d="100"/>
          <a:sy n="112" d="100"/>
        </p:scale>
        <p:origin x="-408" y="-112"/>
      </p:cViewPr>
      <p:guideLst>
        <p:guide orient="horz" pos="227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1C8C0-9857-494A-B990-C44399377C7D}" type="datetimeFigureOut">
              <a:rPr lang="en-US" smtClean="0"/>
              <a:pPr/>
              <a:t>4/24/12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71972D-23F4-8C4E-B8A3-6E483ED3F7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4/24/12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4/24/12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4/24/12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4/24/12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A0E4B-CC3D-B74E-A2B6-A75B4ABE783A}" type="datetimeFigureOut">
              <a:rPr lang="en-US" smtClean="0"/>
              <a:pPr/>
              <a:t>4/24/12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EA0E4B-CC3D-B74E-A2B6-A75B4ABE783A}" type="datetimeFigureOut">
              <a:rPr lang="en-US" smtClean="0"/>
              <a:pPr/>
              <a:t>4/24/12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EA0E4B-CC3D-B74E-A2B6-A75B4ABE783A}" type="datetimeFigureOut">
              <a:rPr lang="en-US" smtClean="0"/>
              <a:pPr/>
              <a:t>4/24/12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EA0E4B-CC3D-B74E-A2B6-A75B4ABE783A}" type="datetimeFigureOut">
              <a:rPr lang="en-US" smtClean="0"/>
              <a:pPr/>
              <a:t>4/24/12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A0E4B-CC3D-B74E-A2B6-A75B4ABE783A}" type="datetimeFigureOut">
              <a:rPr lang="en-US" smtClean="0"/>
              <a:pPr/>
              <a:t>4/24/12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A0E4B-CC3D-B74E-A2B6-A75B4ABE783A}" type="datetimeFigureOut">
              <a:rPr lang="en-US" smtClean="0"/>
              <a:pPr/>
              <a:t>4/24/12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A0E4B-CC3D-B74E-A2B6-A75B4ABE783A}" type="datetimeFigureOut">
              <a:rPr lang="en-US" smtClean="0"/>
              <a:pPr/>
              <a:t>4/24/12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A0E4B-CC3D-B74E-A2B6-A75B4ABE783A}" type="datetimeFigureOut">
              <a:rPr lang="en-US" smtClean="0"/>
              <a:pPr/>
              <a:t>4/24/12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404A5-0FB7-A545-AE6F-D13AB78197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WWW and </a:t>
            </a:r>
            <a:r>
              <a:rPr lang="en-US" sz="3600" b="1" kern="0" dirty="0" smtClean="0">
                <a:latin typeface="Calibri" pitchFamily="34" charset="0"/>
                <a:ea typeface="+mj-ea"/>
                <a:cs typeface="+mj-cs"/>
              </a:rPr>
              <a:t>Search</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3323652"/>
            <a:ext cx="7772400" cy="1800493"/>
          </a:xfrm>
          <a:prstGeom prst="rect">
            <a:avLst/>
          </a:prstGeom>
          <a:noFill/>
        </p:spPr>
        <p:txBody>
          <a:bodyPr wrap="square" rtlCol="0">
            <a:spAutoFit/>
          </a:bodyPr>
          <a:lstStyle/>
          <a:p>
            <a:pPr marL="344488" indent="-344488">
              <a:spcAft>
                <a:spcPts val="600"/>
              </a:spcAft>
              <a:buClr>
                <a:srgbClr val="FF0000"/>
              </a:buClr>
              <a:buFont typeface="Wingdings" charset="2"/>
              <a:buChar char="§"/>
            </a:pPr>
            <a:r>
              <a:rPr lang="en-US" sz="2400" dirty="0" smtClean="0">
                <a:solidFill>
                  <a:schemeClr val="accent1"/>
                </a:solidFill>
              </a:rPr>
              <a:t>World Wide Web</a:t>
            </a:r>
            <a:endParaRPr lang="en-US" sz="2400" dirty="0" smtClean="0">
              <a:latin typeface="Courier"/>
              <a:cs typeface="Courier"/>
            </a:endParaRPr>
          </a:p>
          <a:p>
            <a:pPr marL="344488" indent="-344488">
              <a:spcAft>
                <a:spcPts val="600"/>
              </a:spcAft>
              <a:buClr>
                <a:srgbClr val="FFFF00"/>
              </a:buClr>
              <a:buFont typeface="Wingdings" charset="2"/>
              <a:buChar char="§"/>
            </a:pPr>
            <a:r>
              <a:rPr lang="en-US" sz="2400" dirty="0" smtClean="0">
                <a:solidFill>
                  <a:schemeClr val="accent1"/>
                </a:solidFill>
              </a:rPr>
              <a:t>Python WWW API</a:t>
            </a:r>
          </a:p>
          <a:p>
            <a:pPr marL="344488" indent="-344488">
              <a:spcAft>
                <a:spcPts val="600"/>
              </a:spcAft>
              <a:buClr>
                <a:srgbClr val="008000"/>
              </a:buClr>
              <a:buFont typeface="Wingdings" charset="2"/>
              <a:buChar char="§"/>
            </a:pPr>
            <a:r>
              <a:rPr lang="en-US" sz="2400" dirty="0" smtClean="0">
                <a:solidFill>
                  <a:schemeClr val="accent1"/>
                </a:solidFill>
              </a:rPr>
              <a:t>String Pattern Matching</a:t>
            </a:r>
          </a:p>
          <a:p>
            <a:pPr marL="344488" indent="-344488">
              <a:spcAft>
                <a:spcPts val="600"/>
              </a:spcAft>
              <a:buClr>
                <a:srgbClr val="0000FF"/>
              </a:buClr>
              <a:buFont typeface="Wingdings" charset="2"/>
              <a:buChar char="§"/>
            </a:pPr>
            <a:r>
              <a:rPr lang="en-US" sz="2400" dirty="0" smtClean="0">
                <a:solidFill>
                  <a:schemeClr val="accent1"/>
                </a:solidFill>
              </a:rPr>
              <a:t>Web Crawling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Python program as web client</a:t>
            </a:r>
            <a:endParaRPr lang="en-US" sz="2000" kern="0" dirty="0" smtClean="0">
              <a:latin typeface="Courier"/>
              <a:cs typeface="Courier"/>
            </a:endParaRPr>
          </a:p>
        </p:txBody>
      </p:sp>
      <p:sp>
        <p:nvSpPr>
          <p:cNvPr id="17" name="TextBox 16"/>
          <p:cNvSpPr txBox="1"/>
          <p:nvPr/>
        </p:nvSpPr>
        <p:spPr bwMode="auto">
          <a:xfrm>
            <a:off x="709358" y="1470025"/>
            <a:ext cx="77724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Python</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Standard</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Library includes several modules that allow Python to </a:t>
            </a:r>
            <a:r>
              <a:rPr lang="en-US" sz="2000" kern="0" baseline="0" dirty="0" smtClean="0">
                <a:solidFill>
                  <a:schemeClr val="accent1"/>
                </a:solidFill>
                <a:latin typeface="Calibri" pitchFamily="34" charset="0"/>
                <a:ea typeface="+mj-ea"/>
                <a:cs typeface="+mj-cs"/>
              </a:rPr>
              <a:t>access and process</a:t>
            </a:r>
            <a:r>
              <a:rPr lang="en-US" sz="2000" kern="0" dirty="0" smtClean="0">
                <a:solidFill>
                  <a:schemeClr val="accent1"/>
                </a:solidFill>
                <a:latin typeface="Calibri" pitchFamily="34" charset="0"/>
                <a:ea typeface="+mj-ea"/>
                <a:cs typeface="+mj-cs"/>
              </a:rPr>
              <a:t> web resources</a:t>
            </a:r>
          </a:p>
        </p:txBody>
      </p:sp>
      <p:sp>
        <p:nvSpPr>
          <p:cNvPr id="6" name="TextBox 5"/>
          <p:cNvSpPr txBox="1"/>
          <p:nvPr/>
        </p:nvSpPr>
        <p:spPr bwMode="auto">
          <a:xfrm>
            <a:off x="709359" y="2362238"/>
            <a:ext cx="7772399"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Module </a:t>
            </a:r>
            <a:r>
              <a:rPr kumimoji="0" lang="en-US" b="0" i="0" u="none" strike="noStrike" kern="0" cap="none" spc="0" normalizeH="0" baseline="0" noProof="0" dirty="0" err="1" smtClean="0">
                <a:ln>
                  <a:noFill/>
                </a:ln>
                <a:solidFill>
                  <a:srgbClr val="000000"/>
                </a:solidFill>
                <a:effectLst/>
                <a:uLnTx/>
                <a:uFillTx/>
                <a:latin typeface="Courier"/>
                <a:ea typeface="+mj-ea"/>
                <a:cs typeface="Courier"/>
              </a:rPr>
              <a:t>urllib.request</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includes function </a:t>
            </a:r>
            <a:r>
              <a:rPr kumimoji="0" lang="en-US" b="0" i="0" u="none" strike="noStrike" kern="0" cap="none" spc="0" normalizeH="0" baseline="0" noProof="0" dirty="0" err="1" smtClean="0">
                <a:ln>
                  <a:noFill/>
                </a:ln>
                <a:solidFill>
                  <a:srgbClr val="000000"/>
                </a:solidFill>
                <a:effectLst/>
                <a:uLnTx/>
                <a:uFillTx/>
                <a:latin typeface="Courier"/>
                <a:ea typeface="+mj-ea"/>
                <a:cs typeface="Courier"/>
              </a:rPr>
              <a:t>urlopen</a:t>
            </a:r>
            <a:r>
              <a:rPr kumimoji="0" lang="en-US" b="0" i="0" u="none" strike="noStrike" kern="0" cap="none" spc="0" normalizeH="0" baseline="0" noProof="0" dirty="0" smtClean="0">
                <a:ln>
                  <a:noFill/>
                </a:ln>
                <a:solidFill>
                  <a:srgbClr val="000000"/>
                </a:solidFill>
                <a:effectLst/>
                <a:uLnTx/>
                <a:uFillTx/>
                <a:latin typeface="Courier"/>
                <a:ea typeface="+mj-ea"/>
                <a:cs typeface="Courier"/>
              </a:rPr>
              <a:t>()</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that takes</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 URL and makes a HTTP transaction to retrieve the associated resource</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Python programs as web clients</a:t>
            </a:r>
            <a:endParaRPr lang="en-US" sz="2000" kern="0" dirty="0" smtClean="0">
              <a:latin typeface="Courier"/>
              <a:cs typeface="Courier"/>
            </a:endParaRPr>
          </a:p>
        </p:txBody>
      </p:sp>
      <p:sp>
        <p:nvSpPr>
          <p:cNvPr id="7" name="TextBox 6"/>
          <p:cNvSpPr txBox="1"/>
          <p:nvPr/>
        </p:nvSpPr>
        <p:spPr bwMode="auto">
          <a:xfrm>
            <a:off x="232142" y="1470025"/>
            <a:ext cx="7305641" cy="504753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from </a:t>
            </a:r>
            <a:r>
              <a:rPr lang="en-US" sz="1400" dirty="0" err="1" smtClean="0">
                <a:latin typeface="Courier"/>
                <a:cs typeface="Courier"/>
              </a:rPr>
              <a:t>urllib.request</a:t>
            </a:r>
            <a:r>
              <a:rPr lang="en-US" sz="1400" dirty="0" smtClean="0">
                <a:latin typeface="Courier"/>
                <a:cs typeface="Courier"/>
              </a:rPr>
              <a:t> import </a:t>
            </a:r>
            <a:r>
              <a:rPr lang="en-US" sz="1400" dirty="0" err="1" smtClean="0">
                <a:latin typeface="Courier"/>
                <a:cs typeface="Courier"/>
              </a:rPr>
              <a:t>urlopen</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&gt;&gt;&gt; response = urlopen('http://www.w3c.org/Consortium/facts.html')</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type(response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&lt;class '</a:t>
            </a:r>
            <a:r>
              <a:rPr lang="en-US" sz="1400" dirty="0" err="1" smtClean="0">
                <a:latin typeface="Courier"/>
                <a:cs typeface="Courier"/>
              </a:rPr>
              <a:t>http.client.HTTPResponse</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response.geturl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'http://www.w3.org/Consortium/facts.html'</a:t>
            </a:r>
          </a:p>
          <a:p>
            <a:pPr defTabSz="914400" fontAlgn="base">
              <a:spcBef>
                <a:spcPct val="0"/>
              </a:spcBef>
              <a:spcAft>
                <a:spcPct val="0"/>
              </a:spcAft>
            </a:pPr>
            <a:r>
              <a:rPr lang="en-US" sz="1400" dirty="0" smtClean="0">
                <a:latin typeface="Courier"/>
                <a:cs typeface="Courier"/>
              </a:rPr>
              <a:t>&gt;&gt;&gt; for header in </a:t>
            </a:r>
            <a:r>
              <a:rPr lang="en-US" sz="1400" dirty="0" err="1" smtClean="0">
                <a:latin typeface="Courier"/>
                <a:cs typeface="Courier"/>
              </a:rPr>
              <a:t>response.getheaders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print(header</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('Date', 'Mon, 23 Apr 2012 01:25:20 GMT')</a:t>
            </a:r>
          </a:p>
          <a:p>
            <a:pPr defTabSz="914400" fontAlgn="base">
              <a:spcBef>
                <a:spcPct val="0"/>
              </a:spcBef>
              <a:spcAft>
                <a:spcPct val="0"/>
              </a:spcAft>
            </a:pPr>
            <a:r>
              <a:rPr lang="en-US" sz="1400" dirty="0" smtClean="0">
                <a:latin typeface="Courier"/>
                <a:cs typeface="Courier"/>
              </a:rPr>
              <a:t>('Server', 'Apache/2')</a:t>
            </a:r>
          </a:p>
          <a:p>
            <a:pPr defTabSz="914400" fontAlgn="base">
              <a:spcBef>
                <a:spcPct val="0"/>
              </a:spcBef>
              <a:spcAft>
                <a:spcPct val="0"/>
              </a:spcAft>
            </a:pP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('Content-Type', 'text/html; </a:t>
            </a:r>
            <a:r>
              <a:rPr lang="en-US" sz="1400" dirty="0" err="1" smtClean="0">
                <a:latin typeface="Courier"/>
                <a:cs typeface="Courier"/>
              </a:rPr>
              <a:t>charset</a:t>
            </a:r>
            <a:r>
              <a:rPr lang="en-US" sz="1400" dirty="0" smtClean="0">
                <a:latin typeface="Courier"/>
                <a:cs typeface="Courier"/>
              </a:rPr>
              <a:t>=utf-8')</a:t>
            </a:r>
          </a:p>
          <a:p>
            <a:pPr defTabSz="914400" fontAlgn="base">
              <a:spcBef>
                <a:spcPct val="0"/>
              </a:spcBef>
              <a:spcAft>
                <a:spcPct val="0"/>
              </a:spcAft>
            </a:pPr>
            <a:r>
              <a:rPr lang="en-US" sz="1400" dirty="0" smtClean="0">
                <a:latin typeface="Courier"/>
                <a:cs typeface="Courier"/>
              </a:rPr>
              <a:t>&gt;&gt;&gt; html = </a:t>
            </a:r>
            <a:r>
              <a:rPr lang="en-US" sz="1400" dirty="0" err="1" smtClean="0">
                <a:latin typeface="Courier"/>
                <a:cs typeface="Courier"/>
              </a:rPr>
              <a:t>response.read</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type(html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&lt;class 'bytes'&gt;</a:t>
            </a:r>
          </a:p>
          <a:p>
            <a:pPr defTabSz="914400" fontAlgn="base">
              <a:spcBef>
                <a:spcPct val="0"/>
              </a:spcBef>
              <a:spcAft>
                <a:spcPct val="0"/>
              </a:spcAft>
            </a:pPr>
            <a:r>
              <a:rPr lang="en-US" sz="1400" dirty="0" smtClean="0">
                <a:latin typeface="Courier"/>
                <a:cs typeface="Courier"/>
              </a:rPr>
              <a:t>&gt;&gt;&gt; html = </a:t>
            </a:r>
            <a:r>
              <a:rPr lang="en-US" sz="1400" dirty="0" err="1" smtClean="0">
                <a:latin typeface="Courier"/>
                <a:cs typeface="Courier"/>
              </a:rPr>
              <a:t>html.decode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type(html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&lt;class '</a:t>
            </a:r>
            <a:r>
              <a:rPr lang="en-US" sz="1400" dirty="0" err="1" smtClean="0">
                <a:latin typeface="Courier"/>
                <a:cs typeface="Courier"/>
              </a:rPr>
              <a:t>str</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&gt;&gt;&gt; html</a:t>
            </a:r>
          </a:p>
          <a:p>
            <a:pPr defTabSz="914400" fontAlgn="base">
              <a:spcBef>
                <a:spcPct val="0"/>
              </a:spcBef>
              <a:spcAft>
                <a:spcPct val="0"/>
              </a:spcAft>
            </a:pPr>
            <a:r>
              <a:rPr lang="en-US" sz="1400" dirty="0" smtClean="0">
                <a:latin typeface="Courier"/>
                <a:cs typeface="Courier"/>
              </a:rPr>
              <a:t>'&lt;!DOCTYPE html PUBLIC "-//W3C//DTD XHTML 1.0 Strict//EN”</a:t>
            </a:r>
          </a:p>
          <a:p>
            <a:pPr defTabSz="914400" fontAlgn="base">
              <a:spcBef>
                <a:spcPct val="0"/>
              </a:spcBef>
              <a:spcAft>
                <a:spcPct val="0"/>
              </a:spcAft>
            </a:pP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&lt;/div&gt;&lt;/body&gt;&lt;/html&gt;\</a:t>
            </a:r>
            <a:r>
              <a:rPr lang="en-US" sz="1400" dirty="0" err="1" smtClean="0">
                <a:latin typeface="Courier"/>
                <a:cs typeface="Courier"/>
              </a:rPr>
              <a:t>n</a:t>
            </a:r>
            <a:r>
              <a:rPr lang="en-US" sz="1400" dirty="0" smtClean="0">
                <a:latin typeface="Courier"/>
                <a:cs typeface="Courier"/>
              </a:rPr>
              <a:t>'</a:t>
            </a:r>
          </a:p>
        </p:txBody>
      </p:sp>
      <p:sp>
        <p:nvSpPr>
          <p:cNvPr id="8" name="TextBox 7"/>
          <p:cNvSpPr txBox="1"/>
          <p:nvPr/>
        </p:nvSpPr>
        <p:spPr bwMode="auto">
          <a:xfrm>
            <a:off x="5275735" y="2067040"/>
            <a:ext cx="3613933" cy="2000548"/>
          </a:xfrm>
          <a:prstGeom prst="rect">
            <a:avLst/>
          </a:prstGeom>
          <a:solidFill>
            <a:schemeClr val="bg1"/>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HTTPResponse</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is a class defined in Standard Library module </a:t>
            </a:r>
            <a:r>
              <a:rPr lang="en-US" sz="1400" dirty="0" err="1" smtClean="0">
                <a:latin typeface="Courier"/>
                <a:cs typeface="Courier"/>
              </a:rPr>
              <a:t>http.client</a:t>
            </a:r>
            <a:r>
              <a:rPr lang="en-US" sz="1600" kern="0" noProof="0" dirty="0" smtClean="0">
                <a:solidFill>
                  <a:srgbClr val="FF0000"/>
                </a:solidFill>
                <a:latin typeface="Calibri" pitchFamily="34" charset="0"/>
                <a:ea typeface="+mj-ea"/>
                <a:cs typeface="+mj-cs"/>
              </a:rPr>
              <a:t>; it encapsulates an HTTP reply.</a:t>
            </a:r>
          </a:p>
          <a:p>
            <a:pPr defTabSz="914400" fontAlgn="base">
              <a:spcBef>
                <a:spcPct val="0"/>
              </a:spcBef>
              <a:spcAft>
                <a:spcPct val="0"/>
              </a:spcAft>
            </a:pPr>
            <a:endParaRPr kumimoji="0" lang="en-US" sz="1600" b="0" i="0" u="none" strike="noStrike" kern="0" cap="none" spc="0" normalizeH="0" dirty="0" smtClean="0">
              <a:ln>
                <a:noFill/>
              </a:ln>
              <a:solidFill>
                <a:srgbClr val="FF0000"/>
              </a:solidFill>
              <a:effectLst/>
              <a:uLnTx/>
              <a:uFillTx/>
              <a:latin typeface="Calibri" pitchFamily="34" charset="0"/>
              <a:ea typeface="+mj-ea"/>
              <a:cs typeface="+mj-cs"/>
            </a:endParaRPr>
          </a:p>
          <a:p>
            <a:pPr defTabSz="914400" fontAlgn="base">
              <a:spcBef>
                <a:spcPct val="0"/>
              </a:spcBef>
              <a:spcAft>
                <a:spcPct val="0"/>
              </a:spcAft>
            </a:pPr>
            <a:r>
              <a:rPr lang="en-US" sz="1400" dirty="0" err="1" smtClean="0">
                <a:latin typeface="Courier"/>
                <a:cs typeface="Courier"/>
              </a:rPr>
              <a:t>HTTPResponse</a:t>
            </a:r>
            <a:r>
              <a:rPr lang="en-US" sz="1400" kern="0" dirty="0" smtClean="0">
                <a:solidFill>
                  <a:srgbClr val="FF0000"/>
                </a:solidFill>
                <a:latin typeface="Calibri" pitchFamily="34" charset="0"/>
              </a:rPr>
              <a:t> </a:t>
            </a:r>
            <a:r>
              <a:rPr lang="en-US" sz="1600" kern="0" noProof="0" dirty="0" smtClean="0">
                <a:solidFill>
                  <a:srgbClr val="FF0000"/>
                </a:solidFill>
                <a:latin typeface="Calibri" pitchFamily="34" charset="0"/>
                <a:ea typeface="+mj-ea"/>
                <a:cs typeface="+mj-cs"/>
              </a:rPr>
              <a:t>supports methods:</a:t>
            </a:r>
          </a:p>
          <a:p>
            <a:pPr marL="628650" lvl="1" indent="-233363" defTabSz="914400" fontAlgn="base">
              <a:spcBef>
                <a:spcPct val="0"/>
              </a:spcBef>
              <a:spcAft>
                <a:spcPct val="0"/>
              </a:spcAft>
              <a:buClr>
                <a:srgbClr val="FF0000"/>
              </a:buClr>
              <a:buFont typeface="Arial"/>
              <a:buChar char="•"/>
            </a:pPr>
            <a:r>
              <a:rPr kumimoji="0" lang="en-US" sz="1400" b="0" i="0" u="none" strike="noStrike" kern="0" cap="none" spc="0" normalizeH="0" dirty="0" err="1" smtClean="0">
                <a:ln>
                  <a:noFill/>
                </a:ln>
                <a:solidFill>
                  <a:srgbClr val="000000"/>
                </a:solidFill>
                <a:effectLst/>
                <a:uLnTx/>
                <a:uFillTx/>
                <a:latin typeface="Courier"/>
                <a:ea typeface="+mj-ea"/>
                <a:cs typeface="Courier"/>
              </a:rPr>
              <a:t>geturl</a:t>
            </a:r>
            <a:r>
              <a:rPr kumimoji="0" lang="en-US" sz="1400" b="0" i="0" u="none" strike="noStrike" kern="0" cap="none" spc="0" normalizeH="0" dirty="0" smtClean="0">
                <a:ln>
                  <a:noFill/>
                </a:ln>
                <a:solidFill>
                  <a:srgbClr val="000000"/>
                </a:solidFill>
                <a:effectLst/>
                <a:uLnTx/>
                <a:uFillTx/>
                <a:latin typeface="Courier"/>
                <a:ea typeface="+mj-ea"/>
                <a:cs typeface="Courier"/>
              </a:rPr>
              <a:t>()</a:t>
            </a:r>
          </a:p>
          <a:p>
            <a:pPr marL="628650" lvl="1" indent="-233363" defTabSz="914400" fontAlgn="base">
              <a:spcBef>
                <a:spcPct val="0"/>
              </a:spcBef>
              <a:spcAft>
                <a:spcPct val="0"/>
              </a:spcAft>
              <a:buClr>
                <a:srgbClr val="FF0000"/>
              </a:buClr>
              <a:buFont typeface="Arial"/>
              <a:buChar char="•"/>
            </a:pPr>
            <a:r>
              <a:rPr lang="en-US" sz="1400" kern="0" noProof="0" dirty="0" err="1" smtClean="0">
                <a:solidFill>
                  <a:srgbClr val="000000"/>
                </a:solidFill>
                <a:latin typeface="Courier"/>
                <a:ea typeface="+mj-ea"/>
                <a:cs typeface="Courier"/>
              </a:rPr>
              <a:t>getheaders</a:t>
            </a:r>
            <a:r>
              <a:rPr lang="en-US" sz="1400" kern="0" noProof="0" dirty="0" smtClean="0">
                <a:solidFill>
                  <a:srgbClr val="000000"/>
                </a:solidFill>
                <a:latin typeface="Courier"/>
                <a:ea typeface="+mj-ea"/>
                <a:cs typeface="Courier"/>
              </a:rPr>
              <a:t>()</a:t>
            </a:r>
          </a:p>
          <a:p>
            <a:pPr marL="628650" lvl="1" indent="-233363" defTabSz="914400" fontAlgn="base">
              <a:spcBef>
                <a:spcPct val="0"/>
              </a:spcBef>
              <a:spcAft>
                <a:spcPct val="0"/>
              </a:spcAft>
              <a:buClr>
                <a:srgbClr val="FF0000"/>
              </a:buClr>
              <a:buFont typeface="Arial"/>
              <a:buChar char="•"/>
            </a:pPr>
            <a:r>
              <a:rPr kumimoji="0" lang="en-US" sz="1400" b="0" i="0" u="none" strike="noStrike" kern="0" cap="none" spc="0" normalizeH="0" dirty="0" smtClean="0">
                <a:ln>
                  <a:noFill/>
                </a:ln>
                <a:solidFill>
                  <a:srgbClr val="000000"/>
                </a:solidFill>
                <a:effectLst/>
                <a:uLnTx/>
                <a:uFillTx/>
                <a:latin typeface="Courier"/>
                <a:ea typeface="+mj-ea"/>
                <a:cs typeface="Courier"/>
              </a:rPr>
              <a:t>read()</a:t>
            </a:r>
            <a:r>
              <a:rPr kumimoji="0" lang="en-US" sz="1600" b="0" i="0" u="none" strike="noStrike" kern="0" cap="none" spc="0" normalizeH="0" dirty="0" smtClean="0">
                <a:ln>
                  <a:noFill/>
                </a:ln>
                <a:solidFill>
                  <a:srgbClr val="FF0000"/>
                </a:solidFill>
                <a:effectLst/>
                <a:uLnTx/>
                <a:uFillTx/>
                <a:latin typeface="Calibri" pitchFamily="34" charset="0"/>
                <a:ea typeface="+mj-ea"/>
                <a:cs typeface="+mj-cs"/>
              </a:rPr>
              <a:t>, etc</a:t>
            </a:r>
            <a:endPar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endParaRPr>
          </a:p>
        </p:txBody>
      </p:sp>
      <p:sp>
        <p:nvSpPr>
          <p:cNvPr id="9" name="TextBox 8"/>
          <p:cNvSpPr txBox="1"/>
          <p:nvPr/>
        </p:nvSpPr>
        <p:spPr bwMode="auto">
          <a:xfrm>
            <a:off x="5057249" y="4340809"/>
            <a:ext cx="3832419" cy="1323439"/>
          </a:xfrm>
          <a:prstGeom prst="rect">
            <a:avLst/>
          </a:prstGeom>
          <a:solidFill>
            <a:schemeClr val="bg1"/>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600" kern="0" dirty="0" smtClean="0">
                <a:solidFill>
                  <a:srgbClr val="FF0000"/>
                </a:solidFill>
                <a:latin typeface="Calibri" pitchFamily="34" charset="0"/>
              </a:rPr>
              <a:t>Because a web resource is not necessarily a text file, method </a:t>
            </a:r>
            <a:r>
              <a:rPr lang="en-US" sz="1400" dirty="0" smtClean="0">
                <a:latin typeface="Courier"/>
                <a:cs typeface="Courier"/>
              </a:rPr>
              <a:t>read()</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a:t>
            </a:r>
            <a:r>
              <a:rPr lang="en-US" sz="1600" kern="0" dirty="0" smtClean="0">
                <a:solidFill>
                  <a:srgbClr val="FF0000"/>
                </a:solidFill>
                <a:latin typeface="Calibri" pitchFamily="34" charset="0"/>
                <a:ea typeface="+mj-ea"/>
                <a:cs typeface="+mj-cs"/>
              </a:rPr>
              <a:t>returns an object of type </a:t>
            </a:r>
            <a:r>
              <a:rPr lang="en-US" sz="1400" kern="0" dirty="0" smtClean="0">
                <a:latin typeface="Courier"/>
                <a:ea typeface="+mj-ea"/>
                <a:cs typeface="Courier"/>
              </a:rPr>
              <a:t>bytes</a:t>
            </a:r>
            <a:r>
              <a:rPr lang="en-US" sz="1600" kern="0" dirty="0" smtClean="0">
                <a:solidFill>
                  <a:srgbClr val="FF0000"/>
                </a:solidFill>
                <a:latin typeface="Calibri" pitchFamily="34" charset="0"/>
                <a:ea typeface="+mj-ea"/>
                <a:cs typeface="+mj-cs"/>
              </a:rPr>
              <a:t>; </a:t>
            </a:r>
            <a:r>
              <a:rPr lang="en-US" sz="1400" kern="0" dirty="0" smtClean="0">
                <a:latin typeface="Courier"/>
                <a:cs typeface="Courier"/>
              </a:rPr>
              <a:t>bytes</a:t>
            </a:r>
            <a:r>
              <a:rPr lang="en-US" sz="1400" kern="0" dirty="0" smtClean="0">
                <a:solidFill>
                  <a:srgbClr val="FF0000"/>
                </a:solidFill>
                <a:latin typeface="Calibri" pitchFamily="34" charset="0"/>
                <a:ea typeface="+mj-ea"/>
                <a:cs typeface="+mj-cs"/>
              </a:rPr>
              <a:t> </a:t>
            </a:r>
            <a:r>
              <a:rPr lang="en-US" sz="1600" kern="0" dirty="0" smtClean="0">
                <a:solidFill>
                  <a:srgbClr val="FF0000"/>
                </a:solidFill>
                <a:latin typeface="Calibri" pitchFamily="34" charset="0"/>
                <a:ea typeface="+mj-ea"/>
                <a:cs typeface="+mj-cs"/>
              </a:rPr>
              <a:t>method </a:t>
            </a:r>
            <a:r>
              <a:rPr lang="en-US" sz="1400" kern="0" dirty="0" smtClean="0">
                <a:solidFill>
                  <a:srgbClr val="000000"/>
                </a:solidFill>
                <a:latin typeface="Courier"/>
                <a:ea typeface="+mj-ea"/>
                <a:cs typeface="Courier"/>
              </a:rPr>
              <a:t>decode()</a:t>
            </a:r>
            <a:r>
              <a:rPr lang="en-US" sz="1600" kern="0" dirty="0" smtClean="0">
                <a:solidFill>
                  <a:srgbClr val="FF0000"/>
                </a:solidFill>
                <a:latin typeface="Calibri" pitchFamily="34" charset="0"/>
                <a:ea typeface="+mj-ea"/>
                <a:cs typeface="+mj-cs"/>
              </a:rPr>
              <a:t> interprets the bytes as a string encoded in UTF-8 and returns that string</a:t>
            </a:r>
            <a:endPar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Exercise</a:t>
            </a:r>
            <a:endParaRPr lang="en-US" sz="2000" kern="0" dirty="0" smtClean="0">
              <a:latin typeface="Courier"/>
              <a:cs typeface="Courier"/>
            </a:endParaRPr>
          </a:p>
        </p:txBody>
      </p:sp>
      <p:sp>
        <p:nvSpPr>
          <p:cNvPr id="7" name="TextBox 6"/>
          <p:cNvSpPr txBox="1"/>
          <p:nvPr/>
        </p:nvSpPr>
        <p:spPr bwMode="auto">
          <a:xfrm>
            <a:off x="709358" y="3993792"/>
            <a:ext cx="7305641" cy="2462213"/>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from </a:t>
            </a:r>
            <a:r>
              <a:rPr lang="en-US" sz="1400" dirty="0" err="1" smtClean="0">
                <a:latin typeface="Courier"/>
                <a:cs typeface="Courier"/>
              </a:rPr>
              <a:t>urllib.request</a:t>
            </a:r>
            <a:r>
              <a:rPr lang="en-US" sz="1400" dirty="0" smtClean="0">
                <a:latin typeface="Courier"/>
                <a:cs typeface="Courier"/>
              </a:rPr>
              <a:t> import </a:t>
            </a:r>
            <a:r>
              <a:rPr lang="en-US" sz="1400" dirty="0" err="1" smtClean="0">
                <a:latin typeface="Courier"/>
                <a:cs typeface="Courier"/>
              </a:rPr>
              <a:t>urlopen</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def </a:t>
            </a:r>
            <a:r>
              <a:rPr lang="en-US" sz="1400" dirty="0" err="1" smtClean="0">
                <a:latin typeface="Courier"/>
                <a:cs typeface="Courier"/>
              </a:rPr>
              <a:t>news(url</a:t>
            </a:r>
            <a:r>
              <a:rPr lang="en-US" sz="1400" dirty="0" smtClean="0">
                <a:latin typeface="Courier"/>
                <a:cs typeface="Courier"/>
              </a:rPr>
              <a:t>, topics):</a:t>
            </a:r>
          </a:p>
          <a:p>
            <a:pPr defTabSz="914400" fontAlgn="base">
              <a:spcBef>
                <a:spcPct val="0"/>
              </a:spcBef>
              <a:spcAft>
                <a:spcPct val="0"/>
              </a:spcAft>
            </a:pPr>
            <a:r>
              <a:rPr lang="en-US" sz="1400" dirty="0" smtClean="0">
                <a:solidFill>
                  <a:schemeClr val="tx1">
                    <a:lumMod val="50000"/>
                    <a:lumOff val="50000"/>
                  </a:schemeClr>
                </a:solidFill>
                <a:latin typeface="Courier"/>
                <a:cs typeface="Courier"/>
              </a:rPr>
              <a:t>    '''counts in resource with URL </a:t>
            </a:r>
            <a:r>
              <a:rPr lang="en-US" sz="1400" dirty="0" err="1" smtClean="0">
                <a:solidFill>
                  <a:schemeClr val="tx1">
                    <a:lumMod val="50000"/>
                    <a:lumOff val="50000"/>
                  </a:schemeClr>
                </a:solidFill>
                <a:latin typeface="Courier"/>
                <a:cs typeface="Courier"/>
              </a:rPr>
              <a:t>url</a:t>
            </a:r>
            <a:r>
              <a:rPr lang="en-US" sz="1400" dirty="0" smtClean="0">
                <a:solidFill>
                  <a:schemeClr val="tx1">
                    <a:lumMod val="50000"/>
                    <a:lumOff val="50000"/>
                  </a:schemeClr>
                </a:solidFill>
                <a:latin typeface="Courier"/>
                <a:cs typeface="Courier"/>
              </a:rPr>
              <a:t> the frequency</a:t>
            </a:r>
          </a:p>
          <a:p>
            <a:pPr defTabSz="914400" fontAlgn="base">
              <a:spcBef>
                <a:spcPct val="0"/>
              </a:spcBef>
              <a:spcAft>
                <a:spcPct val="0"/>
              </a:spcAft>
            </a:pPr>
            <a:r>
              <a:rPr lang="en-US" sz="1400" dirty="0" smtClean="0">
                <a:solidFill>
                  <a:schemeClr val="tx1">
                    <a:lumMod val="50000"/>
                    <a:lumOff val="50000"/>
                  </a:schemeClr>
                </a:solidFill>
                <a:latin typeface="Courier"/>
                <a:cs typeface="Courier"/>
              </a:rPr>
              <a:t>       of each topic in list topics'''</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response = </a:t>
            </a:r>
            <a:r>
              <a:rPr lang="en-US" sz="1400" dirty="0" err="1" smtClean="0">
                <a:latin typeface="Courier"/>
                <a:cs typeface="Courier"/>
              </a:rPr>
              <a:t>urlopen(url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html = </a:t>
            </a:r>
            <a:r>
              <a:rPr lang="en-US" sz="1400" dirty="0" err="1" smtClean="0">
                <a:latin typeface="Courier"/>
                <a:cs typeface="Courier"/>
              </a:rPr>
              <a:t>response.read</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content = </a:t>
            </a:r>
            <a:r>
              <a:rPr lang="en-US" sz="1400" dirty="0" err="1" smtClean="0">
                <a:latin typeface="Courier"/>
                <a:cs typeface="Courier"/>
              </a:rPr>
              <a:t>html.decode().lower</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for topic in topics:</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n</a:t>
            </a:r>
            <a:r>
              <a:rPr lang="en-US" sz="1400" dirty="0" smtClean="0">
                <a:latin typeface="Courier"/>
                <a:cs typeface="Courier"/>
              </a:rPr>
              <a:t> = </a:t>
            </a:r>
            <a:r>
              <a:rPr lang="en-US" sz="1400" dirty="0" err="1" smtClean="0">
                <a:latin typeface="Courier"/>
                <a:cs typeface="Courier"/>
              </a:rPr>
              <a:t>content.count(topic</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 appears {} </a:t>
            </a:r>
            <a:r>
              <a:rPr lang="en-US" sz="1400" dirty="0" err="1" smtClean="0">
                <a:latin typeface="Courier"/>
                <a:cs typeface="Courier"/>
              </a:rPr>
              <a:t>times.'.format(topic,n</a:t>
            </a:r>
            <a:r>
              <a:rPr lang="en-US" sz="1400" dirty="0" smtClean="0">
                <a:latin typeface="Courier"/>
                <a:cs typeface="Courier"/>
              </a:rPr>
              <a:t>))</a:t>
            </a:r>
          </a:p>
        </p:txBody>
      </p:sp>
      <p:sp>
        <p:nvSpPr>
          <p:cNvPr id="10" name="TextBox 9"/>
          <p:cNvSpPr txBox="1"/>
          <p:nvPr/>
        </p:nvSpPr>
        <p:spPr bwMode="auto">
          <a:xfrm>
            <a:off x="709358" y="1316137"/>
            <a:ext cx="7772400"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Write method </a:t>
            </a:r>
            <a:r>
              <a:rPr lang="en-US" dirty="0" smtClean="0"/>
              <a:t>news()</a:t>
            </a:r>
            <a:r>
              <a:rPr lang="en-US" sz="2000" dirty="0" smtClean="0">
                <a:solidFill>
                  <a:schemeClr val="accent1"/>
                </a:solidFill>
              </a:rPr>
              <a:t> that takes a URL of a news web site and a list of news topics (i.e., strings) and computes the number of occurrences of each topic in the news.</a:t>
            </a:r>
            <a:endParaRPr lang="en-US" sz="2000" kern="0" dirty="0" smtClean="0">
              <a:solidFill>
                <a:schemeClr val="accent1"/>
              </a:solidFill>
              <a:latin typeface="Calibri" pitchFamily="34" charset="0"/>
              <a:ea typeface="+mj-ea"/>
              <a:cs typeface="+mj-cs"/>
            </a:endParaRPr>
          </a:p>
        </p:txBody>
      </p:sp>
      <p:sp>
        <p:nvSpPr>
          <p:cNvPr id="11" name="TextBox 10"/>
          <p:cNvSpPr txBox="1"/>
          <p:nvPr/>
        </p:nvSpPr>
        <p:spPr bwMode="auto">
          <a:xfrm>
            <a:off x="709358" y="2542777"/>
            <a:ext cx="7305641"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a:cs typeface="Courier"/>
              </a:rPr>
              <a:t>&gt;&gt;&gt; </a:t>
            </a:r>
            <a:r>
              <a:rPr lang="en-US" sz="1400" dirty="0" err="1" smtClean="0">
                <a:solidFill>
                  <a:srgbClr val="000000"/>
                </a:solidFill>
                <a:latin typeface="Courier"/>
                <a:cs typeface="Courier"/>
              </a:rPr>
              <a:t>news('http://bbc.co.uk',['economy','climate','education</a:t>
            </a:r>
            <a:r>
              <a:rPr lang="en-US" sz="1400" dirty="0" smtClean="0">
                <a:solidFill>
                  <a:srgbClr val="000000"/>
                </a:solidFill>
                <a:latin typeface="Courier"/>
                <a:cs typeface="Courier"/>
              </a:rPr>
              <a:t>']) </a:t>
            </a:r>
          </a:p>
          <a:p>
            <a:pPr defTabSz="914400" fontAlgn="base">
              <a:spcBef>
                <a:spcPct val="0"/>
              </a:spcBef>
              <a:spcAft>
                <a:spcPct val="0"/>
              </a:spcAft>
            </a:pPr>
            <a:r>
              <a:rPr lang="en-US" sz="1400" dirty="0" smtClean="0">
                <a:solidFill>
                  <a:srgbClr val="000000"/>
                </a:solidFill>
                <a:latin typeface="Courier"/>
                <a:cs typeface="Courier"/>
              </a:rPr>
              <a:t>economy appears 3 times</a:t>
            </a:r>
          </a:p>
          <a:p>
            <a:pPr defTabSz="914400" fontAlgn="base">
              <a:spcBef>
                <a:spcPct val="0"/>
              </a:spcBef>
              <a:spcAft>
                <a:spcPct val="0"/>
              </a:spcAft>
            </a:pPr>
            <a:r>
              <a:rPr lang="en-US" sz="1400" dirty="0" smtClean="0">
                <a:solidFill>
                  <a:srgbClr val="000000"/>
                </a:solidFill>
                <a:latin typeface="Courier"/>
                <a:cs typeface="Courier"/>
              </a:rPr>
              <a:t>climate appears 3 times </a:t>
            </a:r>
          </a:p>
          <a:p>
            <a:pPr defTabSz="914400" fontAlgn="base">
              <a:spcBef>
                <a:spcPct val="0"/>
              </a:spcBef>
              <a:spcAft>
                <a:spcPct val="0"/>
              </a:spcAft>
            </a:pPr>
            <a:r>
              <a:rPr lang="en-US" sz="1400" dirty="0" smtClean="0">
                <a:solidFill>
                  <a:srgbClr val="000000"/>
                </a:solidFill>
                <a:latin typeface="Courier"/>
                <a:cs typeface="Courier"/>
              </a:rPr>
              <a:t>education appears 1 times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a:cs typeface="Courier"/>
            </a:endParaRPr>
          </a:p>
        </p:txBody>
      </p:sp>
      <p:sp>
        <p:nvSpPr>
          <p:cNvPr id="10" name="TextBox 9"/>
          <p:cNvSpPr txBox="1"/>
          <p:nvPr/>
        </p:nvSpPr>
        <p:spPr bwMode="auto">
          <a:xfrm>
            <a:off x="197286" y="2038860"/>
            <a:ext cx="846719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dirty="0" smtClean="0">
                <a:solidFill>
                  <a:schemeClr val="accent1"/>
                </a:solidFill>
              </a:rPr>
              <a:t>When an </a:t>
            </a:r>
            <a:r>
              <a:rPr lang="en-US" sz="2000" dirty="0" err="1" smtClean="0">
                <a:latin typeface="Courier"/>
                <a:cs typeface="Courier"/>
              </a:rPr>
              <a:t>HTMLParser</a:t>
            </a:r>
            <a:r>
              <a:rPr lang="en-US" sz="2000" dirty="0" smtClean="0">
                <a:cs typeface="Courier"/>
              </a:rPr>
              <a:t> </a:t>
            </a:r>
            <a:r>
              <a:rPr lang="en-US" sz="2000" dirty="0" smtClean="0">
                <a:solidFill>
                  <a:schemeClr val="accent1"/>
                </a:solidFill>
                <a:cs typeface="Courier"/>
              </a:rPr>
              <a:t>object </a:t>
            </a:r>
            <a:r>
              <a:rPr lang="en-US" sz="2000" dirty="0" smtClean="0">
                <a:solidFill>
                  <a:schemeClr val="accent1"/>
                </a:solidFill>
              </a:rPr>
              <a:t>is </a:t>
            </a:r>
            <a:r>
              <a:rPr lang="en-US" sz="2000" dirty="0" smtClean="0">
                <a:solidFill>
                  <a:srgbClr val="FF0000"/>
                </a:solidFill>
              </a:rPr>
              <a:t>fed</a:t>
            </a:r>
            <a:r>
              <a:rPr lang="en-US" sz="2000" dirty="0" smtClean="0">
                <a:solidFill>
                  <a:schemeClr val="accent1"/>
                </a:solidFill>
              </a:rPr>
              <a:t> a string containing HTML, </a:t>
            </a:r>
            <a:r>
              <a:rPr lang="en-US" sz="2000" dirty="0" smtClean="0">
                <a:solidFill>
                  <a:srgbClr val="FF0000"/>
                </a:solidFill>
              </a:rPr>
              <a:t>it processes it</a:t>
            </a:r>
            <a:endParaRPr lang="en-US" sz="2000" dirty="0" smtClean="0">
              <a:solidFill>
                <a:schemeClr val="accent1"/>
              </a:solidFill>
            </a:endParaRPr>
          </a:p>
        </p:txBody>
      </p:sp>
      <p:sp>
        <p:nvSpPr>
          <p:cNvPr id="13" name="TextBox 12"/>
          <p:cNvSpPr txBox="1"/>
          <p:nvPr/>
        </p:nvSpPr>
        <p:spPr bwMode="auto">
          <a:xfrm>
            <a:off x="197286" y="1330974"/>
            <a:ext cx="8853291"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dirty="0" smtClean="0">
                <a:solidFill>
                  <a:schemeClr val="accent1"/>
                </a:solidFill>
              </a:rPr>
              <a:t>The Python Standard Library module </a:t>
            </a:r>
            <a:r>
              <a:rPr lang="en-US" dirty="0" err="1" smtClean="0">
                <a:solidFill>
                  <a:srgbClr val="000000"/>
                </a:solidFill>
                <a:latin typeface="Courier"/>
                <a:cs typeface="Courier"/>
              </a:rPr>
              <a:t>html.parser</a:t>
            </a:r>
            <a:r>
              <a:rPr lang="en-US" sz="2000" dirty="0" smtClean="0">
                <a:solidFill>
                  <a:schemeClr val="accent1"/>
                </a:solidFill>
              </a:rPr>
              <a:t> provides a class, </a:t>
            </a:r>
            <a:r>
              <a:rPr lang="en-US" dirty="0" err="1" smtClean="0">
                <a:solidFill>
                  <a:srgbClr val="000000"/>
                </a:solidFill>
                <a:latin typeface="Courier"/>
                <a:cs typeface="Courier"/>
              </a:rPr>
              <a:t>HTMLParser</a:t>
            </a:r>
            <a:r>
              <a:rPr lang="en-US" sz="2000" dirty="0" smtClean="0">
                <a:solidFill>
                  <a:schemeClr val="accent1"/>
                </a:solidFill>
              </a:rPr>
              <a:t>, for </a:t>
            </a:r>
            <a:r>
              <a:rPr lang="en-US" sz="2000" dirty="0" smtClean="0">
                <a:solidFill>
                  <a:srgbClr val="FF0000"/>
                </a:solidFill>
              </a:rPr>
              <a:t>parsing </a:t>
            </a:r>
            <a:r>
              <a:rPr lang="en-US" sz="2000" dirty="0" smtClean="0">
                <a:solidFill>
                  <a:schemeClr val="accent1"/>
                </a:solidFill>
              </a:rPr>
              <a:t>HTML files. </a:t>
            </a:r>
          </a:p>
        </p:txBody>
      </p:sp>
      <p:sp>
        <p:nvSpPr>
          <p:cNvPr id="14" name="TextBox 13"/>
          <p:cNvSpPr txBox="1"/>
          <p:nvPr/>
        </p:nvSpPr>
        <p:spPr bwMode="auto">
          <a:xfrm>
            <a:off x="197286" y="3870132"/>
            <a:ext cx="274459" cy="677108"/>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635000" lvl="1" indent="-290513" defTabSz="914400" fontAlgn="base">
              <a:spcBef>
                <a:spcPct val="0"/>
              </a:spcBef>
              <a:spcAft>
                <a:spcPct val="0"/>
              </a:spcAft>
              <a:buClr>
                <a:schemeClr val="tx1"/>
              </a:buClr>
              <a:buFont typeface="Arial"/>
              <a:buChar char="•"/>
            </a:pPr>
            <a:endParaRPr lang="en-US" dirty="0" smtClean="0">
              <a:solidFill>
                <a:schemeClr val="accent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5" name="TextBox 14"/>
          <p:cNvSpPr txBox="1"/>
          <p:nvPr/>
        </p:nvSpPr>
        <p:spPr bwMode="auto">
          <a:xfrm>
            <a:off x="4223106" y="2577470"/>
            <a:ext cx="4920894" cy="258532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string content is divided into tokens that correspond to HTML start tags, end tags, text data, etc.</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tokens are then processed in the</a:t>
            </a:r>
          </a:p>
          <a:p>
            <a:pPr marL="635000" lvl="1" indent="-290513" defTabSz="914400" fontAlgn="base">
              <a:spcBef>
                <a:spcPct val="0"/>
              </a:spcBef>
              <a:spcAft>
                <a:spcPct val="0"/>
              </a:spcAft>
              <a:buClr>
                <a:schemeClr val="tx1"/>
              </a:buClr>
            </a:pPr>
            <a:r>
              <a:rPr lang="en-US" dirty="0" smtClean="0">
                <a:solidFill>
                  <a:schemeClr val="accent1"/>
                </a:solidFill>
              </a:rPr>
              <a:t>	order in which they appear in the string</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For each token, an appropriate handler is invoked by Python</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handlers are methods of class </a:t>
            </a:r>
            <a:r>
              <a:rPr lang="en-US" sz="1600" dirty="0" err="1" smtClean="0">
                <a:latin typeface="Courier"/>
                <a:cs typeface="Courier"/>
              </a:rPr>
              <a:t>HTMLParser</a:t>
            </a:r>
            <a:endParaRPr lang="en-US" kern="0" dirty="0" smtClean="0">
              <a:solidFill>
                <a:schemeClr val="accent1"/>
              </a:solidFill>
              <a:latin typeface="Calibri" pitchFamily="34" charset="0"/>
            </a:endParaRPr>
          </a:p>
        </p:txBody>
      </p:sp>
      <p:sp>
        <p:nvSpPr>
          <p:cNvPr id="16" name="TextBox 15"/>
          <p:cNvSpPr txBox="1"/>
          <p:nvPr/>
        </p:nvSpPr>
        <p:spPr bwMode="auto">
          <a:xfrm>
            <a:off x="0" y="3545588"/>
            <a:ext cx="4367977"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infile</a:t>
            </a:r>
            <a:r>
              <a:rPr lang="en-US" sz="1400" dirty="0" smtClean="0">
                <a:solidFill>
                  <a:schemeClr val="tx1"/>
                </a:solidFill>
                <a:latin typeface="Courier"/>
                <a:cs typeface="Courier"/>
              </a:rPr>
              <a:t> = open('w3c.html') </a:t>
            </a:r>
          </a:p>
          <a:p>
            <a:pPr defTabSz="914400" fontAlgn="base">
              <a:spcBef>
                <a:spcPct val="0"/>
              </a:spcBef>
              <a:spcAft>
                <a:spcPct val="0"/>
              </a:spcAft>
            </a:pPr>
            <a:r>
              <a:rPr lang="en-US" sz="1400" dirty="0" smtClean="0">
                <a:solidFill>
                  <a:schemeClr val="tx1"/>
                </a:solidFill>
                <a:latin typeface="Courier"/>
                <a:cs typeface="Courier"/>
              </a:rPr>
              <a:t>&gt;&gt;&gt; content = </a:t>
            </a:r>
            <a:r>
              <a:rPr lang="en-US" sz="1400" dirty="0" err="1" smtClean="0">
                <a:solidFill>
                  <a:schemeClr val="tx1"/>
                </a:solidFill>
                <a:latin typeface="Courier"/>
                <a:cs typeface="Courier"/>
              </a:rPr>
              <a:t>infile.read</a:t>
            </a:r>
            <a:r>
              <a:rPr lang="en-US" sz="1400" dirty="0" smtClean="0">
                <a:solidFill>
                  <a:schemeClr val="tx1"/>
                </a:solidFill>
                <a:latin typeface="Courier"/>
                <a:cs typeface="Courier"/>
              </a:rPr>
              <a:t>() </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infile.close</a:t>
            </a:r>
            <a:r>
              <a:rPr lang="en-US" sz="1400" dirty="0" smtClean="0">
                <a:solidFill>
                  <a:schemeClr val="tx1"/>
                </a:solidFill>
                <a:latin typeface="Courier"/>
                <a:cs typeface="Courier"/>
              </a:rPr>
              <a:t>() </a:t>
            </a:r>
          </a:p>
          <a:p>
            <a:pPr defTabSz="914400" fontAlgn="base">
              <a:spcBef>
                <a:spcPct val="0"/>
              </a:spcBef>
              <a:spcAft>
                <a:spcPct val="0"/>
              </a:spcAft>
            </a:pPr>
            <a:r>
              <a:rPr lang="en-US" sz="1400" dirty="0" smtClean="0">
                <a:solidFill>
                  <a:schemeClr val="tx1"/>
                </a:solidFill>
                <a:latin typeface="Courier"/>
                <a:cs typeface="Courier"/>
              </a:rPr>
              <a:t>&gt;&gt;&gt; from </a:t>
            </a:r>
            <a:r>
              <a:rPr lang="en-US" sz="1400" dirty="0" err="1" smtClean="0">
                <a:solidFill>
                  <a:schemeClr val="tx1"/>
                </a:solidFill>
                <a:latin typeface="Courier"/>
                <a:cs typeface="Courier"/>
              </a:rPr>
              <a:t>html.parser</a:t>
            </a:r>
            <a:r>
              <a:rPr lang="en-US" sz="1400" dirty="0" smtClean="0">
                <a:solidFill>
                  <a:schemeClr val="tx1"/>
                </a:solidFill>
                <a:latin typeface="Courier"/>
                <a:cs typeface="Courier"/>
              </a:rPr>
              <a:t> import </a:t>
            </a:r>
            <a:r>
              <a:rPr lang="en-US" sz="1400" dirty="0" err="1" smtClean="0">
                <a:solidFill>
                  <a:schemeClr val="tx1"/>
                </a:solidFill>
                <a:latin typeface="Courier"/>
                <a:cs typeface="Courier"/>
              </a:rPr>
              <a:t>HTMLParser</a:t>
            </a:r>
            <a:r>
              <a:rPr lang="en-US" sz="1400" dirty="0" smtClean="0">
                <a:solidFill>
                  <a:schemeClr val="tx1"/>
                </a:solidFill>
                <a:latin typeface="Courier"/>
                <a:cs typeface="Courier"/>
              </a:rPr>
              <a:t> </a:t>
            </a:r>
          </a:p>
          <a:p>
            <a:pPr defTabSz="914400" fontAlgn="base">
              <a:spcBef>
                <a:spcPct val="0"/>
              </a:spcBef>
              <a:spcAft>
                <a:spcPct val="0"/>
              </a:spcAft>
            </a:pPr>
            <a:r>
              <a:rPr lang="en-US" sz="1400" dirty="0" smtClean="0">
                <a:solidFill>
                  <a:schemeClr val="tx1"/>
                </a:solidFill>
                <a:latin typeface="Courier"/>
                <a:cs typeface="Courier"/>
              </a:rPr>
              <a:t>&gt;&gt;&gt; parser = </a:t>
            </a:r>
            <a:r>
              <a:rPr lang="en-US" sz="1400" dirty="0" err="1" smtClean="0">
                <a:solidFill>
                  <a:schemeClr val="tx1"/>
                </a:solidFill>
                <a:latin typeface="Courier"/>
                <a:cs typeface="Courier"/>
              </a:rPr>
              <a:t>HTMLParser</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parser.feed(content</a:t>
            </a:r>
            <a:r>
              <a:rPr lang="en-US" sz="1400" dirty="0" smtClean="0">
                <a:solidFill>
                  <a:schemeClr val="tx1"/>
                </a:solidFill>
                <a:latin typeface="Courier"/>
                <a:cs typeface="Courier"/>
              </a:rPr>
              <a:t>)</a:t>
            </a:r>
          </a:p>
          <a:p>
            <a:pPr defTabSz="914400" fontAlgn="base">
              <a:spcBef>
                <a:spcPct val="0"/>
              </a:spcBef>
              <a:spcAft>
                <a:spcPct val="0"/>
              </a:spcAft>
            </a:pPr>
            <a:endParaRPr lang="en-US" sz="1400" dirty="0" smtClean="0">
              <a:solidFill>
                <a:schemeClr val="tx1"/>
              </a:solidFill>
              <a:latin typeface="Courier"/>
              <a:cs typeface="Courier"/>
            </a:endParaRPr>
          </a:p>
        </p:txBody>
      </p:sp>
      <p:graphicFrame>
        <p:nvGraphicFramePr>
          <p:cNvPr id="17" name="Table 16"/>
          <p:cNvGraphicFramePr>
            <a:graphicFrameLocks noGrp="1"/>
          </p:cNvGraphicFramePr>
          <p:nvPr/>
        </p:nvGraphicFramePr>
        <p:xfrm>
          <a:off x="709358" y="5379720"/>
          <a:ext cx="7772402" cy="1478280"/>
        </p:xfrm>
        <a:graphic>
          <a:graphicData uri="http://schemas.openxmlformats.org/drawingml/2006/table">
            <a:tbl>
              <a:tblPr firstRow="1" bandRow="1">
                <a:tableStyleId>{0E3FDE45-AF77-4B5C-9715-49D594BDF05E}</a:tableStyleId>
              </a:tblPr>
              <a:tblGrid>
                <a:gridCol w="1548838"/>
                <a:gridCol w="3545160"/>
                <a:gridCol w="2678404"/>
              </a:tblGrid>
              <a:tr h="0">
                <a:tc>
                  <a:txBody>
                    <a:bodyPr/>
                    <a:lstStyle/>
                    <a:p>
                      <a:r>
                        <a:rPr lang="en-US" dirty="0" smtClean="0"/>
                        <a:t>Token</a:t>
                      </a:r>
                      <a:endParaRPr lang="en-US" dirty="0"/>
                    </a:p>
                  </a:txBody>
                  <a:tcPr/>
                </a:tc>
                <a:tc>
                  <a:txBody>
                    <a:bodyPr/>
                    <a:lstStyle/>
                    <a:p>
                      <a:r>
                        <a:rPr lang="en-US" dirty="0" smtClean="0"/>
                        <a:t>Handler</a:t>
                      </a:r>
                      <a:endParaRPr lang="en-US" dirty="0"/>
                    </a:p>
                  </a:txBody>
                  <a:tcPr/>
                </a:tc>
                <a:tc>
                  <a:txBody>
                    <a:bodyPr/>
                    <a:lstStyle/>
                    <a:p>
                      <a:r>
                        <a:rPr lang="en-US" dirty="0" smtClean="0"/>
                        <a:t>Explanation</a:t>
                      </a:r>
                      <a:endParaRPr lang="en-US" dirty="0"/>
                    </a:p>
                  </a:txBody>
                  <a:tcPr/>
                </a:tc>
              </a:tr>
              <a:tr h="370840">
                <a:tc>
                  <a:txBody>
                    <a:bodyPr/>
                    <a:lstStyle/>
                    <a:p>
                      <a:r>
                        <a:rPr lang="en-US" sz="1600" dirty="0" smtClean="0">
                          <a:latin typeface="Courier"/>
                          <a:cs typeface="Courier"/>
                        </a:rPr>
                        <a:t>&lt;tag </a:t>
                      </a:r>
                      <a:r>
                        <a:rPr lang="en-US" sz="1600" dirty="0" err="1" smtClean="0">
                          <a:latin typeface="Courier"/>
                          <a:cs typeface="Courier"/>
                        </a:rPr>
                        <a:t>attrs</a:t>
                      </a:r>
                      <a:r>
                        <a:rPr lang="en-US" sz="1600" dirty="0" smtClean="0">
                          <a:latin typeface="Courier"/>
                          <a:cs typeface="Courier"/>
                        </a:rPr>
                        <a:t>&gt;</a:t>
                      </a:r>
                      <a:endParaRPr lang="en-US" sz="1600" dirty="0">
                        <a:latin typeface="Courier"/>
                        <a:cs typeface="Courier"/>
                      </a:endParaRPr>
                    </a:p>
                  </a:txBody>
                  <a:tcPr/>
                </a:tc>
                <a:tc>
                  <a:txBody>
                    <a:bodyPr/>
                    <a:lstStyle/>
                    <a:p>
                      <a:r>
                        <a:rPr lang="en-US" sz="1600" kern="1200" dirty="0" err="1" smtClean="0">
                          <a:solidFill>
                            <a:schemeClr val="tx1"/>
                          </a:solidFill>
                          <a:latin typeface="Courier"/>
                          <a:ea typeface="+mn-ea"/>
                          <a:cs typeface="Courier"/>
                        </a:rPr>
                        <a:t>handle_starttag(tag</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attrs</a:t>
                      </a:r>
                      <a:r>
                        <a:rPr lang="en-US" sz="1600" kern="1200" dirty="0" smtClean="0">
                          <a:solidFill>
                            <a:schemeClr val="tx1"/>
                          </a:solidFill>
                          <a:latin typeface="Courier"/>
                          <a:ea typeface="+mn-ea"/>
                          <a:cs typeface="Courier"/>
                        </a:rPr>
                        <a:t>)</a:t>
                      </a:r>
                      <a:endParaRPr lang="en-US" sz="1600" dirty="0">
                        <a:latin typeface="Courier"/>
                        <a:cs typeface="Courier"/>
                      </a:endParaRPr>
                    </a:p>
                  </a:txBody>
                  <a:tcPr/>
                </a:tc>
                <a:tc>
                  <a:txBody>
                    <a:bodyPr/>
                    <a:lstStyle/>
                    <a:p>
                      <a:r>
                        <a:rPr lang="en-US" sz="1800" kern="1200" dirty="0" smtClean="0">
                          <a:solidFill>
                            <a:schemeClr val="tx1"/>
                          </a:solidFill>
                          <a:latin typeface="+mn-lt"/>
                          <a:ea typeface="+mn-ea"/>
                          <a:cs typeface="+mn-cs"/>
                        </a:rPr>
                        <a:t>Start tag handler</a:t>
                      </a:r>
                      <a:endParaRPr lang="en-US" dirty="0"/>
                    </a:p>
                  </a:txBody>
                  <a:tcPr/>
                </a:tc>
              </a:tr>
              <a:tr h="370840">
                <a:tc>
                  <a:txBody>
                    <a:bodyPr/>
                    <a:lstStyle/>
                    <a:p>
                      <a:r>
                        <a:rPr lang="en-US" sz="1600" dirty="0" smtClean="0">
                          <a:latin typeface="Courier"/>
                          <a:cs typeface="Courier"/>
                        </a:rPr>
                        <a:t>&lt;/tag&gt;</a:t>
                      </a:r>
                      <a:endParaRPr lang="en-US" sz="1600" dirty="0">
                        <a:latin typeface="Courier"/>
                        <a:cs typeface="Courier"/>
                      </a:endParaRPr>
                    </a:p>
                  </a:txBody>
                  <a:tcPr/>
                </a:tc>
                <a:tc>
                  <a:txBody>
                    <a:bodyPr/>
                    <a:lstStyle/>
                    <a:p>
                      <a:r>
                        <a:rPr lang="en-US" sz="1600" kern="1200" dirty="0" err="1" smtClean="0">
                          <a:solidFill>
                            <a:schemeClr val="tx1"/>
                          </a:solidFill>
                          <a:latin typeface="Courier"/>
                          <a:ea typeface="+mn-ea"/>
                          <a:cs typeface="Courier"/>
                        </a:rPr>
                        <a:t>handle_endtag(tag</a:t>
                      </a:r>
                      <a:r>
                        <a:rPr lang="en-US" sz="1600" kern="1200" dirty="0" smtClean="0">
                          <a:solidFill>
                            <a:schemeClr val="tx1"/>
                          </a:solidFill>
                          <a:latin typeface="Courier"/>
                          <a:ea typeface="+mn-ea"/>
                          <a:cs typeface="Courier"/>
                        </a:rPr>
                        <a:t>)</a:t>
                      </a:r>
                      <a:endParaRPr lang="en-US" sz="1600" dirty="0">
                        <a:latin typeface="Courier"/>
                        <a:cs typeface="Courier"/>
                      </a:endParaRPr>
                    </a:p>
                  </a:txBody>
                  <a:tcPr/>
                </a:tc>
                <a:tc>
                  <a:txBody>
                    <a:bodyPr/>
                    <a:lstStyle/>
                    <a:p>
                      <a:r>
                        <a:rPr lang="en-US" sz="1800" kern="1200" dirty="0" smtClean="0">
                          <a:solidFill>
                            <a:schemeClr val="tx1"/>
                          </a:solidFill>
                          <a:latin typeface="+mn-lt"/>
                          <a:ea typeface="+mn-ea"/>
                          <a:cs typeface="+mn-cs"/>
                        </a:rPr>
                        <a:t>End tag handler</a:t>
                      </a:r>
                      <a:endParaRPr lang="en-US" dirty="0"/>
                    </a:p>
                  </a:txBody>
                  <a:tcPr/>
                </a:tc>
              </a:tr>
              <a:tr h="370840">
                <a:tc>
                  <a:txBody>
                    <a:bodyPr/>
                    <a:lstStyle/>
                    <a:p>
                      <a:r>
                        <a:rPr lang="en-US" sz="1600" dirty="0" smtClean="0">
                          <a:latin typeface="Courier"/>
                          <a:cs typeface="Courier"/>
                        </a:rPr>
                        <a:t>data</a:t>
                      </a:r>
                      <a:endParaRPr lang="en-US" sz="1600" dirty="0">
                        <a:latin typeface="Courier"/>
                        <a:cs typeface="Courier"/>
                      </a:endParaRPr>
                    </a:p>
                  </a:txBody>
                  <a:tcPr/>
                </a:tc>
                <a:tc>
                  <a:txBody>
                    <a:bodyPr/>
                    <a:lstStyle/>
                    <a:p>
                      <a:r>
                        <a:rPr lang="en-US" sz="1600" kern="1200" dirty="0" err="1" smtClean="0">
                          <a:solidFill>
                            <a:schemeClr val="tx1"/>
                          </a:solidFill>
                          <a:latin typeface="Courier"/>
                          <a:ea typeface="+mn-ea"/>
                          <a:cs typeface="Courier"/>
                        </a:rPr>
                        <a:t>handle_data(data</a:t>
                      </a:r>
                      <a:r>
                        <a:rPr lang="en-US" sz="1600" kern="1200" dirty="0" smtClean="0">
                          <a:solidFill>
                            <a:schemeClr val="tx1"/>
                          </a:solidFill>
                          <a:latin typeface="Courier"/>
                          <a:ea typeface="+mn-ea"/>
                          <a:cs typeface="Courier"/>
                        </a:rPr>
                        <a:t>)</a:t>
                      </a:r>
                      <a:endParaRPr lang="en-US" sz="1600" dirty="0">
                        <a:latin typeface="Courier"/>
                        <a:cs typeface="Courier"/>
                      </a:endParaRPr>
                    </a:p>
                  </a:txBody>
                  <a:tcPr/>
                </a:tc>
                <a:tc>
                  <a:txBody>
                    <a:bodyPr/>
                    <a:lstStyle/>
                    <a:p>
                      <a:r>
                        <a:rPr lang="en-US" sz="1800" kern="1200" dirty="0" smtClean="0">
                          <a:solidFill>
                            <a:schemeClr val="tx1"/>
                          </a:solidFill>
                          <a:latin typeface="+mn-lt"/>
                          <a:ea typeface="+mn-ea"/>
                          <a:cs typeface="+mn-cs"/>
                        </a:rPr>
                        <a:t>Arbitrary text data handler</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a:cs typeface="Courier"/>
            </a:endParaRPr>
          </a:p>
        </p:txBody>
      </p:sp>
      <p:sp>
        <p:nvSpPr>
          <p:cNvPr id="11" name="TextBox 10"/>
          <p:cNvSpPr txBox="1"/>
          <p:nvPr/>
        </p:nvSpPr>
        <p:spPr bwMode="auto">
          <a:xfrm>
            <a:off x="0" y="3545588"/>
            <a:ext cx="4367977"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infile</a:t>
            </a:r>
            <a:r>
              <a:rPr lang="en-US" sz="1400" dirty="0" smtClean="0">
                <a:solidFill>
                  <a:schemeClr val="tx1"/>
                </a:solidFill>
                <a:latin typeface="Courier"/>
                <a:cs typeface="Courier"/>
              </a:rPr>
              <a:t> = open('w3c.html') </a:t>
            </a:r>
          </a:p>
          <a:p>
            <a:pPr defTabSz="914400" fontAlgn="base">
              <a:spcBef>
                <a:spcPct val="0"/>
              </a:spcBef>
              <a:spcAft>
                <a:spcPct val="0"/>
              </a:spcAft>
            </a:pPr>
            <a:r>
              <a:rPr lang="en-US" sz="1400" dirty="0" smtClean="0">
                <a:solidFill>
                  <a:schemeClr val="tx1"/>
                </a:solidFill>
                <a:latin typeface="Courier"/>
                <a:cs typeface="Courier"/>
              </a:rPr>
              <a:t>&gt;&gt;&gt; content = </a:t>
            </a:r>
            <a:r>
              <a:rPr lang="en-US" sz="1400" dirty="0" err="1" smtClean="0">
                <a:solidFill>
                  <a:schemeClr val="tx1"/>
                </a:solidFill>
                <a:latin typeface="Courier"/>
                <a:cs typeface="Courier"/>
              </a:rPr>
              <a:t>infile.read</a:t>
            </a:r>
            <a:r>
              <a:rPr lang="en-US" sz="1400" dirty="0" smtClean="0">
                <a:solidFill>
                  <a:schemeClr val="tx1"/>
                </a:solidFill>
                <a:latin typeface="Courier"/>
                <a:cs typeface="Courier"/>
              </a:rPr>
              <a:t>() </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infile.close</a:t>
            </a:r>
            <a:r>
              <a:rPr lang="en-US" sz="1400" dirty="0" smtClean="0">
                <a:solidFill>
                  <a:schemeClr val="tx1"/>
                </a:solidFill>
                <a:latin typeface="Courier"/>
                <a:cs typeface="Courier"/>
              </a:rPr>
              <a:t>() </a:t>
            </a:r>
          </a:p>
          <a:p>
            <a:pPr defTabSz="914400" fontAlgn="base">
              <a:spcBef>
                <a:spcPct val="0"/>
              </a:spcBef>
              <a:spcAft>
                <a:spcPct val="0"/>
              </a:spcAft>
            </a:pPr>
            <a:r>
              <a:rPr lang="en-US" sz="1400" dirty="0" smtClean="0">
                <a:solidFill>
                  <a:schemeClr val="tx1"/>
                </a:solidFill>
                <a:latin typeface="Courier"/>
                <a:cs typeface="Courier"/>
              </a:rPr>
              <a:t>&gt;&gt;&gt; from </a:t>
            </a:r>
            <a:r>
              <a:rPr lang="en-US" sz="1400" dirty="0" err="1" smtClean="0">
                <a:solidFill>
                  <a:schemeClr val="tx1"/>
                </a:solidFill>
                <a:latin typeface="Courier"/>
                <a:cs typeface="Courier"/>
              </a:rPr>
              <a:t>html.parser</a:t>
            </a:r>
            <a:r>
              <a:rPr lang="en-US" sz="1400" dirty="0" smtClean="0">
                <a:solidFill>
                  <a:schemeClr val="tx1"/>
                </a:solidFill>
                <a:latin typeface="Courier"/>
                <a:cs typeface="Courier"/>
              </a:rPr>
              <a:t> import </a:t>
            </a:r>
            <a:r>
              <a:rPr lang="en-US" sz="1400" dirty="0" err="1" smtClean="0">
                <a:solidFill>
                  <a:schemeClr val="tx1"/>
                </a:solidFill>
                <a:latin typeface="Courier"/>
                <a:cs typeface="Courier"/>
              </a:rPr>
              <a:t>HTMLParser</a:t>
            </a:r>
            <a:r>
              <a:rPr lang="en-US" sz="1400" dirty="0" smtClean="0">
                <a:solidFill>
                  <a:schemeClr val="tx1"/>
                </a:solidFill>
                <a:latin typeface="Courier"/>
                <a:cs typeface="Courier"/>
              </a:rPr>
              <a:t> </a:t>
            </a:r>
          </a:p>
          <a:p>
            <a:pPr defTabSz="914400" fontAlgn="base">
              <a:spcBef>
                <a:spcPct val="0"/>
              </a:spcBef>
              <a:spcAft>
                <a:spcPct val="0"/>
              </a:spcAft>
            </a:pPr>
            <a:r>
              <a:rPr lang="en-US" sz="1400" dirty="0" smtClean="0">
                <a:solidFill>
                  <a:schemeClr val="tx1"/>
                </a:solidFill>
                <a:latin typeface="Courier"/>
                <a:cs typeface="Courier"/>
              </a:rPr>
              <a:t>&gt;&gt;&gt; parser = </a:t>
            </a:r>
            <a:r>
              <a:rPr lang="en-US" sz="1400" dirty="0" err="1" smtClean="0">
                <a:solidFill>
                  <a:schemeClr val="tx1"/>
                </a:solidFill>
                <a:latin typeface="Courier"/>
                <a:cs typeface="Courier"/>
              </a:rPr>
              <a:t>HTMLParser</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parser.feed(content</a:t>
            </a:r>
            <a:r>
              <a:rPr lang="en-US" sz="1400" dirty="0" smtClean="0">
                <a:solidFill>
                  <a:schemeClr val="tx1"/>
                </a:solidFill>
                <a:latin typeface="Courier"/>
                <a:cs typeface="Courier"/>
              </a:rPr>
              <a:t>)</a:t>
            </a:r>
          </a:p>
          <a:p>
            <a:pPr defTabSz="914400" fontAlgn="base">
              <a:spcBef>
                <a:spcPct val="0"/>
              </a:spcBef>
              <a:spcAft>
                <a:spcPct val="0"/>
              </a:spcAft>
            </a:pPr>
            <a:endParaRPr lang="en-US" sz="1400" dirty="0" smtClean="0">
              <a:solidFill>
                <a:schemeClr val="tx1"/>
              </a:solidFill>
              <a:latin typeface="Courier"/>
              <a:cs typeface="Courier"/>
            </a:endParaRPr>
          </a:p>
        </p:txBody>
      </p:sp>
      <p:graphicFrame>
        <p:nvGraphicFramePr>
          <p:cNvPr id="9" name="Table 8"/>
          <p:cNvGraphicFramePr>
            <a:graphicFrameLocks noGrp="1"/>
          </p:cNvGraphicFramePr>
          <p:nvPr/>
        </p:nvGraphicFramePr>
        <p:xfrm>
          <a:off x="709358" y="5379720"/>
          <a:ext cx="7772402" cy="1478280"/>
        </p:xfrm>
        <a:graphic>
          <a:graphicData uri="http://schemas.openxmlformats.org/drawingml/2006/table">
            <a:tbl>
              <a:tblPr firstRow="1" bandRow="1">
                <a:tableStyleId>{0E3FDE45-AF77-4B5C-9715-49D594BDF05E}</a:tableStyleId>
              </a:tblPr>
              <a:tblGrid>
                <a:gridCol w="1548838"/>
                <a:gridCol w="3545160"/>
                <a:gridCol w="2678404"/>
              </a:tblGrid>
              <a:tr h="0">
                <a:tc>
                  <a:txBody>
                    <a:bodyPr/>
                    <a:lstStyle/>
                    <a:p>
                      <a:r>
                        <a:rPr lang="en-US" dirty="0" smtClean="0"/>
                        <a:t>Token</a:t>
                      </a:r>
                      <a:endParaRPr lang="en-US" dirty="0"/>
                    </a:p>
                  </a:txBody>
                  <a:tcPr/>
                </a:tc>
                <a:tc>
                  <a:txBody>
                    <a:bodyPr/>
                    <a:lstStyle/>
                    <a:p>
                      <a:r>
                        <a:rPr lang="en-US" dirty="0" smtClean="0"/>
                        <a:t>Handler</a:t>
                      </a:r>
                      <a:endParaRPr lang="en-US" dirty="0"/>
                    </a:p>
                  </a:txBody>
                  <a:tcPr/>
                </a:tc>
                <a:tc>
                  <a:txBody>
                    <a:bodyPr/>
                    <a:lstStyle/>
                    <a:p>
                      <a:r>
                        <a:rPr lang="en-US" dirty="0" smtClean="0"/>
                        <a:t>Explanation</a:t>
                      </a:r>
                      <a:endParaRPr lang="en-US" dirty="0"/>
                    </a:p>
                  </a:txBody>
                  <a:tcPr/>
                </a:tc>
              </a:tr>
              <a:tr h="370840">
                <a:tc>
                  <a:txBody>
                    <a:bodyPr/>
                    <a:lstStyle/>
                    <a:p>
                      <a:r>
                        <a:rPr lang="en-US" sz="1600" dirty="0" smtClean="0">
                          <a:latin typeface="Courier"/>
                          <a:cs typeface="Courier"/>
                        </a:rPr>
                        <a:t>&lt;tag </a:t>
                      </a:r>
                      <a:r>
                        <a:rPr lang="en-US" sz="1600" dirty="0" err="1" smtClean="0">
                          <a:latin typeface="Courier"/>
                          <a:cs typeface="Courier"/>
                        </a:rPr>
                        <a:t>attrs</a:t>
                      </a:r>
                      <a:r>
                        <a:rPr lang="en-US" sz="1600" dirty="0" smtClean="0">
                          <a:latin typeface="Courier"/>
                          <a:cs typeface="Courier"/>
                        </a:rPr>
                        <a:t>&gt;</a:t>
                      </a:r>
                      <a:endParaRPr lang="en-US" sz="1600" dirty="0">
                        <a:latin typeface="Courier"/>
                        <a:cs typeface="Courier"/>
                      </a:endParaRPr>
                    </a:p>
                  </a:txBody>
                  <a:tcPr/>
                </a:tc>
                <a:tc>
                  <a:txBody>
                    <a:bodyPr/>
                    <a:lstStyle/>
                    <a:p>
                      <a:r>
                        <a:rPr lang="en-US" sz="1600" kern="1200" dirty="0" err="1" smtClean="0">
                          <a:solidFill>
                            <a:schemeClr val="tx1"/>
                          </a:solidFill>
                          <a:latin typeface="Courier"/>
                          <a:ea typeface="+mn-ea"/>
                          <a:cs typeface="Courier"/>
                        </a:rPr>
                        <a:t>handle_starttag(tag</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attrs</a:t>
                      </a:r>
                      <a:r>
                        <a:rPr lang="en-US" sz="1600" kern="1200" dirty="0" smtClean="0">
                          <a:solidFill>
                            <a:schemeClr val="tx1"/>
                          </a:solidFill>
                          <a:latin typeface="Courier"/>
                          <a:ea typeface="+mn-ea"/>
                          <a:cs typeface="Courier"/>
                        </a:rPr>
                        <a:t>)</a:t>
                      </a:r>
                      <a:endParaRPr lang="en-US" sz="1600" dirty="0">
                        <a:latin typeface="Courier"/>
                        <a:cs typeface="Courier"/>
                      </a:endParaRPr>
                    </a:p>
                  </a:txBody>
                  <a:tcPr/>
                </a:tc>
                <a:tc>
                  <a:txBody>
                    <a:bodyPr/>
                    <a:lstStyle/>
                    <a:p>
                      <a:r>
                        <a:rPr lang="en-US" sz="1800" kern="1200" dirty="0" smtClean="0">
                          <a:solidFill>
                            <a:schemeClr val="tx1"/>
                          </a:solidFill>
                          <a:latin typeface="+mn-lt"/>
                          <a:ea typeface="+mn-ea"/>
                          <a:cs typeface="+mn-cs"/>
                        </a:rPr>
                        <a:t>Start tag handler</a:t>
                      </a:r>
                      <a:endParaRPr lang="en-US" dirty="0"/>
                    </a:p>
                  </a:txBody>
                  <a:tcPr/>
                </a:tc>
              </a:tr>
              <a:tr h="370840">
                <a:tc>
                  <a:txBody>
                    <a:bodyPr/>
                    <a:lstStyle/>
                    <a:p>
                      <a:r>
                        <a:rPr lang="en-US" sz="1600" dirty="0" smtClean="0">
                          <a:latin typeface="Courier"/>
                          <a:cs typeface="Courier"/>
                        </a:rPr>
                        <a:t>&lt;/tag&gt;</a:t>
                      </a:r>
                      <a:endParaRPr lang="en-US" sz="1600" dirty="0">
                        <a:latin typeface="Courier"/>
                        <a:cs typeface="Courier"/>
                      </a:endParaRPr>
                    </a:p>
                  </a:txBody>
                  <a:tcPr/>
                </a:tc>
                <a:tc>
                  <a:txBody>
                    <a:bodyPr/>
                    <a:lstStyle/>
                    <a:p>
                      <a:r>
                        <a:rPr lang="en-US" sz="1600" kern="1200" dirty="0" err="1" smtClean="0">
                          <a:solidFill>
                            <a:schemeClr val="tx1"/>
                          </a:solidFill>
                          <a:latin typeface="Courier"/>
                          <a:ea typeface="+mn-ea"/>
                          <a:cs typeface="Courier"/>
                        </a:rPr>
                        <a:t>handle_endtag(tag</a:t>
                      </a:r>
                      <a:r>
                        <a:rPr lang="en-US" sz="1600" kern="1200" dirty="0" smtClean="0">
                          <a:solidFill>
                            <a:schemeClr val="tx1"/>
                          </a:solidFill>
                          <a:latin typeface="Courier"/>
                          <a:ea typeface="+mn-ea"/>
                          <a:cs typeface="Courier"/>
                        </a:rPr>
                        <a:t>)</a:t>
                      </a:r>
                      <a:endParaRPr lang="en-US" sz="1600" dirty="0">
                        <a:latin typeface="Courier"/>
                        <a:cs typeface="Courier"/>
                      </a:endParaRPr>
                    </a:p>
                  </a:txBody>
                  <a:tcPr/>
                </a:tc>
                <a:tc>
                  <a:txBody>
                    <a:bodyPr/>
                    <a:lstStyle/>
                    <a:p>
                      <a:r>
                        <a:rPr lang="en-US" sz="1800" kern="1200" dirty="0" smtClean="0">
                          <a:solidFill>
                            <a:schemeClr val="tx1"/>
                          </a:solidFill>
                          <a:latin typeface="+mn-lt"/>
                          <a:ea typeface="+mn-ea"/>
                          <a:cs typeface="+mn-cs"/>
                        </a:rPr>
                        <a:t>End tag handler</a:t>
                      </a:r>
                      <a:endParaRPr lang="en-US" dirty="0"/>
                    </a:p>
                  </a:txBody>
                  <a:tcPr/>
                </a:tc>
              </a:tr>
              <a:tr h="370840">
                <a:tc>
                  <a:txBody>
                    <a:bodyPr/>
                    <a:lstStyle/>
                    <a:p>
                      <a:r>
                        <a:rPr lang="en-US" sz="1600" dirty="0" smtClean="0">
                          <a:latin typeface="Courier"/>
                          <a:cs typeface="Courier"/>
                        </a:rPr>
                        <a:t>data</a:t>
                      </a:r>
                      <a:endParaRPr lang="en-US" sz="1600" dirty="0">
                        <a:latin typeface="Courier"/>
                        <a:cs typeface="Courier"/>
                      </a:endParaRPr>
                    </a:p>
                  </a:txBody>
                  <a:tcPr/>
                </a:tc>
                <a:tc>
                  <a:txBody>
                    <a:bodyPr/>
                    <a:lstStyle/>
                    <a:p>
                      <a:r>
                        <a:rPr lang="en-US" sz="1600" kern="1200" dirty="0" err="1" smtClean="0">
                          <a:solidFill>
                            <a:schemeClr val="tx1"/>
                          </a:solidFill>
                          <a:latin typeface="Courier"/>
                          <a:ea typeface="+mn-ea"/>
                          <a:cs typeface="Courier"/>
                        </a:rPr>
                        <a:t>handle_data(data</a:t>
                      </a:r>
                      <a:r>
                        <a:rPr lang="en-US" sz="1600" kern="1200" dirty="0" smtClean="0">
                          <a:solidFill>
                            <a:schemeClr val="tx1"/>
                          </a:solidFill>
                          <a:latin typeface="Courier"/>
                          <a:ea typeface="+mn-ea"/>
                          <a:cs typeface="Courier"/>
                        </a:rPr>
                        <a:t>)</a:t>
                      </a:r>
                      <a:endParaRPr lang="en-US" sz="1600" dirty="0">
                        <a:latin typeface="Courier"/>
                        <a:cs typeface="Courier"/>
                      </a:endParaRPr>
                    </a:p>
                  </a:txBody>
                  <a:tcPr/>
                </a:tc>
                <a:tc>
                  <a:txBody>
                    <a:bodyPr/>
                    <a:lstStyle/>
                    <a:p>
                      <a:r>
                        <a:rPr lang="en-US" sz="1800" kern="1200" dirty="0" smtClean="0">
                          <a:solidFill>
                            <a:schemeClr val="tx1"/>
                          </a:solidFill>
                          <a:latin typeface="+mn-lt"/>
                          <a:ea typeface="+mn-ea"/>
                          <a:cs typeface="+mn-cs"/>
                        </a:rPr>
                        <a:t>Arbitrary text data handler</a:t>
                      </a:r>
                      <a:endParaRPr lang="en-US" dirty="0"/>
                    </a:p>
                  </a:txBody>
                  <a:tcPr/>
                </a:tc>
              </a:tr>
            </a:tbl>
          </a:graphicData>
        </a:graphic>
      </p:graphicFrame>
      <p:sp>
        <p:nvSpPr>
          <p:cNvPr id="8" name="TextBox 7"/>
          <p:cNvSpPr txBox="1"/>
          <p:nvPr/>
        </p:nvSpPr>
        <p:spPr bwMode="auto">
          <a:xfrm>
            <a:off x="314624" y="1546005"/>
            <a:ext cx="3915550" cy="160043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&lt;h1&gt;W3C Mission&lt;/h1&gt;</a:t>
            </a:r>
          </a:p>
          <a:p>
            <a:pPr defTabSz="914400" fontAlgn="base">
              <a:spcBef>
                <a:spcPct val="0"/>
              </a:spcBef>
              <a:spcAft>
                <a:spcPct val="0"/>
              </a:spcAft>
            </a:pPr>
            <a:r>
              <a:rPr lang="en-US" sz="1400" dirty="0" smtClean="0">
                <a:latin typeface="Courier"/>
                <a:cs typeface="Courier"/>
              </a:rPr>
              <a:t>...</a:t>
            </a:r>
          </a:p>
        </p:txBody>
      </p:sp>
      <p:cxnSp>
        <p:nvCxnSpPr>
          <p:cNvPr id="13" name="Straight Arrow Connector 12"/>
          <p:cNvCxnSpPr/>
          <p:nvPr/>
        </p:nvCxnSpPr>
        <p:spPr>
          <a:xfrm flipV="1">
            <a:off x="992116" y="1708233"/>
            <a:ext cx="4180114" cy="11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5172230" y="1546005"/>
            <a:ext cx="266267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handle_starttag('http</a:t>
            </a:r>
            <a:r>
              <a:rPr lang="en-US" sz="1400" dirty="0" smtClean="0">
                <a:latin typeface="Courier"/>
                <a:cs typeface="Courier"/>
              </a:rPr>
              <a:t>')</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15" name="Straight Arrow Connector 14"/>
          <p:cNvCxnSpPr/>
          <p:nvPr/>
        </p:nvCxnSpPr>
        <p:spPr>
          <a:xfrm>
            <a:off x="1203767" y="1812483"/>
            <a:ext cx="3968463" cy="11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bwMode="auto">
          <a:xfrm>
            <a:off x="5172230" y="1764575"/>
            <a:ext cx="201623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handle_data('\n</a:t>
            </a:r>
            <a:r>
              <a:rPr lang="en-US" sz="1400" dirty="0" smtClean="0">
                <a:latin typeface="Courier"/>
                <a:cs typeface="Courier"/>
              </a:rPr>
              <a:t>')</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17" name="Straight Arrow Connector 16"/>
          <p:cNvCxnSpPr/>
          <p:nvPr/>
        </p:nvCxnSpPr>
        <p:spPr>
          <a:xfrm>
            <a:off x="992116" y="1931551"/>
            <a:ext cx="4173775" cy="2138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bwMode="auto">
          <a:xfrm>
            <a:off x="5165891" y="1983124"/>
            <a:ext cx="266267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handle_starttag('head</a:t>
            </a:r>
            <a:r>
              <a:rPr lang="en-US" sz="1400" dirty="0" smtClean="0">
                <a:latin typeface="Courier"/>
                <a:cs typeface="Courier"/>
              </a:rPr>
              <a:t>')</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19" name="Straight Arrow Connector 18"/>
          <p:cNvCxnSpPr/>
          <p:nvPr/>
        </p:nvCxnSpPr>
        <p:spPr>
          <a:xfrm>
            <a:off x="1203767" y="2024160"/>
            <a:ext cx="3969014" cy="339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bwMode="auto">
          <a:xfrm>
            <a:off x="5172781" y="2201673"/>
            <a:ext cx="201623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handle_data('\n</a:t>
            </a:r>
            <a:r>
              <a:rPr lang="en-US" sz="1400" dirty="0" smtClean="0">
                <a:latin typeface="Courier"/>
                <a:cs typeface="Courier"/>
              </a:rPr>
              <a:t>')</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21" name="Straight Arrow Connector 20"/>
          <p:cNvCxnSpPr/>
          <p:nvPr/>
        </p:nvCxnSpPr>
        <p:spPr>
          <a:xfrm>
            <a:off x="1045029" y="2196148"/>
            <a:ext cx="4121413" cy="373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bwMode="auto">
          <a:xfrm>
            <a:off x="5166442" y="2406992"/>
            <a:ext cx="277041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handle_starttag('title</a:t>
            </a:r>
            <a:r>
              <a:rPr lang="en-US" sz="1400" dirty="0" smtClean="0">
                <a:latin typeface="Courier"/>
                <a:cs typeface="Courier"/>
              </a:rPr>
              <a:t>')</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23" name="Straight Arrow Connector 22"/>
          <p:cNvCxnSpPr/>
          <p:nvPr/>
        </p:nvCxnSpPr>
        <p:spPr>
          <a:xfrm>
            <a:off x="2314937" y="2222607"/>
            <a:ext cx="2871623" cy="565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bwMode="auto">
          <a:xfrm>
            <a:off x="5186560" y="2625541"/>
            <a:ext cx="374006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handle_data('W3CMission Summary')</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25" name="Straight Arrow Connector 24"/>
          <p:cNvCxnSpPr/>
          <p:nvPr/>
        </p:nvCxnSpPr>
        <p:spPr>
          <a:xfrm>
            <a:off x="3770040" y="2209377"/>
            <a:ext cx="1396953" cy="7837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bwMode="auto">
          <a:xfrm>
            <a:off x="5166993" y="2830860"/>
            <a:ext cx="255493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handle_endtag('title</a:t>
            </a:r>
            <a:r>
              <a:rPr lang="en-US" sz="1400" dirty="0" smtClean="0">
                <a:latin typeface="Courier"/>
                <a:cs typeface="Courier"/>
              </a:rPr>
              <a:t>')</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36" name="Straight Arrow Connector 35"/>
          <p:cNvCxnSpPr/>
          <p:nvPr/>
        </p:nvCxnSpPr>
        <p:spPr>
          <a:xfrm>
            <a:off x="4113973" y="2196148"/>
            <a:ext cx="1046681" cy="10022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bwMode="auto">
          <a:xfrm>
            <a:off x="5160654" y="3036179"/>
            <a:ext cx="201623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handle_data('\n</a:t>
            </a:r>
            <a:r>
              <a:rPr lang="en-US" sz="1400" dirty="0" smtClean="0">
                <a:latin typeface="Courier"/>
                <a:cs typeface="Courier"/>
              </a:rPr>
              <a:t>')</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cxnSp>
        <p:nvCxnSpPr>
          <p:cNvPr id="39" name="Straight Arrow Connector 38"/>
          <p:cNvCxnSpPr/>
          <p:nvPr/>
        </p:nvCxnSpPr>
        <p:spPr>
          <a:xfrm>
            <a:off x="1124398" y="2381365"/>
            <a:ext cx="4043146" cy="10223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bwMode="auto">
          <a:xfrm>
            <a:off x="5167544" y="3241498"/>
            <a:ext cx="2447192"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a:cs typeface="Courier"/>
              </a:rPr>
              <a:t>handle_endtag('head</a:t>
            </a:r>
            <a:r>
              <a:rPr lang="en-US" sz="1400" dirty="0" smtClean="0">
                <a:latin typeface="Courier"/>
                <a:cs typeface="Courier"/>
              </a:rPr>
              <a:t>')</a:t>
            </a:r>
            <a:endParaRPr kumimoji="0" lang="en-US" sz="1400" b="0" i="0" u="none" strike="noStrike" kern="0" cap="none" spc="0" normalizeH="0" baseline="0" noProof="0" dirty="0" smtClean="0">
              <a:ln>
                <a:noFill/>
              </a:ln>
              <a:solidFill>
                <a:schemeClr val="accent1"/>
              </a:solidFill>
              <a:effectLst/>
              <a:uLnTx/>
              <a:uFillTx/>
              <a:latin typeface="Courier"/>
              <a:ea typeface="+mj-ea"/>
              <a:cs typeface="Courier"/>
            </a:endParaRPr>
          </a:p>
        </p:txBody>
      </p:sp>
      <p:sp>
        <p:nvSpPr>
          <p:cNvPr id="44" name="TextBox 43"/>
          <p:cNvSpPr txBox="1"/>
          <p:nvPr/>
        </p:nvSpPr>
        <p:spPr bwMode="auto">
          <a:xfrm>
            <a:off x="4367976" y="3668699"/>
            <a:ext cx="4558647" cy="14773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For each token, an appropriate handler is invoked</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handlers are methods of class </a:t>
            </a:r>
            <a:r>
              <a:rPr lang="en-US" sz="1600" dirty="0" err="1" smtClean="0">
                <a:latin typeface="Courier"/>
                <a:cs typeface="Courier"/>
              </a:rPr>
              <a:t>HTMLParser</a:t>
            </a:r>
            <a:endParaRPr lang="en-US" dirty="0" smtClean="0">
              <a:solidFill>
                <a:schemeClr val="accent1"/>
              </a:solidFill>
            </a:endParaRP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By default, the handlers do nothing </a:t>
            </a:r>
            <a:endParaRPr lang="en-US" kern="0" dirty="0" smtClean="0">
              <a:solidFill>
                <a:schemeClr val="accent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3"/>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2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36"/>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7"/>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39"/>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p:bldP spid="16" grpId="1"/>
      <p:bldP spid="18" grpId="0"/>
      <p:bldP spid="18" grpId="1"/>
      <p:bldP spid="20" grpId="0"/>
      <p:bldP spid="20" grpId="1"/>
      <p:bldP spid="22" grpId="0"/>
      <p:bldP spid="22" grpId="1"/>
      <p:bldP spid="24" grpId="0"/>
      <p:bldP spid="24" grpId="1"/>
      <p:bldP spid="26" grpId="0"/>
      <p:bldP spid="26" grpId="1"/>
      <p:bldP spid="37" grpId="0"/>
      <p:bldP spid="37" grpId="1"/>
      <p:bldP spid="40" grpId="0"/>
      <p:bldP spid="40" grpId="1"/>
      <p:bldP spid="44"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a:cs typeface="Courier"/>
            </a:endParaRPr>
          </a:p>
        </p:txBody>
      </p:sp>
      <p:sp>
        <p:nvSpPr>
          <p:cNvPr id="28" name="TextBox 27"/>
          <p:cNvSpPr txBox="1"/>
          <p:nvPr/>
        </p:nvSpPr>
        <p:spPr bwMode="auto">
          <a:xfrm>
            <a:off x="224880" y="2495106"/>
            <a:ext cx="865161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To illustrate, let’s develop a parser that prints the URL value of the </a:t>
            </a:r>
            <a:r>
              <a:rPr lang="en-US" dirty="0" err="1" smtClean="0">
                <a:latin typeface="Courier"/>
                <a:cs typeface="Courier"/>
              </a:rPr>
              <a:t>href</a:t>
            </a:r>
            <a:r>
              <a:rPr lang="en-US" sz="2000" dirty="0" smtClean="0">
                <a:solidFill>
                  <a:schemeClr val="accent1"/>
                </a:solidFill>
              </a:rPr>
              <a:t> attribute contained in every anchor start tag</a:t>
            </a:r>
          </a:p>
        </p:txBody>
      </p:sp>
      <p:sp>
        <p:nvSpPr>
          <p:cNvPr id="33" name="TextBox 32"/>
          <p:cNvSpPr txBox="1"/>
          <p:nvPr/>
        </p:nvSpPr>
        <p:spPr bwMode="auto">
          <a:xfrm>
            <a:off x="224880" y="4303454"/>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from </a:t>
            </a:r>
            <a:r>
              <a:rPr lang="en-US" sz="1400" dirty="0" err="1" smtClean="0">
                <a:latin typeface="Courier"/>
                <a:cs typeface="Courier"/>
              </a:rPr>
              <a:t>html.parser</a:t>
            </a:r>
            <a:r>
              <a:rPr lang="en-US" sz="1400" dirty="0" smtClean="0">
                <a:latin typeface="Courier"/>
                <a:cs typeface="Courier"/>
              </a:rPr>
              <a:t> import </a:t>
            </a:r>
            <a:r>
              <a:rPr lang="en-US" sz="1400" dirty="0" err="1" smtClean="0">
                <a:latin typeface="Courier"/>
                <a:cs typeface="Courier"/>
              </a:rPr>
              <a:t>HTMLParser</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class </a:t>
            </a:r>
            <a:r>
              <a:rPr lang="en-US" sz="1400" dirty="0" err="1" smtClean="0">
                <a:latin typeface="Courier"/>
                <a:cs typeface="Courier"/>
              </a:rPr>
              <a:t>LinkParser(HTMLParser</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def </a:t>
            </a:r>
            <a:r>
              <a:rPr lang="en-US" sz="1400" dirty="0" err="1" smtClean="0">
                <a:latin typeface="Courier"/>
                <a:cs typeface="Courier"/>
              </a:rPr>
              <a:t>handle_starttag(self</a:t>
            </a:r>
            <a:r>
              <a:rPr lang="en-US" sz="1400" dirty="0" smtClean="0">
                <a:latin typeface="Courier"/>
                <a:cs typeface="Courier"/>
              </a:rPr>
              <a:t>, tag, </a:t>
            </a:r>
            <a:r>
              <a:rPr lang="en-US" sz="1400" dirty="0" err="1" smtClean="0">
                <a:latin typeface="Courier"/>
                <a:cs typeface="Courier"/>
              </a:rPr>
              <a:t>attrs</a:t>
            </a:r>
            <a:r>
              <a:rPr lang="en-US" sz="1400" dirty="0" smtClean="0">
                <a:latin typeface="Courier"/>
                <a:cs typeface="Courier"/>
              </a:rPr>
              <a:t>):</a:t>
            </a:r>
          </a:p>
          <a:p>
            <a:pPr defTabSz="914400" fontAlgn="base">
              <a:spcBef>
                <a:spcPct val="0"/>
              </a:spcBef>
              <a:spcAft>
                <a:spcPct val="0"/>
              </a:spcAft>
            </a:pPr>
            <a:r>
              <a:rPr lang="en-US" sz="1400" dirty="0" smtClean="0">
                <a:solidFill>
                  <a:schemeClr val="tx1">
                    <a:lumMod val="50000"/>
                    <a:lumOff val="50000"/>
                  </a:schemeClr>
                </a:solidFill>
                <a:latin typeface="Courier"/>
                <a:cs typeface="Courier"/>
              </a:rPr>
              <a:t>        'print value of </a:t>
            </a:r>
            <a:r>
              <a:rPr lang="en-US" sz="1400" dirty="0" err="1" smtClean="0">
                <a:solidFill>
                  <a:schemeClr val="tx1">
                    <a:lumMod val="50000"/>
                    <a:lumOff val="50000"/>
                  </a:schemeClr>
                </a:solidFill>
                <a:latin typeface="Courier"/>
                <a:cs typeface="Courier"/>
              </a:rPr>
              <a:t>href</a:t>
            </a:r>
            <a:r>
              <a:rPr lang="en-US" sz="1400" dirty="0" smtClean="0">
                <a:solidFill>
                  <a:schemeClr val="tx1">
                    <a:lumMod val="50000"/>
                    <a:lumOff val="50000"/>
                  </a:schemeClr>
                </a:solidFill>
                <a:latin typeface="Courier"/>
                <a:cs typeface="Courier"/>
              </a:rPr>
              <a:t> attribute if any</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if tag == 'a':</a:t>
            </a:r>
          </a:p>
          <a:p>
            <a:pPr defTabSz="914400" fontAlgn="base">
              <a:spcBef>
                <a:spcPct val="0"/>
              </a:spcBef>
              <a:spcAft>
                <a:spcPct val="0"/>
              </a:spcAft>
            </a:pPr>
            <a:r>
              <a:rPr lang="en-US" sz="1400" dirty="0" smtClean="0">
                <a:solidFill>
                  <a:srgbClr val="7F7F7F"/>
                </a:solidFill>
                <a:latin typeface="Courier"/>
                <a:cs typeface="Courier"/>
              </a:rPr>
              <a:t>            # search for </a:t>
            </a:r>
            <a:r>
              <a:rPr lang="en-US" sz="1400" dirty="0" err="1" smtClean="0">
                <a:solidFill>
                  <a:srgbClr val="7F7F7F"/>
                </a:solidFill>
                <a:latin typeface="Courier"/>
                <a:cs typeface="Courier"/>
              </a:rPr>
              <a:t>href</a:t>
            </a:r>
            <a:r>
              <a:rPr lang="en-US" sz="1400" dirty="0" smtClean="0">
                <a:solidFill>
                  <a:srgbClr val="7F7F7F"/>
                </a:solidFill>
                <a:latin typeface="Courier"/>
                <a:cs typeface="Courier"/>
              </a:rPr>
              <a:t> attribute and print its value</a:t>
            </a:r>
          </a:p>
          <a:p>
            <a:pPr defTabSz="914400" fontAlgn="base">
              <a:spcBef>
                <a:spcPct val="0"/>
              </a:spcBef>
              <a:spcAft>
                <a:spcPct val="0"/>
              </a:spcAft>
            </a:pPr>
            <a:r>
              <a:rPr lang="en-US" sz="1400" dirty="0" smtClean="0">
                <a:latin typeface="Courier"/>
                <a:cs typeface="Courier"/>
              </a:rPr>
              <a:t>            for </a:t>
            </a:r>
            <a:r>
              <a:rPr lang="en-US" sz="1400" dirty="0" err="1" smtClean="0">
                <a:latin typeface="Courier"/>
                <a:cs typeface="Courier"/>
              </a:rPr>
              <a:t>attr</a:t>
            </a:r>
            <a:r>
              <a:rPr lang="en-US" sz="1400" dirty="0" smtClean="0">
                <a:latin typeface="Courier"/>
                <a:cs typeface="Courier"/>
              </a:rPr>
              <a:t> in </a:t>
            </a:r>
            <a:r>
              <a:rPr lang="en-US" sz="1400" dirty="0" err="1" smtClean="0">
                <a:latin typeface="Courier"/>
                <a:cs typeface="Courier"/>
              </a:rPr>
              <a:t>attrs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if attr[0] == '</a:t>
            </a:r>
            <a:r>
              <a:rPr lang="en-US" sz="1400" dirty="0" err="1" smtClean="0">
                <a:latin typeface="Courier"/>
                <a:cs typeface="Courier"/>
              </a:rPr>
              <a:t>href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print(attr[1])</a:t>
            </a:r>
          </a:p>
        </p:txBody>
      </p:sp>
      <p:sp>
        <p:nvSpPr>
          <p:cNvPr id="34" name="TextBox 33"/>
          <p:cNvSpPr txBox="1"/>
          <p:nvPr/>
        </p:nvSpPr>
        <p:spPr bwMode="auto">
          <a:xfrm>
            <a:off x="5571855" y="6550223"/>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ch11</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.html</a:t>
            </a:r>
          </a:p>
        </p:txBody>
      </p:sp>
      <p:sp>
        <p:nvSpPr>
          <p:cNvPr id="35" name="TextBox 34"/>
          <p:cNvSpPr txBox="1"/>
          <p:nvPr/>
        </p:nvSpPr>
        <p:spPr bwMode="auto">
          <a:xfrm>
            <a:off x="224880" y="1670080"/>
            <a:ext cx="865161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err="1" smtClean="0">
                <a:solidFill>
                  <a:srgbClr val="000000"/>
                </a:solidFill>
                <a:latin typeface="Courier"/>
                <a:cs typeface="Courier"/>
              </a:rPr>
              <a:t>HTMLParser</a:t>
            </a:r>
            <a:r>
              <a:rPr lang="en-US" dirty="0" smtClean="0">
                <a:solidFill>
                  <a:schemeClr val="accent1"/>
                </a:solidFill>
              </a:rPr>
              <a:t> </a:t>
            </a:r>
            <a:r>
              <a:rPr lang="en-US" sz="2000" dirty="0" smtClean="0">
                <a:solidFill>
                  <a:schemeClr val="accent1"/>
                </a:solidFill>
              </a:rPr>
              <a:t>is really meant to be used as a “generic” </a:t>
            </a:r>
            <a:r>
              <a:rPr lang="en-US" sz="2000" dirty="0" err="1" smtClean="0">
                <a:solidFill>
                  <a:schemeClr val="accent1"/>
                </a:solidFill>
              </a:rPr>
              <a:t>superclass</a:t>
            </a:r>
            <a:r>
              <a:rPr lang="en-US" sz="2000" dirty="0" smtClean="0">
                <a:solidFill>
                  <a:schemeClr val="accent1"/>
                </a:solidFill>
              </a:rPr>
              <a:t> from which application specific parser subclasses can be developed</a:t>
            </a:r>
          </a:p>
        </p:txBody>
      </p:sp>
      <p:sp>
        <p:nvSpPr>
          <p:cNvPr id="38" name="TextBox 37"/>
          <p:cNvSpPr txBox="1"/>
          <p:nvPr/>
        </p:nvSpPr>
        <p:spPr bwMode="auto">
          <a:xfrm>
            <a:off x="224880" y="3202992"/>
            <a:ext cx="8651612" cy="6771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To do this we need to create a subclass of </a:t>
            </a:r>
            <a:r>
              <a:rPr lang="en-US" dirty="0" err="1" smtClean="0">
                <a:solidFill>
                  <a:srgbClr val="000000"/>
                </a:solidFill>
                <a:latin typeface="Courier"/>
                <a:cs typeface="Courier"/>
              </a:rPr>
              <a:t>HTMLParser</a:t>
            </a:r>
            <a:r>
              <a:rPr lang="en-US" dirty="0" smtClean="0">
                <a:solidFill>
                  <a:schemeClr val="accent1"/>
                </a:solidFill>
              </a:rPr>
              <a:t> </a:t>
            </a:r>
            <a:r>
              <a:rPr lang="en-US" sz="2000" dirty="0" smtClean="0">
                <a:solidFill>
                  <a:schemeClr val="accent1"/>
                </a:solidFill>
              </a:rPr>
              <a:t>that overrides method </a:t>
            </a:r>
            <a:r>
              <a:rPr lang="en-US" dirty="0" err="1" smtClean="0">
                <a:solidFill>
                  <a:srgbClr val="000000"/>
                </a:solidFill>
                <a:latin typeface="Courier"/>
                <a:cs typeface="Courier"/>
              </a:rPr>
              <a:t>handle_starttag</a:t>
            </a:r>
            <a:r>
              <a:rPr lang="en-US" dirty="0" smtClean="0">
                <a:solidFill>
                  <a:srgbClr val="000000"/>
                </a:solidFill>
                <a:latin typeface="Courier"/>
                <a:cs typeface="Courier"/>
              </a:rPr>
              <a:t>()</a:t>
            </a:r>
            <a:endParaRPr lang="en-US" sz="2000" dirty="0" smtClean="0">
              <a:solidFill>
                <a:srgbClr val="000000"/>
              </a:solidFill>
              <a:latin typeface="Courier"/>
              <a:cs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animBg="1"/>
      <p:bldP spid="34" grpId="0"/>
      <p:bldP spid="38"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a:cs typeface="Courier"/>
            </a:endParaRPr>
          </a:p>
        </p:txBody>
      </p:sp>
      <p:sp>
        <p:nvSpPr>
          <p:cNvPr id="29" name="TextBox 28"/>
          <p:cNvSpPr txBox="1"/>
          <p:nvPr/>
        </p:nvSpPr>
        <p:spPr bwMode="auto">
          <a:xfrm>
            <a:off x="386933" y="1470025"/>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&lt;h4&gt;Absolute HTTP link&lt;/h4&gt;</a:t>
            </a:r>
          </a:p>
          <a:p>
            <a:pPr defTabSz="914400" fontAlgn="base">
              <a:spcBef>
                <a:spcPct val="0"/>
              </a:spcBef>
              <a:spcAft>
                <a:spcPct val="0"/>
              </a:spcAft>
            </a:pPr>
            <a:r>
              <a:rPr lang="en-US" sz="1400" dirty="0" smtClean="0">
                <a:latin typeface="Courier"/>
                <a:cs typeface="Courier"/>
              </a:rPr>
              <a:t>&lt;a </a:t>
            </a:r>
            <a:r>
              <a:rPr lang="en-US" sz="1400" dirty="0" err="1" smtClean="0">
                <a:latin typeface="Courier"/>
                <a:cs typeface="Courier"/>
              </a:rPr>
              <a:t>href</a:t>
            </a:r>
            <a:r>
              <a:rPr lang="en-US" sz="1400" dirty="0" smtClean="0">
                <a:latin typeface="Courier"/>
                <a:cs typeface="Courier"/>
              </a:rPr>
              <a:t>="http://</a:t>
            </a:r>
            <a:r>
              <a:rPr lang="en-US" sz="1400" dirty="0" err="1" smtClean="0">
                <a:latin typeface="Courier"/>
                <a:cs typeface="Courier"/>
              </a:rPr>
              <a:t>www.google.com</a:t>
            </a:r>
            <a:r>
              <a:rPr lang="en-US" sz="1400" dirty="0" smtClean="0">
                <a:latin typeface="Courier"/>
                <a:cs typeface="Courier"/>
              </a:rPr>
              <a:t>"&gt;Absolute link to Google&lt;/a&gt;</a:t>
            </a:r>
          </a:p>
          <a:p>
            <a:pPr defTabSz="914400" fontAlgn="base">
              <a:spcBef>
                <a:spcPct val="0"/>
              </a:spcBef>
              <a:spcAft>
                <a:spcPct val="0"/>
              </a:spcAft>
            </a:pPr>
            <a:r>
              <a:rPr lang="en-US" sz="1400" dirty="0" smtClean="0">
                <a:latin typeface="Courier"/>
                <a:cs typeface="Courier"/>
              </a:rPr>
              <a:t>&lt;h4&gt;Relative HTTP link&lt;/h4&gt;</a:t>
            </a:r>
          </a:p>
          <a:p>
            <a:pPr defTabSz="914400" fontAlgn="base">
              <a:spcBef>
                <a:spcPct val="0"/>
              </a:spcBef>
              <a:spcAft>
                <a:spcPct val="0"/>
              </a:spcAft>
            </a:pPr>
            <a:r>
              <a:rPr lang="en-US" sz="1400" dirty="0" smtClean="0">
                <a:latin typeface="Courier"/>
                <a:cs typeface="Courier"/>
              </a:rPr>
              <a:t>&lt;a </a:t>
            </a:r>
            <a:r>
              <a:rPr lang="en-US" sz="1400" dirty="0" err="1" smtClean="0">
                <a:latin typeface="Courier"/>
                <a:cs typeface="Courier"/>
              </a:rPr>
              <a:t>href</a:t>
            </a:r>
            <a:r>
              <a:rPr lang="en-US" sz="1400" dirty="0" smtClean="0">
                <a:latin typeface="Courier"/>
                <a:cs typeface="Courier"/>
              </a:rPr>
              <a:t>="</a:t>
            </a:r>
            <a:r>
              <a:rPr lang="en-US" sz="1400" dirty="0" err="1" smtClean="0">
                <a:latin typeface="Courier"/>
                <a:cs typeface="Courier"/>
              </a:rPr>
              <a:t>test.html</a:t>
            </a:r>
            <a:r>
              <a:rPr lang="en-US" sz="1400" dirty="0" smtClean="0">
                <a:latin typeface="Courier"/>
                <a:cs typeface="Courier"/>
              </a:rPr>
              <a:t>"&gt;Relative link to </a:t>
            </a:r>
            <a:r>
              <a:rPr lang="en-US" sz="1400" dirty="0" err="1" smtClean="0">
                <a:latin typeface="Courier"/>
                <a:cs typeface="Courier"/>
              </a:rPr>
              <a:t>test.html</a:t>
            </a:r>
            <a:r>
              <a:rPr lang="en-US" sz="1400" dirty="0" smtClean="0">
                <a:latin typeface="Courier"/>
                <a:cs typeface="Courier"/>
              </a:rPr>
              <a:t>.&lt;/a&gt;</a:t>
            </a:r>
          </a:p>
          <a:p>
            <a:pPr defTabSz="914400" fontAlgn="base">
              <a:spcBef>
                <a:spcPct val="0"/>
              </a:spcBef>
              <a:spcAft>
                <a:spcPct val="0"/>
              </a:spcAft>
            </a:pPr>
            <a:r>
              <a:rPr lang="en-US" sz="1400" dirty="0" smtClean="0">
                <a:latin typeface="Courier"/>
                <a:cs typeface="Courier"/>
              </a:rPr>
              <a:t>&lt;h4&gt;mailto scheme&lt;/h4&gt;</a:t>
            </a:r>
          </a:p>
          <a:p>
            <a:pPr defTabSz="914400" fontAlgn="base">
              <a:spcBef>
                <a:spcPct val="0"/>
              </a:spcBef>
              <a:spcAft>
                <a:spcPct val="0"/>
              </a:spcAft>
            </a:pPr>
            <a:r>
              <a:rPr lang="en-US" sz="1400" dirty="0" smtClean="0">
                <a:latin typeface="Courier"/>
                <a:cs typeface="Courier"/>
              </a:rPr>
              <a:t>&lt;a </a:t>
            </a:r>
            <a:r>
              <a:rPr lang="en-US" sz="1400" dirty="0" err="1" smtClean="0">
                <a:latin typeface="Courier"/>
                <a:cs typeface="Courier"/>
              </a:rPr>
              <a:t>href</a:t>
            </a:r>
            <a:r>
              <a:rPr lang="en-US" sz="1400" dirty="0" smtClean="0">
                <a:latin typeface="Courier"/>
                <a:cs typeface="Courier"/>
              </a:rPr>
              <a:t>="</a:t>
            </a:r>
            <a:r>
              <a:rPr lang="en-US" sz="1400" dirty="0" err="1" smtClean="0">
                <a:latin typeface="Courier"/>
                <a:cs typeface="Courier"/>
              </a:rPr>
              <a:t>mailto:me@example.net</a:t>
            </a:r>
            <a:r>
              <a:rPr lang="en-US" sz="1400" dirty="0" smtClean="0">
                <a:latin typeface="Courier"/>
                <a:cs typeface="Courier"/>
              </a:rPr>
              <a:t>"&gt;Click here to email me.&lt;/a&gt;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31" name="TextBox 30"/>
          <p:cNvSpPr txBox="1"/>
          <p:nvPr/>
        </p:nvSpPr>
        <p:spPr bwMode="auto">
          <a:xfrm>
            <a:off x="5604531" y="371679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links.html</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32" name="TextBox 31"/>
          <p:cNvSpPr txBox="1"/>
          <p:nvPr/>
        </p:nvSpPr>
        <p:spPr bwMode="auto">
          <a:xfrm>
            <a:off x="5571855" y="6550223"/>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ch11</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.html</a:t>
            </a:r>
          </a:p>
        </p:txBody>
      </p:sp>
      <p:sp>
        <p:nvSpPr>
          <p:cNvPr id="11" name="TextBox 10"/>
          <p:cNvSpPr txBox="1"/>
          <p:nvPr/>
        </p:nvSpPr>
        <p:spPr bwMode="auto">
          <a:xfrm>
            <a:off x="224880" y="4303454"/>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from </a:t>
            </a:r>
            <a:r>
              <a:rPr lang="en-US" sz="1400" dirty="0" err="1" smtClean="0">
                <a:latin typeface="Courier"/>
                <a:cs typeface="Courier"/>
              </a:rPr>
              <a:t>html.parser</a:t>
            </a:r>
            <a:r>
              <a:rPr lang="en-US" sz="1400" dirty="0" smtClean="0">
                <a:latin typeface="Courier"/>
                <a:cs typeface="Courier"/>
              </a:rPr>
              <a:t> import </a:t>
            </a:r>
            <a:r>
              <a:rPr lang="en-US" sz="1400" dirty="0" err="1" smtClean="0">
                <a:latin typeface="Courier"/>
                <a:cs typeface="Courier"/>
              </a:rPr>
              <a:t>HTMLParser</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class </a:t>
            </a:r>
            <a:r>
              <a:rPr lang="en-US" sz="1400" dirty="0" err="1" smtClean="0">
                <a:latin typeface="Courier"/>
                <a:cs typeface="Courier"/>
              </a:rPr>
              <a:t>LinkParser(HTMLParser</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def </a:t>
            </a:r>
            <a:r>
              <a:rPr lang="en-US" sz="1400" dirty="0" err="1" smtClean="0">
                <a:latin typeface="Courier"/>
                <a:cs typeface="Courier"/>
              </a:rPr>
              <a:t>handle_starttag(self</a:t>
            </a:r>
            <a:r>
              <a:rPr lang="en-US" sz="1400" dirty="0" smtClean="0">
                <a:latin typeface="Courier"/>
                <a:cs typeface="Courier"/>
              </a:rPr>
              <a:t>, tag, </a:t>
            </a:r>
            <a:r>
              <a:rPr lang="en-US" sz="1400" dirty="0" err="1" smtClean="0">
                <a:latin typeface="Courier"/>
                <a:cs typeface="Courier"/>
              </a:rPr>
              <a:t>attrs</a:t>
            </a:r>
            <a:r>
              <a:rPr lang="en-US" sz="1400" dirty="0" smtClean="0">
                <a:latin typeface="Courier"/>
                <a:cs typeface="Courier"/>
              </a:rPr>
              <a:t>):</a:t>
            </a:r>
          </a:p>
          <a:p>
            <a:pPr defTabSz="914400" fontAlgn="base">
              <a:spcBef>
                <a:spcPct val="0"/>
              </a:spcBef>
              <a:spcAft>
                <a:spcPct val="0"/>
              </a:spcAft>
            </a:pPr>
            <a:r>
              <a:rPr lang="en-US" sz="1400" dirty="0" smtClean="0">
                <a:solidFill>
                  <a:schemeClr val="tx1">
                    <a:lumMod val="50000"/>
                    <a:lumOff val="50000"/>
                  </a:schemeClr>
                </a:solidFill>
                <a:latin typeface="Courier"/>
                <a:cs typeface="Courier"/>
              </a:rPr>
              <a:t>        'print value of </a:t>
            </a:r>
            <a:r>
              <a:rPr lang="en-US" sz="1400" dirty="0" err="1" smtClean="0">
                <a:solidFill>
                  <a:schemeClr val="tx1">
                    <a:lumMod val="50000"/>
                    <a:lumOff val="50000"/>
                  </a:schemeClr>
                </a:solidFill>
                <a:latin typeface="Courier"/>
                <a:cs typeface="Courier"/>
              </a:rPr>
              <a:t>href</a:t>
            </a:r>
            <a:r>
              <a:rPr lang="en-US" sz="1400" dirty="0" smtClean="0">
                <a:solidFill>
                  <a:schemeClr val="tx1">
                    <a:lumMod val="50000"/>
                    <a:lumOff val="50000"/>
                  </a:schemeClr>
                </a:solidFill>
                <a:latin typeface="Courier"/>
                <a:cs typeface="Courier"/>
              </a:rPr>
              <a:t> attribute if any</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if tag == 'a':</a:t>
            </a:r>
          </a:p>
          <a:p>
            <a:pPr defTabSz="914400" fontAlgn="base">
              <a:spcBef>
                <a:spcPct val="0"/>
              </a:spcBef>
              <a:spcAft>
                <a:spcPct val="0"/>
              </a:spcAft>
            </a:pPr>
            <a:r>
              <a:rPr lang="en-US" sz="1400" dirty="0" smtClean="0">
                <a:solidFill>
                  <a:srgbClr val="7F7F7F"/>
                </a:solidFill>
                <a:latin typeface="Courier"/>
                <a:cs typeface="Courier"/>
              </a:rPr>
              <a:t>            # search for </a:t>
            </a:r>
            <a:r>
              <a:rPr lang="en-US" sz="1400" dirty="0" err="1" smtClean="0">
                <a:solidFill>
                  <a:srgbClr val="7F7F7F"/>
                </a:solidFill>
                <a:latin typeface="Courier"/>
                <a:cs typeface="Courier"/>
              </a:rPr>
              <a:t>href</a:t>
            </a:r>
            <a:r>
              <a:rPr lang="en-US" sz="1400" dirty="0" smtClean="0">
                <a:solidFill>
                  <a:srgbClr val="7F7F7F"/>
                </a:solidFill>
                <a:latin typeface="Courier"/>
                <a:cs typeface="Courier"/>
              </a:rPr>
              <a:t> attribute and print its value</a:t>
            </a:r>
          </a:p>
          <a:p>
            <a:pPr defTabSz="914400" fontAlgn="base">
              <a:spcBef>
                <a:spcPct val="0"/>
              </a:spcBef>
              <a:spcAft>
                <a:spcPct val="0"/>
              </a:spcAft>
            </a:pPr>
            <a:r>
              <a:rPr lang="en-US" sz="1400" dirty="0" smtClean="0">
                <a:latin typeface="Courier"/>
                <a:cs typeface="Courier"/>
              </a:rPr>
              <a:t>            for </a:t>
            </a:r>
            <a:r>
              <a:rPr lang="en-US" sz="1400" dirty="0" err="1" smtClean="0">
                <a:latin typeface="Courier"/>
                <a:cs typeface="Courier"/>
              </a:rPr>
              <a:t>attr</a:t>
            </a:r>
            <a:r>
              <a:rPr lang="en-US" sz="1400" dirty="0" smtClean="0">
                <a:latin typeface="Courier"/>
                <a:cs typeface="Courier"/>
              </a:rPr>
              <a:t> in </a:t>
            </a:r>
            <a:r>
              <a:rPr lang="en-US" sz="1400" dirty="0" err="1" smtClean="0">
                <a:latin typeface="Courier"/>
                <a:cs typeface="Courier"/>
              </a:rPr>
              <a:t>attrs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if attr[0] == '</a:t>
            </a:r>
            <a:r>
              <a:rPr lang="en-US" sz="1400" dirty="0" err="1" smtClean="0">
                <a:latin typeface="Courier"/>
                <a:cs typeface="Courier"/>
              </a:rPr>
              <a:t>href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print(attr[1])</a:t>
            </a:r>
          </a:p>
        </p:txBody>
      </p:sp>
      <p:sp>
        <p:nvSpPr>
          <p:cNvPr id="30" name="TextBox 29"/>
          <p:cNvSpPr txBox="1"/>
          <p:nvPr/>
        </p:nvSpPr>
        <p:spPr bwMode="auto">
          <a:xfrm>
            <a:off x="5254378" y="3437868"/>
            <a:ext cx="3584845"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a:t>
            </a:r>
            <a:r>
              <a:rPr lang="en-US" sz="1400" dirty="0" smtClean="0">
                <a:latin typeface="Courier"/>
                <a:cs typeface="Courier"/>
              </a:rPr>
              <a:t> = </a:t>
            </a:r>
            <a:r>
              <a:rPr lang="en-US" sz="1400" dirty="0" err="1" smtClean="0">
                <a:latin typeface="Courier"/>
                <a:cs typeface="Courier"/>
              </a:rPr>
              <a:t>open('links.html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content = </a:t>
            </a:r>
            <a:r>
              <a:rPr lang="en-US" sz="1400" dirty="0" err="1" smtClean="0">
                <a:latin typeface="Courier"/>
                <a:cs typeface="Courier"/>
              </a:rPr>
              <a:t>infile.read</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infile.close</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linkparser</a:t>
            </a:r>
            <a:r>
              <a:rPr lang="en-US" sz="1400" dirty="0" smtClean="0">
                <a:latin typeface="Courier"/>
                <a:cs typeface="Courier"/>
              </a:rPr>
              <a:t> = </a:t>
            </a:r>
            <a:r>
              <a:rPr lang="en-US" sz="1400" dirty="0" err="1" smtClean="0">
                <a:latin typeface="Courier"/>
                <a:cs typeface="Courier"/>
              </a:rPr>
              <a:t>LinkParser</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linkparser.feed(content</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http://www.google.com</a:t>
            </a:r>
          </a:p>
          <a:p>
            <a:pPr defTabSz="914400" fontAlgn="base">
              <a:spcBef>
                <a:spcPct val="0"/>
              </a:spcBef>
              <a:spcAft>
                <a:spcPct val="0"/>
              </a:spcAft>
            </a:pPr>
            <a:r>
              <a:rPr lang="en-US" sz="1400" dirty="0" err="1" smtClean="0">
                <a:latin typeface="Courier"/>
                <a:cs typeface="Courier"/>
              </a:rPr>
              <a:t>test.html</a:t>
            </a:r>
            <a:r>
              <a:rPr lang="en-US" sz="1400" dirty="0" smtClean="0">
                <a:latin typeface="Courier"/>
                <a:cs typeface="Courier"/>
              </a:rPr>
              <a:t> </a:t>
            </a:r>
          </a:p>
          <a:p>
            <a:pPr defTabSz="914400" fontAlgn="base">
              <a:spcBef>
                <a:spcPct val="0"/>
              </a:spcBef>
              <a:spcAft>
                <a:spcPct val="0"/>
              </a:spcAft>
            </a:pPr>
            <a:r>
              <a:rPr lang="en-US" sz="1400" dirty="0" err="1" smtClean="0">
                <a:latin typeface="Courier"/>
                <a:cs typeface="Courier"/>
              </a:rPr>
              <a:t>mailto:me@example.net</a:t>
            </a:r>
            <a:endParaRPr lang="en-US" sz="1400" dirty="0" smtClean="0">
              <a:latin typeface="Courier"/>
              <a:cs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p:bldP spid="30" grpId="0"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Exercise</a:t>
            </a:r>
            <a:endParaRPr lang="en-US" sz="2000" kern="0" dirty="0" smtClean="0">
              <a:latin typeface="Courier"/>
              <a:cs typeface="Courier"/>
            </a:endParaRPr>
          </a:p>
        </p:txBody>
      </p:sp>
      <p:sp>
        <p:nvSpPr>
          <p:cNvPr id="10" name="TextBox 9"/>
          <p:cNvSpPr txBox="1"/>
          <p:nvPr/>
        </p:nvSpPr>
        <p:spPr bwMode="auto">
          <a:xfrm>
            <a:off x="709358" y="1375765"/>
            <a:ext cx="7772400"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Develop class </a:t>
            </a:r>
            <a:r>
              <a:rPr lang="en-US" dirty="0" err="1" smtClean="0">
                <a:latin typeface="Courier"/>
                <a:cs typeface="Courier"/>
              </a:rPr>
              <a:t>MyHTMLParser</a:t>
            </a:r>
            <a:r>
              <a:rPr lang="en-US" dirty="0" smtClean="0">
                <a:solidFill>
                  <a:schemeClr val="accent1"/>
                </a:solidFill>
              </a:rPr>
              <a:t> </a:t>
            </a:r>
            <a:r>
              <a:rPr lang="en-US" sz="2000" dirty="0" smtClean="0">
                <a:solidFill>
                  <a:schemeClr val="accent1"/>
                </a:solidFill>
              </a:rPr>
              <a:t>as a subclass of </a:t>
            </a:r>
            <a:r>
              <a:rPr lang="en-US" dirty="0" err="1" smtClean="0">
                <a:latin typeface="Courier"/>
                <a:cs typeface="Courier"/>
              </a:rPr>
              <a:t>HTMLParser</a:t>
            </a:r>
            <a:r>
              <a:rPr lang="en-US" dirty="0" smtClean="0">
                <a:solidFill>
                  <a:schemeClr val="accent1"/>
                </a:solidFill>
              </a:rPr>
              <a:t> </a:t>
            </a:r>
            <a:r>
              <a:rPr lang="en-US" sz="2000" dirty="0" smtClean="0">
                <a:solidFill>
                  <a:schemeClr val="accent1"/>
                </a:solidFill>
              </a:rPr>
              <a:t>that, when fed an HTML file, prints the names of the start and end tags in the order that they appear in the document, and with an indentation that is proportional to the element’s depth in the document structure </a:t>
            </a:r>
            <a:endParaRPr lang="en-US" sz="2000" kern="0" dirty="0" smtClean="0">
              <a:solidFill>
                <a:schemeClr val="accent1"/>
              </a:solidFill>
              <a:latin typeface="Calibri" pitchFamily="34" charset="0"/>
              <a:ea typeface="+mj-ea"/>
              <a:cs typeface="+mj-cs"/>
            </a:endParaRPr>
          </a:p>
        </p:txBody>
      </p:sp>
      <p:sp>
        <p:nvSpPr>
          <p:cNvPr id="8" name="TextBox 7"/>
          <p:cNvSpPr txBox="1"/>
          <p:nvPr/>
        </p:nvSpPr>
        <p:spPr bwMode="auto">
          <a:xfrm>
            <a:off x="0" y="2887682"/>
            <a:ext cx="3584845" cy="397031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a:t>
            </a:r>
            <a:r>
              <a:rPr lang="en-US" sz="1400" dirty="0" smtClean="0">
                <a:latin typeface="Courier"/>
                <a:cs typeface="Courier"/>
              </a:rPr>
              <a:t> = open('w3c.html') </a:t>
            </a:r>
          </a:p>
          <a:p>
            <a:pPr defTabSz="914400" fontAlgn="base">
              <a:spcBef>
                <a:spcPct val="0"/>
              </a:spcBef>
              <a:spcAft>
                <a:spcPct val="0"/>
              </a:spcAft>
            </a:pPr>
            <a:r>
              <a:rPr lang="en-US" sz="1400" dirty="0" smtClean="0">
                <a:latin typeface="Courier"/>
                <a:cs typeface="Courier"/>
              </a:rPr>
              <a:t>&gt;&gt;&gt; content = </a:t>
            </a:r>
            <a:r>
              <a:rPr lang="en-US" sz="1400" dirty="0" err="1" smtClean="0">
                <a:latin typeface="Courier"/>
                <a:cs typeface="Courier"/>
              </a:rPr>
              <a:t>infile.read</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infile.close</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myparser</a:t>
            </a:r>
            <a:r>
              <a:rPr lang="en-US" sz="1400" dirty="0" smtClean="0">
                <a:latin typeface="Courier"/>
                <a:cs typeface="Courier"/>
              </a:rPr>
              <a:t> = </a:t>
            </a:r>
            <a:r>
              <a:rPr lang="en-US" sz="1400" dirty="0" err="1" smtClean="0">
                <a:latin typeface="Courier"/>
                <a:cs typeface="Courier"/>
              </a:rPr>
              <a:t>MyHTMLParser</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myparser.feed(content</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html start</a:t>
            </a:r>
          </a:p>
          <a:p>
            <a:pPr defTabSz="914400" fontAlgn="base">
              <a:spcBef>
                <a:spcPct val="0"/>
              </a:spcBef>
              <a:spcAft>
                <a:spcPct val="0"/>
              </a:spcAft>
            </a:pPr>
            <a:r>
              <a:rPr lang="en-US" sz="1400" dirty="0" smtClean="0">
                <a:latin typeface="Courier"/>
                <a:cs typeface="Courier"/>
              </a:rPr>
              <a:t>    head start </a:t>
            </a:r>
          </a:p>
          <a:p>
            <a:pPr defTabSz="914400" fontAlgn="base">
              <a:spcBef>
                <a:spcPct val="0"/>
              </a:spcBef>
              <a:spcAft>
                <a:spcPct val="0"/>
              </a:spcAft>
            </a:pPr>
            <a:r>
              <a:rPr lang="en-US" sz="1400" dirty="0" smtClean="0">
                <a:latin typeface="Courier"/>
                <a:cs typeface="Courier"/>
              </a:rPr>
              <a:t>        title start</a:t>
            </a:r>
          </a:p>
          <a:p>
            <a:pPr defTabSz="914400" fontAlgn="base">
              <a:spcBef>
                <a:spcPct val="0"/>
              </a:spcBef>
              <a:spcAft>
                <a:spcPct val="0"/>
              </a:spcAft>
            </a:pPr>
            <a:r>
              <a:rPr lang="en-US" sz="1400" dirty="0" smtClean="0">
                <a:latin typeface="Courier"/>
                <a:cs typeface="Courier"/>
              </a:rPr>
              <a:t>        title end </a:t>
            </a:r>
          </a:p>
          <a:p>
            <a:pPr defTabSz="914400" fontAlgn="base">
              <a:spcBef>
                <a:spcPct val="0"/>
              </a:spcBef>
              <a:spcAft>
                <a:spcPct val="0"/>
              </a:spcAft>
            </a:pPr>
            <a:r>
              <a:rPr lang="en-US" sz="1400" dirty="0" smtClean="0">
                <a:latin typeface="Courier"/>
                <a:cs typeface="Courier"/>
              </a:rPr>
              <a:t>    head end</a:t>
            </a:r>
          </a:p>
          <a:p>
            <a:pPr defTabSz="914400" fontAlgn="base">
              <a:spcBef>
                <a:spcPct val="0"/>
              </a:spcBef>
              <a:spcAft>
                <a:spcPct val="0"/>
              </a:spcAft>
            </a:pPr>
            <a:r>
              <a:rPr lang="en-US" sz="1400" dirty="0" smtClean="0">
                <a:latin typeface="Courier"/>
                <a:cs typeface="Courier"/>
              </a:rPr>
              <a:t>    body start </a:t>
            </a:r>
          </a:p>
          <a:p>
            <a:pPr defTabSz="914400" fontAlgn="base">
              <a:spcBef>
                <a:spcPct val="0"/>
              </a:spcBef>
              <a:spcAft>
                <a:spcPct val="0"/>
              </a:spcAft>
            </a:pPr>
            <a:r>
              <a:rPr lang="en-US" sz="1400" dirty="0" smtClean="0">
                <a:latin typeface="Courier"/>
                <a:cs typeface="Courier"/>
              </a:rPr>
              <a:t>        h1 start</a:t>
            </a:r>
          </a:p>
          <a:p>
            <a:pPr defTabSz="914400" fontAlgn="base">
              <a:spcBef>
                <a:spcPct val="0"/>
              </a:spcBef>
              <a:spcAft>
                <a:spcPct val="0"/>
              </a:spcAft>
            </a:pPr>
            <a:r>
              <a:rPr lang="en-US" sz="1400" dirty="0" smtClean="0">
                <a:latin typeface="Courier"/>
                <a:cs typeface="Courier"/>
              </a:rPr>
              <a:t>        h1 end </a:t>
            </a:r>
          </a:p>
          <a:p>
            <a:pPr defTabSz="914400" fontAlgn="base">
              <a:spcBef>
                <a:spcPct val="0"/>
              </a:spcBef>
              <a:spcAft>
                <a:spcPct val="0"/>
              </a:spcAft>
            </a:pPr>
            <a:r>
              <a:rPr lang="en-US" sz="1400" dirty="0" smtClean="0">
                <a:latin typeface="Courier"/>
                <a:cs typeface="Courier"/>
              </a:rPr>
              <a:t>        h2 start </a:t>
            </a: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        a end </a:t>
            </a:r>
          </a:p>
          <a:p>
            <a:pPr defTabSz="914400" fontAlgn="base">
              <a:spcBef>
                <a:spcPct val="0"/>
              </a:spcBef>
              <a:spcAft>
                <a:spcPct val="0"/>
              </a:spcAft>
            </a:pPr>
            <a:r>
              <a:rPr lang="en-US" sz="1400" dirty="0" smtClean="0">
                <a:latin typeface="Courier"/>
                <a:cs typeface="Courier"/>
              </a:rPr>
              <a:t>    body end</a:t>
            </a:r>
          </a:p>
          <a:p>
            <a:pPr defTabSz="914400" fontAlgn="base">
              <a:spcBef>
                <a:spcPct val="0"/>
              </a:spcBef>
              <a:spcAft>
                <a:spcPct val="0"/>
              </a:spcAft>
            </a:pPr>
            <a:r>
              <a:rPr lang="en-US" sz="1400" dirty="0" smtClean="0">
                <a:latin typeface="Courier"/>
                <a:cs typeface="Courier"/>
              </a:rPr>
              <a:t>html end</a:t>
            </a:r>
          </a:p>
        </p:txBody>
      </p:sp>
      <p:sp>
        <p:nvSpPr>
          <p:cNvPr id="7" name="TextBox 6"/>
          <p:cNvSpPr txBox="1"/>
          <p:nvPr/>
        </p:nvSpPr>
        <p:spPr bwMode="auto">
          <a:xfrm>
            <a:off x="2212418" y="2025908"/>
            <a:ext cx="6931582" cy="483209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from </a:t>
            </a:r>
            <a:r>
              <a:rPr lang="en-US" sz="1400" dirty="0" err="1" smtClean="0">
                <a:latin typeface="Courier"/>
                <a:cs typeface="Courier"/>
              </a:rPr>
              <a:t>html.parser</a:t>
            </a:r>
            <a:r>
              <a:rPr lang="en-US" sz="1400" dirty="0" smtClean="0">
                <a:latin typeface="Courier"/>
                <a:cs typeface="Courier"/>
              </a:rPr>
              <a:t> import </a:t>
            </a:r>
            <a:r>
              <a:rPr lang="en-US" sz="1400" dirty="0" err="1" smtClean="0">
                <a:latin typeface="Courier"/>
                <a:cs typeface="Courier"/>
              </a:rPr>
              <a:t>HTMLParser</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class </a:t>
            </a:r>
            <a:r>
              <a:rPr lang="en-US" sz="1400" dirty="0" err="1" smtClean="0">
                <a:latin typeface="Courier"/>
                <a:cs typeface="Courier"/>
              </a:rPr>
              <a:t>MyHTMLParser(HTMLParser</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'HTML doc parser that prints tags indented '</a:t>
            </a: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    def __</a:t>
            </a:r>
            <a:r>
              <a:rPr lang="en-US" sz="1400" dirty="0" err="1" smtClean="0">
                <a:latin typeface="Courier"/>
                <a:cs typeface="Courier"/>
              </a:rPr>
              <a:t>init__(self</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'initializes the parser and the initial indentation'</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HTMLParser.__init__(self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self.indent</a:t>
            </a:r>
            <a:r>
              <a:rPr lang="en-US" sz="1400" dirty="0" smtClean="0">
                <a:latin typeface="Courier"/>
                <a:cs typeface="Courier"/>
              </a:rPr>
              <a:t> = 0            </a:t>
            </a:r>
            <a:r>
              <a:rPr lang="en-US" sz="1400" dirty="0" smtClean="0">
                <a:solidFill>
                  <a:srgbClr val="7F7F7F"/>
                </a:solidFill>
                <a:latin typeface="Courier"/>
                <a:cs typeface="Courier"/>
              </a:rPr>
              <a:t># initial indentation value</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def </a:t>
            </a:r>
            <a:r>
              <a:rPr lang="en-US" sz="1400" dirty="0" err="1" smtClean="0">
                <a:latin typeface="Courier"/>
                <a:cs typeface="Courier"/>
              </a:rPr>
              <a:t>handle_starttag(self</a:t>
            </a:r>
            <a:r>
              <a:rPr lang="en-US" sz="1400" dirty="0" smtClean="0">
                <a:latin typeface="Courier"/>
                <a:cs typeface="Courier"/>
              </a:rPr>
              <a:t>, tag, </a:t>
            </a:r>
            <a:r>
              <a:rPr lang="en-US" sz="1400" dirty="0" err="1" smtClean="0">
                <a:latin typeface="Courier"/>
                <a:cs typeface="Courier"/>
              </a:rPr>
              <a:t>attrs</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'''prints start tag with an indentation proportional</a:t>
            </a:r>
          </a:p>
          <a:p>
            <a:pPr defTabSz="914400" fontAlgn="base">
              <a:spcBef>
                <a:spcPct val="0"/>
              </a:spcBef>
              <a:spcAft>
                <a:spcPct val="0"/>
              </a:spcAft>
            </a:pPr>
            <a:r>
              <a:rPr lang="en-US" sz="1400" dirty="0" smtClean="0">
                <a:solidFill>
                  <a:srgbClr val="7F7F7F"/>
                </a:solidFill>
                <a:latin typeface="Courier"/>
                <a:cs typeface="Courier"/>
              </a:rPr>
              <a:t>           to the depth of the tag's element in the document'''</a:t>
            </a:r>
          </a:p>
          <a:p>
            <a:pPr defTabSz="914400" fontAlgn="base">
              <a:spcBef>
                <a:spcPct val="0"/>
              </a:spcBef>
              <a:spcAft>
                <a:spcPct val="0"/>
              </a:spcAft>
            </a:pPr>
            <a:r>
              <a:rPr lang="en-US" sz="1400" dirty="0" smtClean="0">
                <a:latin typeface="Courier"/>
                <a:cs typeface="Courier"/>
              </a:rPr>
              <a:t>        if tag not in {'</a:t>
            </a:r>
            <a:r>
              <a:rPr lang="en-US" sz="1400" dirty="0" err="1" smtClean="0">
                <a:latin typeface="Courier"/>
                <a:cs typeface="Courier"/>
              </a:rPr>
              <a:t>br','p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 </a:t>
            </a:r>
            <a:r>
              <a:rPr lang="en-US" sz="1400" dirty="0" err="1" smtClean="0">
                <a:latin typeface="Courier"/>
                <a:cs typeface="Courier"/>
              </a:rPr>
              <a:t>start'.format(self.indent</a:t>
            </a:r>
            <a:r>
              <a:rPr lang="en-US" sz="1400" dirty="0" smtClean="0">
                <a:latin typeface="Courier"/>
                <a:cs typeface="Courier"/>
              </a:rPr>
              <a:t>*' ', tag))</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self.indent</a:t>
            </a:r>
            <a:r>
              <a:rPr lang="en-US" sz="1400" dirty="0" smtClean="0">
                <a:latin typeface="Courier"/>
                <a:cs typeface="Courier"/>
              </a:rPr>
              <a:t> += 4</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def </a:t>
            </a:r>
            <a:r>
              <a:rPr lang="en-US" sz="1400" dirty="0" err="1" smtClean="0">
                <a:latin typeface="Courier"/>
                <a:cs typeface="Courier"/>
              </a:rPr>
              <a:t>handle_endtag(self</a:t>
            </a:r>
            <a:r>
              <a:rPr lang="en-US" sz="1400" dirty="0" smtClean="0">
                <a:latin typeface="Courier"/>
                <a:cs typeface="Courier"/>
              </a:rPr>
              <a:t>, tag):</a:t>
            </a:r>
          </a:p>
          <a:p>
            <a:pPr defTabSz="914400" fontAlgn="base">
              <a:spcBef>
                <a:spcPct val="0"/>
              </a:spcBef>
              <a:spcAft>
                <a:spcPct val="0"/>
              </a:spcAft>
            </a:pPr>
            <a:r>
              <a:rPr lang="en-US" sz="1400" dirty="0" smtClean="0">
                <a:solidFill>
                  <a:srgbClr val="7F7F7F"/>
                </a:solidFill>
                <a:latin typeface="Courier"/>
                <a:cs typeface="Courier"/>
              </a:rPr>
              <a:t>        '''prints end tag with an indentation proportional</a:t>
            </a:r>
          </a:p>
          <a:p>
            <a:pPr defTabSz="914400" fontAlgn="base">
              <a:spcBef>
                <a:spcPct val="0"/>
              </a:spcBef>
              <a:spcAft>
                <a:spcPct val="0"/>
              </a:spcAft>
            </a:pPr>
            <a:r>
              <a:rPr lang="en-US" sz="1400" dirty="0" smtClean="0">
                <a:solidFill>
                  <a:srgbClr val="7F7F7F"/>
                </a:solidFill>
                <a:latin typeface="Courier"/>
                <a:cs typeface="Courier"/>
              </a:rPr>
              <a:t>           to the depth of the tag's element in the document'''</a:t>
            </a:r>
          </a:p>
          <a:p>
            <a:pPr defTabSz="914400" fontAlgn="base">
              <a:spcBef>
                <a:spcPct val="0"/>
              </a:spcBef>
              <a:spcAft>
                <a:spcPct val="0"/>
              </a:spcAft>
            </a:pPr>
            <a:r>
              <a:rPr lang="en-US" sz="1400" dirty="0" smtClean="0">
                <a:latin typeface="Courier"/>
                <a:cs typeface="Courier"/>
              </a:rPr>
              <a:t>        if tag not in {'</a:t>
            </a:r>
            <a:r>
              <a:rPr lang="en-US" sz="1400" dirty="0" err="1" smtClean="0">
                <a:latin typeface="Courier"/>
                <a:cs typeface="Courier"/>
              </a:rPr>
              <a:t>br','p</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self.indent</a:t>
            </a:r>
            <a:r>
              <a:rPr lang="en-US" sz="1400" dirty="0" smtClean="0">
                <a:latin typeface="Courier"/>
                <a:cs typeface="Courier"/>
              </a:rPr>
              <a:t> -= 4</a:t>
            </a:r>
          </a:p>
          <a:p>
            <a:pPr defTabSz="914400" fontAlgn="base">
              <a:spcBef>
                <a:spcPct val="0"/>
              </a:spcBef>
              <a:spcAft>
                <a:spcPct val="0"/>
              </a:spcAft>
            </a:pPr>
            <a:r>
              <a:rPr lang="en-US" sz="1400" dirty="0" smtClean="0">
                <a:latin typeface="Courier"/>
                <a:cs typeface="Courier"/>
              </a:rPr>
              <a:t>            print('{}{} </a:t>
            </a:r>
            <a:r>
              <a:rPr lang="en-US" sz="1400" dirty="0" err="1" smtClean="0">
                <a:latin typeface="Courier"/>
                <a:cs typeface="Courier"/>
              </a:rPr>
              <a:t>end'.format(self.indent</a:t>
            </a:r>
            <a:r>
              <a:rPr lang="en-US" sz="1400" dirty="0" smtClean="0">
                <a:latin typeface="Courier"/>
                <a:cs typeface="Courier"/>
              </a:rPr>
              <a:t>*' ', tag))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Collecting hyperlinks (as absolute URLs)</a:t>
            </a:r>
            <a:endParaRPr lang="en-US" sz="2000" kern="0" dirty="0" smtClean="0">
              <a:latin typeface="Courier"/>
              <a:cs typeface="Courier"/>
            </a:endParaRPr>
          </a:p>
        </p:txBody>
      </p:sp>
      <p:sp>
        <p:nvSpPr>
          <p:cNvPr id="31" name="TextBox 30"/>
          <p:cNvSpPr txBox="1"/>
          <p:nvPr/>
        </p:nvSpPr>
        <p:spPr bwMode="auto">
          <a:xfrm>
            <a:off x="5604531" y="329624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err="1" smtClean="0">
                <a:ln>
                  <a:noFill/>
                </a:ln>
                <a:solidFill>
                  <a:srgbClr val="000000"/>
                </a:solidFill>
                <a:effectLst/>
                <a:uLnTx/>
                <a:uFillTx/>
                <a:latin typeface="Courier"/>
                <a:ea typeface="+mj-ea"/>
                <a:cs typeface="Courier"/>
              </a:rPr>
              <a:t>links.html</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1" name="TextBox 10"/>
          <p:cNvSpPr txBox="1"/>
          <p:nvPr/>
        </p:nvSpPr>
        <p:spPr bwMode="auto">
          <a:xfrm>
            <a:off x="3862" y="4611231"/>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from </a:t>
            </a:r>
            <a:r>
              <a:rPr lang="en-US" sz="1400" dirty="0" err="1" smtClean="0">
                <a:latin typeface="Courier"/>
                <a:cs typeface="Courier"/>
              </a:rPr>
              <a:t>html.parser</a:t>
            </a:r>
            <a:r>
              <a:rPr lang="en-US" sz="1400" dirty="0" smtClean="0">
                <a:latin typeface="Courier"/>
                <a:cs typeface="Courier"/>
              </a:rPr>
              <a:t> import </a:t>
            </a:r>
            <a:r>
              <a:rPr lang="en-US" sz="1400" dirty="0" err="1" smtClean="0">
                <a:latin typeface="Courier"/>
                <a:cs typeface="Courier"/>
              </a:rPr>
              <a:t>HTMLParser</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class </a:t>
            </a:r>
            <a:r>
              <a:rPr lang="en-US" sz="1400" dirty="0" err="1" smtClean="0">
                <a:latin typeface="Courier"/>
                <a:cs typeface="Courier"/>
              </a:rPr>
              <a:t>LinkParser(HTMLParser</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def </a:t>
            </a:r>
            <a:r>
              <a:rPr lang="en-US" sz="1400" dirty="0" err="1" smtClean="0">
                <a:latin typeface="Courier"/>
                <a:cs typeface="Courier"/>
              </a:rPr>
              <a:t>handle_starttag(self</a:t>
            </a:r>
            <a:r>
              <a:rPr lang="en-US" sz="1400" dirty="0" smtClean="0">
                <a:latin typeface="Courier"/>
                <a:cs typeface="Courier"/>
              </a:rPr>
              <a:t>, tag, </a:t>
            </a:r>
            <a:r>
              <a:rPr lang="en-US" sz="1400" dirty="0" err="1" smtClean="0">
                <a:latin typeface="Courier"/>
                <a:cs typeface="Courier"/>
              </a:rPr>
              <a:t>attrs</a:t>
            </a:r>
            <a:r>
              <a:rPr lang="en-US" sz="1400" dirty="0" smtClean="0">
                <a:latin typeface="Courier"/>
                <a:cs typeface="Courier"/>
              </a:rPr>
              <a:t>):</a:t>
            </a:r>
          </a:p>
          <a:p>
            <a:pPr defTabSz="914400" fontAlgn="base">
              <a:spcBef>
                <a:spcPct val="0"/>
              </a:spcBef>
              <a:spcAft>
                <a:spcPct val="0"/>
              </a:spcAft>
            </a:pPr>
            <a:r>
              <a:rPr lang="en-US" sz="1400" dirty="0" smtClean="0">
                <a:solidFill>
                  <a:schemeClr val="tx1">
                    <a:lumMod val="50000"/>
                    <a:lumOff val="50000"/>
                  </a:schemeClr>
                </a:solidFill>
                <a:latin typeface="Courier"/>
                <a:cs typeface="Courier"/>
              </a:rPr>
              <a:t>        'print value of </a:t>
            </a:r>
            <a:r>
              <a:rPr lang="en-US" sz="1400" dirty="0" err="1" smtClean="0">
                <a:solidFill>
                  <a:schemeClr val="tx1">
                    <a:lumMod val="50000"/>
                    <a:lumOff val="50000"/>
                  </a:schemeClr>
                </a:solidFill>
                <a:latin typeface="Courier"/>
                <a:cs typeface="Courier"/>
              </a:rPr>
              <a:t>href</a:t>
            </a:r>
            <a:r>
              <a:rPr lang="en-US" sz="1400" dirty="0" smtClean="0">
                <a:solidFill>
                  <a:schemeClr val="tx1">
                    <a:lumMod val="50000"/>
                    <a:lumOff val="50000"/>
                  </a:schemeClr>
                </a:solidFill>
                <a:latin typeface="Courier"/>
                <a:cs typeface="Courier"/>
              </a:rPr>
              <a:t> attribute if any</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if tag == 'a':</a:t>
            </a:r>
          </a:p>
          <a:p>
            <a:pPr defTabSz="914400" fontAlgn="base">
              <a:spcBef>
                <a:spcPct val="0"/>
              </a:spcBef>
              <a:spcAft>
                <a:spcPct val="0"/>
              </a:spcAft>
            </a:pPr>
            <a:r>
              <a:rPr lang="en-US" sz="1400" dirty="0" smtClean="0">
                <a:solidFill>
                  <a:srgbClr val="7F7F7F"/>
                </a:solidFill>
                <a:latin typeface="Courier"/>
                <a:cs typeface="Courier"/>
              </a:rPr>
              <a:t>            # search for </a:t>
            </a:r>
            <a:r>
              <a:rPr lang="en-US" sz="1400" dirty="0" err="1" smtClean="0">
                <a:solidFill>
                  <a:srgbClr val="7F7F7F"/>
                </a:solidFill>
                <a:latin typeface="Courier"/>
                <a:cs typeface="Courier"/>
              </a:rPr>
              <a:t>href</a:t>
            </a:r>
            <a:r>
              <a:rPr lang="en-US" sz="1400" dirty="0" smtClean="0">
                <a:solidFill>
                  <a:srgbClr val="7F7F7F"/>
                </a:solidFill>
                <a:latin typeface="Courier"/>
                <a:cs typeface="Courier"/>
              </a:rPr>
              <a:t> attribute and print its value</a:t>
            </a:r>
          </a:p>
          <a:p>
            <a:pPr defTabSz="914400" fontAlgn="base">
              <a:spcBef>
                <a:spcPct val="0"/>
              </a:spcBef>
              <a:spcAft>
                <a:spcPct val="0"/>
              </a:spcAft>
            </a:pPr>
            <a:r>
              <a:rPr lang="en-US" sz="1400" dirty="0" smtClean="0">
                <a:latin typeface="Courier"/>
                <a:cs typeface="Courier"/>
              </a:rPr>
              <a:t>            for </a:t>
            </a:r>
            <a:r>
              <a:rPr lang="en-US" sz="1400" dirty="0" err="1" smtClean="0">
                <a:latin typeface="Courier"/>
                <a:cs typeface="Courier"/>
              </a:rPr>
              <a:t>attr</a:t>
            </a:r>
            <a:r>
              <a:rPr lang="en-US" sz="1400" dirty="0" smtClean="0">
                <a:latin typeface="Courier"/>
                <a:cs typeface="Courier"/>
              </a:rPr>
              <a:t> in </a:t>
            </a:r>
            <a:r>
              <a:rPr lang="en-US" sz="1400" dirty="0" err="1" smtClean="0">
                <a:latin typeface="Courier"/>
                <a:cs typeface="Courier"/>
              </a:rPr>
              <a:t>attrs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if attr[0] == '</a:t>
            </a:r>
            <a:r>
              <a:rPr lang="en-US" sz="1400" dirty="0" err="1" smtClean="0">
                <a:latin typeface="Courier"/>
                <a:cs typeface="Courier"/>
              </a:rPr>
              <a:t>href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print(attr[1])</a:t>
            </a:r>
          </a:p>
        </p:txBody>
      </p:sp>
      <p:sp>
        <p:nvSpPr>
          <p:cNvPr id="30" name="TextBox 29"/>
          <p:cNvSpPr txBox="1"/>
          <p:nvPr/>
        </p:nvSpPr>
        <p:spPr bwMode="auto">
          <a:xfrm>
            <a:off x="3230991" y="1957416"/>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url</a:t>
            </a:r>
            <a:r>
              <a:rPr lang="en-US" sz="1400" dirty="0" smtClean="0">
                <a:latin typeface="Courier"/>
                <a:cs typeface="Courier"/>
              </a:rPr>
              <a:t> = 'http://www.w3.org/Consortium/mission.html'</a:t>
            </a:r>
          </a:p>
          <a:p>
            <a:pPr defTabSz="914400" fontAlgn="base">
              <a:spcBef>
                <a:spcPct val="0"/>
              </a:spcBef>
              <a:spcAft>
                <a:spcPct val="0"/>
              </a:spcAft>
            </a:pPr>
            <a:r>
              <a:rPr lang="en-US" sz="1400" dirty="0" smtClean="0">
                <a:latin typeface="Courier"/>
                <a:cs typeface="Courier"/>
              </a:rPr>
              <a:t>&gt;&gt;&gt; resource = </a:t>
            </a:r>
            <a:r>
              <a:rPr lang="en-US" sz="1400" dirty="0" err="1" smtClean="0">
                <a:latin typeface="Courier"/>
                <a:cs typeface="Courier"/>
              </a:rPr>
              <a:t>urlopen(url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content = </a:t>
            </a:r>
            <a:r>
              <a:rPr lang="en-US" sz="1400" dirty="0" err="1" smtClean="0">
                <a:latin typeface="Courier"/>
                <a:cs typeface="Courier"/>
              </a:rPr>
              <a:t>resource.read().decode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linkparser</a:t>
            </a:r>
            <a:r>
              <a:rPr lang="en-US" sz="1400" dirty="0" smtClean="0">
                <a:latin typeface="Courier"/>
                <a:cs typeface="Courier"/>
              </a:rPr>
              <a:t> = </a:t>
            </a:r>
            <a:r>
              <a:rPr lang="en-US" sz="1400" dirty="0" err="1" smtClean="0">
                <a:latin typeface="Courier"/>
                <a:cs typeface="Courier"/>
              </a:rPr>
              <a:t>LinkParser</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linkparser.feed(content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/Consortium/sup</a:t>
            </a:r>
          </a:p>
          <a:p>
            <a:pPr defTabSz="914400" fontAlgn="base">
              <a:spcBef>
                <a:spcPct val="0"/>
              </a:spcBef>
              <a:spcAft>
                <a:spcPct val="0"/>
              </a:spcAft>
            </a:pPr>
            <a:r>
              <a:rPr lang="en-US" sz="1400" dirty="0" smtClean="0">
                <a:latin typeface="Courier"/>
                <a:cs typeface="Courier"/>
              </a:rPr>
              <a:t>/Consortium/</a:t>
            </a:r>
            <a:r>
              <a:rPr lang="en-US" sz="1400" dirty="0" err="1" smtClean="0">
                <a:latin typeface="Courier"/>
                <a:cs typeface="Courier"/>
              </a:rPr>
              <a:t>siteindex</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mailto:site-comments@w3.org</a:t>
            </a:r>
          </a:p>
          <a:p>
            <a:pPr defTabSz="914400" fontAlgn="base">
              <a:spcBef>
                <a:spcPct val="0"/>
              </a:spcBef>
              <a:spcAft>
                <a:spcPct val="0"/>
              </a:spcAft>
            </a:pPr>
            <a:r>
              <a:rPr lang="en-US" sz="1400" dirty="0" smtClean="0">
                <a:latin typeface="Courier"/>
                <a:cs typeface="Courier"/>
              </a:rPr>
              <a:t>http://lists.w3.org/Archives/Public/site-comments/</a:t>
            </a:r>
          </a:p>
          <a:p>
            <a:pPr defTabSz="914400" fontAlgn="base">
              <a:spcBef>
                <a:spcPct val="0"/>
              </a:spcBef>
              <a:spcAft>
                <a:spcPct val="0"/>
              </a:spcAft>
            </a:pPr>
            <a:r>
              <a:rPr lang="en-US" sz="1400" dirty="0" smtClean="0">
                <a:latin typeface="Courier"/>
                <a:cs typeface="Courier"/>
              </a:rPr>
              <a:t>http://twitter.com/W3C</a:t>
            </a:r>
          </a:p>
          <a:p>
            <a:pPr defTabSz="914400" fontAlgn="base">
              <a:spcBef>
                <a:spcPct val="0"/>
              </a:spcBef>
              <a:spcAft>
                <a:spcPct val="0"/>
              </a:spcAft>
            </a:pPr>
            <a:r>
              <a:rPr lang="en-US" sz="1400" dirty="0" smtClean="0">
                <a:latin typeface="Courier"/>
                <a:cs typeface="Courier"/>
              </a:rPr>
              <a:t>...</a:t>
            </a:r>
          </a:p>
        </p:txBody>
      </p:sp>
      <p:sp>
        <p:nvSpPr>
          <p:cNvPr id="10" name="TextBox 9"/>
          <p:cNvSpPr txBox="1"/>
          <p:nvPr/>
        </p:nvSpPr>
        <p:spPr bwMode="auto">
          <a:xfrm>
            <a:off x="405109" y="1470025"/>
            <a:ext cx="8497476"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ea typeface="+mj-ea"/>
                <a:cs typeface="+mj-cs"/>
              </a:rPr>
              <a:t>Parser </a:t>
            </a:r>
            <a:r>
              <a:rPr lang="en-US" sz="2000" kern="0" dirty="0" err="1" smtClean="0">
                <a:latin typeface="Courier"/>
                <a:ea typeface="+mj-ea"/>
                <a:cs typeface="Courier"/>
              </a:rPr>
              <a:t>LinkParser</a:t>
            </a:r>
            <a:r>
              <a:rPr lang="en-US" sz="2000" dirty="0" smtClean="0">
                <a:solidFill>
                  <a:schemeClr val="accent1"/>
                </a:solidFill>
              </a:rPr>
              <a:t> prints the URL value of the </a:t>
            </a:r>
            <a:r>
              <a:rPr lang="en-US" sz="2000" dirty="0" err="1" smtClean="0">
                <a:latin typeface="Courier"/>
                <a:cs typeface="Courier"/>
              </a:rPr>
              <a:t>href</a:t>
            </a:r>
            <a:r>
              <a:rPr lang="en-US" sz="2000" dirty="0" smtClean="0">
                <a:solidFill>
                  <a:schemeClr val="accent1"/>
                </a:solidFill>
              </a:rPr>
              <a:t> attribute contained in every anchor start tag</a:t>
            </a:r>
            <a:r>
              <a:rPr lang="en-US" sz="2000" kern="0" dirty="0" smtClean="0">
                <a:solidFill>
                  <a:schemeClr val="accent1"/>
                </a:solidFill>
                <a:latin typeface="Calibri" pitchFamily="34" charset="0"/>
                <a:ea typeface="+mj-ea"/>
                <a:cs typeface="+mj-cs"/>
              </a:rPr>
              <a:t> </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2" name="TextBox 11"/>
          <p:cNvSpPr txBox="1"/>
          <p:nvPr/>
        </p:nvSpPr>
        <p:spPr bwMode="auto">
          <a:xfrm>
            <a:off x="405109" y="2634524"/>
            <a:ext cx="2597695"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Suppose we would like to collect </a:t>
            </a:r>
            <a:r>
              <a:rPr lang="en-US" kern="0" dirty="0" smtClean="0">
                <a:latin typeface="Courier"/>
                <a:ea typeface="+mj-ea"/>
                <a:cs typeface="Courier"/>
              </a:rPr>
              <a:t>http</a:t>
            </a:r>
            <a:r>
              <a:rPr lang="en-US" sz="2000" kern="0" dirty="0" smtClean="0">
                <a:solidFill>
                  <a:schemeClr val="accent1"/>
                </a:solidFill>
                <a:latin typeface="Calibri" pitchFamily="34" charset="0"/>
                <a:ea typeface="+mj-ea"/>
                <a:cs typeface="+mj-cs"/>
              </a:rPr>
              <a:t> URLS only, in their absolute version</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4" name="TextBox 13"/>
          <p:cNvSpPr txBox="1"/>
          <p:nvPr/>
        </p:nvSpPr>
        <p:spPr bwMode="auto">
          <a:xfrm>
            <a:off x="3243691" y="1933575"/>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url</a:t>
            </a:r>
            <a:r>
              <a:rPr lang="en-US" sz="1400" dirty="0" smtClean="0">
                <a:latin typeface="Courier"/>
                <a:cs typeface="Courier"/>
              </a:rPr>
              <a:t> = 'http://www.w3.org/Consortium/mission.html'</a:t>
            </a:r>
          </a:p>
          <a:p>
            <a:pPr defTabSz="914400" fontAlgn="base">
              <a:spcBef>
                <a:spcPct val="0"/>
              </a:spcBef>
              <a:spcAft>
                <a:spcPct val="0"/>
              </a:spcAft>
            </a:pPr>
            <a:r>
              <a:rPr lang="en-US" sz="1400" dirty="0" smtClean="0">
                <a:latin typeface="Courier"/>
                <a:cs typeface="Courier"/>
              </a:rPr>
              <a:t>&gt;&gt;&gt; resource = </a:t>
            </a:r>
            <a:r>
              <a:rPr lang="en-US" sz="1400" dirty="0" err="1" smtClean="0">
                <a:latin typeface="Courier"/>
                <a:cs typeface="Courier"/>
              </a:rPr>
              <a:t>urlopen(url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content = </a:t>
            </a:r>
            <a:r>
              <a:rPr lang="en-US" sz="1400" dirty="0" err="1" smtClean="0">
                <a:latin typeface="Courier"/>
                <a:cs typeface="Courier"/>
              </a:rPr>
              <a:t>resource.read().decode</a:t>
            </a:r>
            <a:r>
              <a:rPr lang="en-US" sz="1400" dirty="0" smtClean="0">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&gt;&gt;&gt; collector = Collector()</a:t>
            </a:r>
          </a:p>
          <a:p>
            <a:pPr defTabSz="914400" fontAlgn="base">
              <a:spcBef>
                <a:spcPct val="0"/>
              </a:spcBef>
              <a:spcAft>
                <a:spcPct val="0"/>
              </a:spcAft>
            </a:pPr>
            <a:r>
              <a:rPr lang="en-US" sz="1400" dirty="0" smtClean="0">
                <a:solidFill>
                  <a:srgbClr val="FF0000"/>
                </a:solidFill>
                <a:latin typeface="Courier"/>
                <a:cs typeface="Courier"/>
              </a:rPr>
              <a:t>&gt;&gt;&gt; </a:t>
            </a:r>
            <a:r>
              <a:rPr lang="en-US" sz="1400" dirty="0" err="1" smtClean="0">
                <a:solidFill>
                  <a:srgbClr val="FF0000"/>
                </a:solidFill>
                <a:latin typeface="Courier"/>
                <a:cs typeface="Courier"/>
              </a:rPr>
              <a:t>collector.feed(content</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&gt;&gt;&gt; </a:t>
            </a:r>
            <a:r>
              <a:rPr lang="en-US" sz="1400" dirty="0" err="1" smtClean="0">
                <a:solidFill>
                  <a:srgbClr val="FF0000"/>
                </a:solidFill>
                <a:latin typeface="Courier"/>
                <a:cs typeface="Courier"/>
              </a:rPr>
              <a:t>collector.getLinks</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http://www.w3.org/Consortium/sup</a:t>
            </a:r>
          </a:p>
          <a:p>
            <a:pPr defTabSz="914400" fontAlgn="base">
              <a:spcBef>
                <a:spcPct val="0"/>
              </a:spcBef>
              <a:spcAft>
                <a:spcPct val="0"/>
              </a:spcAft>
            </a:pPr>
            <a:r>
              <a:rPr lang="en-US" sz="1400" dirty="0" smtClean="0">
                <a:solidFill>
                  <a:srgbClr val="FF0000"/>
                </a:solidFill>
                <a:latin typeface="Courier"/>
                <a:cs typeface="Courier"/>
              </a:rPr>
              <a:t>http://www.w3.org/Consortium/siteindex</a:t>
            </a:r>
          </a:p>
          <a:p>
            <a:pPr defTabSz="914400" fontAlgn="base">
              <a:spcBef>
                <a:spcPct val="0"/>
              </a:spcBef>
              <a:spcAft>
                <a:spcPct val="0"/>
              </a:spcAft>
            </a:pPr>
            <a:r>
              <a:rPr lang="en-US" sz="1400" dirty="0" smtClean="0">
                <a:latin typeface="Courier"/>
                <a:cs typeface="Courier"/>
              </a:rPr>
              <a:t>http://lists.w3.org/Archives/Public/site-comments/</a:t>
            </a:r>
          </a:p>
          <a:p>
            <a:pPr defTabSz="914400" fontAlgn="base">
              <a:spcBef>
                <a:spcPct val="0"/>
              </a:spcBef>
              <a:spcAft>
                <a:spcPct val="0"/>
              </a:spcAft>
            </a:pPr>
            <a:r>
              <a:rPr lang="en-US" sz="1400" dirty="0" smtClean="0">
                <a:latin typeface="Courier"/>
                <a:cs typeface="Courier"/>
              </a:rPr>
              <a:t>http://twitter.com/W3C</a:t>
            </a:r>
          </a:p>
          <a:p>
            <a:pPr defTabSz="914400" fontAlgn="base">
              <a:spcBef>
                <a:spcPct val="0"/>
              </a:spcBef>
              <a:spcAft>
                <a:spcPct val="0"/>
              </a:spcAft>
            </a:pPr>
            <a:r>
              <a:rPr lang="en-US" sz="1400" dirty="0" smtClean="0">
                <a:latin typeface="Courier"/>
                <a:cs typeface="Courier"/>
              </a:rPr>
              <a:t>...</a:t>
            </a:r>
          </a:p>
        </p:txBody>
      </p:sp>
      <p:sp>
        <p:nvSpPr>
          <p:cNvPr id="32" name="TextBox 31"/>
          <p:cNvSpPr txBox="1"/>
          <p:nvPr/>
        </p:nvSpPr>
        <p:spPr bwMode="auto">
          <a:xfrm>
            <a:off x="5329199" y="6550223"/>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a:ea typeface="+mj-ea"/>
                <a:cs typeface="Courier"/>
              </a:rPr>
              <a:t>ch11</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2" grpId="0"/>
      <p:bldP spid="14" grpId="0" animBg="1"/>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 name="TextBox 13"/>
          <p:cNvSpPr txBox="1"/>
          <p:nvPr/>
        </p:nvSpPr>
        <p:spPr bwMode="auto">
          <a:xfrm>
            <a:off x="3243691" y="4180344"/>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url</a:t>
            </a:r>
            <a:r>
              <a:rPr lang="en-US" sz="1400" dirty="0" smtClean="0">
                <a:latin typeface="Courier"/>
                <a:cs typeface="Courier"/>
              </a:rPr>
              <a:t> = 'http://www.w3.org/Consortium/mission.html'</a:t>
            </a:r>
          </a:p>
          <a:p>
            <a:pPr defTabSz="914400" fontAlgn="base">
              <a:spcBef>
                <a:spcPct val="0"/>
              </a:spcBef>
              <a:spcAft>
                <a:spcPct val="0"/>
              </a:spcAft>
            </a:pPr>
            <a:r>
              <a:rPr lang="en-US" sz="1400" dirty="0" smtClean="0">
                <a:latin typeface="Courier"/>
                <a:cs typeface="Courier"/>
              </a:rPr>
              <a:t>&gt;&gt;&gt; resource = </a:t>
            </a:r>
            <a:r>
              <a:rPr lang="en-US" sz="1400" dirty="0" err="1" smtClean="0">
                <a:latin typeface="Courier"/>
                <a:cs typeface="Courier"/>
              </a:rPr>
              <a:t>urlopen(url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content = </a:t>
            </a:r>
            <a:r>
              <a:rPr lang="en-US" sz="1400" dirty="0" err="1" smtClean="0">
                <a:latin typeface="Courier"/>
                <a:cs typeface="Courier"/>
              </a:rPr>
              <a:t>resource.read().decode</a:t>
            </a:r>
            <a:r>
              <a:rPr lang="en-US" sz="1400" dirty="0" smtClean="0">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&gt;&gt;&gt; collector = Collector()</a:t>
            </a:r>
          </a:p>
          <a:p>
            <a:pPr defTabSz="914400" fontAlgn="base">
              <a:spcBef>
                <a:spcPct val="0"/>
              </a:spcBef>
              <a:spcAft>
                <a:spcPct val="0"/>
              </a:spcAft>
            </a:pPr>
            <a:r>
              <a:rPr lang="en-US" sz="1400" dirty="0" smtClean="0">
                <a:solidFill>
                  <a:srgbClr val="FF0000"/>
                </a:solidFill>
                <a:latin typeface="Courier"/>
                <a:cs typeface="Courier"/>
              </a:rPr>
              <a:t>&gt;&gt;&gt; </a:t>
            </a:r>
            <a:r>
              <a:rPr lang="en-US" sz="1400" dirty="0" err="1" smtClean="0">
                <a:solidFill>
                  <a:srgbClr val="FF0000"/>
                </a:solidFill>
                <a:latin typeface="Courier"/>
                <a:cs typeface="Courier"/>
              </a:rPr>
              <a:t>collector.feed(content</a:t>
            </a:r>
            <a:r>
              <a:rPr lang="en-US" sz="1400" dirty="0" smtClean="0">
                <a:solidFill>
                  <a:srgbClr val="FF0000"/>
                </a:solidFill>
                <a:latin typeface="Courier"/>
                <a:cs typeface="Courier"/>
              </a:rPr>
              <a:t>)</a:t>
            </a:r>
          </a:p>
          <a:p>
            <a:pPr defTabSz="914400" fontAlgn="base">
              <a:spcBef>
                <a:spcPct val="0"/>
              </a:spcBef>
              <a:spcAft>
                <a:spcPct val="0"/>
              </a:spcAft>
            </a:pPr>
            <a:r>
              <a:rPr lang="en-US" sz="1400" dirty="0" smtClean="0">
                <a:latin typeface="Courier"/>
                <a:cs typeface="Courier"/>
              </a:rPr>
              <a:t>...</a:t>
            </a:r>
          </a:p>
          <a:p>
            <a:pPr defTabSz="914400" fontAlgn="base">
              <a:spcBef>
                <a:spcPct val="0"/>
              </a:spcBef>
              <a:spcAft>
                <a:spcPct val="0"/>
              </a:spcAft>
            </a:pPr>
            <a:r>
              <a:rPr lang="en-US" sz="1400" dirty="0" smtClean="0">
                <a:solidFill>
                  <a:srgbClr val="FF0000"/>
                </a:solidFill>
                <a:latin typeface="Courier"/>
                <a:cs typeface="Courier"/>
              </a:rPr>
              <a:t>http://www.w3.org/Consortium/sup</a:t>
            </a:r>
          </a:p>
          <a:p>
            <a:pPr defTabSz="914400" fontAlgn="base">
              <a:spcBef>
                <a:spcPct val="0"/>
              </a:spcBef>
              <a:spcAft>
                <a:spcPct val="0"/>
              </a:spcAft>
            </a:pPr>
            <a:r>
              <a:rPr lang="en-US" sz="1400" dirty="0" smtClean="0">
                <a:solidFill>
                  <a:srgbClr val="FF0000"/>
                </a:solidFill>
                <a:latin typeface="Courier"/>
                <a:cs typeface="Courier"/>
              </a:rPr>
              <a:t>http://www.w3.org/Consortium/siteindex</a:t>
            </a:r>
          </a:p>
          <a:p>
            <a:pPr defTabSz="914400" fontAlgn="base">
              <a:spcBef>
                <a:spcPct val="0"/>
              </a:spcBef>
              <a:spcAft>
                <a:spcPct val="0"/>
              </a:spcAft>
            </a:pPr>
            <a:r>
              <a:rPr lang="en-US" sz="1400" dirty="0" smtClean="0">
                <a:latin typeface="Courier"/>
                <a:cs typeface="Courier"/>
              </a:rPr>
              <a:t>http://lists.w3.org/Archives/Public/site-comments/</a:t>
            </a:r>
          </a:p>
          <a:p>
            <a:pPr defTabSz="914400" fontAlgn="base">
              <a:spcBef>
                <a:spcPct val="0"/>
              </a:spcBef>
              <a:spcAft>
                <a:spcPct val="0"/>
              </a:spcAft>
            </a:pPr>
            <a:r>
              <a:rPr lang="en-US" sz="1400" dirty="0" smtClean="0">
                <a:latin typeface="Courier"/>
                <a:cs typeface="Courier"/>
              </a:rPr>
              <a:t>http://twitter.com/W3C</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a:t>
            </a:r>
          </a:p>
        </p:txBody>
      </p:sp>
      <p:sp>
        <p:nvSpPr>
          <p:cNvPr id="30" name="TextBox 29"/>
          <p:cNvSpPr txBox="1"/>
          <p:nvPr/>
        </p:nvSpPr>
        <p:spPr bwMode="auto">
          <a:xfrm>
            <a:off x="3243691" y="1470025"/>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url</a:t>
            </a:r>
            <a:r>
              <a:rPr lang="en-US" sz="1400" dirty="0" smtClean="0">
                <a:latin typeface="Courier"/>
                <a:cs typeface="Courier"/>
              </a:rPr>
              <a:t> = 'http://www.w3.org/Consortium/mission.html'</a:t>
            </a:r>
          </a:p>
          <a:p>
            <a:pPr defTabSz="914400" fontAlgn="base">
              <a:spcBef>
                <a:spcPct val="0"/>
              </a:spcBef>
              <a:spcAft>
                <a:spcPct val="0"/>
              </a:spcAft>
            </a:pPr>
            <a:r>
              <a:rPr lang="en-US" sz="1400" dirty="0" smtClean="0">
                <a:latin typeface="Courier"/>
                <a:cs typeface="Courier"/>
              </a:rPr>
              <a:t>&gt;&gt;&gt; resource = </a:t>
            </a:r>
            <a:r>
              <a:rPr lang="en-US" sz="1400" dirty="0" err="1" smtClean="0">
                <a:latin typeface="Courier"/>
                <a:cs typeface="Courier"/>
              </a:rPr>
              <a:t>urlopen(url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content = </a:t>
            </a:r>
            <a:r>
              <a:rPr lang="en-US" sz="1400" dirty="0" err="1" smtClean="0">
                <a:latin typeface="Courier"/>
                <a:cs typeface="Courier"/>
              </a:rPr>
              <a:t>resource.read().decode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linkparser</a:t>
            </a:r>
            <a:r>
              <a:rPr lang="en-US" sz="1400" dirty="0" smtClean="0">
                <a:latin typeface="Courier"/>
                <a:cs typeface="Courier"/>
              </a:rPr>
              <a:t> = </a:t>
            </a:r>
            <a:r>
              <a:rPr lang="en-US" sz="1400" dirty="0" err="1" smtClean="0">
                <a:latin typeface="Courier"/>
                <a:cs typeface="Courier"/>
              </a:rPr>
              <a:t>LinkParser</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linkparser.feed(content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/Consortium/sup</a:t>
            </a:r>
          </a:p>
          <a:p>
            <a:pPr defTabSz="914400" fontAlgn="base">
              <a:spcBef>
                <a:spcPct val="0"/>
              </a:spcBef>
              <a:spcAft>
                <a:spcPct val="0"/>
              </a:spcAft>
            </a:pPr>
            <a:r>
              <a:rPr lang="en-US" sz="1400" dirty="0" smtClean="0">
                <a:latin typeface="Courier"/>
                <a:cs typeface="Courier"/>
              </a:rPr>
              <a:t>/Consortium/</a:t>
            </a:r>
            <a:r>
              <a:rPr lang="en-US" sz="1400" dirty="0" err="1" smtClean="0">
                <a:latin typeface="Courier"/>
                <a:cs typeface="Courier"/>
              </a:rPr>
              <a:t>siteindex</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mailto:site-comments@w3.org</a:t>
            </a:r>
          </a:p>
          <a:p>
            <a:pPr defTabSz="914400" fontAlgn="base">
              <a:spcBef>
                <a:spcPct val="0"/>
              </a:spcBef>
              <a:spcAft>
                <a:spcPct val="0"/>
              </a:spcAft>
            </a:pPr>
            <a:r>
              <a:rPr lang="en-US" sz="1400" dirty="0" smtClean="0">
                <a:latin typeface="Courier"/>
                <a:cs typeface="Courier"/>
              </a:rPr>
              <a:t>http://lists.w3.org/Archives/Public/site-comments/</a:t>
            </a:r>
          </a:p>
          <a:p>
            <a:pPr defTabSz="914400" fontAlgn="base">
              <a:spcBef>
                <a:spcPct val="0"/>
              </a:spcBef>
              <a:spcAft>
                <a:spcPct val="0"/>
              </a:spcAft>
            </a:pPr>
            <a:r>
              <a:rPr lang="en-US" sz="1400" dirty="0" smtClean="0">
                <a:latin typeface="Courier"/>
                <a:cs typeface="Courier"/>
              </a:rPr>
              <a:t>http://twitter.com/W3C</a:t>
            </a:r>
          </a:p>
          <a:p>
            <a:pPr defTabSz="914400" fontAlgn="base">
              <a:spcBef>
                <a:spcPct val="0"/>
              </a:spcBef>
              <a:spcAft>
                <a:spcPct val="0"/>
              </a:spcAft>
            </a:pPr>
            <a:r>
              <a:rPr lang="en-US" sz="1400" dirty="0" smtClean="0">
                <a:latin typeface="Courier"/>
                <a:cs typeface="Courier"/>
              </a:rPr>
              <a:t>...</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Collecting hyperlinks (as absolute URLs)</a:t>
            </a:r>
            <a:endParaRPr lang="en-US" sz="2000" kern="0" dirty="0" smtClean="0">
              <a:latin typeface="Courier"/>
              <a:cs typeface="Courier"/>
            </a:endParaRPr>
          </a:p>
        </p:txBody>
      </p:sp>
      <p:sp>
        <p:nvSpPr>
          <p:cNvPr id="12" name="TextBox 11"/>
          <p:cNvSpPr txBox="1"/>
          <p:nvPr/>
        </p:nvSpPr>
        <p:spPr bwMode="auto">
          <a:xfrm>
            <a:off x="405109" y="1470025"/>
            <a:ext cx="2597695"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N</a:t>
            </a:r>
            <a:r>
              <a:rPr kumimoji="0" lang="en-US" sz="2000" b="0" i="0" u="none" strike="noStrike" kern="0" cap="none" spc="0" normalizeH="0" noProof="0" dirty="0" err="1" smtClean="0">
                <a:ln>
                  <a:noFill/>
                </a:ln>
                <a:solidFill>
                  <a:schemeClr val="accent1"/>
                </a:solidFill>
                <a:effectLst/>
                <a:uLnTx/>
                <a:uFillTx/>
                <a:latin typeface="Calibri" pitchFamily="34" charset="0"/>
                <a:ea typeface="+mj-ea"/>
                <a:cs typeface="+mj-cs"/>
              </a:rPr>
              <a:t>eed</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to transform </a:t>
            </a:r>
            <a:r>
              <a:rPr lang="en-US" sz="2000" kern="0" dirty="0" smtClean="0">
                <a:solidFill>
                  <a:schemeClr val="accent1"/>
                </a:solidFill>
                <a:latin typeface="Calibri" pitchFamily="34" charset="0"/>
                <a:ea typeface="+mj-ea"/>
                <a:cs typeface="+mj-cs"/>
              </a:rPr>
              <a:t>a</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relative URL in web page …</a:t>
            </a:r>
          </a:p>
        </p:txBody>
      </p:sp>
      <p:sp>
        <p:nvSpPr>
          <p:cNvPr id="13" name="TextBox 12"/>
          <p:cNvSpPr txBox="1"/>
          <p:nvPr/>
        </p:nvSpPr>
        <p:spPr bwMode="auto">
          <a:xfrm>
            <a:off x="405109" y="3450132"/>
            <a:ext cx="2838582" cy="16312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Python Standard Library module </a:t>
            </a:r>
            <a:r>
              <a:rPr lang="en-US" dirty="0" err="1" smtClean="0">
                <a:latin typeface="Courier"/>
                <a:cs typeface="Courier"/>
              </a:rPr>
              <a:t>urllib.parse</a:t>
            </a:r>
            <a:r>
              <a:rPr lang="en-US" sz="2000" dirty="0" smtClean="0">
                <a:solidFill>
                  <a:schemeClr val="accent1"/>
                </a:solidFill>
              </a:rPr>
              <a:t> defines method </a:t>
            </a:r>
            <a:r>
              <a:rPr lang="en-US" dirty="0" err="1" smtClean="0">
                <a:solidFill>
                  <a:srgbClr val="000000"/>
                </a:solidFill>
                <a:latin typeface="Courier"/>
                <a:cs typeface="Courier"/>
              </a:rPr>
              <a:t>urljoin</a:t>
            </a:r>
            <a:r>
              <a:rPr lang="en-US" dirty="0" smtClean="0">
                <a:solidFill>
                  <a:srgbClr val="000000"/>
                </a:solidFill>
                <a:latin typeface="Courier"/>
                <a:cs typeface="Courier"/>
              </a:rPr>
              <a:t>()</a:t>
            </a:r>
            <a:r>
              <a:rPr lang="en-US" sz="2000" dirty="0" smtClean="0">
                <a:solidFill>
                  <a:schemeClr val="accent1"/>
                </a:solidFill>
              </a:rPr>
              <a:t> for this purpose</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cxnSp>
        <p:nvCxnSpPr>
          <p:cNvPr id="17" name="Straight Arrow Connector 16"/>
          <p:cNvCxnSpPr/>
          <p:nvPr/>
        </p:nvCxnSpPr>
        <p:spPr>
          <a:xfrm>
            <a:off x="1785808" y="2169688"/>
            <a:ext cx="1627070" cy="9657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6200000" flipH="1">
            <a:off x="1461558" y="3830104"/>
            <a:ext cx="2645961" cy="12566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bwMode="auto">
          <a:xfrm>
            <a:off x="405109" y="2735354"/>
            <a:ext cx="239039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 to an absolute URL</a:t>
            </a:r>
          </a:p>
        </p:txBody>
      </p:sp>
      <p:sp>
        <p:nvSpPr>
          <p:cNvPr id="25" name="TextBox 24"/>
          <p:cNvSpPr txBox="1"/>
          <p:nvPr/>
        </p:nvSpPr>
        <p:spPr bwMode="auto">
          <a:xfrm>
            <a:off x="3230991" y="3595568"/>
            <a:ext cx="5913009"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from </a:t>
            </a:r>
            <a:r>
              <a:rPr lang="en-US" sz="1400" dirty="0" err="1" smtClean="0">
                <a:latin typeface="Courier"/>
                <a:cs typeface="Courier"/>
              </a:rPr>
              <a:t>urllib.parse</a:t>
            </a:r>
            <a:r>
              <a:rPr lang="en-US" sz="1400" dirty="0" smtClean="0">
                <a:latin typeface="Courier"/>
                <a:cs typeface="Courier"/>
              </a:rPr>
              <a:t> import </a:t>
            </a:r>
            <a:r>
              <a:rPr lang="en-US" sz="1400" dirty="0" err="1" smtClean="0">
                <a:latin typeface="Courier"/>
                <a:cs typeface="Courier"/>
              </a:rPr>
              <a:t>urljoin</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url</a:t>
            </a:r>
            <a:r>
              <a:rPr lang="en-US" sz="1400" dirty="0" smtClean="0">
                <a:latin typeface="Courier"/>
                <a:cs typeface="Courier"/>
              </a:rPr>
              <a:t> = 'http://www.w3.org/Consortium/mission.html' </a:t>
            </a:r>
          </a:p>
          <a:p>
            <a:pPr defTabSz="914400" fontAlgn="base">
              <a:spcBef>
                <a:spcPct val="0"/>
              </a:spcBef>
              <a:spcAft>
                <a:spcPct val="0"/>
              </a:spcAft>
            </a:pPr>
            <a:r>
              <a:rPr lang="en-US" sz="1400" dirty="0" smtClean="0">
                <a:latin typeface="Courier"/>
                <a:cs typeface="Courier"/>
              </a:rPr>
              <a:t>&gt;&gt;&gt; relative = '/Consortium/</a:t>
            </a:r>
            <a:r>
              <a:rPr lang="en-US" sz="1400" dirty="0" err="1" smtClean="0">
                <a:latin typeface="Courier"/>
                <a:cs typeface="Courier"/>
              </a:rPr>
              <a:t>siteindex</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urljoin(url</a:t>
            </a:r>
            <a:r>
              <a:rPr lang="en-US" sz="1400" dirty="0" smtClean="0">
                <a:latin typeface="Courier"/>
                <a:cs typeface="Courier"/>
              </a:rPr>
              <a:t>, relative) </a:t>
            </a:r>
          </a:p>
          <a:p>
            <a:pPr defTabSz="914400" fontAlgn="base">
              <a:spcBef>
                <a:spcPct val="0"/>
              </a:spcBef>
              <a:spcAft>
                <a:spcPct val="0"/>
              </a:spcAft>
            </a:pPr>
            <a:r>
              <a:rPr lang="en-US" sz="1400" dirty="0" smtClean="0">
                <a:latin typeface="Courier"/>
                <a:cs typeface="Courier"/>
              </a:rPr>
              <a:t>'http://www.w3.org/Consortium/siteindex'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0" grpId="0" animBg="1"/>
      <p:bldP spid="12" grpId="0"/>
      <p:bldP spid="13" grpId="0"/>
      <p:bldP spid="23" grpId="0"/>
      <p:bldP spid="23" grpId="1"/>
      <p:bldP spid="25" grpId="0" animBg="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World Wide Web (WWW)</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3" name="TextBox 12"/>
          <p:cNvSpPr txBox="1"/>
          <p:nvPr/>
        </p:nvSpPr>
        <p:spPr bwMode="auto">
          <a:xfrm>
            <a:off x="423350" y="1781109"/>
            <a:ext cx="8335620" cy="181588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ts val="1200"/>
              </a:spcAft>
            </a:pPr>
            <a:r>
              <a:rPr lang="en-US" sz="2000" dirty="0" smtClean="0">
                <a:solidFill>
                  <a:schemeClr val="accent1"/>
                </a:solidFill>
              </a:rPr>
              <a:t>The Internet is a </a:t>
            </a:r>
            <a:r>
              <a:rPr lang="en-US" sz="2000" dirty="0" smtClean="0">
                <a:solidFill>
                  <a:srgbClr val="FF0000"/>
                </a:solidFill>
              </a:rPr>
              <a:t>global network </a:t>
            </a:r>
            <a:r>
              <a:rPr lang="en-US" sz="2000" dirty="0" smtClean="0">
                <a:solidFill>
                  <a:schemeClr val="accent1"/>
                </a:solidFill>
              </a:rPr>
              <a:t>that connects computers around the world </a:t>
            </a:r>
          </a:p>
          <a:p>
            <a:pPr marL="744538" lvl="1" indent="-287338" defTabSz="914400" fontAlgn="base">
              <a:spcBef>
                <a:spcPct val="0"/>
              </a:spcBef>
              <a:spcAft>
                <a:spcPts val="600"/>
              </a:spcAft>
              <a:buClr>
                <a:schemeClr val="accent1"/>
              </a:buClr>
              <a:buFont typeface="Arial"/>
              <a:buChar char="•"/>
            </a:pPr>
            <a:r>
              <a:rPr lang="en-US" dirty="0" smtClean="0"/>
              <a:t>It allows two programs running on two computers to communicate</a:t>
            </a:r>
          </a:p>
          <a:p>
            <a:pPr marL="744538" lvl="1" indent="-287338" defTabSz="914400" fontAlgn="base">
              <a:spcBef>
                <a:spcPct val="0"/>
              </a:spcBef>
              <a:spcAft>
                <a:spcPts val="600"/>
              </a:spcAft>
              <a:buClr>
                <a:schemeClr val="accent1"/>
              </a:buClr>
              <a:buFont typeface="Arial"/>
              <a:buChar char="•"/>
            </a:pPr>
            <a:r>
              <a:rPr lang="en-US" dirty="0" smtClean="0">
                <a:solidFill>
                  <a:srgbClr val="000000"/>
                </a:solidFill>
              </a:rPr>
              <a:t>The programs typically communicate using a </a:t>
            </a:r>
            <a:r>
              <a:rPr lang="en-US" dirty="0" smtClean="0">
                <a:solidFill>
                  <a:srgbClr val="FF0000"/>
                </a:solidFill>
              </a:rPr>
              <a:t>client/server protocol</a:t>
            </a:r>
            <a:r>
              <a:rPr lang="en-US" dirty="0" smtClean="0"/>
              <a:t>: one program </a:t>
            </a:r>
            <a:r>
              <a:rPr lang="en-US" dirty="0" smtClean="0">
                <a:solidFill>
                  <a:srgbClr val="FF0000"/>
                </a:solidFill>
              </a:rPr>
              <a:t>(the client)</a:t>
            </a:r>
            <a:r>
              <a:rPr lang="en-US" dirty="0" smtClean="0"/>
              <a:t> requests a resource from another </a:t>
            </a:r>
            <a:r>
              <a:rPr lang="en-US" dirty="0" smtClean="0">
                <a:solidFill>
                  <a:srgbClr val="FF0000"/>
                </a:solidFill>
              </a:rPr>
              <a:t>(the server)</a:t>
            </a:r>
            <a:endParaRPr lang="en-US" dirty="0" smtClean="0"/>
          </a:p>
          <a:p>
            <a:pPr marL="744538" lvl="1" indent="-287338" defTabSz="914400" fontAlgn="base">
              <a:spcBef>
                <a:spcPct val="0"/>
              </a:spcBef>
              <a:spcAft>
                <a:spcPct val="0"/>
              </a:spcAft>
              <a:buClr>
                <a:schemeClr val="accent1"/>
              </a:buClr>
              <a:buFont typeface="Arial"/>
              <a:buChar char="•"/>
            </a:pPr>
            <a:r>
              <a:rPr lang="en-US" dirty="0" smtClean="0"/>
              <a:t>The computer </a:t>
            </a:r>
            <a:r>
              <a:rPr lang="en-US" dirty="0" smtClean="0">
                <a:solidFill>
                  <a:srgbClr val="FF0000"/>
                </a:solidFill>
              </a:rPr>
              <a:t>hosting </a:t>
            </a:r>
            <a:r>
              <a:rPr lang="en-US" dirty="0" smtClean="0"/>
              <a:t>the server program is often referred to as a server too </a:t>
            </a:r>
          </a:p>
        </p:txBody>
      </p:sp>
      <p:sp>
        <p:nvSpPr>
          <p:cNvPr id="15" name="TextBox 14"/>
          <p:cNvSpPr txBox="1"/>
          <p:nvPr/>
        </p:nvSpPr>
        <p:spPr bwMode="auto">
          <a:xfrm>
            <a:off x="423350" y="3927200"/>
            <a:ext cx="8335620" cy="220060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ts val="1200"/>
              </a:spcAft>
            </a:pPr>
            <a:r>
              <a:rPr lang="en-US" sz="2000" dirty="0" smtClean="0">
                <a:solidFill>
                  <a:schemeClr val="accent1"/>
                </a:solidFill>
              </a:rPr>
              <a:t>The World Wide Web (WWW or, simply, the web) is a </a:t>
            </a:r>
            <a:r>
              <a:rPr lang="en-US" sz="2000" dirty="0" smtClean="0">
                <a:solidFill>
                  <a:srgbClr val="FF0000"/>
                </a:solidFill>
              </a:rPr>
              <a:t>distributed system of resources </a:t>
            </a:r>
            <a:r>
              <a:rPr lang="en-US" sz="2000" dirty="0" smtClean="0">
                <a:solidFill>
                  <a:schemeClr val="accent1"/>
                </a:solidFill>
              </a:rPr>
              <a:t>linked through </a:t>
            </a:r>
            <a:r>
              <a:rPr lang="en-US" sz="2000" dirty="0" smtClean="0">
                <a:solidFill>
                  <a:srgbClr val="FF0000"/>
                </a:solidFill>
              </a:rPr>
              <a:t>hyperlinks </a:t>
            </a:r>
            <a:r>
              <a:rPr lang="en-US" sz="2000" dirty="0" smtClean="0">
                <a:solidFill>
                  <a:schemeClr val="accent1"/>
                </a:solidFill>
              </a:rPr>
              <a:t>and hosted on servers across the Internet</a:t>
            </a:r>
          </a:p>
          <a:p>
            <a:pPr marL="744538" lvl="1" indent="-287338" defTabSz="914400" fontAlgn="base">
              <a:spcBef>
                <a:spcPct val="0"/>
              </a:spcBef>
              <a:spcAft>
                <a:spcPts val="600"/>
              </a:spcAft>
              <a:buClr>
                <a:schemeClr val="accent1"/>
              </a:buClr>
              <a:buFont typeface="Arial"/>
              <a:buChar char="•"/>
            </a:pPr>
            <a:r>
              <a:rPr lang="en-US" dirty="0" smtClean="0"/>
              <a:t>Resources can be </a:t>
            </a:r>
            <a:r>
              <a:rPr lang="en-US" dirty="0" smtClean="0">
                <a:solidFill>
                  <a:srgbClr val="FF0000"/>
                </a:solidFill>
              </a:rPr>
              <a:t>web pages</a:t>
            </a:r>
            <a:r>
              <a:rPr lang="en-US" dirty="0" smtClean="0"/>
              <a:t>, documents, multimedia, etc.</a:t>
            </a:r>
          </a:p>
          <a:p>
            <a:pPr marL="744538" lvl="1" indent="-287338" defTabSz="914400" fontAlgn="base">
              <a:spcBef>
                <a:spcPct val="0"/>
              </a:spcBef>
              <a:spcAft>
                <a:spcPts val="600"/>
              </a:spcAft>
              <a:buClr>
                <a:schemeClr val="accent1"/>
              </a:buClr>
              <a:buFont typeface="Arial"/>
              <a:buChar char="•"/>
            </a:pPr>
            <a:r>
              <a:rPr lang="en-US" dirty="0" smtClean="0">
                <a:solidFill>
                  <a:srgbClr val="FF0000"/>
                </a:solidFill>
              </a:rPr>
              <a:t>Web pages</a:t>
            </a:r>
            <a:r>
              <a:rPr lang="en-US" dirty="0" smtClean="0"/>
              <a:t> are a critical resource as they contain </a:t>
            </a:r>
            <a:r>
              <a:rPr lang="en-US" dirty="0" smtClean="0">
                <a:solidFill>
                  <a:srgbClr val="FF0000"/>
                </a:solidFill>
              </a:rPr>
              <a:t>hyperlinks </a:t>
            </a:r>
            <a:r>
              <a:rPr lang="en-US" dirty="0" smtClean="0"/>
              <a:t>to other resources</a:t>
            </a:r>
          </a:p>
          <a:p>
            <a:pPr marL="744538" lvl="1" indent="-287338" defTabSz="914400" fontAlgn="base">
              <a:spcBef>
                <a:spcPct val="0"/>
              </a:spcBef>
              <a:spcAft>
                <a:spcPts val="600"/>
              </a:spcAft>
              <a:buClr>
                <a:schemeClr val="accent1"/>
              </a:buClr>
              <a:buFont typeface="Arial"/>
              <a:buChar char="•"/>
            </a:pPr>
            <a:r>
              <a:rPr lang="en-US" dirty="0" smtClean="0"/>
              <a:t>Servers hosting WWW resources are called </a:t>
            </a:r>
            <a:r>
              <a:rPr lang="en-US" dirty="0" smtClean="0">
                <a:solidFill>
                  <a:srgbClr val="FF0000"/>
                </a:solidFill>
              </a:rPr>
              <a:t>web servers</a:t>
            </a:r>
            <a:endParaRPr lang="en-US" dirty="0" smtClean="0"/>
          </a:p>
          <a:p>
            <a:pPr marL="744538" lvl="1" indent="-287338" defTabSz="914400" fontAlgn="base">
              <a:spcBef>
                <a:spcPct val="0"/>
              </a:spcBef>
              <a:spcAft>
                <a:spcPts val="600"/>
              </a:spcAft>
              <a:buClr>
                <a:schemeClr val="accent1"/>
              </a:buClr>
              <a:buFont typeface="Arial"/>
              <a:buChar char="•"/>
            </a:pPr>
            <a:r>
              <a:rPr lang="en-US" dirty="0" smtClean="0"/>
              <a:t>A program that requests a resource from a web server is called a </a:t>
            </a:r>
            <a:r>
              <a:rPr lang="en-US" dirty="0" smtClean="0">
                <a:solidFill>
                  <a:srgbClr val="FF0000"/>
                </a:solidFill>
              </a:rPr>
              <a:t>web 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Collecting hyperlinks (as absolute URLs)</a:t>
            </a:r>
            <a:endParaRPr lang="en-US" sz="2000" kern="0" dirty="0" smtClean="0">
              <a:latin typeface="Courier"/>
              <a:cs typeface="Courier"/>
            </a:endParaRPr>
          </a:p>
        </p:txBody>
      </p:sp>
      <p:sp>
        <p:nvSpPr>
          <p:cNvPr id="11" name="TextBox 10"/>
          <p:cNvSpPr txBox="1"/>
          <p:nvPr/>
        </p:nvSpPr>
        <p:spPr bwMode="auto">
          <a:xfrm>
            <a:off x="0" y="1691485"/>
            <a:ext cx="7487167" cy="526297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from </a:t>
            </a:r>
            <a:r>
              <a:rPr lang="en-US" sz="1400" dirty="0" err="1" smtClean="0">
                <a:latin typeface="Courier"/>
                <a:cs typeface="Courier"/>
              </a:rPr>
              <a:t>urllib.parse</a:t>
            </a:r>
            <a:r>
              <a:rPr lang="en-US" sz="1400" dirty="0" smtClean="0">
                <a:latin typeface="Courier"/>
                <a:cs typeface="Courier"/>
              </a:rPr>
              <a:t> import </a:t>
            </a:r>
            <a:r>
              <a:rPr lang="en-US" sz="1400" dirty="0" err="1" smtClean="0">
                <a:latin typeface="Courier"/>
                <a:cs typeface="Courier"/>
              </a:rPr>
              <a:t>urljoin</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from </a:t>
            </a:r>
            <a:r>
              <a:rPr lang="en-US" sz="1400" dirty="0" err="1" smtClean="0">
                <a:latin typeface="Courier"/>
                <a:cs typeface="Courier"/>
              </a:rPr>
              <a:t>html.parser</a:t>
            </a:r>
            <a:r>
              <a:rPr lang="en-US" sz="1400" dirty="0" smtClean="0">
                <a:latin typeface="Courier"/>
                <a:cs typeface="Courier"/>
              </a:rPr>
              <a:t> import </a:t>
            </a:r>
            <a:r>
              <a:rPr lang="en-US" sz="1400" dirty="0" err="1" smtClean="0">
                <a:latin typeface="Courier"/>
                <a:cs typeface="Courier"/>
              </a:rPr>
              <a:t>HTMLParser</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class </a:t>
            </a:r>
            <a:r>
              <a:rPr lang="en-US" sz="1400" dirty="0" err="1" smtClean="0">
                <a:latin typeface="Courier"/>
                <a:cs typeface="Courier"/>
              </a:rPr>
              <a:t>Collector(HTMLParser</a:t>
            </a:r>
            <a:r>
              <a:rPr lang="en-US" sz="1400" dirty="0" smtClean="0">
                <a:latin typeface="Courier"/>
                <a:cs typeface="Courier"/>
              </a:rPr>
              <a:t>):</a:t>
            </a:r>
          </a:p>
          <a:p>
            <a:pPr defTabSz="914400" fontAlgn="base">
              <a:spcBef>
                <a:spcPct val="0"/>
              </a:spcBef>
              <a:spcAft>
                <a:spcPct val="0"/>
              </a:spcAft>
            </a:pPr>
            <a:r>
              <a:rPr lang="en-US" sz="1400" dirty="0" smtClean="0">
                <a:solidFill>
                  <a:schemeClr val="tx1">
                    <a:lumMod val="50000"/>
                    <a:lumOff val="50000"/>
                  </a:schemeClr>
                </a:solidFill>
                <a:latin typeface="Courier"/>
                <a:cs typeface="Courier"/>
              </a:rPr>
              <a:t>    'collects hyperlink URLs into a list'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def __</a:t>
            </a:r>
            <a:r>
              <a:rPr lang="en-US" sz="1400" dirty="0" err="1" smtClean="0">
                <a:latin typeface="Courier"/>
                <a:cs typeface="Courier"/>
              </a:rPr>
              <a:t>init__(self</a:t>
            </a:r>
            <a:r>
              <a:rPr lang="en-US" sz="1400" dirty="0" smtClean="0">
                <a:latin typeface="Courier"/>
                <a:cs typeface="Courier"/>
              </a:rPr>
              <a:t>, </a:t>
            </a:r>
            <a:r>
              <a:rPr lang="en-US" sz="1400" dirty="0" err="1" smtClean="0">
                <a:latin typeface="Courier"/>
                <a:cs typeface="Courier"/>
              </a:rPr>
              <a:t>url</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'initializes parser, the </a:t>
            </a:r>
            <a:r>
              <a:rPr lang="en-US" sz="1400" dirty="0" err="1" smtClean="0">
                <a:solidFill>
                  <a:srgbClr val="7F7F7F"/>
                </a:solidFill>
                <a:latin typeface="Courier"/>
                <a:cs typeface="Courier"/>
              </a:rPr>
              <a:t>url</a:t>
            </a:r>
            <a:r>
              <a:rPr lang="en-US" sz="1400" dirty="0" smtClean="0">
                <a:solidFill>
                  <a:srgbClr val="7F7F7F"/>
                </a:solidFill>
                <a:latin typeface="Courier"/>
                <a:cs typeface="Courier"/>
              </a:rPr>
              <a:t>, and a list'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HTMLParser.__init__(self</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self.url</a:t>
            </a:r>
            <a:r>
              <a:rPr lang="en-US" sz="1400" dirty="0" smtClean="0">
                <a:latin typeface="Courier"/>
                <a:cs typeface="Courier"/>
              </a:rPr>
              <a:t> = </a:t>
            </a:r>
            <a:r>
              <a:rPr lang="en-US" sz="1400" dirty="0" err="1" smtClean="0">
                <a:latin typeface="Courier"/>
                <a:cs typeface="Courier"/>
              </a:rPr>
              <a:t>url</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self.links</a:t>
            </a:r>
            <a:r>
              <a:rPr lang="en-US" sz="1400" dirty="0" smtClean="0">
                <a:latin typeface="Courier"/>
                <a:cs typeface="Courier"/>
              </a:rPr>
              <a:t> = []</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def </a:t>
            </a:r>
            <a:r>
              <a:rPr lang="en-US" sz="1400" dirty="0" err="1" smtClean="0">
                <a:latin typeface="Courier"/>
                <a:cs typeface="Courier"/>
              </a:rPr>
              <a:t>handle_starttag(self</a:t>
            </a:r>
            <a:r>
              <a:rPr lang="en-US" sz="1400" dirty="0" smtClean="0">
                <a:latin typeface="Courier"/>
                <a:cs typeface="Courier"/>
              </a:rPr>
              <a:t>, tag, </a:t>
            </a:r>
            <a:r>
              <a:rPr lang="en-US" sz="1400" dirty="0" err="1" smtClean="0">
                <a:latin typeface="Courier"/>
                <a:cs typeface="Courier"/>
              </a:rPr>
              <a:t>attrs</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'collects hyperlink URLs in their absolute format'</a:t>
            </a:r>
          </a:p>
          <a:p>
            <a:pPr defTabSz="914400" fontAlgn="base">
              <a:spcBef>
                <a:spcPct val="0"/>
              </a:spcBef>
              <a:spcAft>
                <a:spcPct val="0"/>
              </a:spcAft>
            </a:pPr>
            <a:r>
              <a:rPr lang="en-US" sz="1400" dirty="0" smtClean="0">
                <a:latin typeface="Courier"/>
                <a:cs typeface="Courier"/>
              </a:rPr>
              <a:t>        if tag == 'a':</a:t>
            </a:r>
          </a:p>
          <a:p>
            <a:pPr defTabSz="914400" fontAlgn="base">
              <a:spcBef>
                <a:spcPct val="0"/>
              </a:spcBef>
              <a:spcAft>
                <a:spcPct val="0"/>
              </a:spcAft>
            </a:pPr>
            <a:r>
              <a:rPr lang="en-US" sz="1400" dirty="0" smtClean="0">
                <a:latin typeface="Courier"/>
                <a:cs typeface="Courier"/>
              </a:rPr>
              <a:t>            for </a:t>
            </a:r>
            <a:r>
              <a:rPr lang="en-US" sz="1400" dirty="0" err="1" smtClean="0">
                <a:latin typeface="Courier"/>
                <a:cs typeface="Courier"/>
              </a:rPr>
              <a:t>attr</a:t>
            </a:r>
            <a:r>
              <a:rPr lang="en-US" sz="1400" dirty="0" smtClean="0">
                <a:latin typeface="Courier"/>
                <a:cs typeface="Courier"/>
              </a:rPr>
              <a:t> in </a:t>
            </a:r>
            <a:r>
              <a:rPr lang="en-US" sz="1400" dirty="0" err="1" smtClean="0">
                <a:latin typeface="Courier"/>
                <a:cs typeface="Courier"/>
              </a:rPr>
              <a:t>attrs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if attr[0] == '</a:t>
            </a:r>
            <a:r>
              <a:rPr lang="en-US" sz="1400" dirty="0" err="1" smtClean="0">
                <a:latin typeface="Courier"/>
                <a:cs typeface="Courier"/>
              </a:rPr>
              <a:t>href</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 construct absolute URL</a:t>
            </a:r>
          </a:p>
          <a:p>
            <a:pPr defTabSz="914400" fontAlgn="base">
              <a:spcBef>
                <a:spcPct val="0"/>
              </a:spcBef>
              <a:spcAft>
                <a:spcPct val="0"/>
              </a:spcAft>
            </a:pPr>
            <a:r>
              <a:rPr lang="en-US" sz="1400" dirty="0" smtClean="0">
                <a:latin typeface="Courier"/>
                <a:cs typeface="Courier"/>
              </a:rPr>
              <a:t>                    absolute = </a:t>
            </a:r>
            <a:r>
              <a:rPr lang="en-US" sz="1400" dirty="0" err="1" smtClean="0">
                <a:latin typeface="Courier"/>
                <a:cs typeface="Courier"/>
              </a:rPr>
              <a:t>urljoin(self.url</a:t>
            </a:r>
            <a:r>
              <a:rPr lang="en-US" sz="1400" dirty="0" smtClean="0">
                <a:latin typeface="Courier"/>
                <a:cs typeface="Courier"/>
              </a:rPr>
              <a:t>, attr[1])</a:t>
            </a:r>
          </a:p>
          <a:p>
            <a:pPr defTabSz="914400" fontAlgn="base">
              <a:spcBef>
                <a:spcPct val="0"/>
              </a:spcBef>
              <a:spcAft>
                <a:spcPct val="0"/>
              </a:spcAft>
            </a:pPr>
            <a:r>
              <a:rPr lang="en-US" sz="1400" dirty="0" smtClean="0">
                <a:latin typeface="Courier"/>
                <a:cs typeface="Courier"/>
              </a:rPr>
              <a:t>                    if absolute[:4] == 'http': </a:t>
            </a:r>
            <a:r>
              <a:rPr lang="en-US" sz="1400" dirty="0" smtClean="0">
                <a:solidFill>
                  <a:srgbClr val="7F7F7F"/>
                </a:solidFill>
                <a:latin typeface="Courier"/>
                <a:cs typeface="Courier"/>
              </a:rPr>
              <a:t># collect HTTP URLs</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self.links.append(absolute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    def </a:t>
            </a:r>
            <a:r>
              <a:rPr lang="en-US" sz="1400" dirty="0" err="1" smtClean="0">
                <a:latin typeface="Courier"/>
                <a:cs typeface="Courier"/>
              </a:rPr>
              <a:t>getLinks(self</a:t>
            </a:r>
            <a:r>
              <a:rPr lang="en-US" sz="1400" dirty="0" smtClean="0">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'returns hyperlinks URLs in their absolute format'</a:t>
            </a:r>
          </a:p>
          <a:p>
            <a:pPr defTabSz="914400" fontAlgn="base">
              <a:spcBef>
                <a:spcPct val="0"/>
              </a:spcBef>
              <a:spcAft>
                <a:spcPct val="0"/>
              </a:spcAft>
            </a:pPr>
            <a:r>
              <a:rPr lang="en-US" sz="1400" dirty="0" smtClean="0">
                <a:latin typeface="Courier"/>
                <a:cs typeface="Courier"/>
              </a:rPr>
              <a:t>        return </a:t>
            </a:r>
            <a:r>
              <a:rPr lang="en-US" sz="1400" dirty="0" err="1" smtClean="0">
                <a:latin typeface="Courier"/>
                <a:cs typeface="Courier"/>
              </a:rPr>
              <a:t>self.links</a:t>
            </a:r>
            <a:endParaRPr lang="en-US" sz="1400" dirty="0" smtClean="0">
              <a:latin typeface="Courier"/>
              <a:cs typeface="Courier"/>
            </a:endParaRPr>
          </a:p>
        </p:txBody>
      </p:sp>
      <p:sp>
        <p:nvSpPr>
          <p:cNvPr id="13" name="TextBox 12"/>
          <p:cNvSpPr txBox="1"/>
          <p:nvPr/>
        </p:nvSpPr>
        <p:spPr bwMode="auto">
          <a:xfrm>
            <a:off x="3243691" y="1470025"/>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url</a:t>
            </a:r>
            <a:r>
              <a:rPr lang="en-US" sz="1400" dirty="0" smtClean="0">
                <a:solidFill>
                  <a:schemeClr val="tx1"/>
                </a:solidFill>
                <a:latin typeface="Courier"/>
                <a:cs typeface="Courier"/>
              </a:rPr>
              <a:t> = 'http://www.w3.org/Consortium/mission.html'</a:t>
            </a:r>
          </a:p>
          <a:p>
            <a:pPr defTabSz="914400" fontAlgn="base">
              <a:spcBef>
                <a:spcPct val="0"/>
              </a:spcBef>
              <a:spcAft>
                <a:spcPct val="0"/>
              </a:spcAft>
            </a:pPr>
            <a:r>
              <a:rPr lang="en-US" sz="1400" dirty="0" smtClean="0">
                <a:solidFill>
                  <a:schemeClr val="tx1"/>
                </a:solidFill>
                <a:latin typeface="Courier"/>
                <a:cs typeface="Courier"/>
              </a:rPr>
              <a:t>&gt;&gt;&gt; resource = </a:t>
            </a:r>
            <a:r>
              <a:rPr lang="en-US" sz="1400" dirty="0" err="1" smtClean="0">
                <a:solidFill>
                  <a:schemeClr val="tx1"/>
                </a:solidFill>
                <a:latin typeface="Courier"/>
                <a:cs typeface="Courier"/>
              </a:rPr>
              <a:t>urlopen(url</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content = </a:t>
            </a:r>
            <a:r>
              <a:rPr lang="en-US" sz="1400" dirty="0" err="1" smtClean="0">
                <a:solidFill>
                  <a:schemeClr val="tx1"/>
                </a:solidFill>
                <a:latin typeface="Courier"/>
                <a:cs typeface="Courier"/>
              </a:rPr>
              <a:t>resource.read().decode</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collector = Collector()</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collector.feed(content</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collector.getLinks</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'http://www.w3.org/Consortium/sup',</a:t>
            </a:r>
          </a:p>
          <a:p>
            <a:pPr defTabSz="914400" fontAlgn="base">
              <a:spcBef>
                <a:spcPct val="0"/>
              </a:spcBef>
              <a:spcAft>
                <a:spcPct val="0"/>
              </a:spcAft>
            </a:pPr>
            <a:r>
              <a:rPr lang="en-US" sz="1400" dirty="0" smtClean="0">
                <a:solidFill>
                  <a:schemeClr val="tx1"/>
                </a:solidFill>
                <a:latin typeface="Courier"/>
                <a:cs typeface="Courier"/>
              </a:rPr>
              <a:t>'http://www.w3.org/Consortium/siteindex',</a:t>
            </a:r>
          </a:p>
          <a:p>
            <a:pPr defTabSz="914400" fontAlgn="base">
              <a:spcBef>
                <a:spcPct val="0"/>
              </a:spcBef>
              <a:spcAft>
                <a:spcPct val="0"/>
              </a:spcAft>
            </a:pPr>
            <a:r>
              <a:rPr lang="en-US" sz="1400" dirty="0" smtClean="0">
                <a:solidFill>
                  <a:schemeClr val="tx1"/>
                </a:solidFill>
                <a:latin typeface="Courier"/>
                <a:cs typeface="Courier"/>
              </a:rPr>
              <a:t>'http://lists.w3.org/Archives/Public/site-comments/',</a:t>
            </a:r>
          </a:p>
          <a:p>
            <a:pPr defTabSz="914400" fontAlgn="base">
              <a:spcBef>
                <a:spcPct val="0"/>
              </a:spcBef>
              <a:spcAft>
                <a:spcPct val="0"/>
              </a:spcAft>
            </a:pPr>
            <a:r>
              <a:rPr lang="en-US" sz="1400" dirty="0" smtClean="0">
                <a:solidFill>
                  <a:schemeClr val="tx1"/>
                </a:solidFill>
                <a:latin typeface="Courier"/>
                <a:cs typeface="Courier"/>
              </a:rPr>
              <a:t>'http://twitter.com/W3C',</a:t>
            </a:r>
          </a:p>
          <a:p>
            <a:pPr defTabSz="914400" fontAlgn="base">
              <a:spcBef>
                <a:spcPct val="0"/>
              </a:spcBef>
              <a:spcAft>
                <a:spcPct val="0"/>
              </a:spcAft>
            </a:pPr>
            <a:r>
              <a:rPr lang="en-US" sz="1400" dirty="0" smtClean="0">
                <a:solidFill>
                  <a:schemeClr val="tx1"/>
                </a:solidFill>
                <a:latin typeface="Courier"/>
                <a:cs typeface="Courier"/>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expressions</a:t>
            </a:r>
            <a:endParaRPr lang="en-US" sz="2000" kern="0" dirty="0" smtClean="0">
              <a:latin typeface="Courier"/>
              <a:cs typeface="Courier"/>
            </a:endParaRPr>
          </a:p>
        </p:txBody>
      </p:sp>
      <p:sp>
        <p:nvSpPr>
          <p:cNvPr id="7" name="TextBox 6"/>
          <p:cNvSpPr txBox="1"/>
          <p:nvPr/>
        </p:nvSpPr>
        <p:spPr bwMode="auto">
          <a:xfrm>
            <a:off x="496558" y="1470026"/>
            <a:ext cx="8246140"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solidFill>
                  <a:schemeClr val="accent1"/>
                </a:solidFill>
                <a:latin typeface="Calibri" pitchFamily="34" charset="0"/>
                <a:ea typeface="+mj-ea"/>
                <a:cs typeface="+mj-cs"/>
              </a:rPr>
              <a:t>Suppose we </a:t>
            </a:r>
            <a:r>
              <a:rPr lang="en-US" sz="2000" kern="0" dirty="0" smtClean="0">
                <a:solidFill>
                  <a:schemeClr val="accent1"/>
                </a:solidFill>
                <a:latin typeface="Calibri" pitchFamily="34" charset="0"/>
                <a:ea typeface="+mj-ea"/>
                <a:cs typeface="+mj-cs"/>
              </a:rPr>
              <a:t>need to find all email addresses in a web page</a:t>
            </a:r>
          </a:p>
          <a:p>
            <a:pPr marL="739775" lvl="1" indent="-282575" defTabSz="914400" fontAlgn="base">
              <a:spcBef>
                <a:spcPct val="0"/>
              </a:spcBef>
              <a:spcAft>
                <a:spcPct val="0"/>
              </a:spcAft>
              <a:buClr>
                <a:schemeClr val="accent1"/>
              </a:buClr>
              <a:buFont typeface="Arial"/>
              <a:buChar char="•"/>
            </a:pPr>
            <a:r>
              <a:rPr lang="en-US" sz="2000" kern="0" dirty="0" smtClean="0">
                <a:latin typeface="Calibri" pitchFamily="34" charset="0"/>
                <a:ea typeface="+mj-ea"/>
                <a:cs typeface="+mj-cs"/>
              </a:rPr>
              <a:t>How do we recognize email addresses? </a:t>
            </a:r>
          </a:p>
          <a:p>
            <a:pPr marL="739775" lvl="1" indent="-282575" defTabSz="914400" fontAlgn="base">
              <a:spcBef>
                <a:spcPct val="0"/>
              </a:spcBef>
              <a:spcAft>
                <a:spcPct val="0"/>
              </a:spcAft>
              <a:buClr>
                <a:schemeClr val="accent1"/>
              </a:buClr>
              <a:buFont typeface="Arial"/>
              <a:buChar char="•"/>
            </a:pPr>
            <a:r>
              <a:rPr lang="en-US" sz="2000" kern="0" dirty="0" smtClean="0">
                <a:latin typeface="Calibri" pitchFamily="34" charset="0"/>
                <a:ea typeface="+mj-ea"/>
                <a:cs typeface="+mj-cs"/>
              </a:rPr>
              <a:t>What string pattern do emails addresses exhibit?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496558" y="2783572"/>
            <a:ext cx="8033340" cy="16312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 email address string pattern, informally:</a:t>
            </a:r>
          </a:p>
          <a:p>
            <a:pPr defTabSz="914400" fontAlgn="base">
              <a:spcBef>
                <a:spcPct val="0"/>
              </a:spcBef>
              <a:spcAft>
                <a:spcPct val="0"/>
              </a:spcAft>
            </a:pPr>
            <a:endParaRPr lang="en-US" sz="2000" dirty="0" smtClean="0"/>
          </a:p>
          <a:p>
            <a:pPr lvl="1" defTabSz="914400" fontAlgn="base">
              <a:spcBef>
                <a:spcPct val="0"/>
              </a:spcBef>
              <a:spcAft>
                <a:spcPct val="0"/>
              </a:spcAft>
            </a:pPr>
            <a:r>
              <a:rPr lang="en-US" sz="2000" dirty="0" smtClean="0"/>
              <a:t>An email address consists of a user ID—that is, a sequence of "allowed" characters—followed by the @ symbol followed by a hostname—that is, a dot-separated sequence of allowed characters</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0" name="TextBox 9"/>
          <p:cNvSpPr txBox="1"/>
          <p:nvPr/>
        </p:nvSpPr>
        <p:spPr bwMode="auto">
          <a:xfrm>
            <a:off x="496558" y="4838577"/>
            <a:ext cx="798519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294171"/>
                </a:solidFill>
              </a:rPr>
              <a:t>A  </a:t>
            </a:r>
            <a:r>
              <a:rPr lang="en-US" sz="2000" dirty="0" smtClean="0">
                <a:solidFill>
                  <a:srgbClr val="FF0000"/>
                </a:solidFill>
              </a:rPr>
              <a:t>regular expression</a:t>
            </a:r>
            <a:r>
              <a:rPr lang="en-US" sz="2000" dirty="0" smtClean="0">
                <a:solidFill>
                  <a:srgbClr val="294171"/>
                </a:solidFill>
              </a:rPr>
              <a:t> is  a more formal way to describe a string pattern</a:t>
            </a:r>
          </a:p>
          <a:p>
            <a:pPr defTabSz="914400" fontAlgn="base">
              <a:spcBef>
                <a:spcPct val="0"/>
              </a:spcBef>
              <a:spcAft>
                <a:spcPct val="0"/>
              </a:spcAft>
            </a:pPr>
            <a:endParaRPr lang="en-US" sz="2000" dirty="0" smtClean="0">
              <a:solidFill>
                <a:srgbClr val="294171"/>
              </a:solidFill>
            </a:endParaRPr>
          </a:p>
          <a:p>
            <a:pPr defTabSz="914400" fontAlgn="base">
              <a:spcBef>
                <a:spcPct val="0"/>
              </a:spcBef>
              <a:spcAft>
                <a:spcPct val="0"/>
              </a:spcAft>
            </a:pPr>
            <a:r>
              <a:rPr lang="en-US" sz="2000" dirty="0" smtClean="0">
                <a:solidFill>
                  <a:srgbClr val="294171"/>
                </a:solidFill>
              </a:rPr>
              <a:t>A regular expression is a string that consists of characters and </a:t>
            </a:r>
            <a:r>
              <a:rPr lang="en-US" sz="2000" dirty="0" smtClean="0">
                <a:solidFill>
                  <a:srgbClr val="FF0000"/>
                </a:solidFill>
              </a:rPr>
              <a:t>regular expression operators</a:t>
            </a:r>
            <a:endPar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 operators</a:t>
            </a:r>
            <a:endParaRPr lang="en-US" sz="2000" kern="0" dirty="0" smtClean="0">
              <a:latin typeface="Courier"/>
              <a:cs typeface="Courier"/>
            </a:endParaRPr>
          </a:p>
        </p:txBody>
      </p:sp>
      <p:graphicFrame>
        <p:nvGraphicFramePr>
          <p:cNvPr id="9" name="Table 8"/>
          <p:cNvGraphicFramePr>
            <a:graphicFrameLocks noGrp="1"/>
          </p:cNvGraphicFramePr>
          <p:nvPr/>
        </p:nvGraphicFramePr>
        <p:xfrm>
          <a:off x="496558" y="2211705"/>
          <a:ext cx="7985200" cy="74168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dirty="0" smtClean="0">
                          <a:latin typeface="Courier"/>
                          <a:cs typeface="Courier"/>
                        </a:rPr>
                        <a:t>best</a:t>
                      </a:r>
                      <a:endParaRPr lang="en-US" sz="1600" dirty="0">
                        <a:latin typeface="Courier"/>
                        <a:cs typeface="Courier"/>
                      </a:endParaRPr>
                    </a:p>
                  </a:txBody>
                  <a:tcPr/>
                </a:tc>
                <a:tc>
                  <a:txBody>
                    <a:bodyPr/>
                    <a:lstStyle/>
                    <a:p>
                      <a:r>
                        <a:rPr lang="en-US" sz="1600" dirty="0" smtClean="0">
                          <a:latin typeface="Courier"/>
                          <a:cs typeface="Courier"/>
                        </a:rPr>
                        <a:t>best</a:t>
                      </a:r>
                      <a:endParaRPr lang="en-US" sz="1600" dirty="0">
                        <a:latin typeface="Courier"/>
                        <a:cs typeface="Courier"/>
                      </a:endParaRPr>
                    </a:p>
                  </a:txBody>
                  <a:tcPr/>
                </a:tc>
              </a:tr>
            </a:tbl>
          </a:graphicData>
        </a:graphic>
      </p:graphicFrame>
      <p:graphicFrame>
        <p:nvGraphicFramePr>
          <p:cNvPr id="10" name="Table 9"/>
          <p:cNvGraphicFramePr>
            <a:graphicFrameLocks noGrp="1"/>
          </p:cNvGraphicFramePr>
          <p:nvPr/>
        </p:nvGraphicFramePr>
        <p:xfrm>
          <a:off x="496558" y="3622058"/>
          <a:ext cx="7985200" cy="736600"/>
        </p:xfrm>
        <a:graphic>
          <a:graphicData uri="http://schemas.openxmlformats.org/drawingml/2006/table">
            <a:tbl>
              <a:tblPr firstRow="1" bandRow="1">
                <a:tableStyleId>{3B4B98B0-60AC-42C2-AFA5-B58CD77FA1E5}</a:tableStyleId>
              </a:tblPr>
              <a:tblGrid>
                <a:gridCol w="2027547"/>
                <a:gridCol w="5957653"/>
              </a:tblGrid>
              <a:tr h="356502">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dirty="0" err="1" smtClean="0">
                          <a:latin typeface="Courier"/>
                          <a:cs typeface="Courier"/>
                        </a:rPr>
                        <a:t>be.t</a:t>
                      </a:r>
                      <a:endParaRPr lang="en-US" sz="1600" dirty="0">
                        <a:latin typeface="Courier"/>
                        <a:cs typeface="Courier"/>
                      </a:endParaRPr>
                    </a:p>
                  </a:txBody>
                  <a:tcPr/>
                </a:tc>
                <a:tc>
                  <a:txBody>
                    <a:bodyPr/>
                    <a:lstStyle/>
                    <a:p>
                      <a:r>
                        <a:rPr lang="en-US" sz="1600" dirty="0" smtClean="0">
                          <a:latin typeface="Courier"/>
                          <a:cs typeface="Courier"/>
                        </a:rPr>
                        <a:t>best, belt, beet, </a:t>
                      </a:r>
                      <a:r>
                        <a:rPr lang="en-US" sz="1600" dirty="0" err="1" smtClean="0">
                          <a:latin typeface="Courier"/>
                          <a:cs typeface="Courier"/>
                        </a:rPr>
                        <a:t>bezt</a:t>
                      </a:r>
                      <a:r>
                        <a:rPr lang="en-US" sz="1600" dirty="0" smtClean="0">
                          <a:latin typeface="Courier"/>
                          <a:cs typeface="Courier"/>
                        </a:rPr>
                        <a:t>,</a:t>
                      </a:r>
                      <a:r>
                        <a:rPr lang="en-US" sz="1600" baseline="0" dirty="0" smtClean="0">
                          <a:latin typeface="Courier"/>
                          <a:cs typeface="Courier"/>
                        </a:rPr>
                        <a:t> be3t, </a:t>
                      </a:r>
                      <a:r>
                        <a:rPr lang="en-US" sz="1600" baseline="0" dirty="0" err="1" smtClean="0">
                          <a:latin typeface="Courier"/>
                          <a:cs typeface="Courier"/>
                        </a:rPr>
                        <a:t>be!t</a:t>
                      </a:r>
                      <a:r>
                        <a:rPr lang="en-US" sz="1600" baseline="0" dirty="0" smtClean="0">
                          <a:latin typeface="Courier"/>
                          <a:cs typeface="Courier"/>
                        </a:rPr>
                        <a:t>, be </a:t>
                      </a:r>
                      <a:r>
                        <a:rPr lang="en-US" sz="1600" baseline="0" dirty="0" err="1" smtClean="0">
                          <a:latin typeface="Courier"/>
                          <a:cs typeface="Courier"/>
                        </a:rPr>
                        <a:t>t</a:t>
                      </a:r>
                      <a:r>
                        <a:rPr lang="en-US" sz="1600" baseline="0" dirty="0" smtClean="0">
                          <a:latin typeface="Courier"/>
                          <a:cs typeface="Courier"/>
                        </a:rPr>
                        <a:t>, ...</a:t>
                      </a:r>
                      <a:endParaRPr lang="en-US" sz="1600" dirty="0">
                        <a:latin typeface="Courier"/>
                        <a:cs typeface="Courier"/>
                      </a:endParaRPr>
                    </a:p>
                  </a:txBody>
                  <a:tcPr/>
                </a:tc>
              </a:tr>
            </a:tbl>
          </a:graphicData>
        </a:graphic>
      </p:graphicFrame>
      <p:graphicFrame>
        <p:nvGraphicFramePr>
          <p:cNvPr id="11" name="Table 10"/>
          <p:cNvGraphicFramePr>
            <a:graphicFrameLocks noGrp="1"/>
          </p:cNvGraphicFramePr>
          <p:nvPr/>
        </p:nvGraphicFramePr>
        <p:xfrm>
          <a:off x="496558" y="5174370"/>
          <a:ext cx="7985200" cy="148336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dirty="0" smtClean="0">
                          <a:latin typeface="Courier"/>
                          <a:cs typeface="Courier"/>
                        </a:rPr>
                        <a:t>be*</a:t>
                      </a:r>
                      <a:r>
                        <a:rPr lang="en-US" sz="1600" dirty="0" err="1" smtClean="0">
                          <a:latin typeface="Courier"/>
                          <a:cs typeface="Courier"/>
                        </a:rPr>
                        <a:t>t</a:t>
                      </a:r>
                      <a:endParaRPr lang="en-US" sz="1600" dirty="0">
                        <a:latin typeface="Courier"/>
                        <a:cs typeface="Courier"/>
                      </a:endParaRPr>
                    </a:p>
                  </a:txBody>
                  <a:tcPr/>
                </a:tc>
                <a:tc>
                  <a:txBody>
                    <a:bodyPr/>
                    <a:lstStyle/>
                    <a:p>
                      <a:r>
                        <a:rPr lang="en-US" sz="1600" kern="1200" dirty="0" err="1" smtClean="0">
                          <a:solidFill>
                            <a:schemeClr val="tx1"/>
                          </a:solidFill>
                          <a:latin typeface="Courier"/>
                          <a:ea typeface="+mn-ea"/>
                          <a:cs typeface="Courier"/>
                        </a:rPr>
                        <a:t>bt</a:t>
                      </a:r>
                      <a:r>
                        <a:rPr lang="en-US" sz="1600" kern="1200" dirty="0" smtClean="0">
                          <a:solidFill>
                            <a:schemeClr val="tx1"/>
                          </a:solidFill>
                          <a:latin typeface="Courier"/>
                          <a:ea typeface="+mn-ea"/>
                          <a:cs typeface="Courier"/>
                        </a:rPr>
                        <a:t>, bet, beet, </a:t>
                      </a:r>
                      <a:r>
                        <a:rPr lang="en-US" sz="1600" kern="1200" dirty="0" err="1" smtClean="0">
                          <a:solidFill>
                            <a:schemeClr val="tx1"/>
                          </a:solidFill>
                          <a:latin typeface="Courier"/>
                          <a:ea typeface="+mn-ea"/>
                          <a:cs typeface="Courier"/>
                        </a:rPr>
                        <a:t>beeet</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beeeet</a:t>
                      </a:r>
                      <a:r>
                        <a:rPr lang="en-US" sz="1600" kern="1200" dirty="0" smtClean="0">
                          <a:solidFill>
                            <a:schemeClr val="tx1"/>
                          </a:solidFill>
                          <a:latin typeface="Courier"/>
                          <a:ea typeface="+mn-ea"/>
                          <a:cs typeface="Courier"/>
                        </a:rPr>
                        <a:t>, ...</a:t>
                      </a:r>
                      <a:endParaRPr lang="en-US" sz="1600" dirty="0">
                        <a:latin typeface="Courier"/>
                        <a:cs typeface="Courier"/>
                      </a:endParaRPr>
                    </a:p>
                  </a:txBody>
                  <a:tcPr/>
                </a:tc>
              </a:tr>
              <a:tr h="370840">
                <a:tc>
                  <a:txBody>
                    <a:bodyPr/>
                    <a:lstStyle/>
                    <a:p>
                      <a:r>
                        <a:rPr lang="en-US" sz="1600" dirty="0" err="1" smtClean="0">
                          <a:latin typeface="Courier"/>
                          <a:cs typeface="Courier"/>
                        </a:rPr>
                        <a:t>be+t</a:t>
                      </a:r>
                      <a:endParaRPr lang="en-US" sz="1600" dirty="0">
                        <a:latin typeface="Courier"/>
                        <a:cs typeface="Courier"/>
                      </a:endParaRPr>
                    </a:p>
                  </a:txBody>
                  <a:tcPr/>
                </a:tc>
                <a:tc>
                  <a:txBody>
                    <a:bodyPr/>
                    <a:lstStyle/>
                    <a:p>
                      <a:r>
                        <a:rPr lang="en-US" sz="1600" kern="1200" dirty="0" smtClean="0">
                          <a:solidFill>
                            <a:schemeClr val="tx1"/>
                          </a:solidFill>
                          <a:latin typeface="Courier"/>
                          <a:ea typeface="+mn-ea"/>
                          <a:cs typeface="Courier"/>
                        </a:rPr>
                        <a:t>bet, beet, </a:t>
                      </a:r>
                      <a:r>
                        <a:rPr lang="en-US" sz="1600" kern="1200" dirty="0" err="1" smtClean="0">
                          <a:solidFill>
                            <a:schemeClr val="tx1"/>
                          </a:solidFill>
                          <a:latin typeface="Courier"/>
                          <a:ea typeface="+mn-ea"/>
                          <a:cs typeface="Courier"/>
                        </a:rPr>
                        <a:t>beeet</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beeeet</a:t>
                      </a:r>
                      <a:r>
                        <a:rPr lang="en-US" sz="1600" kern="1200" dirty="0" smtClean="0">
                          <a:solidFill>
                            <a:schemeClr val="tx1"/>
                          </a:solidFill>
                          <a:latin typeface="Courier"/>
                          <a:ea typeface="+mn-ea"/>
                          <a:cs typeface="Courier"/>
                        </a:rPr>
                        <a:t>, ...</a:t>
                      </a:r>
                      <a:endParaRPr lang="en-US" sz="1600" dirty="0">
                        <a:latin typeface="Courier"/>
                        <a:cs typeface="Courier"/>
                      </a:endParaRPr>
                    </a:p>
                  </a:txBody>
                  <a:tcPr/>
                </a:tc>
              </a:tr>
              <a:tr h="370840">
                <a:tc>
                  <a:txBody>
                    <a:bodyPr/>
                    <a:lstStyle/>
                    <a:p>
                      <a:r>
                        <a:rPr lang="en-US" sz="1600" dirty="0" err="1" smtClean="0">
                          <a:latin typeface="Courier"/>
                          <a:cs typeface="Courier"/>
                        </a:rPr>
                        <a:t>bee?t</a:t>
                      </a:r>
                      <a:endParaRPr lang="en-US" sz="1600" dirty="0">
                        <a:latin typeface="Courier"/>
                        <a:cs typeface="Courier"/>
                      </a:endParaRPr>
                    </a:p>
                  </a:txBody>
                  <a:tcPr/>
                </a:tc>
                <a:tc>
                  <a:txBody>
                    <a:bodyPr/>
                    <a:lstStyle/>
                    <a:p>
                      <a:r>
                        <a:rPr lang="en-US" sz="1600" kern="1200" dirty="0" smtClean="0">
                          <a:solidFill>
                            <a:schemeClr val="tx1"/>
                          </a:solidFill>
                          <a:latin typeface="Courier"/>
                          <a:ea typeface="+mn-ea"/>
                          <a:cs typeface="Courier"/>
                        </a:rPr>
                        <a:t>bet, beet</a:t>
                      </a:r>
                      <a:endParaRPr lang="en-US" sz="1600" dirty="0">
                        <a:latin typeface="Courier"/>
                        <a:cs typeface="Courier"/>
                      </a:endParaRPr>
                    </a:p>
                  </a:txBody>
                  <a:tcPr/>
                </a:tc>
              </a:tr>
            </a:tbl>
          </a:graphicData>
        </a:graphic>
      </p:graphicFrame>
      <p:sp>
        <p:nvSpPr>
          <p:cNvPr id="13" name="TextBox 12"/>
          <p:cNvSpPr txBox="1"/>
          <p:nvPr/>
        </p:nvSpPr>
        <p:spPr bwMode="auto">
          <a:xfrm>
            <a:off x="496558" y="3207611"/>
            <a:ext cx="135160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 </a:t>
            </a:r>
            <a:r>
              <a:rPr kumimoji="0" lang="en-US" b="0" i="0" u="none" strike="noStrike" kern="0" cap="none" spc="0" normalizeH="0" baseline="0" noProof="0" dirty="0" smtClean="0">
                <a:ln>
                  <a:noFill/>
                </a:ln>
                <a:solidFill>
                  <a:srgbClr val="000000"/>
                </a:solidFill>
                <a:effectLst/>
                <a:uLnTx/>
                <a:uFillTx/>
                <a:latin typeface="Courier"/>
                <a:ea typeface="+mj-ea"/>
                <a:cs typeface="Courier"/>
              </a:rPr>
              <a:t>.</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4" name="TextBox 13"/>
          <p:cNvSpPr txBox="1"/>
          <p:nvPr/>
        </p:nvSpPr>
        <p:spPr bwMode="auto">
          <a:xfrm>
            <a:off x="496558" y="1811595"/>
            <a:ext cx="4111647"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Regular expression without operators</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15" name="TextBox 14"/>
          <p:cNvSpPr txBox="1"/>
          <p:nvPr/>
        </p:nvSpPr>
        <p:spPr bwMode="auto">
          <a:xfrm>
            <a:off x="496558" y="4774260"/>
            <a:ext cx="199061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Operators </a:t>
            </a:r>
            <a:r>
              <a:rPr kumimoji="0" lang="en-US" b="0" i="0" u="none" strike="noStrike" kern="0" cap="none" spc="0" normalizeH="0" baseline="0" noProof="0" dirty="0" smtClean="0">
                <a:ln>
                  <a:noFill/>
                </a:ln>
                <a:solidFill>
                  <a:srgbClr val="000000"/>
                </a:solidFill>
                <a:effectLst/>
                <a:uLnTx/>
                <a:uFillTx/>
                <a:latin typeface="Courier"/>
                <a:ea typeface="+mj-ea"/>
                <a:cs typeface="Courier"/>
              </a:rPr>
              <a:t>* + ?</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 operators</a:t>
            </a:r>
            <a:endParaRPr lang="en-US" sz="2000" kern="0" dirty="0" smtClean="0">
              <a:latin typeface="Courier"/>
              <a:cs typeface="Courier"/>
            </a:endParaRPr>
          </a:p>
        </p:txBody>
      </p:sp>
      <p:graphicFrame>
        <p:nvGraphicFramePr>
          <p:cNvPr id="11" name="Table 10"/>
          <p:cNvGraphicFramePr>
            <a:graphicFrameLocks noGrp="1"/>
          </p:cNvGraphicFramePr>
          <p:nvPr/>
        </p:nvGraphicFramePr>
        <p:xfrm>
          <a:off x="496558" y="2270245"/>
          <a:ext cx="7985200" cy="148336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kern="1200" dirty="0" err="1" smtClean="0">
                          <a:solidFill>
                            <a:schemeClr val="tx1"/>
                          </a:solidFill>
                          <a:latin typeface="Courier"/>
                          <a:ea typeface="+mn-ea"/>
                          <a:cs typeface="Courier"/>
                        </a:rPr>
                        <a:t>be[ls]t</a:t>
                      </a:r>
                      <a:endParaRPr lang="en-US" sz="1400" dirty="0">
                        <a:latin typeface="Courier"/>
                        <a:cs typeface="Courier"/>
                      </a:endParaRPr>
                    </a:p>
                  </a:txBody>
                  <a:tcPr/>
                </a:tc>
                <a:tc>
                  <a:txBody>
                    <a:bodyPr/>
                    <a:lstStyle/>
                    <a:p>
                      <a:r>
                        <a:rPr lang="en-US" sz="1600" kern="1200" dirty="0" smtClean="0">
                          <a:solidFill>
                            <a:schemeClr val="tx1"/>
                          </a:solidFill>
                          <a:latin typeface="Courier"/>
                          <a:ea typeface="+mn-ea"/>
                          <a:cs typeface="Courier"/>
                        </a:rPr>
                        <a:t>belt, best</a:t>
                      </a:r>
                      <a:endParaRPr lang="en-US" sz="1400" dirty="0">
                        <a:latin typeface="Courier"/>
                        <a:cs typeface="Courier"/>
                      </a:endParaRPr>
                    </a:p>
                  </a:txBody>
                  <a:tcPr/>
                </a:tc>
              </a:tr>
              <a:tr h="370840">
                <a:tc>
                  <a:txBody>
                    <a:bodyPr/>
                    <a:lstStyle/>
                    <a:p>
                      <a:r>
                        <a:rPr lang="en-US" sz="1600" kern="1200" dirty="0" err="1" smtClean="0">
                          <a:solidFill>
                            <a:schemeClr val="tx1"/>
                          </a:solidFill>
                          <a:latin typeface="Courier"/>
                          <a:ea typeface="+mn-ea"/>
                          <a:cs typeface="Courier"/>
                        </a:rPr>
                        <a:t>be[l-o]t</a:t>
                      </a:r>
                      <a:endParaRPr lang="en-US" sz="1400" dirty="0">
                        <a:latin typeface="Courier"/>
                        <a:cs typeface="Courier"/>
                      </a:endParaRPr>
                    </a:p>
                  </a:txBody>
                  <a:tcPr/>
                </a:tc>
                <a:tc>
                  <a:txBody>
                    <a:bodyPr/>
                    <a:lstStyle/>
                    <a:p>
                      <a:r>
                        <a:rPr lang="en-US" sz="1600" kern="1200" dirty="0" smtClean="0">
                          <a:solidFill>
                            <a:schemeClr val="tx1"/>
                          </a:solidFill>
                          <a:latin typeface="Courier"/>
                          <a:ea typeface="+mn-ea"/>
                          <a:cs typeface="Courier"/>
                        </a:rPr>
                        <a:t>belt, </a:t>
                      </a:r>
                      <a:r>
                        <a:rPr lang="en-US" sz="1600" kern="1200" dirty="0" err="1" smtClean="0">
                          <a:solidFill>
                            <a:schemeClr val="tx1"/>
                          </a:solidFill>
                          <a:latin typeface="Courier"/>
                          <a:ea typeface="+mn-ea"/>
                          <a:cs typeface="Courier"/>
                        </a:rPr>
                        <a:t>bemt</a:t>
                      </a:r>
                      <a:r>
                        <a:rPr lang="en-US" sz="1600" kern="1200" dirty="0" smtClean="0">
                          <a:solidFill>
                            <a:schemeClr val="tx1"/>
                          </a:solidFill>
                          <a:latin typeface="Courier"/>
                          <a:ea typeface="+mn-ea"/>
                          <a:cs typeface="Courier"/>
                        </a:rPr>
                        <a:t>, bent, </a:t>
                      </a:r>
                      <a:r>
                        <a:rPr lang="en-US" sz="1600" kern="1200" dirty="0" err="1" smtClean="0">
                          <a:solidFill>
                            <a:schemeClr val="tx1"/>
                          </a:solidFill>
                          <a:latin typeface="Courier"/>
                          <a:ea typeface="+mn-ea"/>
                          <a:cs typeface="Courier"/>
                        </a:rPr>
                        <a:t>beot</a:t>
                      </a:r>
                      <a:endParaRPr lang="en-US" sz="1400" dirty="0">
                        <a:latin typeface="Courier"/>
                        <a:cs typeface="Courier"/>
                      </a:endParaRPr>
                    </a:p>
                  </a:txBody>
                  <a:tcPr/>
                </a:tc>
              </a:tr>
              <a:tr h="370840">
                <a:tc>
                  <a:txBody>
                    <a:bodyPr/>
                    <a:lstStyle/>
                    <a:p>
                      <a:r>
                        <a:rPr lang="en-US" sz="1600" kern="1200" dirty="0" err="1" smtClean="0">
                          <a:solidFill>
                            <a:schemeClr val="tx1"/>
                          </a:solidFill>
                          <a:latin typeface="Courier"/>
                          <a:ea typeface="+mn-ea"/>
                          <a:cs typeface="Courier"/>
                        </a:rPr>
                        <a:t>be[a-cx-z]t</a:t>
                      </a:r>
                      <a:endParaRPr lang="en-US" sz="1400" dirty="0">
                        <a:latin typeface="Courier"/>
                        <a:cs typeface="Courier"/>
                      </a:endParaRPr>
                    </a:p>
                  </a:txBody>
                  <a:tcPr/>
                </a:tc>
                <a:tc>
                  <a:txBody>
                    <a:bodyPr/>
                    <a:lstStyle/>
                    <a:p>
                      <a:r>
                        <a:rPr lang="en-US" sz="1600" kern="1200" dirty="0" smtClean="0">
                          <a:solidFill>
                            <a:schemeClr val="tx1"/>
                          </a:solidFill>
                          <a:latin typeface="Courier"/>
                          <a:ea typeface="+mn-ea"/>
                          <a:cs typeface="Courier"/>
                        </a:rPr>
                        <a:t>beat, </a:t>
                      </a:r>
                      <a:r>
                        <a:rPr lang="en-US" sz="1600" kern="1200" dirty="0" err="1" smtClean="0">
                          <a:solidFill>
                            <a:schemeClr val="tx1"/>
                          </a:solidFill>
                          <a:latin typeface="Courier"/>
                          <a:ea typeface="+mn-ea"/>
                          <a:cs typeface="Courier"/>
                        </a:rPr>
                        <a:t>bebt</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bect</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bext</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beyt</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bezt</a:t>
                      </a:r>
                      <a:endParaRPr lang="en-US" sz="1400" dirty="0">
                        <a:latin typeface="Courier"/>
                        <a:cs typeface="Courier"/>
                      </a:endParaRPr>
                    </a:p>
                  </a:txBody>
                  <a:tcPr/>
                </a:tc>
              </a:tr>
            </a:tbl>
          </a:graphicData>
        </a:graphic>
      </p:graphicFrame>
      <p:sp>
        <p:nvSpPr>
          <p:cNvPr id="15" name="TextBox 14"/>
          <p:cNvSpPr txBox="1"/>
          <p:nvPr/>
        </p:nvSpPr>
        <p:spPr bwMode="auto">
          <a:xfrm>
            <a:off x="496558" y="1870135"/>
            <a:ext cx="147473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 </a:t>
            </a:r>
            <a:r>
              <a:rPr kumimoji="0" lang="en-US" b="0" i="0" u="none" strike="noStrike" kern="0" cap="none" spc="0" normalizeH="0" baseline="0" noProof="0" dirty="0" smtClean="0">
                <a:ln>
                  <a:noFill/>
                </a:ln>
                <a:solidFill>
                  <a:srgbClr val="000000"/>
                </a:solidFill>
                <a:effectLst/>
                <a:uLnTx/>
                <a:uFillTx/>
                <a:latin typeface="Courier"/>
                <a:ea typeface="+mj-ea"/>
                <a:cs typeface="Courier"/>
              </a:rPr>
              <a:t>[]</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graphicFrame>
        <p:nvGraphicFramePr>
          <p:cNvPr id="12" name="Table 11"/>
          <p:cNvGraphicFramePr>
            <a:graphicFrameLocks noGrp="1"/>
          </p:cNvGraphicFramePr>
          <p:nvPr/>
        </p:nvGraphicFramePr>
        <p:xfrm>
          <a:off x="496558" y="4597149"/>
          <a:ext cx="7985200" cy="148336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kern="1200" dirty="0" smtClean="0">
                          <a:solidFill>
                            <a:schemeClr val="tx1"/>
                          </a:solidFill>
                          <a:latin typeface="Courier"/>
                          <a:ea typeface="+mn-ea"/>
                          <a:cs typeface="Courier"/>
                        </a:rPr>
                        <a:t>be[^0-9]t</a:t>
                      </a:r>
                      <a:endParaRPr lang="en-US" sz="1200" dirty="0">
                        <a:latin typeface="Courier"/>
                        <a:cs typeface="Courier"/>
                      </a:endParaRPr>
                    </a:p>
                  </a:txBody>
                  <a:tcPr/>
                </a:tc>
                <a:tc>
                  <a:txBody>
                    <a:bodyPr/>
                    <a:lstStyle/>
                    <a:p>
                      <a:r>
                        <a:rPr lang="en-US" sz="1600" kern="1200" dirty="0" smtClean="0">
                          <a:solidFill>
                            <a:schemeClr val="tx1"/>
                          </a:solidFill>
                          <a:latin typeface="Courier"/>
                          <a:ea typeface="+mn-ea"/>
                          <a:cs typeface="Courier"/>
                        </a:rPr>
                        <a:t>belt, best, </a:t>
                      </a:r>
                      <a:r>
                        <a:rPr lang="en-US" sz="1600" kern="1200" dirty="0" err="1" smtClean="0">
                          <a:solidFill>
                            <a:schemeClr val="tx1"/>
                          </a:solidFill>
                          <a:latin typeface="Courier"/>
                          <a:ea typeface="+mn-ea"/>
                          <a:cs typeface="Courier"/>
                        </a:rPr>
                        <a:t>be#t</a:t>
                      </a:r>
                      <a:r>
                        <a:rPr lang="en-US" sz="1600" kern="1200" dirty="0" smtClean="0">
                          <a:solidFill>
                            <a:schemeClr val="tx1"/>
                          </a:solidFill>
                          <a:latin typeface="Courier"/>
                          <a:ea typeface="+mn-ea"/>
                          <a:cs typeface="Courier"/>
                        </a:rPr>
                        <a:t>, ... </a:t>
                      </a:r>
                      <a:r>
                        <a:rPr lang="en-US" sz="1600" kern="1200" dirty="0" smtClean="0">
                          <a:solidFill>
                            <a:schemeClr val="tx1"/>
                          </a:solidFill>
                          <a:latin typeface="+mn-lt"/>
                          <a:ea typeface="+mn-ea"/>
                          <a:cs typeface="+mn-cs"/>
                        </a:rPr>
                        <a:t>(but not </a:t>
                      </a:r>
                      <a:r>
                        <a:rPr lang="en-US" sz="1600" kern="1200" dirty="0" smtClean="0">
                          <a:solidFill>
                            <a:schemeClr val="tx1"/>
                          </a:solidFill>
                          <a:latin typeface="Courier"/>
                          <a:ea typeface="+mn-ea"/>
                          <a:cs typeface="Courier"/>
                        </a:rPr>
                        <a:t>be4t</a:t>
                      </a:r>
                      <a:r>
                        <a:rPr lang="en-US" sz="1600" kern="1200" dirty="0" smtClean="0">
                          <a:solidFill>
                            <a:schemeClr val="tx1"/>
                          </a:solidFill>
                          <a:latin typeface="+mn-lt"/>
                          <a:ea typeface="+mn-ea"/>
                          <a:cs typeface="+mn-cs"/>
                        </a:rPr>
                        <a:t>)</a:t>
                      </a:r>
                      <a:endParaRPr lang="en-US" sz="1200" dirty="0">
                        <a:latin typeface="Courier"/>
                        <a:cs typeface="Courier"/>
                      </a:endParaRPr>
                    </a:p>
                  </a:txBody>
                  <a:tcPr/>
                </a:tc>
              </a:tr>
              <a:tr h="370840">
                <a:tc>
                  <a:txBody>
                    <a:bodyPr/>
                    <a:lstStyle/>
                    <a:p>
                      <a:r>
                        <a:rPr lang="en-US" sz="1600" kern="1200" dirty="0" err="1" smtClean="0">
                          <a:solidFill>
                            <a:schemeClr val="tx1"/>
                          </a:solidFill>
                          <a:latin typeface="Courier"/>
                          <a:ea typeface="+mn-ea"/>
                          <a:cs typeface="Courier"/>
                        </a:rPr>
                        <a:t>be[^xyz]t</a:t>
                      </a:r>
                      <a:endParaRPr lang="en-US" sz="1200" dirty="0">
                        <a:latin typeface="Courier"/>
                        <a:cs typeface="Courier"/>
                      </a:endParaRPr>
                    </a:p>
                  </a:txBody>
                  <a:tcPr/>
                </a:tc>
                <a:tc>
                  <a:txBody>
                    <a:bodyPr/>
                    <a:lstStyle/>
                    <a:p>
                      <a:r>
                        <a:rPr lang="en-US" sz="1600" kern="1200" dirty="0" smtClean="0">
                          <a:solidFill>
                            <a:schemeClr val="tx1"/>
                          </a:solidFill>
                          <a:latin typeface="Courier"/>
                          <a:ea typeface="+mn-ea"/>
                          <a:cs typeface="Courier"/>
                        </a:rPr>
                        <a:t>belt, be5t, ... </a:t>
                      </a:r>
                      <a:r>
                        <a:rPr lang="en-US" sz="1600" kern="1200" dirty="0" smtClean="0">
                          <a:solidFill>
                            <a:schemeClr val="tx1"/>
                          </a:solidFill>
                          <a:latin typeface="+mn-lt"/>
                          <a:ea typeface="+mn-ea"/>
                          <a:cs typeface="+mn-cs"/>
                        </a:rPr>
                        <a:t>(but not </a:t>
                      </a:r>
                      <a:r>
                        <a:rPr lang="en-US" sz="1600" kern="1200" dirty="0" err="1" smtClean="0">
                          <a:solidFill>
                            <a:schemeClr val="tx1"/>
                          </a:solidFill>
                          <a:latin typeface="Courier"/>
                          <a:ea typeface="+mn-ea"/>
                          <a:cs typeface="Courier"/>
                        </a:rPr>
                        <a:t>bext</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beyt</a:t>
                      </a:r>
                      <a:r>
                        <a:rPr lang="en-US" sz="1600" kern="1200" dirty="0" smtClean="0">
                          <a:solidFill>
                            <a:schemeClr val="tx1"/>
                          </a:solidFill>
                          <a:latin typeface="Courier"/>
                          <a:ea typeface="+mn-ea"/>
                          <a:cs typeface="Courier"/>
                        </a:rPr>
                        <a:t>,</a:t>
                      </a:r>
                      <a:r>
                        <a:rPr lang="en-US" sz="1600" kern="1200" dirty="0" smtClean="0">
                          <a:solidFill>
                            <a:schemeClr val="tx1"/>
                          </a:solidFill>
                          <a:latin typeface="+mn-lt"/>
                          <a:ea typeface="+mn-ea"/>
                          <a:cs typeface="Courier"/>
                        </a:rPr>
                        <a:t> and </a:t>
                      </a:r>
                      <a:r>
                        <a:rPr lang="en-US" sz="1600" kern="1200" dirty="0" err="1" smtClean="0">
                          <a:solidFill>
                            <a:schemeClr val="tx1"/>
                          </a:solidFill>
                          <a:latin typeface="Courier"/>
                          <a:ea typeface="+mn-ea"/>
                          <a:cs typeface="Courier"/>
                        </a:rPr>
                        <a:t>bezt</a:t>
                      </a:r>
                      <a:r>
                        <a:rPr lang="en-US" sz="1600" kern="1200" dirty="0" smtClean="0">
                          <a:solidFill>
                            <a:schemeClr val="tx1"/>
                          </a:solidFill>
                          <a:latin typeface="+mn-lt"/>
                          <a:ea typeface="+mn-ea"/>
                          <a:cs typeface="+mn-cs"/>
                        </a:rPr>
                        <a:t>)</a:t>
                      </a:r>
                      <a:endParaRPr lang="en-US" sz="1200" dirty="0">
                        <a:latin typeface="Courier"/>
                        <a:cs typeface="Courier"/>
                      </a:endParaRPr>
                    </a:p>
                  </a:txBody>
                  <a:tcPr/>
                </a:tc>
              </a:tr>
              <a:tr h="370840">
                <a:tc>
                  <a:txBody>
                    <a:bodyPr/>
                    <a:lstStyle/>
                    <a:p>
                      <a:r>
                        <a:rPr lang="en-US" sz="1600" kern="1200" dirty="0" err="1" smtClean="0">
                          <a:solidFill>
                            <a:schemeClr val="tx1"/>
                          </a:solidFill>
                          <a:latin typeface="Courier"/>
                          <a:ea typeface="+mn-ea"/>
                          <a:cs typeface="Courier"/>
                        </a:rPr>
                        <a:t>be[^a-zA-Z]t</a:t>
                      </a:r>
                      <a:endParaRPr lang="en-US" sz="1200" dirty="0">
                        <a:latin typeface="Courier"/>
                        <a:cs typeface="Courier"/>
                      </a:endParaRPr>
                    </a:p>
                  </a:txBody>
                  <a:tcPr/>
                </a:tc>
                <a:tc>
                  <a:txBody>
                    <a:bodyPr/>
                    <a:lstStyle/>
                    <a:p>
                      <a:r>
                        <a:rPr lang="en-US" sz="1600" kern="1200" dirty="0" err="1" smtClean="0">
                          <a:solidFill>
                            <a:schemeClr val="tx1"/>
                          </a:solidFill>
                          <a:latin typeface="Courier"/>
                          <a:ea typeface="+mn-ea"/>
                          <a:cs typeface="Courier"/>
                        </a:rPr>
                        <a:t>be!t</a:t>
                      </a:r>
                      <a:r>
                        <a:rPr lang="en-US" sz="1600" kern="1200" dirty="0" smtClean="0">
                          <a:solidFill>
                            <a:schemeClr val="tx1"/>
                          </a:solidFill>
                          <a:latin typeface="Courier"/>
                          <a:ea typeface="+mn-ea"/>
                          <a:cs typeface="Courier"/>
                        </a:rPr>
                        <a:t>, be5t, be </a:t>
                      </a:r>
                      <a:r>
                        <a:rPr lang="en-US" sz="1600" kern="1200" dirty="0" err="1" smtClean="0">
                          <a:solidFill>
                            <a:schemeClr val="tx1"/>
                          </a:solidFill>
                          <a:latin typeface="Courier"/>
                          <a:ea typeface="+mn-ea"/>
                          <a:cs typeface="Courier"/>
                        </a:rPr>
                        <a:t>t</a:t>
                      </a:r>
                      <a:r>
                        <a:rPr lang="en-US" sz="1600" kern="1200" dirty="0" smtClean="0">
                          <a:solidFill>
                            <a:schemeClr val="tx1"/>
                          </a:solidFill>
                          <a:latin typeface="Courier"/>
                          <a:ea typeface="+mn-ea"/>
                          <a:cs typeface="Courier"/>
                        </a:rPr>
                        <a:t>, ... </a:t>
                      </a:r>
                      <a:r>
                        <a:rPr lang="en-US" sz="1600" kern="1200" dirty="0" smtClean="0">
                          <a:solidFill>
                            <a:schemeClr val="tx1"/>
                          </a:solidFill>
                          <a:latin typeface="+mn-lt"/>
                          <a:ea typeface="+mn-ea"/>
                          <a:cs typeface="+mn-cs"/>
                        </a:rPr>
                        <a:t>(but not </a:t>
                      </a:r>
                      <a:r>
                        <a:rPr lang="en-US" sz="1600" kern="1200" dirty="0" smtClean="0">
                          <a:solidFill>
                            <a:schemeClr val="tx1"/>
                          </a:solidFill>
                          <a:latin typeface="Courier"/>
                          <a:ea typeface="+mn-ea"/>
                          <a:cs typeface="Courier"/>
                        </a:rPr>
                        <a:t>beat</a:t>
                      </a:r>
                      <a:r>
                        <a:rPr lang="en-US" sz="1600" kern="1200" dirty="0" smtClean="0">
                          <a:solidFill>
                            <a:schemeClr val="tx1"/>
                          </a:solidFill>
                          <a:latin typeface="+mn-lt"/>
                          <a:ea typeface="+mn-ea"/>
                          <a:cs typeface="+mn-cs"/>
                        </a:rPr>
                        <a:t>)</a:t>
                      </a:r>
                      <a:endParaRPr lang="en-US" sz="1200" dirty="0">
                        <a:latin typeface="Courier"/>
                        <a:cs typeface="Courier"/>
                      </a:endParaRPr>
                    </a:p>
                  </a:txBody>
                  <a:tcPr/>
                </a:tc>
              </a:tr>
            </a:tbl>
          </a:graphicData>
        </a:graphic>
      </p:graphicFrame>
      <p:sp>
        <p:nvSpPr>
          <p:cNvPr id="16" name="TextBox 15"/>
          <p:cNvSpPr txBox="1"/>
          <p:nvPr/>
        </p:nvSpPr>
        <p:spPr bwMode="auto">
          <a:xfrm>
            <a:off x="496558" y="4197039"/>
            <a:ext cx="1336211"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 </a:t>
            </a:r>
            <a:r>
              <a:rPr kumimoji="0" lang="en-US" b="0" i="0" u="none" strike="noStrike" kern="0" cap="none" spc="0" normalizeH="0" baseline="0" noProof="0" dirty="0" smtClean="0">
                <a:ln>
                  <a:noFill/>
                </a:ln>
                <a:solidFill>
                  <a:srgbClr val="000000"/>
                </a:solidFill>
                <a:effectLst/>
                <a:uLnTx/>
                <a:uFillTx/>
                <a:latin typeface="Courier"/>
                <a:ea typeface="+mj-ea"/>
                <a:cs typeface="Courier"/>
              </a:rPr>
              <a:t>^</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 operators</a:t>
            </a:r>
            <a:endParaRPr lang="en-US" sz="2000" kern="0" dirty="0" smtClean="0">
              <a:latin typeface="Courier"/>
              <a:cs typeface="Courier"/>
            </a:endParaRPr>
          </a:p>
        </p:txBody>
      </p:sp>
      <p:graphicFrame>
        <p:nvGraphicFramePr>
          <p:cNvPr id="11" name="Table 10"/>
          <p:cNvGraphicFramePr>
            <a:graphicFrameLocks noGrp="1"/>
          </p:cNvGraphicFramePr>
          <p:nvPr/>
        </p:nvGraphicFramePr>
        <p:xfrm>
          <a:off x="496558" y="2270245"/>
          <a:ext cx="7985200" cy="148336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kern="1200" dirty="0" err="1" smtClean="0">
                          <a:solidFill>
                            <a:schemeClr val="tx1"/>
                          </a:solidFill>
                          <a:latin typeface="Courier"/>
                          <a:ea typeface="+mn-ea"/>
                          <a:cs typeface="Courier"/>
                        </a:rPr>
                        <a:t>hello|Hello</a:t>
                      </a:r>
                      <a:endParaRPr lang="en-US" sz="1200" dirty="0">
                        <a:latin typeface="Courier"/>
                        <a:cs typeface="Courier"/>
                      </a:endParaRPr>
                    </a:p>
                  </a:txBody>
                  <a:tcPr/>
                </a:tc>
                <a:tc>
                  <a:txBody>
                    <a:bodyPr/>
                    <a:lstStyle/>
                    <a:p>
                      <a:r>
                        <a:rPr lang="en-US" sz="1600" kern="1200" dirty="0" smtClean="0">
                          <a:solidFill>
                            <a:schemeClr val="tx1"/>
                          </a:solidFill>
                          <a:latin typeface="Courier"/>
                          <a:ea typeface="+mn-ea"/>
                          <a:cs typeface="Courier"/>
                        </a:rPr>
                        <a:t>hello, Hello.</a:t>
                      </a:r>
                      <a:endParaRPr lang="en-US" sz="1200" dirty="0">
                        <a:latin typeface="Courier"/>
                        <a:cs typeface="Courier"/>
                      </a:endParaRPr>
                    </a:p>
                  </a:txBody>
                  <a:tcPr/>
                </a:tc>
              </a:tr>
              <a:tr h="370840">
                <a:tc>
                  <a:txBody>
                    <a:bodyPr/>
                    <a:lstStyle/>
                    <a:p>
                      <a:r>
                        <a:rPr lang="en-US" sz="1600" kern="1200" dirty="0" err="1" smtClean="0">
                          <a:solidFill>
                            <a:schemeClr val="tx1"/>
                          </a:solidFill>
                          <a:latin typeface="Courier"/>
                          <a:ea typeface="+mn-ea"/>
                          <a:cs typeface="Courier"/>
                        </a:rPr>
                        <a:t>a+|b</a:t>
                      </a:r>
                      <a:r>
                        <a:rPr lang="en-US" sz="1600" kern="1200" dirty="0" smtClean="0">
                          <a:solidFill>
                            <a:schemeClr val="tx1"/>
                          </a:solidFill>
                          <a:latin typeface="Courier"/>
                          <a:ea typeface="+mn-ea"/>
                          <a:cs typeface="Courier"/>
                        </a:rPr>
                        <a:t>+</a:t>
                      </a:r>
                      <a:endParaRPr lang="en-US" sz="1200" dirty="0">
                        <a:latin typeface="Courier"/>
                        <a:cs typeface="Courier"/>
                      </a:endParaRPr>
                    </a:p>
                  </a:txBody>
                  <a:tcPr/>
                </a:tc>
                <a:tc>
                  <a:txBody>
                    <a:bodyPr/>
                    <a:lstStyle/>
                    <a:p>
                      <a:r>
                        <a:rPr lang="en-US" sz="1600" kern="1200" dirty="0" smtClean="0">
                          <a:solidFill>
                            <a:schemeClr val="tx1"/>
                          </a:solidFill>
                          <a:latin typeface="Courier"/>
                          <a:ea typeface="+mn-ea"/>
                          <a:cs typeface="Courier"/>
                        </a:rPr>
                        <a:t>a, </a:t>
                      </a:r>
                      <a:r>
                        <a:rPr lang="en-US" sz="1600" kern="1200" dirty="0" err="1" smtClean="0">
                          <a:solidFill>
                            <a:schemeClr val="tx1"/>
                          </a:solidFill>
                          <a:latin typeface="Courier"/>
                          <a:ea typeface="+mn-ea"/>
                          <a:cs typeface="Courier"/>
                        </a:rPr>
                        <a:t>b</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aa</a:t>
                      </a:r>
                      <a:r>
                        <a:rPr lang="en-US" sz="1600" kern="1200" dirty="0" smtClean="0">
                          <a:solidFill>
                            <a:schemeClr val="tx1"/>
                          </a:solidFill>
                          <a:latin typeface="Courier"/>
                          <a:ea typeface="+mn-ea"/>
                          <a:cs typeface="Courier"/>
                        </a:rPr>
                        <a:t>, bb, </a:t>
                      </a:r>
                      <a:r>
                        <a:rPr lang="en-US" sz="1600" kern="1200" dirty="0" err="1" smtClean="0">
                          <a:solidFill>
                            <a:schemeClr val="tx1"/>
                          </a:solidFill>
                          <a:latin typeface="Courier"/>
                          <a:ea typeface="+mn-ea"/>
                          <a:cs typeface="Courier"/>
                        </a:rPr>
                        <a:t>aaa</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bbb</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aaaa</a:t>
                      </a:r>
                      <a:r>
                        <a:rPr lang="en-US" sz="1600" kern="1200" dirty="0" smtClean="0">
                          <a:solidFill>
                            <a:schemeClr val="tx1"/>
                          </a:solidFill>
                          <a:latin typeface="Courier"/>
                          <a:ea typeface="+mn-ea"/>
                          <a:cs typeface="Courier"/>
                        </a:rPr>
                        <a:t>, </a:t>
                      </a:r>
                      <a:r>
                        <a:rPr lang="en-US" sz="1600" kern="1200" dirty="0" err="1" smtClean="0">
                          <a:solidFill>
                            <a:schemeClr val="tx1"/>
                          </a:solidFill>
                          <a:latin typeface="Courier"/>
                          <a:ea typeface="+mn-ea"/>
                          <a:cs typeface="Courier"/>
                        </a:rPr>
                        <a:t>bbbb</a:t>
                      </a:r>
                      <a:r>
                        <a:rPr lang="en-US" sz="1600" kern="1200" dirty="0" smtClean="0">
                          <a:solidFill>
                            <a:schemeClr val="tx1"/>
                          </a:solidFill>
                          <a:latin typeface="Courier"/>
                          <a:ea typeface="+mn-ea"/>
                          <a:cs typeface="Courier"/>
                        </a:rPr>
                        <a:t>, ...</a:t>
                      </a:r>
                      <a:endParaRPr lang="en-US" sz="1200" dirty="0">
                        <a:latin typeface="Courier"/>
                        <a:cs typeface="Courier"/>
                      </a:endParaRPr>
                    </a:p>
                  </a:txBody>
                  <a:tcPr/>
                </a:tc>
              </a:tr>
              <a:tr h="370840">
                <a:tc>
                  <a:txBody>
                    <a:bodyPr/>
                    <a:lstStyle/>
                    <a:p>
                      <a:r>
                        <a:rPr lang="en-US" sz="1600" kern="1200" dirty="0" err="1" smtClean="0">
                          <a:solidFill>
                            <a:schemeClr val="tx1"/>
                          </a:solidFill>
                          <a:latin typeface="Courier"/>
                          <a:ea typeface="+mn-ea"/>
                          <a:cs typeface="Courier"/>
                        </a:rPr>
                        <a:t>ab+|ba</a:t>
                      </a:r>
                      <a:r>
                        <a:rPr lang="en-US" sz="1600" kern="1200" dirty="0" smtClean="0">
                          <a:solidFill>
                            <a:schemeClr val="tx1"/>
                          </a:solidFill>
                          <a:latin typeface="Courier"/>
                          <a:ea typeface="+mn-ea"/>
                          <a:cs typeface="Courier"/>
                        </a:rPr>
                        <a:t>+</a:t>
                      </a:r>
                      <a:endParaRPr lang="en-US" sz="1200" dirty="0">
                        <a:latin typeface="Courier"/>
                        <a:cs typeface="Courier"/>
                      </a:endParaRPr>
                    </a:p>
                  </a:txBody>
                  <a:tcPr/>
                </a:tc>
                <a:tc>
                  <a:txBody>
                    <a:bodyPr/>
                    <a:lstStyle/>
                    <a:p>
                      <a:r>
                        <a:rPr lang="en-US" sz="1600" kern="1200" dirty="0" err="1" smtClean="0">
                          <a:solidFill>
                            <a:schemeClr val="tx1"/>
                          </a:solidFill>
                          <a:latin typeface="Courier"/>
                          <a:ea typeface="+mn-ea"/>
                          <a:cs typeface="Courier"/>
                        </a:rPr>
                        <a:t>ab,abb,abbb</a:t>
                      </a:r>
                      <a:r>
                        <a:rPr lang="en-US" sz="1600" kern="1200" dirty="0" smtClean="0">
                          <a:solidFill>
                            <a:schemeClr val="tx1"/>
                          </a:solidFill>
                          <a:latin typeface="Courier"/>
                          <a:ea typeface="+mn-ea"/>
                          <a:cs typeface="Courier"/>
                        </a:rPr>
                        <a:t>,...,</a:t>
                      </a:r>
                      <a:r>
                        <a:rPr lang="en-US" sz="1600" kern="1200" dirty="0" err="1" smtClean="0">
                          <a:solidFill>
                            <a:schemeClr val="tx1"/>
                          </a:solidFill>
                          <a:latin typeface="Courier"/>
                          <a:ea typeface="+mn-ea"/>
                          <a:cs typeface="Courier"/>
                        </a:rPr>
                        <a:t>andba,baa,baaa</a:t>
                      </a:r>
                      <a:r>
                        <a:rPr lang="en-US" sz="1600" kern="1200" dirty="0" smtClean="0">
                          <a:solidFill>
                            <a:schemeClr val="tx1"/>
                          </a:solidFill>
                          <a:latin typeface="Courier"/>
                          <a:ea typeface="+mn-ea"/>
                          <a:cs typeface="Courier"/>
                        </a:rPr>
                        <a:t>,...</a:t>
                      </a:r>
                      <a:endParaRPr lang="en-US" sz="1200" dirty="0">
                        <a:latin typeface="Courier"/>
                        <a:cs typeface="Courier"/>
                      </a:endParaRPr>
                    </a:p>
                  </a:txBody>
                  <a:tcPr/>
                </a:tc>
              </a:tr>
            </a:tbl>
          </a:graphicData>
        </a:graphic>
      </p:graphicFrame>
      <p:sp>
        <p:nvSpPr>
          <p:cNvPr id="15" name="TextBox 14"/>
          <p:cNvSpPr txBox="1"/>
          <p:nvPr/>
        </p:nvSpPr>
        <p:spPr bwMode="auto">
          <a:xfrm>
            <a:off x="496558" y="1870135"/>
            <a:ext cx="1336211"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 </a:t>
            </a:r>
            <a:r>
              <a:rPr lang="en-US" kern="0" dirty="0" smtClean="0">
                <a:solidFill>
                  <a:srgbClr val="000000"/>
                </a:solidFill>
                <a:latin typeface="Courier"/>
                <a:ea typeface="+mj-ea"/>
                <a:cs typeface="Courier"/>
              </a:rPr>
              <a:t>|</a:t>
            </a:r>
            <a:endParaRPr kumimoji="0" lang="en-US" sz="2000" b="0" i="0" u="none" strike="noStrike" kern="0" cap="none" spc="0" normalizeH="0" baseline="0" noProof="0" dirty="0" smtClean="0">
              <a:ln>
                <a:noFill/>
              </a:ln>
              <a:solidFill>
                <a:srgbClr val="000000"/>
              </a:solidFill>
              <a:effectLst/>
              <a:uLnTx/>
              <a:uFillTx/>
              <a:latin typeface="Courier"/>
              <a:ea typeface="+mj-ea"/>
              <a:cs typeface="Courie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 operators</a:t>
            </a:r>
            <a:endParaRPr lang="en-US" sz="2000" kern="0" dirty="0" smtClean="0">
              <a:latin typeface="Courier"/>
              <a:cs typeface="Courier"/>
            </a:endParaRPr>
          </a:p>
        </p:txBody>
      </p:sp>
      <p:graphicFrame>
        <p:nvGraphicFramePr>
          <p:cNvPr id="7" name="Table 6"/>
          <p:cNvGraphicFramePr>
            <a:graphicFrameLocks noGrp="1"/>
          </p:cNvGraphicFramePr>
          <p:nvPr/>
        </p:nvGraphicFramePr>
        <p:xfrm>
          <a:off x="874356" y="1470025"/>
          <a:ext cx="7389408" cy="5130799"/>
        </p:xfrm>
        <a:graphic>
          <a:graphicData uri="http://schemas.openxmlformats.org/drawingml/2006/table">
            <a:tbl>
              <a:tblPr firstRow="1" bandRow="1">
                <a:tableStyleId>{0E3FDE45-AF77-4B5C-9715-49D594BDF05E}</a:tableStyleId>
              </a:tblPr>
              <a:tblGrid>
                <a:gridCol w="1071005"/>
                <a:gridCol w="6318403"/>
              </a:tblGrid>
              <a:tr h="370840">
                <a:tc>
                  <a:txBody>
                    <a:bodyPr/>
                    <a:lstStyle/>
                    <a:p>
                      <a:r>
                        <a:rPr lang="en-US" dirty="0" smtClean="0"/>
                        <a:t>Operator</a:t>
                      </a:r>
                      <a:endParaRPr lang="en-US" dirty="0"/>
                    </a:p>
                  </a:txBody>
                  <a:tcPr/>
                </a:tc>
                <a:tc>
                  <a:txBody>
                    <a:bodyPr/>
                    <a:lstStyle/>
                    <a:p>
                      <a:r>
                        <a:rPr lang="en-US" dirty="0" smtClean="0"/>
                        <a:t>Interpretation</a:t>
                      </a:r>
                      <a:endParaRPr lang="en-US" dirty="0"/>
                    </a:p>
                  </a:txBody>
                  <a:tcPr/>
                </a:tc>
              </a:tr>
              <a:tr h="370840">
                <a:tc>
                  <a:txBody>
                    <a:bodyPr/>
                    <a:lstStyle/>
                    <a:p>
                      <a:r>
                        <a:rPr lang="en-US" dirty="0" smtClean="0">
                          <a:latin typeface="Courier"/>
                          <a:cs typeface="Courier"/>
                        </a:rPr>
                        <a: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any character except a new line character</a:t>
                      </a:r>
                      <a:endParaRPr lang="en-US" dirty="0">
                        <a:solidFill>
                          <a:schemeClr val="accent1"/>
                        </a:solidFill>
                      </a:endParaRPr>
                    </a:p>
                  </a:txBody>
                  <a:tcPr/>
                </a:tc>
              </a:tr>
              <a:tr h="370840">
                <a:tc>
                  <a:txBody>
                    <a:bodyPr/>
                    <a:lstStyle/>
                    <a:p>
                      <a:r>
                        <a:rPr lang="en-US" dirty="0" smtClean="0">
                          <a:latin typeface="Courier"/>
                          <a:cs typeface="Courier"/>
                        </a:rPr>
                        <a: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0 or more repetitions of the regular expression immediately preceding it. So in regular expression </a:t>
                      </a:r>
                      <a:r>
                        <a:rPr lang="en-US" sz="1600" kern="1200" dirty="0" err="1" smtClean="0">
                          <a:solidFill>
                            <a:schemeClr val="tx1"/>
                          </a:solidFill>
                          <a:latin typeface="Courier"/>
                          <a:ea typeface="+mn-ea"/>
                          <a:cs typeface="Courier"/>
                        </a:rPr>
                        <a:t>ab</a:t>
                      </a:r>
                      <a:r>
                        <a:rPr lang="en-US" sz="1600" kern="1200" dirty="0" smtClean="0">
                          <a:solidFill>
                            <a:schemeClr val="tx1"/>
                          </a:solidFill>
                          <a:latin typeface="Courier"/>
                          <a:ea typeface="+mn-ea"/>
                          <a:cs typeface="Courier"/>
                        </a:rPr>
                        <a:t>*</a:t>
                      </a:r>
                      <a:r>
                        <a:rPr lang="en-US" sz="1800" kern="1200" dirty="0" smtClean="0">
                          <a:solidFill>
                            <a:schemeClr val="accent1"/>
                          </a:solidFill>
                          <a:latin typeface="+mn-lt"/>
                          <a:ea typeface="+mn-ea"/>
                          <a:cs typeface="+mn-cs"/>
                        </a:rPr>
                        <a:t>, operator </a:t>
                      </a:r>
                      <a:r>
                        <a:rPr lang="en-US" sz="1600" kern="1200" dirty="0" smtClean="0">
                          <a:solidFill>
                            <a:schemeClr val="tx1"/>
                          </a:solidFill>
                          <a:latin typeface="Courier"/>
                          <a:ea typeface="+mn-ea"/>
                          <a:cs typeface="Courier"/>
                        </a:rPr>
                        <a:t>*</a:t>
                      </a:r>
                      <a:r>
                        <a:rPr lang="en-US" sz="1800" kern="1200" dirty="0" smtClean="0">
                          <a:solidFill>
                            <a:schemeClr val="accent1"/>
                          </a:solidFill>
                          <a:latin typeface="+mn-lt"/>
                          <a:ea typeface="+mn-ea"/>
                          <a:cs typeface="+mn-cs"/>
                        </a:rPr>
                        <a:t> matches 0 or more repetitions of </a:t>
                      </a:r>
                      <a:r>
                        <a:rPr lang="en-US" sz="1600" kern="1200" dirty="0" err="1" smtClean="0">
                          <a:solidFill>
                            <a:srgbClr val="000000"/>
                          </a:solidFill>
                          <a:latin typeface="Courier"/>
                          <a:ea typeface="+mn-ea"/>
                          <a:cs typeface="Courier"/>
                        </a:rPr>
                        <a:t>b</a:t>
                      </a:r>
                      <a:r>
                        <a:rPr lang="en-US" sz="1800" kern="1200" dirty="0" smtClean="0">
                          <a:solidFill>
                            <a:schemeClr val="accent1"/>
                          </a:solidFill>
                          <a:latin typeface="+mn-lt"/>
                          <a:ea typeface="+mn-ea"/>
                          <a:cs typeface="+mn-cs"/>
                        </a:rPr>
                        <a:t>, not </a:t>
                      </a:r>
                      <a:r>
                        <a:rPr lang="en-US" sz="1600" kern="1200" dirty="0" err="1" smtClean="0">
                          <a:solidFill>
                            <a:srgbClr val="000000"/>
                          </a:solidFill>
                          <a:latin typeface="Courier"/>
                          <a:ea typeface="+mn-ea"/>
                          <a:cs typeface="Courier"/>
                        </a:rPr>
                        <a:t>ab</a:t>
                      </a:r>
                      <a:endParaRPr lang="en-US" dirty="0">
                        <a:solidFill>
                          <a:srgbClr val="000000"/>
                        </a:solidFill>
                        <a:latin typeface="Courier"/>
                        <a:cs typeface="Courier"/>
                      </a:endParaRPr>
                    </a:p>
                  </a:txBody>
                  <a:tcPr/>
                </a:tc>
              </a:tr>
              <a:tr h="370840">
                <a:tc>
                  <a:txBody>
                    <a:bodyPr/>
                    <a:lstStyle/>
                    <a:p>
                      <a:r>
                        <a:rPr lang="en-US" dirty="0" smtClean="0">
                          <a:latin typeface="Courier"/>
                          <a:cs typeface="Courier"/>
                        </a:rPr>
                        <a: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1 or more repetitions of the regular expression immediately preceding it</a:t>
                      </a:r>
                      <a:endParaRPr lang="en-US" dirty="0">
                        <a:solidFill>
                          <a:schemeClr val="accent1"/>
                        </a:solidFill>
                      </a:endParaRPr>
                    </a:p>
                  </a:txBody>
                  <a:tcPr/>
                </a:tc>
              </a:tr>
              <a:tr h="411227">
                <a:tc>
                  <a:txBody>
                    <a:bodyPr/>
                    <a:lstStyle/>
                    <a:p>
                      <a:r>
                        <a:rPr lang="en-US" dirty="0" smtClean="0">
                          <a:latin typeface="Courier"/>
                          <a:cs typeface="Courier"/>
                        </a:rPr>
                        <a: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0 or 1 repetitions of the regular expression immediately preceding it</a:t>
                      </a:r>
                      <a:endParaRPr lang="en-US" dirty="0">
                        <a:solidFill>
                          <a:schemeClr val="accent1"/>
                        </a:solidFill>
                      </a:endParaRPr>
                    </a:p>
                  </a:txBody>
                  <a:tcPr/>
                </a:tc>
              </a:tr>
              <a:tr h="370840">
                <a:tc>
                  <a:txBody>
                    <a:bodyPr/>
                    <a:lstStyle/>
                    <a:p>
                      <a:r>
                        <a:rPr lang="en-US" dirty="0" smtClean="0">
                          <a:latin typeface="Courier"/>
                          <a:cs typeface="Courier"/>
                        </a:rPr>
                        <a: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any character in the set of characters listed within the square brackets; a range of characters can be specified using the first and last character in the range and putting </a:t>
                      </a:r>
                      <a:r>
                        <a:rPr lang="en-US" sz="1600" kern="1200" dirty="0" smtClean="0">
                          <a:solidFill>
                            <a:srgbClr val="000000"/>
                          </a:solidFill>
                          <a:latin typeface="Courier"/>
                          <a:ea typeface="+mn-ea"/>
                          <a:cs typeface="Courier"/>
                        </a:rPr>
                        <a:t>-</a:t>
                      </a:r>
                      <a:r>
                        <a:rPr lang="en-US" sz="1800" kern="1200" dirty="0" smtClean="0">
                          <a:solidFill>
                            <a:schemeClr val="accent1"/>
                          </a:solidFill>
                          <a:latin typeface="+mn-lt"/>
                          <a:ea typeface="+mn-ea"/>
                          <a:cs typeface="+mn-cs"/>
                        </a:rPr>
                        <a:t> in between</a:t>
                      </a:r>
                      <a:endParaRPr lang="en-US" dirty="0">
                        <a:solidFill>
                          <a:schemeClr val="accent1"/>
                        </a:solidFill>
                      </a:endParaRPr>
                    </a:p>
                  </a:txBody>
                  <a:tcPr/>
                </a:tc>
              </a:tr>
              <a:tr h="370840">
                <a:tc>
                  <a:txBody>
                    <a:bodyPr/>
                    <a:lstStyle/>
                    <a:p>
                      <a:r>
                        <a:rPr lang="en-US" dirty="0" smtClean="0">
                          <a:latin typeface="Courier"/>
                          <a:cs typeface="Courier"/>
                        </a:rPr>
                        <a: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If </a:t>
                      </a:r>
                      <a:r>
                        <a:rPr lang="en-US" sz="1600" kern="1200" dirty="0" smtClean="0">
                          <a:solidFill>
                            <a:srgbClr val="000000"/>
                          </a:solidFill>
                          <a:latin typeface="Courier"/>
                          <a:ea typeface="+mn-ea"/>
                          <a:cs typeface="Courier"/>
                        </a:rPr>
                        <a:t>S</a:t>
                      </a:r>
                      <a:r>
                        <a:rPr lang="en-US" sz="1800" kern="1200" dirty="0" smtClean="0">
                          <a:solidFill>
                            <a:schemeClr val="accent1"/>
                          </a:solidFill>
                          <a:latin typeface="+mn-lt"/>
                          <a:ea typeface="+mn-ea"/>
                          <a:cs typeface="+mn-cs"/>
                        </a:rPr>
                        <a:t> is a set or range of characters, then </a:t>
                      </a:r>
                      <a:r>
                        <a:rPr lang="en-US" sz="1600" kern="1200" dirty="0" smtClean="0">
                          <a:solidFill>
                            <a:srgbClr val="000000"/>
                          </a:solidFill>
                          <a:latin typeface="Courier"/>
                          <a:ea typeface="+mn-ea"/>
                          <a:cs typeface="Courier"/>
                        </a:rPr>
                        <a:t>[^S]</a:t>
                      </a:r>
                      <a:r>
                        <a:rPr lang="en-US" sz="1800" kern="1200" dirty="0" smtClean="0">
                          <a:solidFill>
                            <a:schemeClr val="accent1"/>
                          </a:solidFill>
                          <a:latin typeface="+mn-lt"/>
                          <a:ea typeface="+mn-ea"/>
                          <a:cs typeface="+mn-cs"/>
                        </a:rPr>
                        <a:t> matches any character not in </a:t>
                      </a:r>
                      <a:r>
                        <a:rPr lang="en-US" sz="1600" kern="1200" dirty="0" smtClean="0">
                          <a:solidFill>
                            <a:srgbClr val="000000"/>
                          </a:solidFill>
                          <a:latin typeface="Courier"/>
                          <a:ea typeface="+mn-ea"/>
                          <a:cs typeface="Courier"/>
                        </a:rPr>
                        <a:t>S</a:t>
                      </a:r>
                      <a:endParaRPr lang="en-US" dirty="0">
                        <a:solidFill>
                          <a:srgbClr val="000000"/>
                        </a:solidFill>
                        <a:latin typeface="Courier"/>
                        <a:cs typeface="Courier"/>
                      </a:endParaRPr>
                    </a:p>
                  </a:txBody>
                  <a:tcPr/>
                </a:tc>
              </a:tr>
              <a:tr h="370840">
                <a:tc>
                  <a:txBody>
                    <a:bodyPr/>
                    <a:lstStyle/>
                    <a:p>
                      <a:r>
                        <a:rPr lang="en-US" dirty="0" smtClean="0">
                          <a:latin typeface="Courier"/>
                          <a:cs typeface="Courier"/>
                        </a:rPr>
                        <a:t>|</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If </a:t>
                      </a:r>
                      <a:r>
                        <a:rPr lang="en-US" sz="1600" kern="1200" dirty="0" smtClean="0">
                          <a:solidFill>
                            <a:srgbClr val="000000"/>
                          </a:solidFill>
                          <a:latin typeface="Courier"/>
                          <a:ea typeface="+mn-ea"/>
                          <a:cs typeface="Courier"/>
                        </a:rPr>
                        <a:t>A</a:t>
                      </a:r>
                      <a:r>
                        <a:rPr lang="en-US" sz="1800" kern="1200" dirty="0" smtClean="0">
                          <a:solidFill>
                            <a:schemeClr val="accent1"/>
                          </a:solidFill>
                          <a:latin typeface="+mn-lt"/>
                          <a:ea typeface="+mn-ea"/>
                          <a:cs typeface="+mn-cs"/>
                        </a:rPr>
                        <a:t> and </a:t>
                      </a:r>
                      <a:r>
                        <a:rPr lang="en-US" sz="1600" kern="1200" dirty="0" smtClean="0">
                          <a:solidFill>
                            <a:srgbClr val="000000"/>
                          </a:solidFill>
                          <a:latin typeface="Courier"/>
                          <a:ea typeface="+mn-ea"/>
                          <a:cs typeface="Courier"/>
                        </a:rPr>
                        <a:t>B</a:t>
                      </a:r>
                      <a:r>
                        <a:rPr lang="en-US" sz="1600" kern="1200" dirty="0" smtClean="0">
                          <a:solidFill>
                            <a:schemeClr val="accent1"/>
                          </a:solidFill>
                          <a:latin typeface="+mn-lt"/>
                          <a:ea typeface="+mn-ea"/>
                          <a:cs typeface="+mn-cs"/>
                        </a:rPr>
                        <a:t> </a:t>
                      </a:r>
                      <a:r>
                        <a:rPr lang="en-US" sz="1800" kern="1200" dirty="0" smtClean="0">
                          <a:solidFill>
                            <a:schemeClr val="accent1"/>
                          </a:solidFill>
                          <a:latin typeface="+mn-lt"/>
                          <a:ea typeface="+mn-ea"/>
                          <a:cs typeface="+mn-cs"/>
                        </a:rPr>
                        <a:t>are regular expressions, </a:t>
                      </a:r>
                      <a:r>
                        <a:rPr lang="en-US" sz="1600" kern="1200" dirty="0" smtClean="0">
                          <a:solidFill>
                            <a:srgbClr val="000000"/>
                          </a:solidFill>
                          <a:latin typeface="Courier"/>
                          <a:ea typeface="+mn-ea"/>
                          <a:cs typeface="Courier"/>
                        </a:rPr>
                        <a:t>A|B</a:t>
                      </a:r>
                      <a:r>
                        <a:rPr lang="en-US" sz="1800" kern="1200" dirty="0" smtClean="0">
                          <a:solidFill>
                            <a:schemeClr val="accent1"/>
                          </a:solidFill>
                          <a:latin typeface="+mn-lt"/>
                          <a:ea typeface="+mn-ea"/>
                          <a:cs typeface="+mn-cs"/>
                        </a:rPr>
                        <a:t> matches any string that is matched by </a:t>
                      </a:r>
                      <a:r>
                        <a:rPr lang="en-US" sz="1600" kern="1200" dirty="0" smtClean="0">
                          <a:solidFill>
                            <a:srgbClr val="000000"/>
                          </a:solidFill>
                          <a:latin typeface="Courier"/>
                          <a:ea typeface="+mn-ea"/>
                          <a:cs typeface="Courier"/>
                        </a:rPr>
                        <a:t>A</a:t>
                      </a:r>
                      <a:r>
                        <a:rPr lang="en-US" sz="1800" kern="1200" dirty="0" smtClean="0">
                          <a:solidFill>
                            <a:schemeClr val="accent1"/>
                          </a:solidFill>
                          <a:latin typeface="+mn-lt"/>
                          <a:ea typeface="+mn-ea"/>
                          <a:cs typeface="+mn-cs"/>
                        </a:rPr>
                        <a:t> or </a:t>
                      </a:r>
                      <a:r>
                        <a:rPr lang="en-US" sz="1600" kern="1200" dirty="0" smtClean="0">
                          <a:solidFill>
                            <a:srgbClr val="000000"/>
                          </a:solidFill>
                          <a:latin typeface="Courier"/>
                          <a:ea typeface="+mn-ea"/>
                          <a:cs typeface="Courier"/>
                        </a:rPr>
                        <a:t>B</a:t>
                      </a:r>
                      <a:endParaRPr lang="en-US" dirty="0">
                        <a:solidFill>
                          <a:schemeClr val="accent1"/>
                        </a:solidFill>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a:t>
            </a:r>
            <a:r>
              <a:rPr lang="en-US" sz="3600" b="1" kern="0" dirty="0" smtClean="0">
                <a:latin typeface="Calibri" pitchFamily="34" charset="0"/>
              </a:rPr>
              <a:t> </a:t>
            </a:r>
            <a:r>
              <a:rPr lang="en-US" sz="3600" b="1" kern="0" dirty="0" smtClean="0">
                <a:latin typeface="Calibri" pitchFamily="34" charset="0"/>
              </a:rPr>
              <a:t>escape sequences</a:t>
            </a:r>
            <a:endParaRPr lang="en-US" sz="2000" kern="0" dirty="0" smtClean="0">
              <a:latin typeface="Courier"/>
              <a:cs typeface="Courier"/>
            </a:endParaRPr>
          </a:p>
        </p:txBody>
      </p:sp>
      <p:graphicFrame>
        <p:nvGraphicFramePr>
          <p:cNvPr id="7" name="Table 6"/>
          <p:cNvGraphicFramePr>
            <a:graphicFrameLocks noGrp="1"/>
          </p:cNvGraphicFramePr>
          <p:nvPr/>
        </p:nvGraphicFramePr>
        <p:xfrm>
          <a:off x="0" y="3952493"/>
          <a:ext cx="9156700" cy="2905507"/>
        </p:xfrm>
        <a:graphic>
          <a:graphicData uri="http://schemas.openxmlformats.org/drawingml/2006/table">
            <a:tbl>
              <a:tblPr firstRow="1" bandRow="1">
                <a:tableStyleId>{0E3FDE45-AF77-4B5C-9715-49D594BDF05E}</a:tableStyleId>
              </a:tblPr>
              <a:tblGrid>
                <a:gridCol w="1327152"/>
                <a:gridCol w="7829548"/>
              </a:tblGrid>
              <a:tr h="370840">
                <a:tc>
                  <a:txBody>
                    <a:bodyPr/>
                    <a:lstStyle/>
                    <a:p>
                      <a:r>
                        <a:rPr lang="en-US" dirty="0" smtClean="0"/>
                        <a:t>Operator</a:t>
                      </a:r>
                      <a:endParaRPr lang="en-US" dirty="0"/>
                    </a:p>
                  </a:txBody>
                  <a:tcPr/>
                </a:tc>
                <a:tc>
                  <a:txBody>
                    <a:bodyPr/>
                    <a:lstStyle/>
                    <a:p>
                      <a:r>
                        <a:rPr lang="en-US" dirty="0" smtClean="0"/>
                        <a:t>Interpretation</a:t>
                      </a:r>
                      <a:endParaRPr lang="en-US" dirty="0"/>
                    </a:p>
                  </a:txBody>
                  <a:tcPr/>
                </a:tc>
              </a:tr>
              <a:tr h="370840">
                <a:tc>
                  <a:txBody>
                    <a:bodyPr/>
                    <a:lstStyle/>
                    <a:p>
                      <a:r>
                        <a:rPr lang="en-US" dirty="0" smtClean="0">
                          <a:latin typeface="Courier"/>
                          <a:cs typeface="Courier"/>
                        </a:rPr>
                        <a:t>\</a:t>
                      </a:r>
                      <a:r>
                        <a:rPr lang="en-US" dirty="0" err="1" smtClean="0">
                          <a:latin typeface="Courier"/>
                          <a:cs typeface="Courier"/>
                        </a:rPr>
                        <a:t>d</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any decimal digit; equivalent to </a:t>
                      </a:r>
                      <a:r>
                        <a:rPr lang="en-US" sz="1600" kern="1200" dirty="0" smtClean="0">
                          <a:solidFill>
                            <a:schemeClr val="tx1"/>
                          </a:solidFill>
                          <a:latin typeface="Courier"/>
                          <a:ea typeface="+mn-ea"/>
                          <a:cs typeface="Courier"/>
                        </a:rPr>
                        <a:t>[0-9]</a:t>
                      </a:r>
                      <a:endParaRPr lang="en-US" dirty="0">
                        <a:solidFill>
                          <a:schemeClr val="tx1"/>
                        </a:solidFill>
                        <a:latin typeface="Courier"/>
                        <a:cs typeface="Courier"/>
                      </a:endParaRPr>
                    </a:p>
                  </a:txBody>
                  <a:tcPr/>
                </a:tc>
              </a:tr>
              <a:tr h="370840">
                <a:tc>
                  <a:txBody>
                    <a:bodyPr/>
                    <a:lstStyle/>
                    <a:p>
                      <a:r>
                        <a:rPr lang="en-US" dirty="0" smtClean="0">
                          <a:latin typeface="Courier"/>
                          <a:cs typeface="Courier"/>
                        </a:rPr>
                        <a:t>\D</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any </a:t>
                      </a:r>
                      <a:r>
                        <a:rPr lang="en-US" sz="1800" kern="1200" dirty="0" err="1" smtClean="0">
                          <a:solidFill>
                            <a:schemeClr val="accent1"/>
                          </a:solidFill>
                          <a:latin typeface="+mn-lt"/>
                          <a:ea typeface="+mn-ea"/>
                          <a:cs typeface="+mn-cs"/>
                        </a:rPr>
                        <a:t>nondigit</a:t>
                      </a:r>
                      <a:r>
                        <a:rPr lang="en-US" sz="1800" kern="1200" dirty="0" smtClean="0">
                          <a:solidFill>
                            <a:schemeClr val="accent1"/>
                          </a:solidFill>
                          <a:latin typeface="+mn-lt"/>
                          <a:ea typeface="+mn-ea"/>
                          <a:cs typeface="+mn-cs"/>
                        </a:rPr>
                        <a:t> character; equivalent to </a:t>
                      </a:r>
                      <a:r>
                        <a:rPr lang="en-US" sz="1600" kern="1200" dirty="0" smtClean="0">
                          <a:solidFill>
                            <a:schemeClr val="tx1"/>
                          </a:solidFill>
                          <a:latin typeface="Courier"/>
                          <a:ea typeface="+mn-ea"/>
                          <a:cs typeface="Courier"/>
                        </a:rPr>
                        <a:t>[0-9]</a:t>
                      </a:r>
                      <a:endParaRPr lang="en-US" dirty="0">
                        <a:solidFill>
                          <a:schemeClr val="accent1"/>
                        </a:solidFill>
                        <a:latin typeface="Courier"/>
                        <a:cs typeface="Courier"/>
                      </a:endParaRPr>
                    </a:p>
                  </a:txBody>
                  <a:tcPr/>
                </a:tc>
              </a:tr>
              <a:tr h="370840">
                <a:tc>
                  <a:txBody>
                    <a:bodyPr/>
                    <a:lstStyle/>
                    <a:p>
                      <a:r>
                        <a:rPr lang="en-US" dirty="0" smtClean="0">
                          <a:latin typeface="Courier"/>
                          <a:cs typeface="Courier"/>
                        </a:rPr>
                        <a:t>\</a:t>
                      </a:r>
                      <a:r>
                        <a:rPr lang="en-US" dirty="0" err="1" smtClean="0">
                          <a:latin typeface="Courier"/>
                          <a:cs typeface="Courier"/>
                        </a:rPr>
                        <a:t>s</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any whitespace character including the blank space, the tab </a:t>
                      </a:r>
                      <a:r>
                        <a:rPr lang="en-US" sz="1600" kern="1200" dirty="0" smtClean="0">
                          <a:solidFill>
                            <a:srgbClr val="000000"/>
                          </a:solidFill>
                          <a:latin typeface="Courier"/>
                          <a:ea typeface="+mn-ea"/>
                          <a:cs typeface="Courier"/>
                        </a:rPr>
                        <a:t>\</a:t>
                      </a:r>
                      <a:r>
                        <a:rPr lang="en-US" sz="1600" kern="1200" dirty="0" err="1" smtClean="0">
                          <a:solidFill>
                            <a:srgbClr val="000000"/>
                          </a:solidFill>
                          <a:latin typeface="Courier"/>
                          <a:ea typeface="+mn-ea"/>
                          <a:cs typeface="Courier"/>
                        </a:rPr>
                        <a:t>r</a:t>
                      </a:r>
                      <a:r>
                        <a:rPr lang="en-US" sz="1800" kern="1200" dirty="0" smtClean="0">
                          <a:solidFill>
                            <a:schemeClr val="accent1"/>
                          </a:solidFill>
                          <a:latin typeface="+mn-lt"/>
                          <a:ea typeface="+mn-ea"/>
                          <a:cs typeface="+mn-cs"/>
                        </a:rPr>
                        <a:t>, the new line </a:t>
                      </a:r>
                      <a:r>
                        <a:rPr lang="en-US" sz="1600" kern="1200" dirty="0" smtClean="0">
                          <a:solidFill>
                            <a:srgbClr val="000000"/>
                          </a:solidFill>
                          <a:latin typeface="Courier"/>
                          <a:ea typeface="+mn-ea"/>
                          <a:cs typeface="Courier"/>
                        </a:rPr>
                        <a:t>\</a:t>
                      </a:r>
                      <a:r>
                        <a:rPr lang="en-US" sz="1600" kern="1200" dirty="0" err="1" smtClean="0">
                          <a:solidFill>
                            <a:srgbClr val="000000"/>
                          </a:solidFill>
                          <a:latin typeface="Courier"/>
                          <a:ea typeface="+mn-ea"/>
                          <a:cs typeface="Courier"/>
                        </a:rPr>
                        <a:t>r</a:t>
                      </a:r>
                      <a:r>
                        <a:rPr lang="en-US" sz="1800" kern="1200" dirty="0" smtClean="0">
                          <a:solidFill>
                            <a:schemeClr val="accent1"/>
                          </a:solidFill>
                          <a:latin typeface="+mn-lt"/>
                          <a:ea typeface="+mn-ea"/>
                          <a:cs typeface="+mn-cs"/>
                        </a:rPr>
                        <a:t>, and the carriage return </a:t>
                      </a:r>
                      <a:r>
                        <a:rPr lang="en-US" sz="1600" kern="1200" dirty="0" smtClean="0">
                          <a:solidFill>
                            <a:srgbClr val="000000"/>
                          </a:solidFill>
                          <a:latin typeface="Courier"/>
                          <a:ea typeface="+mn-ea"/>
                          <a:cs typeface="Courier"/>
                        </a:rPr>
                        <a:t>\</a:t>
                      </a:r>
                      <a:r>
                        <a:rPr lang="en-US" sz="1600" kern="1200" dirty="0" err="1" smtClean="0">
                          <a:solidFill>
                            <a:srgbClr val="000000"/>
                          </a:solidFill>
                          <a:latin typeface="Courier"/>
                          <a:ea typeface="+mn-ea"/>
                          <a:cs typeface="Courier"/>
                        </a:rPr>
                        <a:t>r</a:t>
                      </a:r>
                      <a:endParaRPr lang="en-US" dirty="0">
                        <a:solidFill>
                          <a:srgbClr val="000000"/>
                        </a:solidFill>
                        <a:latin typeface="Courier"/>
                        <a:cs typeface="Courier"/>
                      </a:endParaRPr>
                    </a:p>
                  </a:txBody>
                  <a:tcPr/>
                </a:tc>
              </a:tr>
              <a:tr h="411227">
                <a:tc>
                  <a:txBody>
                    <a:bodyPr/>
                    <a:lstStyle/>
                    <a:p>
                      <a:r>
                        <a:rPr lang="en-US" dirty="0" smtClean="0">
                          <a:latin typeface="Courier"/>
                          <a:cs typeface="Courier"/>
                        </a:rPr>
                        <a:t>\S</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any non-whitespace character</a:t>
                      </a:r>
                      <a:endParaRPr lang="en-US" dirty="0">
                        <a:solidFill>
                          <a:schemeClr val="accent1"/>
                        </a:solidFill>
                      </a:endParaRPr>
                    </a:p>
                  </a:txBody>
                  <a:tcPr/>
                </a:tc>
              </a:tr>
              <a:tr h="370840">
                <a:tc>
                  <a:txBody>
                    <a:bodyPr/>
                    <a:lstStyle/>
                    <a:p>
                      <a:r>
                        <a:rPr lang="en-US" dirty="0" smtClean="0">
                          <a:latin typeface="Courier"/>
                          <a:cs typeface="Courier"/>
                        </a:rPr>
                        <a:t>\</a:t>
                      </a:r>
                      <a:r>
                        <a:rPr lang="en-US" dirty="0" err="1" smtClean="0">
                          <a:latin typeface="Courier"/>
                          <a:cs typeface="Courier"/>
                        </a:rPr>
                        <a:t>w</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any alphanumeric character; this is equivalent to </a:t>
                      </a:r>
                      <a:r>
                        <a:rPr lang="en-US" sz="1600" kern="1200" dirty="0" smtClean="0">
                          <a:solidFill>
                            <a:schemeClr val="tx1"/>
                          </a:solidFill>
                          <a:latin typeface="Courier"/>
                          <a:ea typeface="+mn-ea"/>
                          <a:cs typeface="Courier"/>
                        </a:rPr>
                        <a:t>[a-zA-Z0-9]</a:t>
                      </a:r>
                      <a:endParaRPr lang="en-US" dirty="0">
                        <a:solidFill>
                          <a:schemeClr val="accent1"/>
                        </a:solidFill>
                      </a:endParaRPr>
                    </a:p>
                  </a:txBody>
                  <a:tcPr/>
                </a:tc>
              </a:tr>
              <a:tr h="370840">
                <a:tc>
                  <a:txBody>
                    <a:bodyPr/>
                    <a:lstStyle/>
                    <a:p>
                      <a:r>
                        <a:rPr lang="en-US" dirty="0" smtClean="0">
                          <a:latin typeface="Courier"/>
                          <a:cs typeface="Courier"/>
                        </a:rPr>
                        <a:t>\W</a:t>
                      </a:r>
                      <a:endParaRPr lang="en-US" dirty="0">
                        <a:latin typeface="Courier"/>
                        <a:cs typeface="Courier"/>
                      </a:endParaRPr>
                    </a:p>
                  </a:txBody>
                  <a:tcPr/>
                </a:tc>
                <a:tc>
                  <a:txBody>
                    <a:bodyPr/>
                    <a:lstStyle/>
                    <a:p>
                      <a:r>
                        <a:rPr lang="en-US" sz="1800" kern="1200" dirty="0" smtClean="0">
                          <a:solidFill>
                            <a:schemeClr val="accent1"/>
                          </a:solidFill>
                          <a:latin typeface="+mn-lt"/>
                          <a:ea typeface="+mn-ea"/>
                          <a:cs typeface="+mn-cs"/>
                        </a:rPr>
                        <a:t>Matches any </a:t>
                      </a:r>
                      <a:r>
                        <a:rPr lang="en-US" sz="1800" kern="1200" dirty="0" err="1" smtClean="0">
                          <a:solidFill>
                            <a:schemeClr val="accent1"/>
                          </a:solidFill>
                          <a:latin typeface="+mn-lt"/>
                          <a:ea typeface="+mn-ea"/>
                          <a:cs typeface="+mn-cs"/>
                        </a:rPr>
                        <a:t>nonalphanumeric</a:t>
                      </a:r>
                      <a:r>
                        <a:rPr lang="en-US" sz="1800" kern="1200" dirty="0" smtClean="0">
                          <a:solidFill>
                            <a:schemeClr val="accent1"/>
                          </a:solidFill>
                          <a:latin typeface="+mn-lt"/>
                          <a:ea typeface="+mn-ea"/>
                          <a:cs typeface="+mn-cs"/>
                        </a:rPr>
                        <a:t> character; this is equivalent to </a:t>
                      </a:r>
                      <a:r>
                        <a:rPr lang="en-US" sz="1800" kern="1200" dirty="0" smtClean="0">
                          <a:solidFill>
                            <a:schemeClr val="tx1"/>
                          </a:solidFill>
                          <a:latin typeface="Courier"/>
                          <a:ea typeface="+mn-ea"/>
                          <a:cs typeface="Courier"/>
                        </a:rPr>
                        <a:t>[^a-zA-Z0-9_]</a:t>
                      </a:r>
                      <a:endParaRPr lang="en-US" dirty="0">
                        <a:solidFill>
                          <a:schemeClr val="accent1"/>
                        </a:solidFill>
                        <a:latin typeface="Courier"/>
                        <a:cs typeface="Courier"/>
                      </a:endParaRPr>
                    </a:p>
                  </a:txBody>
                  <a:tcPr/>
                </a:tc>
              </a:tr>
            </a:tbl>
          </a:graphicData>
        </a:graphic>
      </p:graphicFrame>
      <p:sp>
        <p:nvSpPr>
          <p:cNvPr id="6" name="TextBox 5"/>
          <p:cNvSpPr txBox="1"/>
          <p:nvPr/>
        </p:nvSpPr>
        <p:spPr bwMode="auto">
          <a:xfrm>
            <a:off x="344910" y="1516191"/>
            <a:ext cx="8336866" cy="153888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Regular expression operators have special meaning inside regular expressions and cannot be used to match characters </a:t>
            </a:r>
            <a:r>
              <a:rPr lang="en-US" dirty="0" smtClean="0">
                <a:latin typeface="Courier"/>
                <a:cs typeface="Courier"/>
              </a:rPr>
              <a:t>'*'</a:t>
            </a:r>
            <a:r>
              <a:rPr lang="en-US" sz="2000" dirty="0" smtClean="0">
                <a:solidFill>
                  <a:schemeClr val="accent1"/>
                </a:solidFill>
              </a:rPr>
              <a:t>, </a:t>
            </a:r>
            <a:r>
              <a:rPr lang="en-US" dirty="0" smtClean="0">
                <a:solidFill>
                  <a:srgbClr val="000000"/>
                </a:solidFill>
                <a:latin typeface="Courier"/>
                <a:cs typeface="Courier"/>
              </a:rPr>
              <a:t>'.'</a:t>
            </a:r>
            <a:r>
              <a:rPr lang="en-US" sz="2000" dirty="0" smtClean="0">
                <a:solidFill>
                  <a:schemeClr val="accent1"/>
                </a:solidFill>
              </a:rPr>
              <a:t>, or </a:t>
            </a:r>
            <a:r>
              <a:rPr lang="en-US" dirty="0" smtClean="0">
                <a:latin typeface="Courier"/>
                <a:cs typeface="Courier"/>
              </a:rPr>
              <a:t>'['</a:t>
            </a:r>
            <a:endParaRPr lang="en-US" dirty="0" smtClean="0"/>
          </a:p>
          <a:p>
            <a:pPr defTabSz="914400" fontAlgn="base">
              <a:spcBef>
                <a:spcPct val="0"/>
              </a:spcBef>
              <a:spcAft>
                <a:spcPct val="0"/>
              </a:spcAft>
            </a:pPr>
            <a:endParaRPr lang="en-US" sz="1050" dirty="0" smtClean="0">
              <a:solidFill>
                <a:schemeClr val="accent1"/>
              </a:solidFill>
            </a:endParaRPr>
          </a:p>
          <a:p>
            <a:pPr defTabSz="914400" fontAlgn="base">
              <a:spcBef>
                <a:spcPct val="0"/>
              </a:spcBef>
              <a:spcAft>
                <a:spcPct val="0"/>
              </a:spcAft>
            </a:pPr>
            <a:r>
              <a:rPr lang="en-US" sz="2000" dirty="0" smtClean="0">
                <a:solidFill>
                  <a:schemeClr val="accent1"/>
                </a:solidFill>
              </a:rPr>
              <a:t>The escape sequence \ must be used instead</a:t>
            </a:r>
          </a:p>
          <a:p>
            <a:pPr marL="739775" lvl="1" indent="-282575" defTabSz="914400" fontAlgn="base">
              <a:spcBef>
                <a:spcPct val="0"/>
              </a:spcBef>
              <a:spcAft>
                <a:spcPct val="0"/>
              </a:spcAft>
              <a:buClr>
                <a:schemeClr val="tx1"/>
              </a:buClr>
              <a:buFont typeface="Arial"/>
              <a:buChar char="•"/>
            </a:pPr>
            <a:r>
              <a:rPr lang="en-US" sz="2000" dirty="0" smtClean="0">
                <a:solidFill>
                  <a:schemeClr val="accent1"/>
                </a:solidFill>
              </a:rPr>
              <a:t>regular expression </a:t>
            </a:r>
            <a:r>
              <a:rPr lang="en-US" sz="1600" dirty="0" smtClean="0">
                <a:solidFill>
                  <a:srgbClr val="000000"/>
                </a:solidFill>
                <a:latin typeface="Courier"/>
                <a:cs typeface="Courier"/>
              </a:rPr>
              <a:t>'\*\['</a:t>
            </a:r>
            <a:r>
              <a:rPr lang="en-US" sz="2000" dirty="0" smtClean="0">
                <a:solidFill>
                  <a:schemeClr val="accent1"/>
                </a:solidFill>
              </a:rPr>
              <a:t> matches string </a:t>
            </a:r>
            <a:r>
              <a:rPr lang="en-US" sz="1600" dirty="0" smtClean="0">
                <a:solidFill>
                  <a:srgbClr val="000000"/>
                </a:solidFill>
                <a:latin typeface="Courier"/>
                <a:cs typeface="Courier"/>
              </a:rPr>
              <a:t>'*[</a:t>
            </a:r>
            <a:r>
              <a:rPr lang="en-US" dirty="0" smtClean="0">
                <a:solidFill>
                  <a:srgbClr val="000000"/>
                </a:solidFill>
                <a:latin typeface="Courier"/>
                <a:cs typeface="Courier"/>
              </a:rPr>
              <a:t>'</a:t>
            </a:r>
            <a:endParaRPr lang="en-US" sz="2000" dirty="0" smtClean="0">
              <a:solidFill>
                <a:schemeClr val="accent1"/>
              </a:solidFill>
            </a:endParaRPr>
          </a:p>
        </p:txBody>
      </p:sp>
      <p:sp>
        <p:nvSpPr>
          <p:cNvPr id="8" name="TextBox 7"/>
          <p:cNvSpPr txBox="1"/>
          <p:nvPr/>
        </p:nvSpPr>
        <p:spPr bwMode="auto">
          <a:xfrm>
            <a:off x="344910" y="3244607"/>
            <a:ext cx="5923179" cy="70788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dirty="0" smtClean="0">
                <a:solidFill>
                  <a:srgbClr val="000000"/>
                </a:solidFill>
                <a:latin typeface="Courier"/>
                <a:cs typeface="Courier"/>
              </a:rPr>
              <a:t>\</a:t>
            </a:r>
            <a:r>
              <a:rPr lang="en-US" sz="2000" dirty="0" smtClean="0">
                <a:solidFill>
                  <a:schemeClr val="accent1"/>
                </a:solidFill>
              </a:rPr>
              <a:t> may also signal a regular expression </a:t>
            </a:r>
            <a:r>
              <a:rPr lang="en-US" sz="2000" dirty="0" smtClean="0">
                <a:solidFill>
                  <a:srgbClr val="FF0000"/>
                </a:solidFill>
              </a:rPr>
              <a:t>special sequence</a:t>
            </a:r>
            <a:endParaRPr lang="en-US" sz="2000" kern="0" dirty="0" smtClean="0">
              <a:solidFill>
                <a:srgbClr val="FF0000"/>
              </a:solidFill>
              <a:latin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Standard Library module </a:t>
            </a:r>
            <a:r>
              <a:rPr lang="en-US" sz="3600" b="1" kern="0" dirty="0" smtClean="0">
                <a:latin typeface="Courier"/>
                <a:cs typeface="Courier"/>
              </a:rPr>
              <a:t>re</a:t>
            </a:r>
            <a:endParaRPr lang="en-US" sz="2000" kern="0" dirty="0" smtClean="0">
              <a:latin typeface="Courier"/>
              <a:cs typeface="Courier"/>
            </a:endParaRPr>
          </a:p>
        </p:txBody>
      </p:sp>
      <p:sp>
        <p:nvSpPr>
          <p:cNvPr id="6" name="TextBox 5"/>
          <p:cNvSpPr txBox="1"/>
          <p:nvPr/>
        </p:nvSpPr>
        <p:spPr bwMode="auto">
          <a:xfrm>
            <a:off x="344910" y="1389235"/>
            <a:ext cx="8336866" cy="179279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Standard Library module </a:t>
            </a:r>
            <a:r>
              <a:rPr lang="en-US" dirty="0" smtClean="0">
                <a:solidFill>
                  <a:srgbClr val="000000"/>
                </a:solidFill>
                <a:latin typeface="Courier"/>
                <a:cs typeface="Courier"/>
              </a:rPr>
              <a:t>re</a:t>
            </a:r>
            <a:r>
              <a:rPr lang="en-US" sz="2000" dirty="0" smtClean="0">
                <a:solidFill>
                  <a:schemeClr val="accent1"/>
                </a:solidFill>
              </a:rPr>
              <a:t> </a:t>
            </a:r>
            <a:r>
              <a:rPr lang="en-US" sz="2000" dirty="0" smtClean="0">
                <a:solidFill>
                  <a:schemeClr val="accent1"/>
                </a:solidFill>
              </a:rPr>
              <a:t>contains</a:t>
            </a:r>
            <a:r>
              <a:rPr lang="en-US" sz="2000" dirty="0" smtClean="0">
                <a:solidFill>
                  <a:schemeClr val="accent1"/>
                </a:solidFill>
              </a:rPr>
              <a:t> </a:t>
            </a:r>
            <a:r>
              <a:rPr lang="en-US" sz="2000" dirty="0" smtClean="0">
                <a:solidFill>
                  <a:schemeClr val="accent1"/>
                </a:solidFill>
              </a:rPr>
              <a:t>regular </a:t>
            </a:r>
            <a:r>
              <a:rPr lang="en-US" sz="2000" dirty="0" smtClean="0">
                <a:solidFill>
                  <a:schemeClr val="accent1"/>
                </a:solidFill>
              </a:rPr>
              <a:t>expression tools</a:t>
            </a:r>
          </a:p>
          <a:p>
            <a:pPr defTabSz="914400" fontAlgn="base">
              <a:spcBef>
                <a:spcPct val="0"/>
              </a:spcBef>
              <a:spcAft>
                <a:spcPct val="0"/>
              </a:spcAft>
            </a:pPr>
            <a:endParaRPr lang="en-US" sz="2000" dirty="0" smtClean="0">
              <a:solidFill>
                <a:schemeClr val="accent1"/>
              </a:solidFill>
            </a:endParaRPr>
          </a:p>
          <a:p>
            <a:pPr defTabSz="914400" fontAlgn="base">
              <a:spcBef>
                <a:spcPct val="0"/>
              </a:spcBef>
              <a:spcAft>
                <a:spcPct val="0"/>
              </a:spcAft>
            </a:pPr>
            <a:r>
              <a:rPr lang="en-US" sz="2000" dirty="0" smtClean="0">
                <a:solidFill>
                  <a:schemeClr val="accent1"/>
                </a:solidFill>
              </a:rPr>
              <a:t>Function </a:t>
            </a:r>
            <a:r>
              <a:rPr lang="en-US" dirty="0" err="1" smtClean="0">
                <a:solidFill>
                  <a:srgbClr val="000000"/>
                </a:solidFill>
                <a:latin typeface="Courier"/>
                <a:cs typeface="Courier"/>
              </a:rPr>
              <a:t>findall</a:t>
            </a:r>
            <a:r>
              <a:rPr lang="en-US" dirty="0" smtClean="0">
                <a:solidFill>
                  <a:srgbClr val="000000"/>
                </a:solidFill>
                <a:latin typeface="Courier"/>
                <a:cs typeface="Courier"/>
              </a:rPr>
              <a:t>()</a:t>
            </a:r>
            <a:r>
              <a:rPr lang="en-US" sz="2000" dirty="0" smtClean="0">
                <a:solidFill>
                  <a:schemeClr val="accent1"/>
                </a:solidFill>
              </a:rPr>
              <a:t> takes</a:t>
            </a:r>
            <a:r>
              <a:rPr lang="en-US" sz="2000" dirty="0" smtClean="0">
                <a:solidFill>
                  <a:schemeClr val="accent1"/>
                </a:solidFill>
              </a:rPr>
              <a:t> regular expression </a:t>
            </a:r>
            <a:r>
              <a:rPr lang="en-US" dirty="0" smtClean="0">
                <a:solidFill>
                  <a:srgbClr val="000000"/>
                </a:solidFill>
                <a:latin typeface="Courier"/>
                <a:cs typeface="Courier"/>
              </a:rPr>
              <a:t>pattern</a:t>
            </a:r>
            <a:r>
              <a:rPr lang="en-US" dirty="0" smtClean="0">
                <a:solidFill>
                  <a:schemeClr val="accent1"/>
                </a:solidFill>
              </a:rPr>
              <a:t> </a:t>
            </a:r>
            <a:r>
              <a:rPr lang="en-US" sz="2000" dirty="0" smtClean="0">
                <a:solidFill>
                  <a:schemeClr val="accent1"/>
                </a:solidFill>
              </a:rPr>
              <a:t>and string </a:t>
            </a:r>
            <a:r>
              <a:rPr lang="en-US" dirty="0" smtClean="0">
                <a:solidFill>
                  <a:srgbClr val="000000"/>
                </a:solidFill>
                <a:latin typeface="Courier"/>
                <a:cs typeface="Courier"/>
              </a:rPr>
              <a:t>text</a:t>
            </a:r>
            <a:r>
              <a:rPr lang="en-US" sz="2000" dirty="0" smtClean="0">
                <a:solidFill>
                  <a:schemeClr val="accent1"/>
                </a:solidFill>
              </a:rPr>
              <a:t> as input and returns a list </a:t>
            </a:r>
            <a:r>
              <a:rPr lang="en-US" sz="2000" dirty="0" smtClean="0">
                <a:solidFill>
                  <a:schemeClr val="accent1"/>
                </a:solidFill>
              </a:rPr>
              <a:t>of all substrings of </a:t>
            </a:r>
            <a:r>
              <a:rPr lang="en-US" dirty="0" smtClean="0">
                <a:solidFill>
                  <a:srgbClr val="000000"/>
                </a:solidFill>
                <a:latin typeface="Courier"/>
                <a:cs typeface="Courier"/>
              </a:rPr>
              <a:t>pattern</a:t>
            </a:r>
            <a:r>
              <a:rPr lang="en-US" sz="2000" dirty="0" smtClean="0">
                <a:solidFill>
                  <a:schemeClr val="accent1"/>
                </a:solidFill>
              </a:rPr>
              <a:t>, from left to right, that match regular expression </a:t>
            </a:r>
            <a:r>
              <a:rPr lang="en-US" dirty="0" smtClean="0">
                <a:solidFill>
                  <a:srgbClr val="000000"/>
                </a:solidFill>
                <a:latin typeface="Courier"/>
                <a:cs typeface="Courier"/>
              </a:rPr>
              <a:t>pattern</a:t>
            </a:r>
            <a:r>
              <a:rPr lang="en-US" dirty="0" smtClean="0">
                <a:solidFill>
                  <a:schemeClr val="accent1"/>
                </a:solidFill>
              </a:rPr>
              <a:t> </a:t>
            </a:r>
            <a:endParaRPr lang="en-US" dirty="0" smtClean="0">
              <a:solidFill>
                <a:srgbClr val="000000"/>
              </a:solidFill>
              <a:latin typeface="Courier"/>
              <a:cs typeface="Courier"/>
            </a:endParaRPr>
          </a:p>
          <a:p>
            <a:pPr defTabSz="914400" fontAlgn="base">
              <a:spcBef>
                <a:spcPct val="0"/>
              </a:spcBef>
              <a:spcAft>
                <a:spcPct val="0"/>
              </a:spcAft>
            </a:pPr>
            <a:endParaRPr lang="en-US" sz="1050" dirty="0" smtClean="0">
              <a:solidFill>
                <a:schemeClr val="accent1"/>
              </a:solidFill>
            </a:endParaRPr>
          </a:p>
        </p:txBody>
      </p:sp>
      <p:sp>
        <p:nvSpPr>
          <p:cNvPr id="9" name="TextBox 8"/>
          <p:cNvSpPr txBox="1"/>
          <p:nvPr/>
        </p:nvSpPr>
        <p:spPr bwMode="auto">
          <a:xfrm>
            <a:off x="953581" y="3378002"/>
            <a:ext cx="5913009"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from re import </a:t>
            </a:r>
            <a:r>
              <a:rPr lang="en-US" sz="1400" dirty="0" err="1" smtClean="0">
                <a:latin typeface="Courier"/>
                <a:cs typeface="Courier"/>
              </a:rPr>
              <a:t>findall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findall('best</a:t>
            </a:r>
            <a:r>
              <a:rPr lang="en-US" sz="1400" dirty="0" smtClean="0">
                <a:latin typeface="Courier"/>
                <a:cs typeface="Courier"/>
              </a:rPr>
              <a:t>', '</a:t>
            </a:r>
            <a:r>
              <a:rPr lang="en-US" sz="1400" dirty="0" err="1" smtClean="0">
                <a:latin typeface="Courier"/>
                <a:cs typeface="Courier"/>
              </a:rPr>
              <a:t>beetbtbelt?bet</a:t>
            </a:r>
            <a:r>
              <a:rPr lang="en-US" sz="1400" dirty="0" smtClean="0">
                <a:latin typeface="Courier"/>
                <a:cs typeface="Courier"/>
              </a:rPr>
              <a:t>, best') </a:t>
            </a:r>
          </a:p>
          <a:p>
            <a:pPr defTabSz="914400" fontAlgn="base">
              <a:spcBef>
                <a:spcPct val="0"/>
              </a:spcBef>
              <a:spcAft>
                <a:spcPct val="0"/>
              </a:spcAft>
            </a:pPr>
            <a:r>
              <a:rPr lang="en-US" sz="1400" dirty="0" smtClean="0">
                <a:latin typeface="Courier"/>
                <a:cs typeface="Courier"/>
              </a:rPr>
              <a:t>['best']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findall('be.t</a:t>
            </a:r>
            <a:r>
              <a:rPr lang="en-US" sz="1400" dirty="0" smtClean="0">
                <a:latin typeface="Courier"/>
                <a:cs typeface="Courier"/>
              </a:rPr>
              <a:t>', '</a:t>
            </a:r>
            <a:r>
              <a:rPr lang="en-US" sz="1400" dirty="0" err="1" smtClean="0">
                <a:latin typeface="Courier"/>
                <a:cs typeface="Courier"/>
              </a:rPr>
              <a:t>beetbtbelt?bet</a:t>
            </a:r>
            <a:r>
              <a:rPr lang="en-US" sz="1400" dirty="0" smtClean="0">
                <a:latin typeface="Courier"/>
                <a:cs typeface="Courier"/>
              </a:rPr>
              <a:t>, best') </a:t>
            </a:r>
          </a:p>
          <a:p>
            <a:pPr defTabSz="914400" fontAlgn="base">
              <a:spcBef>
                <a:spcPct val="0"/>
              </a:spcBef>
              <a:spcAft>
                <a:spcPct val="0"/>
              </a:spcAft>
            </a:pPr>
            <a:r>
              <a:rPr lang="en-US" sz="1400" dirty="0" smtClean="0">
                <a:latin typeface="Courier"/>
                <a:cs typeface="Courier"/>
              </a:rPr>
              <a:t>['beet', 'belt', 'best']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findall('be?t</a:t>
            </a:r>
            <a:r>
              <a:rPr lang="en-US" sz="1400" dirty="0" smtClean="0">
                <a:latin typeface="Courier"/>
                <a:cs typeface="Courier"/>
              </a:rPr>
              <a:t>', '</a:t>
            </a:r>
            <a:r>
              <a:rPr lang="en-US" sz="1400" dirty="0" err="1" smtClean="0">
                <a:latin typeface="Courier"/>
                <a:cs typeface="Courier"/>
              </a:rPr>
              <a:t>beetbtbelt?bet</a:t>
            </a:r>
            <a:r>
              <a:rPr lang="en-US" sz="1400" dirty="0" smtClean="0">
                <a:latin typeface="Courier"/>
                <a:cs typeface="Courier"/>
              </a:rPr>
              <a:t>, best') </a:t>
            </a:r>
          </a:p>
          <a:p>
            <a:pPr defTabSz="914400" fontAlgn="base">
              <a:spcBef>
                <a:spcPct val="0"/>
              </a:spcBef>
              <a:spcAft>
                <a:spcPct val="0"/>
              </a:spcAft>
            </a:pPr>
            <a:r>
              <a:rPr lang="en-US" sz="1400" dirty="0" smtClean="0">
                <a:latin typeface="Courier"/>
                <a:cs typeface="Courier"/>
              </a:rPr>
              <a:t>['</a:t>
            </a:r>
            <a:r>
              <a:rPr lang="en-US" sz="1400" dirty="0" err="1" smtClean="0">
                <a:latin typeface="Courier"/>
                <a:cs typeface="Courier"/>
              </a:rPr>
              <a:t>bt</a:t>
            </a:r>
            <a:r>
              <a:rPr lang="en-US" sz="1400" dirty="0" smtClean="0">
                <a:latin typeface="Courier"/>
                <a:cs typeface="Courier"/>
              </a:rPr>
              <a:t>', 'bet']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findall('be</a:t>
            </a:r>
            <a:r>
              <a:rPr lang="en-US" sz="1400" dirty="0" smtClean="0">
                <a:latin typeface="Courier"/>
                <a:cs typeface="Courier"/>
              </a:rPr>
              <a:t>*</a:t>
            </a:r>
            <a:r>
              <a:rPr lang="en-US" sz="1400" dirty="0" err="1" smtClean="0">
                <a:latin typeface="Courier"/>
                <a:cs typeface="Courier"/>
              </a:rPr>
              <a:t>t</a:t>
            </a:r>
            <a:r>
              <a:rPr lang="en-US" sz="1400" dirty="0" smtClean="0">
                <a:latin typeface="Courier"/>
                <a:cs typeface="Courier"/>
              </a:rPr>
              <a:t>', '</a:t>
            </a:r>
            <a:r>
              <a:rPr lang="en-US" sz="1400" dirty="0" err="1" smtClean="0">
                <a:latin typeface="Courier"/>
                <a:cs typeface="Courier"/>
              </a:rPr>
              <a:t>beetbtbelt?bet</a:t>
            </a:r>
            <a:r>
              <a:rPr lang="en-US" sz="1400" dirty="0" smtClean="0">
                <a:latin typeface="Courier"/>
                <a:cs typeface="Courier"/>
              </a:rPr>
              <a:t>, best') </a:t>
            </a:r>
          </a:p>
          <a:p>
            <a:pPr defTabSz="914400" fontAlgn="base">
              <a:spcBef>
                <a:spcPct val="0"/>
              </a:spcBef>
              <a:spcAft>
                <a:spcPct val="0"/>
              </a:spcAft>
            </a:pPr>
            <a:r>
              <a:rPr lang="en-US" sz="1400" dirty="0" smtClean="0">
                <a:latin typeface="Courier"/>
                <a:cs typeface="Courier"/>
              </a:rPr>
              <a:t>['beet', '</a:t>
            </a:r>
            <a:r>
              <a:rPr lang="en-US" sz="1400" dirty="0" err="1" smtClean="0">
                <a:latin typeface="Courier"/>
                <a:cs typeface="Courier"/>
              </a:rPr>
              <a:t>bt</a:t>
            </a:r>
            <a:r>
              <a:rPr lang="en-US" sz="1400" dirty="0" smtClean="0">
                <a:latin typeface="Courier"/>
                <a:cs typeface="Courier"/>
              </a:rPr>
              <a:t>', 'bet'] </a:t>
            </a:r>
          </a:p>
          <a:p>
            <a:pPr defTabSz="914400" fontAlgn="base">
              <a:spcBef>
                <a:spcPct val="0"/>
              </a:spcBef>
              <a:spcAft>
                <a:spcPct val="0"/>
              </a:spcAft>
            </a:pPr>
            <a:r>
              <a:rPr lang="en-US" sz="1400" dirty="0" smtClean="0">
                <a:latin typeface="Courier"/>
                <a:cs typeface="Courier"/>
              </a:rPr>
              <a:t>&gt;&gt;&gt; </a:t>
            </a:r>
            <a:r>
              <a:rPr lang="en-US" sz="1400" dirty="0" err="1" smtClean="0">
                <a:latin typeface="Courier"/>
                <a:cs typeface="Courier"/>
              </a:rPr>
              <a:t>findall('be+t</a:t>
            </a:r>
            <a:r>
              <a:rPr lang="en-US" sz="1400" dirty="0" smtClean="0">
                <a:latin typeface="Courier"/>
                <a:cs typeface="Courier"/>
              </a:rPr>
              <a:t>', '</a:t>
            </a:r>
            <a:r>
              <a:rPr lang="en-US" sz="1400" dirty="0" err="1" smtClean="0">
                <a:latin typeface="Courier"/>
                <a:cs typeface="Courier"/>
              </a:rPr>
              <a:t>beetbtbelt?bet</a:t>
            </a:r>
            <a:r>
              <a:rPr lang="en-US" sz="1400" dirty="0" smtClean="0">
                <a:latin typeface="Courier"/>
                <a:cs typeface="Courier"/>
              </a:rPr>
              <a:t>, best') </a:t>
            </a:r>
          </a:p>
          <a:p>
            <a:pPr defTabSz="914400" fontAlgn="base">
              <a:spcBef>
                <a:spcPct val="0"/>
              </a:spcBef>
              <a:spcAft>
                <a:spcPct val="0"/>
              </a:spcAft>
            </a:pPr>
            <a:r>
              <a:rPr lang="en-US" sz="1400" dirty="0" smtClean="0">
                <a:latin typeface="Courier"/>
                <a:cs typeface="Courier"/>
              </a:rPr>
              <a:t>['beet', 'bet']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a:cs typeface="Courier"/>
            </a:endParaRPr>
          </a:p>
        </p:txBody>
      </p:sp>
      <p:sp>
        <p:nvSpPr>
          <p:cNvPr id="6" name="TextBox 5"/>
          <p:cNvSpPr txBox="1"/>
          <p:nvPr/>
        </p:nvSpPr>
        <p:spPr bwMode="auto">
          <a:xfrm>
            <a:off x="344910" y="1546970"/>
            <a:ext cx="8336866" cy="14773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 </a:t>
            </a:r>
            <a:r>
              <a:rPr lang="en-US" sz="2000" dirty="0" smtClean="0">
                <a:solidFill>
                  <a:srgbClr val="FF0000"/>
                </a:solidFill>
              </a:rPr>
              <a:t>web crawler </a:t>
            </a:r>
            <a:r>
              <a:rPr lang="en-US" sz="2000" dirty="0" smtClean="0">
                <a:solidFill>
                  <a:schemeClr val="accent1"/>
                </a:solidFill>
              </a:rPr>
              <a:t>is a program that systematically visits web pages by following hyperlinks</a:t>
            </a:r>
          </a:p>
          <a:p>
            <a:pPr defTabSz="914400" fontAlgn="base">
              <a:spcBef>
                <a:spcPct val="0"/>
              </a:spcBef>
              <a:spcAft>
                <a:spcPct val="0"/>
              </a:spcAft>
            </a:pPr>
            <a:endParaRPr lang="en-US" sz="1200" dirty="0" smtClean="0">
              <a:solidFill>
                <a:schemeClr val="accent1"/>
              </a:solidFill>
            </a:endParaRPr>
          </a:p>
          <a:p>
            <a:pPr defTabSz="914400" fontAlgn="base">
              <a:spcBef>
                <a:spcPct val="0"/>
              </a:spcBef>
              <a:spcAft>
                <a:spcPct val="0"/>
              </a:spcAft>
            </a:pPr>
            <a:r>
              <a:rPr lang="en-US" sz="2000" dirty="0" smtClean="0">
                <a:solidFill>
                  <a:schemeClr val="accent1"/>
                </a:solidFill>
              </a:rPr>
              <a:t>Every time it visits a web page, a web crawler processes its content</a:t>
            </a:r>
          </a:p>
          <a:p>
            <a:pPr marL="739775" lvl="1" indent="-282575" defTabSz="914400" fontAlgn="base">
              <a:spcBef>
                <a:spcPct val="0"/>
              </a:spcBef>
              <a:spcAft>
                <a:spcPct val="0"/>
              </a:spcAft>
              <a:buFont typeface="Arial"/>
              <a:buChar char="•"/>
            </a:pPr>
            <a:endParaRPr lang="en-US" dirty="0" smtClean="0"/>
          </a:p>
        </p:txBody>
      </p:sp>
      <p:grpSp>
        <p:nvGrpSpPr>
          <p:cNvPr id="74" name="Group 73"/>
          <p:cNvGrpSpPr/>
          <p:nvPr/>
        </p:nvGrpSpPr>
        <p:grpSpPr>
          <a:xfrm>
            <a:off x="792329" y="3789003"/>
            <a:ext cx="7265686" cy="2831545"/>
            <a:chOff x="792329" y="3789003"/>
            <a:chExt cx="7265686" cy="2831545"/>
          </a:xfrm>
        </p:grpSpPr>
        <p:sp>
          <p:nvSpPr>
            <p:cNvPr id="8" name="TextBox 7"/>
            <p:cNvSpPr txBox="1"/>
            <p:nvPr/>
          </p:nvSpPr>
          <p:spPr bwMode="auto">
            <a:xfrm>
              <a:off x="792329" y="4958554"/>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a:ea typeface="+mj-ea"/>
                  <a:cs typeface="Courier"/>
                </a:rPr>
                <a:t>Beijing × 3</a:t>
              </a:r>
            </a:p>
            <a:p>
              <a:pPr defTabSz="914400" fontAlgn="base">
                <a:spcBef>
                  <a:spcPct val="0"/>
                </a:spcBef>
                <a:spcAft>
                  <a:spcPct val="0"/>
                </a:spcAft>
              </a:pPr>
              <a:r>
                <a:rPr lang="en-US" sz="1600" kern="0" dirty="0" smtClean="0">
                  <a:latin typeface="Courier"/>
                  <a:ea typeface="+mj-ea"/>
                  <a:cs typeface="Courier"/>
                </a:rPr>
                <a:t>Paris </a:t>
              </a:r>
              <a:r>
                <a:rPr lang="en-US" sz="1600" kern="0" dirty="0" smtClean="0">
                  <a:latin typeface="Courier"/>
                  <a:cs typeface="Courier"/>
                </a:rPr>
                <a:t>×</a:t>
              </a:r>
              <a:r>
                <a:rPr lang="en-US" sz="1600" kern="0" dirty="0" smtClean="0">
                  <a:latin typeface="Courier"/>
                  <a:ea typeface="+mj-ea"/>
                  <a:cs typeface="Courier"/>
                </a:rPr>
                <a:t> 5</a:t>
              </a:r>
            </a:p>
            <a:p>
              <a:pPr defTabSz="914400" fontAlgn="base">
                <a:spcBef>
                  <a:spcPct val="0"/>
                </a:spcBef>
                <a:spcAft>
                  <a:spcPct val="0"/>
                </a:spcAft>
              </a:pPr>
              <a:r>
                <a:rPr kumimoji="0" lang="en-US" sz="1600" b="0" i="0" u="none" strike="noStrike" kern="0" cap="none" spc="0" normalizeH="0" baseline="0" noProof="0" dirty="0" smtClean="0">
                  <a:ln>
                    <a:noFill/>
                  </a:ln>
                  <a:effectLst/>
                  <a:uLnTx/>
                  <a:uFillTx/>
                  <a:latin typeface="Courier"/>
                  <a:ea typeface="+mj-ea"/>
                  <a:cs typeface="Courier"/>
                </a:rPr>
                <a:t>Chicago </a:t>
              </a:r>
              <a:r>
                <a:rPr lang="en-US" sz="1600" kern="0" dirty="0" smtClean="0">
                  <a:latin typeface="Courier"/>
                  <a:cs typeface="Courier"/>
                </a:rPr>
                <a:t>×</a:t>
              </a:r>
              <a:r>
                <a:rPr kumimoji="0" lang="en-US" sz="1600" b="0" i="0" u="none" strike="noStrike" kern="0" cap="none" spc="0" normalizeH="0" baseline="0" noProof="0" dirty="0" smtClean="0">
                  <a:ln>
                    <a:noFill/>
                  </a:ln>
                  <a:effectLst/>
                  <a:uLnTx/>
                  <a:uFillTx/>
                  <a:latin typeface="Courier"/>
                  <a:ea typeface="+mj-ea"/>
                  <a:cs typeface="Courier"/>
                </a:rPr>
                <a:t> 5</a:t>
              </a:r>
            </a:p>
          </p:txBody>
        </p:sp>
        <p:sp>
          <p:nvSpPr>
            <p:cNvPr id="10" name="TextBox 9"/>
            <p:cNvSpPr txBox="1"/>
            <p:nvPr/>
          </p:nvSpPr>
          <p:spPr bwMode="auto">
            <a:xfrm>
              <a:off x="2665246" y="4127557"/>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a:ea typeface="+mj-ea"/>
                  <a:cs typeface="Courier"/>
                </a:rPr>
                <a:t>Chicago × 3</a:t>
              </a:r>
            </a:p>
            <a:p>
              <a:pPr defTabSz="914400" fontAlgn="base">
                <a:spcBef>
                  <a:spcPct val="0"/>
                </a:spcBef>
                <a:spcAft>
                  <a:spcPct val="0"/>
                </a:spcAft>
              </a:pPr>
              <a:r>
                <a:rPr lang="en-US" sz="1600" kern="0" dirty="0" smtClean="0">
                  <a:latin typeface="Courier"/>
                  <a:ea typeface="+mj-ea"/>
                  <a:cs typeface="Courier"/>
                </a:rPr>
                <a:t>Beijing </a:t>
              </a:r>
              <a:r>
                <a:rPr lang="en-US" sz="1600" kern="0" dirty="0" smtClean="0">
                  <a:latin typeface="Courier"/>
                  <a:cs typeface="Courier"/>
                </a:rPr>
                <a:t>×</a:t>
              </a:r>
              <a:r>
                <a:rPr lang="en-US" sz="1600" kern="0" dirty="0" smtClean="0">
                  <a:latin typeface="Courier"/>
                  <a:ea typeface="+mj-ea"/>
                  <a:cs typeface="Courier"/>
                </a:rPr>
                <a:t> 6</a:t>
              </a:r>
            </a:p>
            <a:p>
              <a:pPr defTabSz="914400" fontAlgn="base">
                <a:spcBef>
                  <a:spcPct val="0"/>
                </a:spcBef>
                <a:spcAft>
                  <a:spcPct val="0"/>
                </a:spcAft>
              </a:pPr>
              <a:endParaRPr kumimoji="0" lang="en-US" sz="1600" b="0" i="0" u="none" strike="noStrike" kern="0" cap="none" spc="0" normalizeH="0" baseline="0" noProof="0" dirty="0" smtClean="0">
                <a:ln>
                  <a:noFill/>
                </a:ln>
                <a:effectLst/>
                <a:uLnTx/>
                <a:uFillTx/>
                <a:latin typeface="Courier"/>
                <a:ea typeface="+mj-ea"/>
                <a:cs typeface="Courier"/>
              </a:endParaRPr>
            </a:p>
          </p:txBody>
        </p:sp>
        <p:sp>
          <p:nvSpPr>
            <p:cNvPr id="11" name="TextBox 10"/>
            <p:cNvSpPr txBox="1"/>
            <p:nvPr/>
          </p:nvSpPr>
          <p:spPr bwMode="auto">
            <a:xfrm>
              <a:off x="2665246" y="5789551"/>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a:ea typeface="+mj-ea"/>
                  <a:cs typeface="Courier"/>
                </a:rPr>
                <a:t>Bogota</a:t>
              </a:r>
              <a:r>
                <a:rPr kumimoji="0" lang="en-US" sz="1600" b="0" i="0" u="none" strike="noStrike" kern="0" cap="none" spc="0" normalizeH="0" noProof="0" dirty="0" smtClean="0">
                  <a:ln>
                    <a:noFill/>
                  </a:ln>
                  <a:effectLst/>
                  <a:uLnTx/>
                  <a:uFillTx/>
                  <a:latin typeface="Courier"/>
                  <a:ea typeface="+mj-ea"/>
                  <a:cs typeface="Courier"/>
                </a:rPr>
                <a:t> </a:t>
              </a:r>
              <a:r>
                <a:rPr kumimoji="0" lang="en-US" sz="1600" b="0" i="0" u="none" strike="noStrike" kern="0" cap="none" spc="0" normalizeH="0" baseline="0" noProof="0" dirty="0" smtClean="0">
                  <a:ln>
                    <a:noFill/>
                  </a:ln>
                  <a:effectLst/>
                  <a:uLnTx/>
                  <a:uFillTx/>
                  <a:latin typeface="Courier"/>
                  <a:ea typeface="+mj-ea"/>
                  <a:cs typeface="Courier"/>
                </a:rPr>
                <a:t>× 3</a:t>
              </a:r>
            </a:p>
            <a:p>
              <a:pPr defTabSz="914400" fontAlgn="base">
                <a:spcBef>
                  <a:spcPct val="0"/>
                </a:spcBef>
                <a:spcAft>
                  <a:spcPct val="0"/>
                </a:spcAft>
              </a:pPr>
              <a:r>
                <a:rPr lang="en-US" sz="1600" kern="0" dirty="0" smtClean="0">
                  <a:latin typeface="Courier"/>
                  <a:ea typeface="+mj-ea"/>
                  <a:cs typeface="Courier"/>
                </a:rPr>
                <a:t>Beijing </a:t>
              </a:r>
              <a:r>
                <a:rPr lang="en-US" sz="1600" kern="0" dirty="0" smtClean="0">
                  <a:latin typeface="Courier"/>
                  <a:cs typeface="Courier"/>
                </a:rPr>
                <a:t>×</a:t>
              </a:r>
              <a:r>
                <a:rPr lang="en-US" sz="1600" kern="0" dirty="0" smtClean="0">
                  <a:latin typeface="Courier"/>
                  <a:ea typeface="+mj-ea"/>
                  <a:cs typeface="Courier"/>
                </a:rPr>
                <a:t> 2</a:t>
              </a:r>
            </a:p>
            <a:p>
              <a:pPr defTabSz="914400" fontAlgn="base">
                <a:spcBef>
                  <a:spcPct val="0"/>
                </a:spcBef>
                <a:spcAft>
                  <a:spcPct val="0"/>
                </a:spcAft>
              </a:pPr>
              <a:r>
                <a:rPr lang="en-US" sz="1600" kern="0" dirty="0" smtClean="0">
                  <a:latin typeface="Courier"/>
                  <a:ea typeface="+mj-ea"/>
                  <a:cs typeface="Courier"/>
                </a:rPr>
                <a:t>Paris</a:t>
              </a:r>
              <a:r>
                <a:rPr kumimoji="0" lang="en-US" sz="1600" b="0" i="0" u="none" strike="noStrike" kern="0" cap="none" spc="0" normalizeH="0" baseline="0" noProof="0" dirty="0" smtClean="0">
                  <a:ln>
                    <a:noFill/>
                  </a:ln>
                  <a:effectLst/>
                  <a:uLnTx/>
                  <a:uFillTx/>
                  <a:latin typeface="Courier"/>
                  <a:ea typeface="+mj-ea"/>
                  <a:cs typeface="Courier"/>
                </a:rPr>
                <a:t> </a:t>
              </a:r>
              <a:r>
                <a:rPr lang="en-US" sz="1600" kern="0" dirty="0" smtClean="0">
                  <a:latin typeface="Courier"/>
                  <a:cs typeface="Courier"/>
                </a:rPr>
                <a:t>×</a:t>
              </a:r>
              <a:r>
                <a:rPr kumimoji="0" lang="en-US" sz="1600" b="0" i="0" u="none" strike="noStrike" kern="0" cap="none" spc="0" normalizeH="0" baseline="0" noProof="0" dirty="0" smtClean="0">
                  <a:ln>
                    <a:noFill/>
                  </a:ln>
                  <a:effectLst/>
                  <a:uLnTx/>
                  <a:uFillTx/>
                  <a:latin typeface="Courier"/>
                  <a:ea typeface="+mj-ea"/>
                  <a:cs typeface="Courier"/>
                </a:rPr>
                <a:t> 1</a:t>
              </a:r>
            </a:p>
          </p:txBody>
        </p:sp>
        <p:sp>
          <p:nvSpPr>
            <p:cNvPr id="12" name="TextBox 11"/>
            <p:cNvSpPr txBox="1"/>
            <p:nvPr/>
          </p:nvSpPr>
          <p:spPr bwMode="auto">
            <a:xfrm>
              <a:off x="4478289" y="4958554"/>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a:ea typeface="+mj-ea"/>
                  <a:cs typeface="Courier"/>
                </a:rPr>
                <a:t>Chicago</a:t>
              </a:r>
              <a:r>
                <a:rPr kumimoji="0" lang="en-US" sz="1600" b="0" i="0" u="none" strike="noStrike" kern="0" cap="none" spc="0" normalizeH="0" noProof="0" dirty="0" smtClean="0">
                  <a:ln>
                    <a:noFill/>
                  </a:ln>
                  <a:effectLst/>
                  <a:uLnTx/>
                  <a:uFillTx/>
                  <a:latin typeface="Courier"/>
                  <a:ea typeface="+mj-ea"/>
                  <a:cs typeface="Courier"/>
                </a:rPr>
                <a:t> </a:t>
              </a:r>
              <a:r>
                <a:rPr kumimoji="0" lang="en-US" sz="1600" b="0" i="0" u="none" strike="noStrike" kern="0" cap="none" spc="0" normalizeH="0" baseline="0" noProof="0" dirty="0" smtClean="0">
                  <a:ln>
                    <a:noFill/>
                  </a:ln>
                  <a:effectLst/>
                  <a:uLnTx/>
                  <a:uFillTx/>
                  <a:latin typeface="Courier"/>
                  <a:ea typeface="+mj-ea"/>
                  <a:cs typeface="Courier"/>
                </a:rPr>
                <a:t>× 3</a:t>
              </a:r>
            </a:p>
            <a:p>
              <a:pPr defTabSz="914400" fontAlgn="base">
                <a:spcBef>
                  <a:spcPct val="0"/>
                </a:spcBef>
                <a:spcAft>
                  <a:spcPct val="0"/>
                </a:spcAft>
              </a:pPr>
              <a:r>
                <a:rPr lang="en-US" sz="1600" kern="0" dirty="0" smtClean="0">
                  <a:latin typeface="Courier"/>
                  <a:ea typeface="+mj-ea"/>
                  <a:cs typeface="Courier"/>
                </a:rPr>
                <a:t>Paris </a:t>
              </a:r>
              <a:r>
                <a:rPr lang="en-US" sz="1600" kern="0" dirty="0" smtClean="0">
                  <a:latin typeface="Courier"/>
                  <a:cs typeface="Courier"/>
                </a:rPr>
                <a:t>×</a:t>
              </a:r>
              <a:r>
                <a:rPr lang="en-US" sz="1600" kern="0" dirty="0" smtClean="0">
                  <a:latin typeface="Courier"/>
                  <a:ea typeface="+mj-ea"/>
                  <a:cs typeface="Courier"/>
                </a:rPr>
                <a:t> 2</a:t>
              </a:r>
            </a:p>
            <a:p>
              <a:pPr defTabSz="914400" fontAlgn="base">
                <a:spcBef>
                  <a:spcPct val="0"/>
                </a:spcBef>
                <a:spcAft>
                  <a:spcPct val="0"/>
                </a:spcAft>
              </a:pPr>
              <a:r>
                <a:rPr lang="en-US" sz="1600" kern="0" noProof="0" dirty="0" smtClean="0">
                  <a:latin typeface="Courier"/>
                  <a:ea typeface="+mj-ea"/>
                  <a:cs typeface="Courier"/>
                </a:rPr>
                <a:t>Nairobi</a:t>
              </a:r>
              <a:r>
                <a:rPr kumimoji="0" lang="en-US" sz="1600" b="0" i="0" u="none" strike="noStrike" kern="0" cap="none" spc="0" normalizeH="0" baseline="0" noProof="0" dirty="0" smtClean="0">
                  <a:ln>
                    <a:noFill/>
                  </a:ln>
                  <a:effectLst/>
                  <a:uLnTx/>
                  <a:uFillTx/>
                  <a:latin typeface="Courier"/>
                  <a:ea typeface="+mj-ea"/>
                  <a:cs typeface="Courier"/>
                </a:rPr>
                <a:t> </a:t>
              </a:r>
              <a:r>
                <a:rPr lang="en-US" sz="1600" kern="0" dirty="0" smtClean="0">
                  <a:latin typeface="Courier"/>
                  <a:cs typeface="Courier"/>
                </a:rPr>
                <a:t>×</a:t>
              </a:r>
              <a:r>
                <a:rPr kumimoji="0" lang="en-US" sz="1600" b="0" i="0" u="none" strike="noStrike" kern="0" cap="none" spc="0" normalizeH="0" baseline="0" noProof="0" dirty="0" smtClean="0">
                  <a:ln>
                    <a:noFill/>
                  </a:ln>
                  <a:effectLst/>
                  <a:uLnTx/>
                  <a:uFillTx/>
                  <a:latin typeface="Courier"/>
                  <a:ea typeface="+mj-ea"/>
                  <a:cs typeface="Courier"/>
                </a:rPr>
                <a:t> 1</a:t>
              </a:r>
            </a:p>
          </p:txBody>
        </p:sp>
        <p:sp>
          <p:nvSpPr>
            <p:cNvPr id="13" name="TextBox 12"/>
            <p:cNvSpPr txBox="1"/>
            <p:nvPr/>
          </p:nvSpPr>
          <p:spPr bwMode="auto">
            <a:xfrm>
              <a:off x="6361106" y="4127557"/>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latin typeface="Courier"/>
                  <a:ea typeface="+mj-ea"/>
                  <a:cs typeface="Courier"/>
                </a:rPr>
                <a:t>Nairobi</a:t>
              </a:r>
              <a:r>
                <a:rPr kumimoji="0" lang="en-US" sz="1600" b="0" i="0" u="none" strike="noStrike" kern="0" cap="none" spc="0" normalizeH="0" noProof="0" dirty="0" smtClean="0">
                  <a:ln>
                    <a:noFill/>
                  </a:ln>
                  <a:effectLst/>
                  <a:uLnTx/>
                  <a:uFillTx/>
                  <a:latin typeface="Courier"/>
                  <a:ea typeface="+mj-ea"/>
                  <a:cs typeface="Courier"/>
                </a:rPr>
                <a:t> </a:t>
              </a:r>
              <a:r>
                <a:rPr kumimoji="0" lang="en-US" sz="1600" b="0" i="0" u="none" strike="noStrike" kern="0" cap="none" spc="0" normalizeH="0" baseline="0" noProof="0" dirty="0" smtClean="0">
                  <a:ln>
                    <a:noFill/>
                  </a:ln>
                  <a:effectLst/>
                  <a:uLnTx/>
                  <a:uFillTx/>
                  <a:latin typeface="Courier"/>
                  <a:ea typeface="+mj-ea"/>
                  <a:cs typeface="Courier"/>
                </a:rPr>
                <a:t>× 7</a:t>
              </a:r>
            </a:p>
            <a:p>
              <a:pPr defTabSz="914400" fontAlgn="base">
                <a:spcBef>
                  <a:spcPct val="0"/>
                </a:spcBef>
                <a:spcAft>
                  <a:spcPct val="0"/>
                </a:spcAft>
              </a:pPr>
              <a:r>
                <a:rPr lang="en-US" sz="1600" kern="0" dirty="0" smtClean="0">
                  <a:latin typeface="Courier"/>
                  <a:ea typeface="+mj-ea"/>
                  <a:cs typeface="Courier"/>
                </a:rPr>
                <a:t>Bogota </a:t>
              </a:r>
              <a:r>
                <a:rPr lang="en-US" sz="1600" kern="0" dirty="0" smtClean="0">
                  <a:latin typeface="Courier"/>
                  <a:cs typeface="Courier"/>
                </a:rPr>
                <a:t>×</a:t>
              </a:r>
              <a:r>
                <a:rPr lang="en-US" sz="1600" kern="0" dirty="0" smtClean="0">
                  <a:latin typeface="Courier"/>
                  <a:ea typeface="+mj-ea"/>
                  <a:cs typeface="Courier"/>
                </a:rPr>
                <a:t> 2</a:t>
              </a:r>
            </a:p>
            <a:p>
              <a:pPr defTabSz="914400" fontAlgn="base">
                <a:spcBef>
                  <a:spcPct val="0"/>
                </a:spcBef>
                <a:spcAft>
                  <a:spcPct val="0"/>
                </a:spcAft>
              </a:pPr>
              <a:endParaRPr kumimoji="0" lang="en-US" sz="1600" b="0" i="0" u="none" strike="noStrike" kern="0" cap="none" spc="0" normalizeH="0" baseline="0" noProof="0" dirty="0" smtClean="0">
                <a:ln>
                  <a:noFill/>
                </a:ln>
                <a:effectLst/>
                <a:uLnTx/>
                <a:uFillTx/>
                <a:latin typeface="Courier"/>
                <a:ea typeface="+mj-ea"/>
                <a:cs typeface="Courier"/>
              </a:endParaRPr>
            </a:p>
          </p:txBody>
        </p:sp>
        <p:cxnSp>
          <p:nvCxnSpPr>
            <p:cNvPr id="21" name="Curved Connector 20"/>
            <p:cNvCxnSpPr/>
            <p:nvPr/>
          </p:nvCxnSpPr>
          <p:spPr>
            <a:xfrm>
              <a:off x="4204349" y="4693061"/>
              <a:ext cx="790775" cy="265493"/>
            </a:xfrm>
            <a:prstGeom prst="curvedConnector3">
              <a:avLst>
                <a:gd name="adj1" fmla="val 9941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0800000">
              <a:off x="1874471" y="5789551"/>
              <a:ext cx="790775" cy="265493"/>
            </a:xfrm>
            <a:prstGeom prst="curvedConnector3">
              <a:avLst>
                <a:gd name="adj1" fmla="val 99412"/>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0800000" flipV="1">
              <a:off x="1874470" y="4693060"/>
              <a:ext cx="790776" cy="265493"/>
            </a:xfrm>
            <a:prstGeom prst="curvedConnector3">
              <a:avLst>
                <a:gd name="adj1" fmla="val 99413"/>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9" name="Curved Connector 48"/>
            <p:cNvCxnSpPr/>
            <p:nvPr/>
          </p:nvCxnSpPr>
          <p:spPr>
            <a:xfrm flipV="1">
              <a:off x="4204349" y="5789550"/>
              <a:ext cx="790776" cy="265493"/>
            </a:xfrm>
            <a:prstGeom prst="curvedConnector3">
              <a:avLst>
                <a:gd name="adj1" fmla="val 99413"/>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50" name="Curved Connector 49"/>
            <p:cNvCxnSpPr>
              <a:endCxn id="13" idx="1"/>
            </p:cNvCxnSpPr>
            <p:nvPr/>
          </p:nvCxnSpPr>
          <p:spPr>
            <a:xfrm flipV="1">
              <a:off x="5832972" y="4543056"/>
              <a:ext cx="528134" cy="412647"/>
            </a:xfrm>
            <a:prstGeom prst="curvedConnector3">
              <a:avLst>
                <a:gd name="adj1" fmla="val 243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Curved Connector 52"/>
            <p:cNvCxnSpPr/>
            <p:nvPr/>
          </p:nvCxnSpPr>
          <p:spPr>
            <a:xfrm rot="10800000" flipV="1">
              <a:off x="6017392" y="4955703"/>
              <a:ext cx="528134" cy="412647"/>
            </a:xfrm>
            <a:prstGeom prst="curvedConnector3">
              <a:avLst>
                <a:gd name="adj1" fmla="val 243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Curved Connector 53"/>
            <p:cNvCxnSpPr/>
            <p:nvPr/>
          </p:nvCxnSpPr>
          <p:spPr>
            <a:xfrm rot="10800000" flipV="1">
              <a:off x="4204350" y="4955703"/>
              <a:ext cx="3009279" cy="1467996"/>
            </a:xfrm>
            <a:prstGeom prst="curvedConnector3">
              <a:avLst>
                <a:gd name="adj1" fmla="val 3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13" idx="0"/>
            </p:cNvCxnSpPr>
            <p:nvPr/>
          </p:nvCxnSpPr>
          <p:spPr>
            <a:xfrm rot="16200000" flipH="1" flipV="1">
              <a:off x="3824991" y="1650036"/>
              <a:ext cx="828146" cy="5783188"/>
            </a:xfrm>
            <a:prstGeom prst="curvedConnector4">
              <a:avLst>
                <a:gd name="adj1" fmla="val -88274"/>
                <a:gd name="adj2" fmla="val 99605"/>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bwMode="auto">
            <a:xfrm>
              <a:off x="792329" y="5789550"/>
              <a:ext cx="94208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err="1" smtClean="0">
                  <a:ln>
                    <a:noFill/>
                  </a:ln>
                  <a:solidFill>
                    <a:schemeClr val="accent1"/>
                  </a:solidFill>
                  <a:effectLst/>
                  <a:uLnTx/>
                  <a:uFillTx/>
                  <a:latin typeface="Calibri" pitchFamily="34" charset="0"/>
                  <a:ea typeface="+mj-ea"/>
                  <a:cs typeface="+mj-cs"/>
                </a:rPr>
                <a:t>one.html</a:t>
              </a:r>
              <a:endPar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66" name="TextBox 65"/>
            <p:cNvSpPr txBox="1"/>
            <p:nvPr/>
          </p:nvSpPr>
          <p:spPr bwMode="auto">
            <a:xfrm>
              <a:off x="5043246" y="5772673"/>
              <a:ext cx="97414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four</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7" name="TextBox 66"/>
            <p:cNvSpPr txBox="1"/>
            <p:nvPr/>
          </p:nvSpPr>
          <p:spPr bwMode="auto">
            <a:xfrm>
              <a:off x="2665246" y="5450996"/>
              <a:ext cx="94759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two</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8" name="TextBox 67"/>
            <p:cNvSpPr txBox="1"/>
            <p:nvPr/>
          </p:nvSpPr>
          <p:spPr bwMode="auto">
            <a:xfrm>
              <a:off x="3128113" y="3789003"/>
              <a:ext cx="1076236"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three</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9" name="TextBox 68"/>
            <p:cNvSpPr txBox="1"/>
            <p:nvPr/>
          </p:nvSpPr>
          <p:spPr bwMode="auto">
            <a:xfrm>
              <a:off x="7130658" y="3789003"/>
              <a:ext cx="927357"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five</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grpSp>
      <p:sp>
        <p:nvSpPr>
          <p:cNvPr id="75" name="TextBox 74"/>
          <p:cNvSpPr txBox="1"/>
          <p:nvPr/>
        </p:nvSpPr>
        <p:spPr bwMode="auto">
          <a:xfrm>
            <a:off x="344910" y="1546970"/>
            <a:ext cx="8336866" cy="178510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 </a:t>
            </a:r>
            <a:r>
              <a:rPr lang="en-US" sz="2000" dirty="0" smtClean="0">
                <a:solidFill>
                  <a:srgbClr val="FF0000"/>
                </a:solidFill>
              </a:rPr>
              <a:t>web crawler </a:t>
            </a:r>
            <a:r>
              <a:rPr lang="en-US" sz="2000" dirty="0" smtClean="0">
                <a:solidFill>
                  <a:schemeClr val="accent1"/>
                </a:solidFill>
              </a:rPr>
              <a:t>is a program that systematically visits web pages by following hyperlinks</a:t>
            </a:r>
          </a:p>
          <a:p>
            <a:pPr defTabSz="914400" fontAlgn="base">
              <a:spcBef>
                <a:spcPct val="0"/>
              </a:spcBef>
              <a:spcAft>
                <a:spcPct val="0"/>
              </a:spcAft>
            </a:pPr>
            <a:endParaRPr lang="en-US" sz="1200" dirty="0" smtClean="0">
              <a:solidFill>
                <a:schemeClr val="accent1"/>
              </a:solidFill>
            </a:endParaRPr>
          </a:p>
          <a:p>
            <a:pPr defTabSz="914400" fontAlgn="base">
              <a:spcBef>
                <a:spcPct val="0"/>
              </a:spcBef>
              <a:spcAft>
                <a:spcPct val="0"/>
              </a:spcAft>
            </a:pPr>
            <a:r>
              <a:rPr lang="en-US" sz="2000" dirty="0" smtClean="0">
                <a:solidFill>
                  <a:schemeClr val="accent1"/>
                </a:solidFill>
              </a:rPr>
              <a:t>Every time it visits a web page, a web crawler processes its content</a:t>
            </a:r>
          </a:p>
          <a:p>
            <a:pPr marL="739775" lvl="1" indent="-282575" defTabSz="914400" fontAlgn="base">
              <a:spcBef>
                <a:spcPct val="0"/>
              </a:spcBef>
              <a:spcAft>
                <a:spcPct val="0"/>
              </a:spcAft>
              <a:buFont typeface="Arial"/>
              <a:buChar char="•"/>
            </a:pPr>
            <a:r>
              <a:rPr lang="en-US" dirty="0" smtClean="0"/>
              <a:t>For example, to compute the number of occurrences of every (text data) word</a:t>
            </a:r>
          </a:p>
          <a:p>
            <a:pPr marL="739775" lvl="1" indent="-282575" defTabSz="914400" fontAlgn="base">
              <a:spcBef>
                <a:spcPct val="0"/>
              </a:spcBef>
              <a:spcAft>
                <a:spcPct val="0"/>
              </a:spcAft>
              <a:buFont typeface="Arial"/>
              <a:buChar char="•"/>
            </a:pPr>
            <a:r>
              <a:rPr lang="en-US" dirty="0" smtClean="0"/>
              <a:t>Or, to record all the hyperlinks in the web page</a:t>
            </a:r>
          </a:p>
        </p:txBody>
      </p:sp>
      <p:sp>
        <p:nvSpPr>
          <p:cNvPr id="76" name="TextBox 75"/>
          <p:cNvSpPr txBox="1"/>
          <p:nvPr/>
        </p:nvSpPr>
        <p:spPr bwMode="auto">
          <a:xfrm>
            <a:off x="3736800" y="4127556"/>
            <a:ext cx="4163409" cy="203132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&lt;a </a:t>
            </a:r>
            <a:r>
              <a:rPr lang="en-US" sz="1400" dirty="0" err="1" smtClean="0">
                <a:latin typeface="Courier"/>
                <a:cs typeface="Courier"/>
              </a:rPr>
              <a:t>href</a:t>
            </a:r>
            <a:r>
              <a:rPr lang="en-US" sz="1400" dirty="0" smtClean="0">
                <a:latin typeface="Courier"/>
                <a:cs typeface="Courier"/>
              </a:rPr>
              <a:t>="</a:t>
            </a:r>
            <a:r>
              <a:rPr lang="en-US" sz="1400" dirty="0" err="1" smtClean="0">
                <a:latin typeface="Courier"/>
                <a:cs typeface="Courier"/>
              </a:rPr>
              <a:t>four.html</a:t>
            </a:r>
            <a:r>
              <a:rPr lang="en-US" sz="1400" dirty="0" smtClean="0">
                <a:latin typeface="Courier"/>
                <a:cs typeface="Courier"/>
              </a:rPr>
              <a:t>"&gt;Nairobi Nairobi</a:t>
            </a:r>
          </a:p>
          <a:p>
            <a:pPr defTabSz="914400" fontAlgn="base">
              <a:spcBef>
                <a:spcPct val="0"/>
              </a:spcBef>
              <a:spcAft>
                <a:spcPct val="0"/>
              </a:spcAft>
            </a:pPr>
            <a:r>
              <a:rPr lang="en-US" sz="1400" dirty="0" smtClean="0">
                <a:latin typeface="Courier"/>
                <a:cs typeface="Courier"/>
              </a:rPr>
              <a:t>Nairobi Nairobi Nairobi Nairobi</a:t>
            </a:r>
          </a:p>
          <a:p>
            <a:pPr defTabSz="914400" fontAlgn="base">
              <a:spcBef>
                <a:spcPct val="0"/>
              </a:spcBef>
              <a:spcAft>
                <a:spcPct val="0"/>
              </a:spcAft>
            </a:pPr>
            <a:r>
              <a:rPr lang="en-US" sz="1400" dirty="0" smtClean="0">
                <a:latin typeface="Courier"/>
                <a:cs typeface="Courier"/>
              </a:rPr>
              <a:t>Nairobi &lt;/a&gt;</a:t>
            </a:r>
          </a:p>
          <a:p>
            <a:pPr defTabSz="914400" fontAlgn="base">
              <a:spcBef>
                <a:spcPct val="0"/>
              </a:spcBef>
              <a:spcAft>
                <a:spcPct val="0"/>
              </a:spcAft>
            </a:pPr>
            <a:r>
              <a:rPr lang="en-US" sz="1400" dirty="0" smtClean="0">
                <a:latin typeface="Courier"/>
                <a:cs typeface="Courier"/>
              </a:rPr>
              <a:t>&lt;a </a:t>
            </a:r>
            <a:r>
              <a:rPr lang="en-US" sz="1400" dirty="0" err="1" smtClean="0">
                <a:latin typeface="Courier"/>
                <a:cs typeface="Courier"/>
              </a:rPr>
              <a:t>href</a:t>
            </a:r>
            <a:r>
              <a:rPr lang="en-US" sz="1400" dirty="0" smtClean="0">
                <a:latin typeface="Courier"/>
                <a:cs typeface="Courier"/>
              </a:rPr>
              <a:t>="</a:t>
            </a:r>
            <a:r>
              <a:rPr lang="en-US" sz="1400" dirty="0" err="1" smtClean="0">
                <a:latin typeface="Courier"/>
                <a:cs typeface="Courier"/>
              </a:rPr>
              <a:t>one.html</a:t>
            </a:r>
            <a:r>
              <a:rPr lang="en-US" sz="1400" dirty="0" smtClean="0">
                <a:latin typeface="Courier"/>
                <a:cs typeface="Courier"/>
              </a:rPr>
              <a:t>"&gt;Bogota&lt;/a&gt;</a:t>
            </a:r>
          </a:p>
          <a:p>
            <a:pPr defTabSz="914400" fontAlgn="base">
              <a:spcBef>
                <a:spcPct val="0"/>
              </a:spcBef>
              <a:spcAft>
                <a:spcPct val="0"/>
              </a:spcAft>
            </a:pPr>
            <a:r>
              <a:rPr lang="en-US" sz="1400" dirty="0" smtClean="0">
                <a:latin typeface="Courier"/>
                <a:cs typeface="Courier"/>
              </a:rPr>
              <a:t>&lt;a </a:t>
            </a:r>
            <a:r>
              <a:rPr lang="en-US" sz="1400" dirty="0" err="1" smtClean="0">
                <a:latin typeface="Courier"/>
                <a:cs typeface="Courier"/>
              </a:rPr>
              <a:t>href</a:t>
            </a:r>
            <a:r>
              <a:rPr lang="en-US" sz="1400" dirty="0" smtClean="0">
                <a:latin typeface="Courier"/>
                <a:cs typeface="Courier"/>
              </a:rPr>
              <a:t>="</a:t>
            </a:r>
            <a:r>
              <a:rPr lang="en-US" sz="1400" dirty="0" err="1" smtClean="0">
                <a:latin typeface="Courier"/>
                <a:cs typeface="Courier"/>
              </a:rPr>
              <a:t>two.html</a:t>
            </a:r>
            <a:r>
              <a:rPr lang="en-US" sz="1400" dirty="0" smtClean="0">
                <a:latin typeface="Courier"/>
                <a:cs typeface="Courier"/>
              </a:rPr>
              <a:t>"&gt;Bogota&lt;/a&gt;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5" grpId="0"/>
      <p:bldP spid="76" grpId="0" animBg="1"/>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a:cs typeface="Courier"/>
            </a:endParaRPr>
          </a:p>
        </p:txBody>
      </p:sp>
      <p:sp>
        <p:nvSpPr>
          <p:cNvPr id="26" name="TextBox 25"/>
          <p:cNvSpPr txBox="1"/>
          <p:nvPr/>
        </p:nvSpPr>
        <p:spPr bwMode="auto">
          <a:xfrm>
            <a:off x="300924" y="3991632"/>
            <a:ext cx="7796530" cy="2677656"/>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def crawl1(url):</a:t>
            </a:r>
          </a:p>
          <a:p>
            <a:pPr defTabSz="914400" fontAlgn="base">
              <a:spcBef>
                <a:spcPct val="0"/>
              </a:spcBef>
              <a:spcAft>
                <a:spcPct val="0"/>
              </a:spcAft>
            </a:pPr>
            <a:r>
              <a:rPr lang="en-US" sz="1400" dirty="0" smtClean="0">
                <a:solidFill>
                  <a:schemeClr val="tx1">
                    <a:lumMod val="50000"/>
                    <a:lumOff val="50000"/>
                  </a:schemeClr>
                </a:solidFill>
                <a:latin typeface="Courier"/>
                <a:cs typeface="Courier"/>
              </a:rPr>
              <a:t>    'recursive web crawler that calls analyze() on every web page'</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    # analyze() returns a list of hyperlink URLs in web page </a:t>
            </a:r>
            <a:r>
              <a:rPr lang="en-US" sz="1400" dirty="0" err="1" smtClean="0">
                <a:solidFill>
                  <a:srgbClr val="7F7F7F"/>
                </a:solidFill>
                <a:latin typeface="Courier"/>
                <a:cs typeface="Courier"/>
              </a:rPr>
              <a:t>url</a:t>
            </a:r>
            <a:r>
              <a:rPr lang="en-US" sz="1400" dirty="0" smtClean="0">
                <a:solidFill>
                  <a:srgbClr val="7F7F7F"/>
                </a:solidFill>
                <a:latin typeface="Courier"/>
                <a:cs typeface="Courier"/>
              </a:rPr>
              <a:t> </a:t>
            </a:r>
          </a:p>
          <a:p>
            <a:pPr defTabSz="914400" fontAlgn="base">
              <a:spcBef>
                <a:spcPct val="0"/>
              </a:spcBef>
              <a:spcAft>
                <a:spcPct val="0"/>
              </a:spcAft>
            </a:pPr>
            <a:r>
              <a:rPr lang="en-US" sz="1400" dirty="0" smtClean="0">
                <a:latin typeface="Courier"/>
                <a:cs typeface="Courier"/>
              </a:rPr>
              <a:t>    links = </a:t>
            </a:r>
            <a:r>
              <a:rPr lang="en-US" sz="1400" dirty="0" err="1" smtClean="0">
                <a:latin typeface="Courier"/>
                <a:cs typeface="Courier"/>
              </a:rPr>
              <a:t>analyze(url</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    # recursively continue crawl from every link in links</a:t>
            </a:r>
          </a:p>
          <a:p>
            <a:pPr defTabSz="914400" fontAlgn="base">
              <a:spcBef>
                <a:spcPct val="0"/>
              </a:spcBef>
              <a:spcAft>
                <a:spcPct val="0"/>
              </a:spcAft>
            </a:pPr>
            <a:r>
              <a:rPr lang="en-US" sz="1400" dirty="0" smtClean="0">
                <a:latin typeface="Courier"/>
                <a:cs typeface="Courier"/>
              </a:rPr>
              <a:t>    for link in links:</a:t>
            </a:r>
          </a:p>
          <a:p>
            <a:pPr defTabSz="914400" fontAlgn="base">
              <a:spcBef>
                <a:spcPct val="0"/>
              </a:spcBef>
              <a:spcAft>
                <a:spcPct val="0"/>
              </a:spcAft>
            </a:pPr>
            <a:r>
              <a:rPr lang="en-US" sz="1400" dirty="0" smtClean="0">
                <a:latin typeface="Courier"/>
                <a:cs typeface="Courier"/>
              </a:rPr>
              <a:t>        try:  </a:t>
            </a:r>
            <a:r>
              <a:rPr lang="en-US" sz="1400" dirty="0" smtClean="0">
                <a:solidFill>
                  <a:srgbClr val="7F7F7F"/>
                </a:solidFill>
                <a:latin typeface="Courier"/>
                <a:cs typeface="Courier"/>
              </a:rPr>
              <a:t># try block because link may not be valid HTML file</a:t>
            </a:r>
          </a:p>
          <a:p>
            <a:pPr defTabSz="914400" fontAlgn="base">
              <a:spcBef>
                <a:spcPct val="0"/>
              </a:spcBef>
              <a:spcAft>
                <a:spcPct val="0"/>
              </a:spcAft>
            </a:pPr>
            <a:r>
              <a:rPr lang="en-US" sz="1400" dirty="0" smtClean="0">
                <a:latin typeface="Courier"/>
                <a:cs typeface="Courier"/>
              </a:rPr>
              <a:t>            crawl1(link)   </a:t>
            </a:r>
          </a:p>
          <a:p>
            <a:pPr defTabSz="914400" fontAlgn="base">
              <a:spcBef>
                <a:spcPct val="0"/>
              </a:spcBef>
              <a:spcAft>
                <a:spcPct val="0"/>
              </a:spcAft>
            </a:pPr>
            <a:r>
              <a:rPr lang="en-US" sz="1400" dirty="0" smtClean="0">
                <a:latin typeface="Courier"/>
                <a:cs typeface="Courier"/>
              </a:rPr>
              <a:t>        except:           </a:t>
            </a:r>
            <a:r>
              <a:rPr lang="en-US" sz="1400" dirty="0" smtClean="0">
                <a:solidFill>
                  <a:srgbClr val="7F7F7F"/>
                </a:solidFill>
                <a:latin typeface="Courier"/>
                <a:cs typeface="Courier"/>
              </a:rPr>
              <a:t># if an exception is thrown,</a:t>
            </a:r>
          </a:p>
          <a:p>
            <a:pPr defTabSz="914400" fontAlgn="base">
              <a:spcBef>
                <a:spcPct val="0"/>
              </a:spcBef>
              <a:spcAft>
                <a:spcPct val="0"/>
              </a:spcAft>
            </a:pPr>
            <a:r>
              <a:rPr lang="en-US" sz="1400" dirty="0" smtClean="0">
                <a:latin typeface="Courier"/>
                <a:cs typeface="Courier"/>
              </a:rPr>
              <a:t>            pass          </a:t>
            </a:r>
            <a:r>
              <a:rPr lang="en-US" sz="1400" dirty="0" smtClean="0">
                <a:solidFill>
                  <a:srgbClr val="7F7F7F"/>
                </a:solidFill>
                <a:latin typeface="Courier"/>
                <a:cs typeface="Courier"/>
              </a:rPr>
              <a:t># ignore and move on.</a:t>
            </a:r>
          </a:p>
        </p:txBody>
      </p:sp>
      <p:sp>
        <p:nvSpPr>
          <p:cNvPr id="27" name="TextBox 26"/>
          <p:cNvSpPr txBox="1"/>
          <p:nvPr/>
        </p:nvSpPr>
        <p:spPr bwMode="auto">
          <a:xfrm>
            <a:off x="2368646" y="1485508"/>
            <a:ext cx="6775354" cy="2893100"/>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from </a:t>
            </a:r>
            <a:r>
              <a:rPr lang="en-US" sz="1400" dirty="0" err="1" smtClean="0">
                <a:latin typeface="Courier"/>
                <a:cs typeface="Courier"/>
              </a:rPr>
              <a:t>urllib.request</a:t>
            </a:r>
            <a:r>
              <a:rPr lang="en-US" sz="1400" dirty="0" smtClean="0">
                <a:latin typeface="Courier"/>
                <a:cs typeface="Courier"/>
              </a:rPr>
              <a:t> import </a:t>
            </a:r>
            <a:r>
              <a:rPr lang="en-US" sz="1400" dirty="0" err="1" smtClean="0">
                <a:latin typeface="Courier"/>
                <a:cs typeface="Courier"/>
              </a:rPr>
              <a:t>urlopen</a:t>
            </a:r>
            <a:endParaRPr lang="en-US" sz="1400" dirty="0" smtClean="0">
              <a:solidFill>
                <a:srgbClr val="7F7F7F"/>
              </a:solidFill>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def </a:t>
            </a:r>
            <a:r>
              <a:rPr lang="en-US" sz="1400" dirty="0" err="1" smtClean="0">
                <a:solidFill>
                  <a:srgbClr val="7F7F7F"/>
                </a:solidFill>
                <a:latin typeface="Courier"/>
                <a:cs typeface="Courier"/>
              </a:rPr>
              <a:t>analyze(url</a:t>
            </a:r>
            <a:r>
              <a:rPr lang="en-US" sz="1400" dirty="0" smtClean="0">
                <a:solidFill>
                  <a:srgbClr val="7F7F7F"/>
                </a:solidFill>
                <a:latin typeface="Courier"/>
                <a:cs typeface="Courier"/>
              </a:rPr>
              <a:t>):</a:t>
            </a:r>
          </a:p>
          <a:p>
            <a:pPr defTabSz="914400" fontAlgn="base">
              <a:spcBef>
                <a:spcPct val="0"/>
              </a:spcBef>
              <a:spcAft>
                <a:spcPct val="0"/>
              </a:spcAft>
            </a:pPr>
            <a:r>
              <a:rPr lang="en-US" sz="1400" dirty="0" smtClean="0">
                <a:solidFill>
                  <a:srgbClr val="7F7F7F"/>
                </a:solidFill>
                <a:latin typeface="Courier"/>
                <a:cs typeface="Courier"/>
              </a:rPr>
              <a:t>    </a:t>
            </a:r>
            <a:r>
              <a:rPr lang="en-US" sz="1400" dirty="0" smtClean="0">
                <a:solidFill>
                  <a:schemeClr val="tx1">
                    <a:lumMod val="50000"/>
                    <a:lumOff val="50000"/>
                  </a:schemeClr>
                </a:solidFill>
                <a:latin typeface="Courier"/>
                <a:cs typeface="Courier"/>
              </a:rPr>
              <a:t>'</a:t>
            </a:r>
            <a:r>
              <a:rPr lang="en-US" sz="1400" dirty="0" smtClean="0">
                <a:solidFill>
                  <a:srgbClr val="7F7F7F"/>
                </a:solidFill>
                <a:latin typeface="Courier"/>
                <a:cs typeface="Courier"/>
              </a:rPr>
              <a:t>returns list of http links in </a:t>
            </a:r>
            <a:r>
              <a:rPr lang="en-US" sz="1400" dirty="0" err="1" smtClean="0">
                <a:solidFill>
                  <a:srgbClr val="7F7F7F"/>
                </a:solidFill>
                <a:latin typeface="Courier"/>
                <a:cs typeface="Courier"/>
              </a:rPr>
              <a:t>url</a:t>
            </a:r>
            <a:r>
              <a:rPr lang="en-US" sz="1400" dirty="0" smtClean="0">
                <a:solidFill>
                  <a:srgbClr val="7F7F7F"/>
                </a:solidFill>
                <a:latin typeface="Courier"/>
                <a:cs typeface="Courier"/>
              </a:rPr>
              <a:t>, in absolute format</a:t>
            </a:r>
            <a:r>
              <a:rPr lang="en-US" sz="1400" dirty="0" smtClean="0">
                <a:solidFill>
                  <a:schemeClr val="tx1">
                    <a:lumMod val="50000"/>
                    <a:lumOff val="50000"/>
                  </a:schemeClr>
                </a:solidFill>
                <a:latin typeface="Courier"/>
                <a:cs typeface="Courier"/>
              </a:rPr>
              <a:t>'</a:t>
            </a:r>
            <a:endParaRPr lang="en-US" sz="1400" dirty="0" smtClean="0">
              <a:solidFill>
                <a:srgbClr val="7F7F7F"/>
              </a:solidFill>
              <a:latin typeface="Courier"/>
              <a:cs typeface="Courier"/>
            </a:endParaRP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    print('\</a:t>
            </a:r>
            <a:r>
              <a:rPr lang="en-US" sz="1400" dirty="0" err="1" smtClean="0">
                <a:latin typeface="Courier"/>
                <a:cs typeface="Courier"/>
              </a:rPr>
              <a:t>n\nVisiting</a:t>
            </a:r>
            <a:r>
              <a:rPr lang="en-US" sz="1400" dirty="0" smtClean="0">
                <a:latin typeface="Courier"/>
                <a:cs typeface="Courier"/>
              </a:rPr>
              <a:t>', </a:t>
            </a:r>
            <a:r>
              <a:rPr lang="en-US" sz="1400" dirty="0" err="1" smtClean="0">
                <a:latin typeface="Courier"/>
                <a:cs typeface="Courier"/>
              </a:rPr>
              <a:t>url</a:t>
            </a:r>
            <a:r>
              <a:rPr lang="en-US" sz="1400" dirty="0" smtClean="0">
                <a:latin typeface="Courier"/>
                <a:cs typeface="Courier"/>
              </a:rPr>
              <a:t>)           </a:t>
            </a:r>
            <a:r>
              <a:rPr lang="en-US" sz="1400" dirty="0" smtClean="0">
                <a:solidFill>
                  <a:srgbClr val="7F7F7F"/>
                </a:solidFill>
                <a:latin typeface="Courier"/>
                <a:cs typeface="Courier"/>
              </a:rPr>
              <a:t># for testing</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    # obtain links in the web page</a:t>
            </a:r>
          </a:p>
          <a:p>
            <a:pPr defTabSz="914400" fontAlgn="base">
              <a:spcBef>
                <a:spcPct val="0"/>
              </a:spcBef>
              <a:spcAft>
                <a:spcPct val="0"/>
              </a:spcAft>
            </a:pPr>
            <a:r>
              <a:rPr lang="en-US" sz="1400" dirty="0" smtClean="0">
                <a:latin typeface="Courier"/>
                <a:cs typeface="Courier"/>
              </a:rPr>
              <a:t>    content = </a:t>
            </a:r>
            <a:r>
              <a:rPr lang="en-US" sz="1400" dirty="0" err="1" smtClean="0">
                <a:latin typeface="Courier"/>
                <a:cs typeface="Courier"/>
              </a:rPr>
              <a:t>urlopen(url).read().decode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collector = </a:t>
            </a:r>
            <a:r>
              <a:rPr lang="en-US" sz="1400" dirty="0" err="1" smtClean="0">
                <a:latin typeface="Courier"/>
                <a:cs typeface="Courier"/>
              </a:rPr>
              <a:t>Collector(url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collector.feed(content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urls</a:t>
            </a:r>
            <a:r>
              <a:rPr lang="en-US" sz="1400" dirty="0" smtClean="0">
                <a:latin typeface="Courier"/>
                <a:cs typeface="Courier"/>
              </a:rPr>
              <a:t> = </a:t>
            </a:r>
            <a:r>
              <a:rPr lang="en-US" sz="1400" dirty="0" err="1" smtClean="0">
                <a:latin typeface="Courier"/>
                <a:cs typeface="Courier"/>
              </a:rPr>
              <a:t>collector.getLinks</a:t>
            </a:r>
            <a:r>
              <a:rPr lang="en-US" sz="1400" dirty="0" smtClean="0">
                <a:latin typeface="Courier"/>
                <a:cs typeface="Courier"/>
              </a:rPr>
              <a:t>()          </a:t>
            </a:r>
            <a:r>
              <a:rPr lang="en-US" sz="1400" dirty="0" smtClean="0">
                <a:solidFill>
                  <a:srgbClr val="7F7F7F"/>
                </a:solidFill>
                <a:latin typeface="Courier"/>
                <a:cs typeface="Courier"/>
              </a:rPr>
              <a:t># get list of links</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 </a:t>
            </a:r>
            <a:r>
              <a:rPr lang="en-US" sz="1400" dirty="0" err="1" smtClean="0">
                <a:latin typeface="Courier"/>
                <a:cs typeface="Courier"/>
              </a:rPr>
              <a:t>urls</a:t>
            </a:r>
            <a:endParaRPr lang="en-US" sz="1400" dirty="0" smtClean="0">
              <a:solidFill>
                <a:srgbClr val="7F7F7F"/>
              </a:solidFill>
              <a:latin typeface="Courier"/>
              <a:cs typeface="Courier"/>
            </a:endParaRPr>
          </a:p>
        </p:txBody>
      </p:sp>
      <p:sp>
        <p:nvSpPr>
          <p:cNvPr id="28" name="TextBox 27"/>
          <p:cNvSpPr txBox="1"/>
          <p:nvPr/>
        </p:nvSpPr>
        <p:spPr bwMode="auto">
          <a:xfrm>
            <a:off x="709358" y="1470025"/>
            <a:ext cx="5884343" cy="163121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A very simple crawler can be described using recursion</a:t>
            </a:r>
          </a:p>
          <a:p>
            <a:pPr marL="0" marR="0" indent="0" algn="l" defTabSz="914400" rtl="0" eaLnBrk="1" fontAlgn="base" latinLnBrk="0" hangingPunct="1">
              <a:lnSpc>
                <a:spcPct val="100000"/>
              </a:lnSpc>
              <a:spcBef>
                <a:spcPct val="0"/>
              </a:spcBef>
              <a:spcAft>
                <a:spcPct val="0"/>
              </a:spcAft>
              <a:buClrTx/>
              <a:buSzTx/>
              <a:buFontTx/>
              <a:buNone/>
              <a:tabLst/>
            </a:pPr>
            <a:endParaRPr lang="en-US" sz="2000"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When the crawler is called on a URL</a:t>
            </a:r>
          </a:p>
          <a:p>
            <a:pPr marL="739775" lvl="1" indent="-282575" defTabSz="914400" fontAlgn="base">
              <a:spcBef>
                <a:spcPct val="0"/>
              </a:spcBef>
              <a:spcAft>
                <a:spcPct val="0"/>
              </a:spcAft>
              <a:buClr>
                <a:schemeClr val="accent1"/>
              </a:buClr>
              <a:buFont typeface="+mj-lt"/>
              <a:buAutoNum type="arabicPeriod"/>
            </a:pPr>
            <a:r>
              <a:rPr kumimoji="0" lang="en-US" sz="2000" b="0" i="0" u="none" strike="noStrike" kern="0" cap="none" spc="0" normalizeH="0" baseline="0" noProof="0" dirty="0" smtClean="0">
                <a:ln>
                  <a:noFill/>
                </a:ln>
                <a:effectLst/>
                <a:uLnTx/>
                <a:uFillTx/>
                <a:latin typeface="Calibri" pitchFamily="34" charset="0"/>
                <a:ea typeface="+mj-ea"/>
                <a:cs typeface="+mj-cs"/>
              </a:rPr>
              <a:t>Analyze</a:t>
            </a:r>
            <a:r>
              <a:rPr kumimoji="0" lang="en-US" sz="2000" b="0" i="0" u="none" strike="noStrike" kern="0" cap="none" spc="0" normalizeH="0" noProof="0" dirty="0" smtClean="0">
                <a:ln>
                  <a:noFill/>
                </a:ln>
                <a:effectLst/>
                <a:uLnTx/>
                <a:uFillTx/>
                <a:latin typeface="Calibri" pitchFamily="34" charset="0"/>
                <a:ea typeface="+mj-ea"/>
                <a:cs typeface="+mj-cs"/>
              </a:rPr>
              <a:t> associated web page</a:t>
            </a:r>
            <a:endParaRPr kumimoji="0" lang="en-US" sz="2000" b="0" i="0" u="none" strike="noStrike" kern="0" cap="none" spc="0" normalizeH="0" noProof="0" dirty="0" smtClean="0">
              <a:ln>
                <a:noFill/>
              </a:ln>
              <a:effectLst/>
              <a:uLnTx/>
              <a:uFillTx/>
              <a:latin typeface="Calibri" pitchFamily="34" charset="0"/>
              <a:ea typeface="+mj-ea"/>
              <a:cs typeface="+mj-cs"/>
            </a:endParaRPr>
          </a:p>
          <a:p>
            <a:pPr marL="739775" lvl="1" indent="-282575" defTabSz="914400" fontAlgn="base">
              <a:spcBef>
                <a:spcPct val="0"/>
              </a:spcBef>
              <a:spcAft>
                <a:spcPct val="0"/>
              </a:spcAft>
              <a:buClr>
                <a:schemeClr val="accent1"/>
              </a:buClr>
              <a:buFont typeface="+mj-lt"/>
              <a:buAutoNum type="arabicPeriod"/>
            </a:pPr>
            <a:r>
              <a:rPr lang="en-US" sz="2000" kern="0" dirty="0" smtClean="0">
                <a:latin typeface="Calibri" pitchFamily="34" charset="0"/>
                <a:ea typeface="+mj-ea"/>
                <a:cs typeface="+mj-cs"/>
              </a:rPr>
              <a:t>R</a:t>
            </a:r>
            <a:r>
              <a:rPr lang="en-US" sz="2000" kern="0" baseline="0" dirty="0" smtClean="0">
                <a:latin typeface="Calibri" pitchFamily="34" charset="0"/>
                <a:ea typeface="+mj-ea"/>
                <a:cs typeface="+mj-cs"/>
              </a:rPr>
              <a:t>ecursively</a:t>
            </a:r>
            <a:r>
              <a:rPr lang="en-US" sz="2000" kern="0" dirty="0" smtClean="0">
                <a:latin typeface="Calibri" pitchFamily="34" charset="0"/>
                <a:ea typeface="+mj-ea"/>
                <a:cs typeface="+mj-cs"/>
              </a:rPr>
              <a:t> </a:t>
            </a:r>
            <a:r>
              <a:rPr lang="en-US" sz="2000" kern="0" dirty="0" smtClean="0">
                <a:latin typeface="Calibri" pitchFamily="34" charset="0"/>
                <a:ea typeface="+mj-ea"/>
                <a:cs typeface="+mj-cs"/>
              </a:rPr>
              <a:t>call crawler on every hyperlink</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bwMode="auto">
          <a:xfrm>
            <a:off x="423350" y="4438173"/>
            <a:ext cx="8335620" cy="181588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ts val="1200"/>
              </a:spcAft>
            </a:pPr>
            <a:r>
              <a:rPr lang="en-US" sz="2000" kern="0" dirty="0" smtClean="0">
                <a:solidFill>
                  <a:schemeClr val="accent1"/>
                </a:solidFill>
              </a:rPr>
              <a:t>The technology required to do the above includes: </a:t>
            </a:r>
          </a:p>
          <a:p>
            <a:pPr marL="744538" lvl="2" indent="-287338" defTabSz="914400" fontAlgn="base">
              <a:spcBef>
                <a:spcPct val="0"/>
              </a:spcBef>
              <a:spcAft>
                <a:spcPts val="600"/>
              </a:spcAft>
              <a:buClr>
                <a:schemeClr val="accent1"/>
              </a:buClr>
              <a:buFont typeface="Arial"/>
              <a:buChar char="•"/>
            </a:pPr>
            <a:r>
              <a:rPr lang="en-US" dirty="0" smtClean="0"/>
              <a:t>Uniform Resource Locator (URL)</a:t>
            </a:r>
          </a:p>
          <a:p>
            <a:pPr marL="744538" lvl="2" indent="-287338" defTabSz="914400" fontAlgn="base">
              <a:spcBef>
                <a:spcPct val="0"/>
              </a:spcBef>
              <a:spcAft>
                <a:spcPts val="600"/>
              </a:spcAft>
              <a:buClr>
                <a:schemeClr val="accent1"/>
              </a:buClr>
              <a:buFont typeface="Arial"/>
              <a:buChar char="•"/>
            </a:pPr>
            <a:r>
              <a:rPr lang="en-US" dirty="0" err="1" smtClean="0"/>
              <a:t>HyperText</a:t>
            </a:r>
            <a:r>
              <a:rPr lang="en-US" dirty="0" smtClean="0"/>
              <a:t> Transfer Protocol (HTTP)</a:t>
            </a:r>
          </a:p>
          <a:p>
            <a:pPr marL="744538" lvl="2" indent="-287338" defTabSz="914400" fontAlgn="base">
              <a:spcBef>
                <a:spcPct val="0"/>
              </a:spcBef>
              <a:spcAft>
                <a:spcPct val="0"/>
              </a:spcAft>
              <a:buClr>
                <a:schemeClr val="accent1"/>
              </a:buClr>
              <a:buFont typeface="Arial"/>
              <a:buChar char="•"/>
            </a:pPr>
            <a:endParaRPr lang="en-US" dirty="0" smtClean="0"/>
          </a:p>
          <a:p>
            <a:pPr marL="744538" lvl="2" indent="-287338" defTabSz="914400" fontAlgn="base">
              <a:spcBef>
                <a:spcPct val="0"/>
              </a:spcBef>
              <a:spcAft>
                <a:spcPct val="0"/>
              </a:spcAft>
              <a:buClr>
                <a:schemeClr val="accent1"/>
              </a:buClr>
              <a:buFont typeface="Arial"/>
              <a:buChar char="•"/>
            </a:pPr>
            <a:r>
              <a:rPr lang="en-US" dirty="0" err="1" smtClean="0"/>
              <a:t>HyperText</a:t>
            </a:r>
            <a:r>
              <a:rPr lang="en-US" dirty="0" smtClean="0"/>
              <a:t> Markup Language (HTML)</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WWW plumbing</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bwMode="auto">
          <a:xfrm>
            <a:off x="423350" y="1380147"/>
            <a:ext cx="8335620" cy="280076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ts val="1200"/>
              </a:spcAft>
            </a:pPr>
            <a:r>
              <a:rPr lang="en-US" sz="2000" dirty="0" smtClean="0">
                <a:solidFill>
                  <a:schemeClr val="accent1"/>
                </a:solidFill>
              </a:rPr>
              <a:t>When you click a hyperlink in a browser:</a:t>
            </a:r>
          </a:p>
          <a:p>
            <a:pPr marL="744538" lvl="2" indent="-287338" defTabSz="914400" fontAlgn="base">
              <a:spcBef>
                <a:spcPct val="0"/>
              </a:spcBef>
              <a:spcAft>
                <a:spcPts val="600"/>
              </a:spcAft>
              <a:buClr>
                <a:schemeClr val="accent1"/>
              </a:buClr>
              <a:buFont typeface="+mj-lt"/>
              <a:buAutoNum type="arabicPeriod"/>
            </a:pPr>
            <a:r>
              <a:rPr lang="en-US" dirty="0" smtClean="0"/>
              <a:t>The browser (the web client in this case) </a:t>
            </a:r>
            <a:r>
              <a:rPr lang="en-US" dirty="0" smtClean="0">
                <a:solidFill>
                  <a:srgbClr val="FF0000"/>
                </a:solidFill>
              </a:rPr>
              <a:t>parses </a:t>
            </a:r>
            <a:r>
              <a:rPr lang="en-US" dirty="0" smtClean="0"/>
              <a:t>the hyperlink to obtain</a:t>
            </a:r>
          </a:p>
          <a:p>
            <a:pPr marL="1203325" lvl="3" indent="-288925" defTabSz="914400" fontAlgn="base">
              <a:spcBef>
                <a:spcPct val="0"/>
              </a:spcBef>
              <a:spcAft>
                <a:spcPts val="600"/>
              </a:spcAft>
              <a:buClr>
                <a:schemeClr val="accent1"/>
              </a:buClr>
              <a:buFont typeface="+mj-lt"/>
              <a:buAutoNum type="alphaLcParenR"/>
            </a:pPr>
            <a:r>
              <a:rPr lang="en-US" dirty="0" smtClean="0"/>
              <a:t>the </a:t>
            </a:r>
            <a:r>
              <a:rPr lang="en-US" dirty="0" smtClean="0">
                <a:solidFill>
                  <a:srgbClr val="FF0000"/>
                </a:solidFill>
              </a:rPr>
              <a:t>name and location </a:t>
            </a:r>
            <a:r>
              <a:rPr lang="en-US" dirty="0" smtClean="0"/>
              <a:t>of the web server hosting the associated resource</a:t>
            </a:r>
          </a:p>
          <a:p>
            <a:pPr marL="1203325" lvl="3" indent="-288925" defTabSz="914400" fontAlgn="base">
              <a:spcBef>
                <a:spcPct val="0"/>
              </a:spcBef>
              <a:spcAft>
                <a:spcPts val="600"/>
              </a:spcAft>
              <a:buClr>
                <a:schemeClr val="accent1"/>
              </a:buClr>
              <a:buFont typeface="+mj-lt"/>
              <a:buAutoNum type="alphaLcParenR"/>
            </a:pPr>
            <a:r>
              <a:rPr lang="en-US" dirty="0" smtClean="0"/>
              <a:t>the </a:t>
            </a:r>
            <a:r>
              <a:rPr lang="en-US" dirty="0" smtClean="0">
                <a:solidFill>
                  <a:srgbClr val="FF0000"/>
                </a:solidFill>
              </a:rPr>
              <a:t>pathname </a:t>
            </a:r>
            <a:r>
              <a:rPr lang="en-US" dirty="0" smtClean="0"/>
              <a:t>of the resource on the server</a:t>
            </a:r>
          </a:p>
          <a:p>
            <a:pPr marL="744538" lvl="2" indent="-287338" defTabSz="914400" fontAlgn="base">
              <a:spcBef>
                <a:spcPct val="0"/>
              </a:spcBef>
              <a:spcAft>
                <a:spcPts val="600"/>
              </a:spcAft>
              <a:buClr>
                <a:schemeClr val="accent1"/>
              </a:buClr>
              <a:buFont typeface="+mj-lt"/>
              <a:buAutoNum type="arabicPeriod"/>
            </a:pPr>
            <a:r>
              <a:rPr lang="en-US" dirty="0" smtClean="0"/>
              <a:t>The browser </a:t>
            </a:r>
            <a:r>
              <a:rPr lang="en-US" dirty="0" smtClean="0">
                <a:solidFill>
                  <a:srgbClr val="FF0000"/>
                </a:solidFill>
              </a:rPr>
              <a:t>connects </a:t>
            </a:r>
            <a:r>
              <a:rPr lang="en-US" dirty="0" smtClean="0"/>
              <a:t>to the web server and </a:t>
            </a:r>
            <a:r>
              <a:rPr lang="en-US" dirty="0" smtClean="0">
                <a:solidFill>
                  <a:srgbClr val="FF0000"/>
                </a:solidFill>
              </a:rPr>
              <a:t>sends </a:t>
            </a:r>
            <a:r>
              <a:rPr lang="en-US" dirty="0" smtClean="0"/>
              <a:t>it a </a:t>
            </a:r>
            <a:r>
              <a:rPr lang="en-US" dirty="0" smtClean="0">
                <a:solidFill>
                  <a:srgbClr val="FF0000"/>
                </a:solidFill>
              </a:rPr>
              <a:t>message </a:t>
            </a:r>
            <a:r>
              <a:rPr lang="en-US" dirty="0" smtClean="0"/>
              <a:t>requesting the resource</a:t>
            </a:r>
          </a:p>
          <a:p>
            <a:pPr marL="744538" lvl="2" indent="-287338" defTabSz="914400" fontAlgn="base">
              <a:spcBef>
                <a:spcPct val="0"/>
              </a:spcBef>
              <a:spcAft>
                <a:spcPct val="0"/>
              </a:spcAft>
              <a:buClr>
                <a:schemeClr val="accent1"/>
              </a:buClr>
              <a:buFont typeface="+mj-lt"/>
              <a:buAutoNum type="arabicPeriod"/>
            </a:pPr>
            <a:r>
              <a:rPr lang="en-US" dirty="0" smtClean="0"/>
              <a:t>The web server </a:t>
            </a:r>
            <a:r>
              <a:rPr lang="en-US" dirty="0" smtClean="0">
                <a:solidFill>
                  <a:srgbClr val="FF0000"/>
                </a:solidFill>
              </a:rPr>
              <a:t>replies </a:t>
            </a:r>
            <a:r>
              <a:rPr lang="en-US" dirty="0" smtClean="0"/>
              <a:t>back with a </a:t>
            </a:r>
            <a:r>
              <a:rPr lang="en-US" dirty="0" smtClean="0">
                <a:solidFill>
                  <a:srgbClr val="FF0000"/>
                </a:solidFill>
              </a:rPr>
              <a:t>message </a:t>
            </a:r>
            <a:r>
              <a:rPr lang="en-US" dirty="0" smtClean="0"/>
              <a:t>that includes the requested resource (if the server has it)</a:t>
            </a:r>
          </a:p>
        </p:txBody>
      </p:sp>
      <p:sp>
        <p:nvSpPr>
          <p:cNvPr id="8" name="TextBox 7"/>
          <p:cNvSpPr txBox="1"/>
          <p:nvPr/>
        </p:nvSpPr>
        <p:spPr bwMode="auto">
          <a:xfrm>
            <a:off x="423350" y="4438173"/>
            <a:ext cx="8335620" cy="209288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ts val="1200"/>
              </a:spcAft>
            </a:pPr>
            <a:r>
              <a:rPr lang="en-US" sz="2000" kern="0" dirty="0" smtClean="0">
                <a:solidFill>
                  <a:schemeClr val="accent1"/>
                </a:solidFill>
              </a:rPr>
              <a:t>The technology required to do the above includes: </a:t>
            </a:r>
          </a:p>
          <a:p>
            <a:pPr marL="744538" lvl="2" indent="-287338" defTabSz="914400" fontAlgn="base">
              <a:spcBef>
                <a:spcPct val="0"/>
              </a:spcBef>
              <a:spcAft>
                <a:spcPts val="600"/>
              </a:spcAft>
              <a:buClr>
                <a:schemeClr val="accent1"/>
              </a:buClr>
              <a:buFont typeface="Arial"/>
              <a:buChar char="•"/>
            </a:pPr>
            <a:r>
              <a:rPr lang="en-US" dirty="0" smtClean="0"/>
              <a:t>A </a:t>
            </a:r>
            <a:r>
              <a:rPr lang="en-US" dirty="0" smtClean="0">
                <a:solidFill>
                  <a:srgbClr val="FF0000"/>
                </a:solidFill>
              </a:rPr>
              <a:t>naming and locator scheme </a:t>
            </a:r>
            <a:r>
              <a:rPr lang="en-US" dirty="0" smtClean="0"/>
              <a:t>that uniquely identifies, and locates, resources</a:t>
            </a:r>
          </a:p>
          <a:p>
            <a:pPr marL="744538" lvl="2" indent="-287338" defTabSz="914400" fontAlgn="base">
              <a:spcBef>
                <a:spcPct val="0"/>
              </a:spcBef>
              <a:spcAft>
                <a:spcPts val="600"/>
              </a:spcAft>
              <a:buClr>
                <a:schemeClr val="accent1"/>
              </a:buClr>
              <a:buFont typeface="Arial"/>
              <a:buChar char="•"/>
            </a:pPr>
            <a:r>
              <a:rPr lang="en-US" dirty="0" smtClean="0"/>
              <a:t>A </a:t>
            </a:r>
            <a:r>
              <a:rPr lang="en-US" dirty="0" smtClean="0">
                <a:solidFill>
                  <a:srgbClr val="FF0000"/>
                </a:solidFill>
              </a:rPr>
              <a:t>communication protocol </a:t>
            </a:r>
            <a:r>
              <a:rPr lang="en-US" dirty="0" smtClean="0"/>
              <a:t>that specifies precisely the order in which messages are sent as well as the message format</a:t>
            </a:r>
          </a:p>
          <a:p>
            <a:pPr marL="744538" lvl="2" indent="-287338" defTabSz="914400" fontAlgn="base">
              <a:spcBef>
                <a:spcPct val="0"/>
              </a:spcBef>
              <a:spcAft>
                <a:spcPct val="0"/>
              </a:spcAft>
              <a:buClr>
                <a:schemeClr val="accent1"/>
              </a:buClr>
              <a:buFont typeface="Arial"/>
              <a:buChar char="•"/>
            </a:pPr>
            <a:r>
              <a:rPr lang="en-US" dirty="0" smtClean="0"/>
              <a:t>A </a:t>
            </a:r>
            <a:r>
              <a:rPr lang="en-US" dirty="0" smtClean="0">
                <a:solidFill>
                  <a:srgbClr val="FF0000"/>
                </a:solidFill>
              </a:rPr>
              <a:t>document formatting language </a:t>
            </a:r>
            <a:r>
              <a:rPr lang="en-US" dirty="0" smtClean="0"/>
              <a:t>for developing web pages that supports hyperlink definitions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8" grpId="1"/>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a:cs typeface="Courier"/>
            </a:endParaRPr>
          </a:p>
        </p:txBody>
      </p:sp>
      <p:grpSp>
        <p:nvGrpSpPr>
          <p:cNvPr id="4" name="Group 73"/>
          <p:cNvGrpSpPr/>
          <p:nvPr/>
        </p:nvGrpSpPr>
        <p:grpSpPr>
          <a:xfrm>
            <a:off x="792329" y="3789003"/>
            <a:ext cx="7265686" cy="2831545"/>
            <a:chOff x="792329" y="3789003"/>
            <a:chExt cx="7265686" cy="2831545"/>
          </a:xfrm>
        </p:grpSpPr>
        <p:sp>
          <p:nvSpPr>
            <p:cNvPr id="8" name="TextBox 7"/>
            <p:cNvSpPr txBox="1"/>
            <p:nvPr/>
          </p:nvSpPr>
          <p:spPr bwMode="auto">
            <a:xfrm>
              <a:off x="792329" y="4958554"/>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a:ea typeface="+mj-ea"/>
                  <a:cs typeface="Courier"/>
                </a:rPr>
                <a:t>Beijing × 3</a:t>
              </a:r>
            </a:p>
            <a:p>
              <a:pPr defTabSz="914400" fontAlgn="base">
                <a:spcBef>
                  <a:spcPct val="0"/>
                </a:spcBef>
                <a:spcAft>
                  <a:spcPct val="0"/>
                </a:spcAft>
              </a:pPr>
              <a:r>
                <a:rPr lang="en-US" sz="1600" kern="0" dirty="0" smtClean="0">
                  <a:latin typeface="Courier"/>
                  <a:ea typeface="+mj-ea"/>
                  <a:cs typeface="Courier"/>
                </a:rPr>
                <a:t>Paris </a:t>
              </a:r>
              <a:r>
                <a:rPr lang="en-US" sz="1600" kern="0" dirty="0" smtClean="0">
                  <a:latin typeface="Courier"/>
                  <a:cs typeface="Courier"/>
                </a:rPr>
                <a:t>×</a:t>
              </a:r>
              <a:r>
                <a:rPr lang="en-US" sz="1600" kern="0" dirty="0" smtClean="0">
                  <a:latin typeface="Courier"/>
                  <a:ea typeface="+mj-ea"/>
                  <a:cs typeface="Courier"/>
                </a:rPr>
                <a:t> 5</a:t>
              </a:r>
            </a:p>
            <a:p>
              <a:pPr defTabSz="914400" fontAlgn="base">
                <a:spcBef>
                  <a:spcPct val="0"/>
                </a:spcBef>
                <a:spcAft>
                  <a:spcPct val="0"/>
                </a:spcAft>
              </a:pPr>
              <a:r>
                <a:rPr kumimoji="0" lang="en-US" sz="1600" b="0" i="0" u="none" strike="noStrike" kern="0" cap="none" spc="0" normalizeH="0" baseline="0" noProof="0" dirty="0" smtClean="0">
                  <a:ln>
                    <a:noFill/>
                  </a:ln>
                  <a:effectLst/>
                  <a:uLnTx/>
                  <a:uFillTx/>
                  <a:latin typeface="Courier"/>
                  <a:ea typeface="+mj-ea"/>
                  <a:cs typeface="Courier"/>
                </a:rPr>
                <a:t>Chicago </a:t>
              </a:r>
              <a:r>
                <a:rPr lang="en-US" sz="1600" kern="0" dirty="0" smtClean="0">
                  <a:latin typeface="Courier"/>
                  <a:cs typeface="Courier"/>
                </a:rPr>
                <a:t>×</a:t>
              </a:r>
              <a:r>
                <a:rPr kumimoji="0" lang="en-US" sz="1600" b="0" i="0" u="none" strike="noStrike" kern="0" cap="none" spc="0" normalizeH="0" baseline="0" noProof="0" dirty="0" smtClean="0">
                  <a:ln>
                    <a:noFill/>
                  </a:ln>
                  <a:effectLst/>
                  <a:uLnTx/>
                  <a:uFillTx/>
                  <a:latin typeface="Courier"/>
                  <a:ea typeface="+mj-ea"/>
                  <a:cs typeface="Courier"/>
                </a:rPr>
                <a:t> 5</a:t>
              </a:r>
            </a:p>
          </p:txBody>
        </p:sp>
        <p:sp>
          <p:nvSpPr>
            <p:cNvPr id="10" name="TextBox 9"/>
            <p:cNvSpPr txBox="1"/>
            <p:nvPr/>
          </p:nvSpPr>
          <p:spPr bwMode="auto">
            <a:xfrm>
              <a:off x="2665246" y="4127557"/>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a:ea typeface="+mj-ea"/>
                  <a:cs typeface="Courier"/>
                </a:rPr>
                <a:t>Chicago × 3</a:t>
              </a:r>
            </a:p>
            <a:p>
              <a:pPr defTabSz="914400" fontAlgn="base">
                <a:spcBef>
                  <a:spcPct val="0"/>
                </a:spcBef>
                <a:spcAft>
                  <a:spcPct val="0"/>
                </a:spcAft>
              </a:pPr>
              <a:r>
                <a:rPr lang="en-US" sz="1600" kern="0" dirty="0" smtClean="0">
                  <a:latin typeface="Courier"/>
                  <a:ea typeface="+mj-ea"/>
                  <a:cs typeface="Courier"/>
                </a:rPr>
                <a:t>Beijing </a:t>
              </a:r>
              <a:r>
                <a:rPr lang="en-US" sz="1600" kern="0" dirty="0" smtClean="0">
                  <a:latin typeface="Courier"/>
                  <a:cs typeface="Courier"/>
                </a:rPr>
                <a:t>×</a:t>
              </a:r>
              <a:r>
                <a:rPr lang="en-US" sz="1600" kern="0" dirty="0" smtClean="0">
                  <a:latin typeface="Courier"/>
                  <a:ea typeface="+mj-ea"/>
                  <a:cs typeface="Courier"/>
                </a:rPr>
                <a:t> 6</a:t>
              </a:r>
            </a:p>
            <a:p>
              <a:pPr defTabSz="914400" fontAlgn="base">
                <a:spcBef>
                  <a:spcPct val="0"/>
                </a:spcBef>
                <a:spcAft>
                  <a:spcPct val="0"/>
                </a:spcAft>
              </a:pPr>
              <a:endParaRPr kumimoji="0" lang="en-US" sz="1600" b="0" i="0" u="none" strike="noStrike" kern="0" cap="none" spc="0" normalizeH="0" baseline="0" noProof="0" dirty="0" smtClean="0">
                <a:ln>
                  <a:noFill/>
                </a:ln>
                <a:effectLst/>
                <a:uLnTx/>
                <a:uFillTx/>
                <a:latin typeface="Courier"/>
                <a:ea typeface="+mj-ea"/>
                <a:cs typeface="Courier"/>
              </a:endParaRPr>
            </a:p>
          </p:txBody>
        </p:sp>
        <p:sp>
          <p:nvSpPr>
            <p:cNvPr id="11" name="TextBox 10"/>
            <p:cNvSpPr txBox="1"/>
            <p:nvPr/>
          </p:nvSpPr>
          <p:spPr bwMode="auto">
            <a:xfrm>
              <a:off x="2665246" y="5789551"/>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a:ea typeface="+mj-ea"/>
                  <a:cs typeface="Courier"/>
                </a:rPr>
                <a:t>Bogota</a:t>
              </a:r>
              <a:r>
                <a:rPr kumimoji="0" lang="en-US" sz="1600" b="0" i="0" u="none" strike="noStrike" kern="0" cap="none" spc="0" normalizeH="0" noProof="0" dirty="0" smtClean="0">
                  <a:ln>
                    <a:noFill/>
                  </a:ln>
                  <a:effectLst/>
                  <a:uLnTx/>
                  <a:uFillTx/>
                  <a:latin typeface="Courier"/>
                  <a:ea typeface="+mj-ea"/>
                  <a:cs typeface="Courier"/>
                </a:rPr>
                <a:t> </a:t>
              </a:r>
              <a:r>
                <a:rPr kumimoji="0" lang="en-US" sz="1600" b="0" i="0" u="none" strike="noStrike" kern="0" cap="none" spc="0" normalizeH="0" baseline="0" noProof="0" dirty="0" smtClean="0">
                  <a:ln>
                    <a:noFill/>
                  </a:ln>
                  <a:effectLst/>
                  <a:uLnTx/>
                  <a:uFillTx/>
                  <a:latin typeface="Courier"/>
                  <a:ea typeface="+mj-ea"/>
                  <a:cs typeface="Courier"/>
                </a:rPr>
                <a:t>× 3</a:t>
              </a:r>
            </a:p>
            <a:p>
              <a:pPr defTabSz="914400" fontAlgn="base">
                <a:spcBef>
                  <a:spcPct val="0"/>
                </a:spcBef>
                <a:spcAft>
                  <a:spcPct val="0"/>
                </a:spcAft>
              </a:pPr>
              <a:r>
                <a:rPr lang="en-US" sz="1600" kern="0" dirty="0" smtClean="0">
                  <a:latin typeface="Courier"/>
                  <a:ea typeface="+mj-ea"/>
                  <a:cs typeface="Courier"/>
                </a:rPr>
                <a:t>Beijing </a:t>
              </a:r>
              <a:r>
                <a:rPr lang="en-US" sz="1600" kern="0" dirty="0" smtClean="0">
                  <a:latin typeface="Courier"/>
                  <a:cs typeface="Courier"/>
                </a:rPr>
                <a:t>×</a:t>
              </a:r>
              <a:r>
                <a:rPr lang="en-US" sz="1600" kern="0" dirty="0" smtClean="0">
                  <a:latin typeface="Courier"/>
                  <a:ea typeface="+mj-ea"/>
                  <a:cs typeface="Courier"/>
                </a:rPr>
                <a:t> 2</a:t>
              </a:r>
            </a:p>
            <a:p>
              <a:pPr defTabSz="914400" fontAlgn="base">
                <a:spcBef>
                  <a:spcPct val="0"/>
                </a:spcBef>
                <a:spcAft>
                  <a:spcPct val="0"/>
                </a:spcAft>
              </a:pPr>
              <a:r>
                <a:rPr lang="en-US" sz="1600" kern="0" dirty="0" smtClean="0">
                  <a:latin typeface="Courier"/>
                  <a:ea typeface="+mj-ea"/>
                  <a:cs typeface="Courier"/>
                </a:rPr>
                <a:t>Paris</a:t>
              </a:r>
              <a:r>
                <a:rPr kumimoji="0" lang="en-US" sz="1600" b="0" i="0" u="none" strike="noStrike" kern="0" cap="none" spc="0" normalizeH="0" baseline="0" noProof="0" dirty="0" smtClean="0">
                  <a:ln>
                    <a:noFill/>
                  </a:ln>
                  <a:effectLst/>
                  <a:uLnTx/>
                  <a:uFillTx/>
                  <a:latin typeface="Courier"/>
                  <a:ea typeface="+mj-ea"/>
                  <a:cs typeface="Courier"/>
                </a:rPr>
                <a:t> </a:t>
              </a:r>
              <a:r>
                <a:rPr lang="en-US" sz="1600" kern="0" dirty="0" smtClean="0">
                  <a:latin typeface="Courier"/>
                  <a:cs typeface="Courier"/>
                </a:rPr>
                <a:t>×</a:t>
              </a:r>
              <a:r>
                <a:rPr kumimoji="0" lang="en-US" sz="1600" b="0" i="0" u="none" strike="noStrike" kern="0" cap="none" spc="0" normalizeH="0" baseline="0" noProof="0" dirty="0" smtClean="0">
                  <a:ln>
                    <a:noFill/>
                  </a:ln>
                  <a:effectLst/>
                  <a:uLnTx/>
                  <a:uFillTx/>
                  <a:latin typeface="Courier"/>
                  <a:ea typeface="+mj-ea"/>
                  <a:cs typeface="Courier"/>
                </a:rPr>
                <a:t> 1</a:t>
              </a:r>
            </a:p>
          </p:txBody>
        </p:sp>
        <p:sp>
          <p:nvSpPr>
            <p:cNvPr id="12" name="TextBox 11"/>
            <p:cNvSpPr txBox="1"/>
            <p:nvPr/>
          </p:nvSpPr>
          <p:spPr bwMode="auto">
            <a:xfrm>
              <a:off x="4478289" y="4958554"/>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a:ea typeface="+mj-ea"/>
                  <a:cs typeface="Courier"/>
                </a:rPr>
                <a:t>Chicago</a:t>
              </a:r>
              <a:r>
                <a:rPr kumimoji="0" lang="en-US" sz="1600" b="0" i="0" u="none" strike="noStrike" kern="0" cap="none" spc="0" normalizeH="0" noProof="0" dirty="0" smtClean="0">
                  <a:ln>
                    <a:noFill/>
                  </a:ln>
                  <a:effectLst/>
                  <a:uLnTx/>
                  <a:uFillTx/>
                  <a:latin typeface="Courier"/>
                  <a:ea typeface="+mj-ea"/>
                  <a:cs typeface="Courier"/>
                </a:rPr>
                <a:t> </a:t>
              </a:r>
              <a:r>
                <a:rPr kumimoji="0" lang="en-US" sz="1600" b="0" i="0" u="none" strike="noStrike" kern="0" cap="none" spc="0" normalizeH="0" baseline="0" noProof="0" dirty="0" smtClean="0">
                  <a:ln>
                    <a:noFill/>
                  </a:ln>
                  <a:effectLst/>
                  <a:uLnTx/>
                  <a:uFillTx/>
                  <a:latin typeface="Courier"/>
                  <a:ea typeface="+mj-ea"/>
                  <a:cs typeface="Courier"/>
                </a:rPr>
                <a:t>× 3</a:t>
              </a:r>
            </a:p>
            <a:p>
              <a:pPr defTabSz="914400" fontAlgn="base">
                <a:spcBef>
                  <a:spcPct val="0"/>
                </a:spcBef>
                <a:spcAft>
                  <a:spcPct val="0"/>
                </a:spcAft>
              </a:pPr>
              <a:r>
                <a:rPr lang="en-US" sz="1600" kern="0" dirty="0" smtClean="0">
                  <a:latin typeface="Courier"/>
                  <a:ea typeface="+mj-ea"/>
                  <a:cs typeface="Courier"/>
                </a:rPr>
                <a:t>Paris </a:t>
              </a:r>
              <a:r>
                <a:rPr lang="en-US" sz="1600" kern="0" dirty="0" smtClean="0">
                  <a:latin typeface="Courier"/>
                  <a:cs typeface="Courier"/>
                </a:rPr>
                <a:t>×</a:t>
              </a:r>
              <a:r>
                <a:rPr lang="en-US" sz="1600" kern="0" dirty="0" smtClean="0">
                  <a:latin typeface="Courier"/>
                  <a:ea typeface="+mj-ea"/>
                  <a:cs typeface="Courier"/>
                </a:rPr>
                <a:t> 2</a:t>
              </a:r>
            </a:p>
            <a:p>
              <a:pPr defTabSz="914400" fontAlgn="base">
                <a:spcBef>
                  <a:spcPct val="0"/>
                </a:spcBef>
                <a:spcAft>
                  <a:spcPct val="0"/>
                </a:spcAft>
              </a:pPr>
              <a:r>
                <a:rPr lang="en-US" sz="1600" kern="0" noProof="0" dirty="0" smtClean="0">
                  <a:latin typeface="Courier"/>
                  <a:ea typeface="+mj-ea"/>
                  <a:cs typeface="Courier"/>
                </a:rPr>
                <a:t>Nairobi</a:t>
              </a:r>
              <a:r>
                <a:rPr kumimoji="0" lang="en-US" sz="1600" b="0" i="0" u="none" strike="noStrike" kern="0" cap="none" spc="0" normalizeH="0" baseline="0" noProof="0" dirty="0" smtClean="0">
                  <a:ln>
                    <a:noFill/>
                  </a:ln>
                  <a:effectLst/>
                  <a:uLnTx/>
                  <a:uFillTx/>
                  <a:latin typeface="Courier"/>
                  <a:ea typeface="+mj-ea"/>
                  <a:cs typeface="Courier"/>
                </a:rPr>
                <a:t> </a:t>
              </a:r>
              <a:r>
                <a:rPr lang="en-US" sz="1600" kern="0" dirty="0" smtClean="0">
                  <a:latin typeface="Courier"/>
                  <a:cs typeface="Courier"/>
                </a:rPr>
                <a:t>×</a:t>
              </a:r>
              <a:r>
                <a:rPr kumimoji="0" lang="en-US" sz="1600" b="0" i="0" u="none" strike="noStrike" kern="0" cap="none" spc="0" normalizeH="0" baseline="0" noProof="0" dirty="0" smtClean="0">
                  <a:ln>
                    <a:noFill/>
                  </a:ln>
                  <a:effectLst/>
                  <a:uLnTx/>
                  <a:uFillTx/>
                  <a:latin typeface="Courier"/>
                  <a:ea typeface="+mj-ea"/>
                  <a:cs typeface="Courier"/>
                </a:rPr>
                <a:t> 1</a:t>
              </a:r>
            </a:p>
          </p:txBody>
        </p:sp>
        <p:sp>
          <p:nvSpPr>
            <p:cNvPr id="13" name="TextBox 12"/>
            <p:cNvSpPr txBox="1"/>
            <p:nvPr/>
          </p:nvSpPr>
          <p:spPr bwMode="auto">
            <a:xfrm>
              <a:off x="6361106" y="4127557"/>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latin typeface="Courier"/>
                  <a:ea typeface="+mj-ea"/>
                  <a:cs typeface="Courier"/>
                </a:rPr>
                <a:t>Nairobi</a:t>
              </a:r>
              <a:r>
                <a:rPr kumimoji="0" lang="en-US" sz="1600" b="0" i="0" u="none" strike="noStrike" kern="0" cap="none" spc="0" normalizeH="0" noProof="0" dirty="0" smtClean="0">
                  <a:ln>
                    <a:noFill/>
                  </a:ln>
                  <a:effectLst/>
                  <a:uLnTx/>
                  <a:uFillTx/>
                  <a:latin typeface="Courier"/>
                  <a:ea typeface="+mj-ea"/>
                  <a:cs typeface="Courier"/>
                </a:rPr>
                <a:t> </a:t>
              </a:r>
              <a:r>
                <a:rPr kumimoji="0" lang="en-US" sz="1600" b="0" i="0" u="none" strike="noStrike" kern="0" cap="none" spc="0" normalizeH="0" baseline="0" noProof="0" dirty="0" smtClean="0">
                  <a:ln>
                    <a:noFill/>
                  </a:ln>
                  <a:effectLst/>
                  <a:uLnTx/>
                  <a:uFillTx/>
                  <a:latin typeface="Courier"/>
                  <a:ea typeface="+mj-ea"/>
                  <a:cs typeface="Courier"/>
                </a:rPr>
                <a:t>× 7</a:t>
              </a:r>
            </a:p>
            <a:p>
              <a:pPr defTabSz="914400" fontAlgn="base">
                <a:spcBef>
                  <a:spcPct val="0"/>
                </a:spcBef>
                <a:spcAft>
                  <a:spcPct val="0"/>
                </a:spcAft>
              </a:pPr>
              <a:r>
                <a:rPr lang="en-US" sz="1600" kern="0" dirty="0" smtClean="0">
                  <a:latin typeface="Courier"/>
                  <a:ea typeface="+mj-ea"/>
                  <a:cs typeface="Courier"/>
                </a:rPr>
                <a:t>Bogota </a:t>
              </a:r>
              <a:r>
                <a:rPr lang="en-US" sz="1600" kern="0" dirty="0" smtClean="0">
                  <a:latin typeface="Courier"/>
                  <a:cs typeface="Courier"/>
                </a:rPr>
                <a:t>×</a:t>
              </a:r>
              <a:r>
                <a:rPr lang="en-US" sz="1600" kern="0" dirty="0" smtClean="0">
                  <a:latin typeface="Courier"/>
                  <a:ea typeface="+mj-ea"/>
                  <a:cs typeface="Courier"/>
                </a:rPr>
                <a:t> 2</a:t>
              </a:r>
            </a:p>
            <a:p>
              <a:pPr defTabSz="914400" fontAlgn="base">
                <a:spcBef>
                  <a:spcPct val="0"/>
                </a:spcBef>
                <a:spcAft>
                  <a:spcPct val="0"/>
                </a:spcAft>
              </a:pPr>
              <a:endParaRPr kumimoji="0" lang="en-US" sz="1600" b="0" i="0" u="none" strike="noStrike" kern="0" cap="none" spc="0" normalizeH="0" baseline="0" noProof="0" dirty="0" smtClean="0">
                <a:ln>
                  <a:noFill/>
                </a:ln>
                <a:effectLst/>
                <a:uLnTx/>
                <a:uFillTx/>
                <a:latin typeface="Courier"/>
                <a:ea typeface="+mj-ea"/>
                <a:cs typeface="Courier"/>
              </a:endParaRPr>
            </a:p>
          </p:txBody>
        </p:sp>
        <p:cxnSp>
          <p:nvCxnSpPr>
            <p:cNvPr id="21" name="Curved Connector 20"/>
            <p:cNvCxnSpPr/>
            <p:nvPr/>
          </p:nvCxnSpPr>
          <p:spPr>
            <a:xfrm>
              <a:off x="4204349" y="4693061"/>
              <a:ext cx="790775" cy="265493"/>
            </a:xfrm>
            <a:prstGeom prst="curvedConnector3">
              <a:avLst>
                <a:gd name="adj1" fmla="val 9941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0800000">
              <a:off x="1874471" y="5789551"/>
              <a:ext cx="790775" cy="265493"/>
            </a:xfrm>
            <a:prstGeom prst="curvedConnector3">
              <a:avLst>
                <a:gd name="adj1" fmla="val 99412"/>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0800000" flipV="1">
              <a:off x="1874470" y="4693060"/>
              <a:ext cx="790776" cy="265493"/>
            </a:xfrm>
            <a:prstGeom prst="curvedConnector3">
              <a:avLst>
                <a:gd name="adj1" fmla="val 99413"/>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9" name="Curved Connector 48"/>
            <p:cNvCxnSpPr/>
            <p:nvPr/>
          </p:nvCxnSpPr>
          <p:spPr>
            <a:xfrm flipV="1">
              <a:off x="4204349" y="5789550"/>
              <a:ext cx="790776" cy="265493"/>
            </a:xfrm>
            <a:prstGeom prst="curvedConnector3">
              <a:avLst>
                <a:gd name="adj1" fmla="val 99413"/>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50" name="Curved Connector 49"/>
            <p:cNvCxnSpPr>
              <a:endCxn id="13" idx="1"/>
            </p:cNvCxnSpPr>
            <p:nvPr/>
          </p:nvCxnSpPr>
          <p:spPr>
            <a:xfrm flipV="1">
              <a:off x="5832972" y="4543056"/>
              <a:ext cx="528134" cy="412647"/>
            </a:xfrm>
            <a:prstGeom prst="curvedConnector3">
              <a:avLst>
                <a:gd name="adj1" fmla="val 243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Curved Connector 52"/>
            <p:cNvCxnSpPr/>
            <p:nvPr/>
          </p:nvCxnSpPr>
          <p:spPr>
            <a:xfrm rot="10800000" flipV="1">
              <a:off x="6017392" y="4955703"/>
              <a:ext cx="528134" cy="412647"/>
            </a:xfrm>
            <a:prstGeom prst="curvedConnector3">
              <a:avLst>
                <a:gd name="adj1" fmla="val 243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Curved Connector 53"/>
            <p:cNvCxnSpPr/>
            <p:nvPr/>
          </p:nvCxnSpPr>
          <p:spPr>
            <a:xfrm rot="10800000" flipV="1">
              <a:off x="4204350" y="4955703"/>
              <a:ext cx="3009279" cy="1467996"/>
            </a:xfrm>
            <a:prstGeom prst="curvedConnector3">
              <a:avLst>
                <a:gd name="adj1" fmla="val 3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13" idx="0"/>
            </p:cNvCxnSpPr>
            <p:nvPr/>
          </p:nvCxnSpPr>
          <p:spPr>
            <a:xfrm rot="16200000" flipH="1" flipV="1">
              <a:off x="3824991" y="1650036"/>
              <a:ext cx="828146" cy="5783188"/>
            </a:xfrm>
            <a:prstGeom prst="curvedConnector4">
              <a:avLst>
                <a:gd name="adj1" fmla="val -88274"/>
                <a:gd name="adj2" fmla="val 99605"/>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bwMode="auto">
            <a:xfrm>
              <a:off x="792329" y="5789550"/>
              <a:ext cx="94208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err="1" smtClean="0">
                  <a:ln>
                    <a:noFill/>
                  </a:ln>
                  <a:solidFill>
                    <a:schemeClr val="accent1"/>
                  </a:solidFill>
                  <a:effectLst/>
                  <a:uLnTx/>
                  <a:uFillTx/>
                  <a:latin typeface="Calibri" pitchFamily="34" charset="0"/>
                  <a:ea typeface="+mj-ea"/>
                  <a:cs typeface="+mj-cs"/>
                </a:rPr>
                <a:t>one.html</a:t>
              </a:r>
              <a:endPar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66" name="TextBox 65"/>
            <p:cNvSpPr txBox="1"/>
            <p:nvPr/>
          </p:nvSpPr>
          <p:spPr bwMode="auto">
            <a:xfrm>
              <a:off x="5043246" y="5772673"/>
              <a:ext cx="97414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four</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7" name="TextBox 66"/>
            <p:cNvSpPr txBox="1"/>
            <p:nvPr/>
          </p:nvSpPr>
          <p:spPr bwMode="auto">
            <a:xfrm>
              <a:off x="2665246" y="5450996"/>
              <a:ext cx="94759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two</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8" name="TextBox 67"/>
            <p:cNvSpPr txBox="1"/>
            <p:nvPr/>
          </p:nvSpPr>
          <p:spPr bwMode="auto">
            <a:xfrm>
              <a:off x="3128113" y="3789003"/>
              <a:ext cx="1076236"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three</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9" name="TextBox 68"/>
            <p:cNvSpPr txBox="1"/>
            <p:nvPr/>
          </p:nvSpPr>
          <p:spPr bwMode="auto">
            <a:xfrm>
              <a:off x="7130658" y="3789003"/>
              <a:ext cx="927357"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five</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grpSp>
      <p:sp>
        <p:nvSpPr>
          <p:cNvPr id="25" name="TextBox 24"/>
          <p:cNvSpPr txBox="1"/>
          <p:nvPr/>
        </p:nvSpPr>
        <p:spPr bwMode="auto">
          <a:xfrm>
            <a:off x="2665246" y="1470025"/>
            <a:ext cx="6428603"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crawl1('http://reed.cs.depaul.edu/lperkovic/one.html') </a:t>
            </a:r>
          </a:p>
          <a:p>
            <a:pPr defTabSz="914400" fontAlgn="base">
              <a:spcBef>
                <a:spcPct val="0"/>
              </a:spcBef>
              <a:spcAft>
                <a:spcPct val="0"/>
              </a:spcAft>
            </a:pPr>
            <a:r>
              <a:rPr lang="en-US" sz="1400" dirty="0" smtClean="0">
                <a:latin typeface="Courier"/>
                <a:cs typeface="Courier"/>
              </a:rPr>
              <a:t>Visiting http://</a:t>
            </a:r>
            <a:r>
              <a:rPr lang="en-US" sz="1400" dirty="0" err="1" smtClean="0">
                <a:latin typeface="Courier"/>
                <a:cs typeface="Courier"/>
              </a:rPr>
              <a:t>reed.cs.depaul.edu/lperkovic/one.html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Visiting http://</a:t>
            </a:r>
            <a:r>
              <a:rPr lang="en-US" sz="1400" dirty="0" err="1" smtClean="0">
                <a:latin typeface="Courier"/>
                <a:cs typeface="Courier"/>
              </a:rPr>
              <a:t>reed.cs.depaul.edu/lperkovic/two.html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Visiting http://</a:t>
            </a:r>
            <a:r>
              <a:rPr lang="en-US" sz="1400" dirty="0" err="1" smtClean="0">
                <a:latin typeface="Courier"/>
                <a:cs typeface="Courier"/>
              </a:rPr>
              <a:t>reed.cs.depaul.edu/lperkovic/four.html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Visiting http://</a:t>
            </a:r>
            <a:r>
              <a:rPr lang="en-US" sz="1400" dirty="0" err="1" smtClean="0">
                <a:latin typeface="Courier"/>
                <a:cs typeface="Courier"/>
              </a:rPr>
              <a:t>reed.cs.depaul.edu/lperkovic/five.html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Visiting http://</a:t>
            </a:r>
            <a:r>
              <a:rPr lang="en-US" sz="1400" dirty="0" err="1" smtClean="0">
                <a:latin typeface="Courier"/>
                <a:cs typeface="Courier"/>
              </a:rPr>
              <a:t>reed.cs.depaul.edu/lperkovic/four.html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Visiting http://reed.cs.depaul.edu/lperkovic/five.html</a:t>
            </a:r>
          </a:p>
          <a:p>
            <a:pPr defTabSz="914400" fontAlgn="base">
              <a:spcBef>
                <a:spcPct val="0"/>
              </a:spcBef>
              <a:spcAft>
                <a:spcPct val="0"/>
              </a:spcAft>
            </a:pPr>
            <a:r>
              <a:rPr lang="en-US" sz="1400" dirty="0" smtClean="0">
                <a:latin typeface="Courier"/>
                <a:cs typeface="Courier"/>
              </a:rPr>
              <a:t>...</a:t>
            </a:r>
          </a:p>
        </p:txBody>
      </p:sp>
      <p:sp>
        <p:nvSpPr>
          <p:cNvPr id="27" name="TextBox 26"/>
          <p:cNvSpPr txBox="1"/>
          <p:nvPr/>
        </p:nvSpPr>
        <p:spPr bwMode="auto">
          <a:xfrm>
            <a:off x="181415" y="1623913"/>
            <a:ext cx="2483831"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Problem: the crawler visits some pages infinitely often</a:t>
            </a:r>
            <a:r>
              <a:rPr lang="en-US" sz="2000" kern="0" dirty="0" smtClean="0">
                <a:solidFill>
                  <a:schemeClr val="accent1"/>
                </a:solidFill>
                <a:latin typeface="Calibri" pitchFamily="34" charset="0"/>
                <a:ea typeface="+mj-ea"/>
                <a:cs typeface="+mj-cs"/>
              </a:rPr>
              <a:t> </a:t>
            </a:r>
            <a:r>
              <a:rPr lang="en-US" sz="2000" kern="0" dirty="0" smtClean="0">
                <a:solidFill>
                  <a:schemeClr val="accent1"/>
                </a:solidFill>
                <a:latin typeface="Calibri" pitchFamily="34" charset="0"/>
              </a:rPr>
              <a:t>and some not at all</a:t>
            </a:r>
          </a:p>
        </p:txBody>
      </p:sp>
      <p:sp>
        <p:nvSpPr>
          <p:cNvPr id="28" name="TextBox 27"/>
          <p:cNvSpPr txBox="1"/>
          <p:nvPr/>
        </p:nvSpPr>
        <p:spPr bwMode="auto">
          <a:xfrm>
            <a:off x="3356796" y="1623913"/>
            <a:ext cx="4952351"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crawler should ignore the links to pages it has already visited; to do this, we need to keep track of visited pages</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a:cs typeface="Courier"/>
            </a:endParaRPr>
          </a:p>
        </p:txBody>
      </p:sp>
      <p:sp>
        <p:nvSpPr>
          <p:cNvPr id="26" name="TextBox 25"/>
          <p:cNvSpPr txBox="1"/>
          <p:nvPr/>
        </p:nvSpPr>
        <p:spPr bwMode="auto">
          <a:xfrm>
            <a:off x="265145" y="2009773"/>
            <a:ext cx="7186814" cy="461664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visited = set() </a:t>
            </a:r>
            <a:r>
              <a:rPr lang="en-US" sz="1400" dirty="0" smtClean="0">
                <a:solidFill>
                  <a:srgbClr val="7F7F7F"/>
                </a:solidFill>
                <a:latin typeface="Courier"/>
                <a:cs typeface="Courier"/>
              </a:rPr>
              <a:t># initialize visited to an empty set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def crawl2(url):</a:t>
            </a:r>
          </a:p>
          <a:p>
            <a:pPr defTabSz="914400" fontAlgn="base">
              <a:spcBef>
                <a:spcPct val="0"/>
              </a:spcBef>
              <a:spcAft>
                <a:spcPct val="0"/>
              </a:spcAft>
            </a:pPr>
            <a:r>
              <a:rPr lang="en-US" sz="1400" dirty="0" smtClean="0">
                <a:solidFill>
                  <a:schemeClr val="tx1">
                    <a:lumMod val="50000"/>
                    <a:lumOff val="50000"/>
                  </a:schemeClr>
                </a:solidFill>
                <a:latin typeface="Courier"/>
                <a:cs typeface="Courier"/>
              </a:rPr>
              <a:t>    '''a recursive web crawler that calls analyze()</a:t>
            </a:r>
          </a:p>
          <a:p>
            <a:pPr defTabSz="914400" fontAlgn="base">
              <a:spcBef>
                <a:spcPct val="0"/>
              </a:spcBef>
              <a:spcAft>
                <a:spcPct val="0"/>
              </a:spcAft>
            </a:pPr>
            <a:r>
              <a:rPr lang="en-US" sz="1400" dirty="0" smtClean="0">
                <a:solidFill>
                  <a:schemeClr val="tx1">
                    <a:lumMod val="50000"/>
                    <a:lumOff val="50000"/>
                  </a:schemeClr>
                </a:solidFill>
                <a:latin typeface="Courier"/>
                <a:cs typeface="Courier"/>
              </a:rPr>
              <a:t>       on every visited web page'''</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    # add </a:t>
            </a:r>
            <a:r>
              <a:rPr lang="en-US" sz="1400" dirty="0" err="1" smtClean="0">
                <a:solidFill>
                  <a:srgbClr val="7F7F7F"/>
                </a:solidFill>
                <a:latin typeface="Courier"/>
                <a:cs typeface="Courier"/>
              </a:rPr>
              <a:t>url</a:t>
            </a:r>
            <a:r>
              <a:rPr lang="en-US" sz="1400" dirty="0" smtClean="0">
                <a:solidFill>
                  <a:srgbClr val="7F7F7F"/>
                </a:solidFill>
                <a:latin typeface="Courier"/>
                <a:cs typeface="Courier"/>
              </a:rPr>
              <a:t> to set of visited pages</a:t>
            </a:r>
          </a:p>
          <a:p>
            <a:pPr defTabSz="914400" fontAlgn="base">
              <a:spcBef>
                <a:spcPct val="0"/>
              </a:spcBef>
              <a:spcAft>
                <a:spcPct val="0"/>
              </a:spcAft>
            </a:pPr>
            <a:r>
              <a:rPr lang="en-US" sz="1400" dirty="0" smtClean="0">
                <a:latin typeface="Courier"/>
                <a:cs typeface="Courier"/>
              </a:rPr>
              <a:t>    global visited     </a:t>
            </a:r>
            <a:r>
              <a:rPr lang="en-US" sz="1400" dirty="0" smtClean="0">
                <a:solidFill>
                  <a:srgbClr val="7F7F7F"/>
                </a:solidFill>
                <a:latin typeface="Courier"/>
                <a:cs typeface="Courier"/>
              </a:rPr>
              <a:t># warns the programmer </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visited.add(url</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    # analyze() returns a list of hyperlink URLs in web page </a:t>
            </a:r>
            <a:r>
              <a:rPr lang="en-US" sz="1400" dirty="0" err="1" smtClean="0">
                <a:solidFill>
                  <a:srgbClr val="7F7F7F"/>
                </a:solidFill>
                <a:latin typeface="Courier"/>
                <a:cs typeface="Courier"/>
              </a:rPr>
              <a:t>url</a:t>
            </a:r>
            <a:r>
              <a:rPr lang="en-US" sz="1400" dirty="0" smtClean="0">
                <a:solidFill>
                  <a:srgbClr val="7F7F7F"/>
                </a:solidFill>
                <a:latin typeface="Courier"/>
                <a:cs typeface="Courier"/>
              </a:rPr>
              <a:t> </a:t>
            </a:r>
          </a:p>
          <a:p>
            <a:pPr defTabSz="914400" fontAlgn="base">
              <a:spcBef>
                <a:spcPct val="0"/>
              </a:spcBef>
              <a:spcAft>
                <a:spcPct val="0"/>
              </a:spcAft>
            </a:pPr>
            <a:r>
              <a:rPr lang="en-US" sz="1400" dirty="0" smtClean="0">
                <a:latin typeface="Courier"/>
                <a:cs typeface="Courier"/>
              </a:rPr>
              <a:t>    links = </a:t>
            </a:r>
            <a:r>
              <a:rPr lang="en-US" sz="1400" dirty="0" err="1" smtClean="0">
                <a:latin typeface="Courier"/>
                <a:cs typeface="Courier"/>
              </a:rPr>
              <a:t>analyze(url</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    # recursively continue crawl from every link in links</a:t>
            </a:r>
          </a:p>
          <a:p>
            <a:pPr defTabSz="914400" fontAlgn="base">
              <a:spcBef>
                <a:spcPct val="0"/>
              </a:spcBef>
              <a:spcAft>
                <a:spcPct val="0"/>
              </a:spcAft>
            </a:pPr>
            <a:r>
              <a:rPr lang="en-US" sz="1400" dirty="0" smtClean="0">
                <a:latin typeface="Courier"/>
                <a:cs typeface="Courier"/>
              </a:rPr>
              <a:t>    for link in links:</a:t>
            </a:r>
          </a:p>
          <a:p>
            <a:pPr defTabSz="914400" fontAlgn="base">
              <a:spcBef>
                <a:spcPct val="0"/>
              </a:spcBef>
              <a:spcAft>
                <a:spcPct val="0"/>
              </a:spcAft>
            </a:pPr>
            <a:r>
              <a:rPr lang="en-US" sz="1400" dirty="0" smtClean="0">
                <a:solidFill>
                  <a:srgbClr val="7F7F7F"/>
                </a:solidFill>
                <a:latin typeface="Courier"/>
                <a:cs typeface="Courier"/>
              </a:rPr>
              <a:t>        # follow link only if not visited</a:t>
            </a:r>
          </a:p>
          <a:p>
            <a:pPr defTabSz="914400" fontAlgn="base">
              <a:spcBef>
                <a:spcPct val="0"/>
              </a:spcBef>
              <a:spcAft>
                <a:spcPct val="0"/>
              </a:spcAft>
            </a:pPr>
            <a:r>
              <a:rPr lang="en-US" sz="1400" dirty="0" smtClean="0">
                <a:latin typeface="Courier"/>
                <a:cs typeface="Courier"/>
              </a:rPr>
              <a:t>        if link not in visited:</a:t>
            </a:r>
          </a:p>
          <a:p>
            <a:pPr defTabSz="914400" fontAlgn="base">
              <a:spcBef>
                <a:spcPct val="0"/>
              </a:spcBef>
              <a:spcAft>
                <a:spcPct val="0"/>
              </a:spcAft>
            </a:pPr>
            <a:r>
              <a:rPr lang="en-US" sz="1400" dirty="0" smtClean="0">
                <a:latin typeface="Courier"/>
                <a:cs typeface="Courier"/>
              </a:rPr>
              <a:t>            try:</a:t>
            </a:r>
          </a:p>
          <a:p>
            <a:pPr defTabSz="914400" fontAlgn="base">
              <a:spcBef>
                <a:spcPct val="0"/>
              </a:spcBef>
              <a:spcAft>
                <a:spcPct val="0"/>
              </a:spcAft>
            </a:pPr>
            <a:r>
              <a:rPr lang="en-US" sz="1400" dirty="0" smtClean="0">
                <a:latin typeface="Courier"/>
                <a:cs typeface="Courier"/>
              </a:rPr>
              <a:t>                crawl2(link)</a:t>
            </a:r>
          </a:p>
          <a:p>
            <a:pPr defTabSz="914400" fontAlgn="base">
              <a:spcBef>
                <a:spcPct val="0"/>
              </a:spcBef>
              <a:spcAft>
                <a:spcPct val="0"/>
              </a:spcAft>
            </a:pPr>
            <a:r>
              <a:rPr lang="en-US" sz="1400" dirty="0" smtClean="0">
                <a:latin typeface="Courier"/>
                <a:cs typeface="Courier"/>
              </a:rPr>
              <a:t>            except:</a:t>
            </a:r>
          </a:p>
          <a:p>
            <a:pPr defTabSz="914400" fontAlgn="base">
              <a:spcBef>
                <a:spcPct val="0"/>
              </a:spcBef>
              <a:spcAft>
                <a:spcPct val="0"/>
              </a:spcAft>
            </a:pPr>
            <a:r>
              <a:rPr lang="en-US" sz="1400" dirty="0" smtClean="0">
                <a:latin typeface="Courier"/>
                <a:cs typeface="Courier"/>
              </a:rPr>
              <a:t>                pass</a:t>
            </a:r>
            <a:endParaRPr lang="en-US" sz="1400" dirty="0" smtClean="0">
              <a:solidFill>
                <a:srgbClr val="7F7F7F"/>
              </a:solidFill>
              <a:latin typeface="Courier"/>
              <a:cs typeface="Courier"/>
            </a:endParaRPr>
          </a:p>
        </p:txBody>
      </p:sp>
      <p:sp>
        <p:nvSpPr>
          <p:cNvPr id="8" name="TextBox 7"/>
          <p:cNvSpPr txBox="1"/>
          <p:nvPr/>
        </p:nvSpPr>
        <p:spPr bwMode="auto">
          <a:xfrm>
            <a:off x="2456076" y="1685468"/>
            <a:ext cx="6637773"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&gt;&gt;&gt; crawl22('http://reed.cs.depaul.edu/lperkovic/one.html') </a:t>
            </a:r>
          </a:p>
          <a:p>
            <a:pPr defTabSz="914400" fontAlgn="base">
              <a:spcBef>
                <a:spcPct val="0"/>
              </a:spcBef>
              <a:spcAft>
                <a:spcPct val="0"/>
              </a:spcAft>
            </a:pPr>
            <a:r>
              <a:rPr lang="en-US" sz="1400" dirty="0" smtClean="0">
                <a:latin typeface="Courier"/>
                <a:cs typeface="Courier"/>
              </a:rPr>
              <a:t>Visiting http://</a:t>
            </a:r>
            <a:r>
              <a:rPr lang="en-US" sz="1400" dirty="0" err="1" smtClean="0">
                <a:latin typeface="Courier"/>
                <a:cs typeface="Courier"/>
              </a:rPr>
              <a:t>reed.cs.depaul.edu/lperkovic/one.html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Visiting http://</a:t>
            </a:r>
            <a:r>
              <a:rPr lang="en-US" sz="1400" dirty="0" err="1" smtClean="0">
                <a:latin typeface="Courier"/>
                <a:cs typeface="Courier"/>
              </a:rPr>
              <a:t>reed.cs.depaul.edu/lperkovic/two.html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Visiting http://</a:t>
            </a:r>
            <a:r>
              <a:rPr lang="en-US" sz="1400" dirty="0" err="1" smtClean="0">
                <a:latin typeface="Courier"/>
                <a:cs typeface="Courier"/>
              </a:rPr>
              <a:t>reed.cs.depaul.edu/lperkovic/four.html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Visiting http://</a:t>
            </a:r>
            <a:r>
              <a:rPr lang="en-US" sz="1400" dirty="0" err="1" smtClean="0">
                <a:latin typeface="Courier"/>
                <a:cs typeface="Courier"/>
              </a:rPr>
              <a:t>reed.cs.depaul.edu/lperkovic/five.html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Visiting http://reed.cs.depaul.edu/lperkovic/three.html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a:cs typeface="Courier"/>
            </a:endParaRPr>
          </a:p>
        </p:txBody>
      </p:sp>
      <p:sp>
        <p:nvSpPr>
          <p:cNvPr id="26" name="TextBox 25"/>
          <p:cNvSpPr txBox="1"/>
          <p:nvPr/>
        </p:nvSpPr>
        <p:spPr bwMode="auto">
          <a:xfrm>
            <a:off x="265144" y="1164135"/>
            <a:ext cx="6963535" cy="569386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from </a:t>
            </a:r>
            <a:r>
              <a:rPr lang="en-US" sz="1400" dirty="0" err="1" smtClean="0">
                <a:latin typeface="Courier"/>
                <a:cs typeface="Courier"/>
              </a:rPr>
              <a:t>urllib.request</a:t>
            </a:r>
            <a:r>
              <a:rPr lang="en-US" sz="1400" dirty="0" smtClean="0">
                <a:latin typeface="Courier"/>
                <a:cs typeface="Courier"/>
              </a:rPr>
              <a:t> import </a:t>
            </a:r>
            <a:r>
              <a:rPr lang="en-US" sz="1400" dirty="0" err="1" smtClean="0">
                <a:latin typeface="Courier"/>
                <a:cs typeface="Courier"/>
              </a:rPr>
              <a:t>urlopen</a:t>
            </a: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def </a:t>
            </a:r>
            <a:r>
              <a:rPr lang="en-US" sz="1400" dirty="0" err="1" smtClean="0">
                <a:latin typeface="Courier"/>
                <a:cs typeface="Courier"/>
              </a:rPr>
              <a:t>analyze(url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    print('\</a:t>
            </a:r>
            <a:r>
              <a:rPr lang="en-US" sz="1400" dirty="0" err="1" smtClean="0">
                <a:latin typeface="Courier"/>
                <a:cs typeface="Courier"/>
              </a:rPr>
              <a:t>n\nVisiting</a:t>
            </a:r>
            <a:r>
              <a:rPr lang="en-US" sz="1400" dirty="0" smtClean="0">
                <a:latin typeface="Courier"/>
                <a:cs typeface="Courier"/>
              </a:rPr>
              <a:t>', </a:t>
            </a:r>
            <a:r>
              <a:rPr lang="en-US" sz="1400" dirty="0" err="1" smtClean="0">
                <a:latin typeface="Courier"/>
                <a:cs typeface="Courier"/>
              </a:rPr>
              <a:t>url</a:t>
            </a:r>
            <a:r>
              <a:rPr lang="en-US" sz="1400" dirty="0" smtClean="0">
                <a:latin typeface="Courier"/>
                <a:cs typeface="Courier"/>
              </a:rPr>
              <a:t>)           </a:t>
            </a:r>
            <a:r>
              <a:rPr lang="en-US" sz="1400" dirty="0" smtClean="0">
                <a:solidFill>
                  <a:srgbClr val="7F7F7F"/>
                </a:solidFill>
                <a:latin typeface="Courier"/>
                <a:cs typeface="Courier"/>
              </a:rPr>
              <a:t># for testing</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 obtain links in the web page</a:t>
            </a:r>
          </a:p>
          <a:p>
            <a:pPr defTabSz="914400" fontAlgn="base">
              <a:spcBef>
                <a:spcPct val="0"/>
              </a:spcBef>
              <a:spcAft>
                <a:spcPct val="0"/>
              </a:spcAft>
            </a:pPr>
            <a:r>
              <a:rPr lang="en-US" sz="1400" dirty="0" smtClean="0">
                <a:latin typeface="Courier"/>
                <a:cs typeface="Courier"/>
              </a:rPr>
              <a:t>    content = </a:t>
            </a:r>
            <a:r>
              <a:rPr lang="en-US" sz="1400" dirty="0" err="1" smtClean="0">
                <a:latin typeface="Courier"/>
                <a:cs typeface="Courier"/>
              </a:rPr>
              <a:t>urlopen(url).read().decode</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collector = </a:t>
            </a:r>
            <a:r>
              <a:rPr lang="en-US" sz="1400" dirty="0" err="1" smtClean="0">
                <a:latin typeface="Courier"/>
                <a:cs typeface="Courier"/>
              </a:rPr>
              <a:t>Collector(url</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collector.feed(content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a:t>
            </a:r>
            <a:r>
              <a:rPr lang="en-US" sz="1400" dirty="0" err="1" smtClean="0">
                <a:latin typeface="Courier"/>
                <a:cs typeface="Courier"/>
              </a:rPr>
              <a:t>urls</a:t>
            </a:r>
            <a:r>
              <a:rPr lang="en-US" sz="1400" dirty="0" smtClean="0">
                <a:latin typeface="Courier"/>
                <a:cs typeface="Courier"/>
              </a:rPr>
              <a:t> = </a:t>
            </a:r>
            <a:r>
              <a:rPr lang="en-US" sz="1400" dirty="0" err="1" smtClean="0">
                <a:latin typeface="Courier"/>
                <a:cs typeface="Courier"/>
              </a:rPr>
              <a:t>collector.getLinks</a:t>
            </a:r>
            <a:r>
              <a:rPr lang="en-US" sz="1400" dirty="0" smtClean="0">
                <a:latin typeface="Courier"/>
                <a:cs typeface="Courier"/>
              </a:rPr>
              <a:t>()          </a:t>
            </a:r>
            <a:r>
              <a:rPr lang="en-US" sz="1400" dirty="0" smtClean="0">
                <a:solidFill>
                  <a:srgbClr val="7F7F7F"/>
                </a:solidFill>
                <a:latin typeface="Courier"/>
                <a:cs typeface="Courier"/>
              </a:rPr>
              <a:t># get list of links</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    # compute word frequencies</a:t>
            </a:r>
          </a:p>
          <a:p>
            <a:pPr defTabSz="914400" fontAlgn="base">
              <a:spcBef>
                <a:spcPct val="0"/>
              </a:spcBef>
              <a:spcAft>
                <a:spcPct val="0"/>
              </a:spcAft>
            </a:pPr>
            <a:r>
              <a:rPr lang="en-US" sz="1400" dirty="0" smtClean="0">
                <a:latin typeface="Courier"/>
                <a:cs typeface="Courier"/>
              </a:rPr>
              <a:t>    content = </a:t>
            </a:r>
            <a:r>
              <a:rPr lang="en-US" sz="1400" dirty="0" err="1" smtClean="0">
                <a:latin typeface="Courier"/>
                <a:cs typeface="Courier"/>
              </a:rPr>
              <a:t>collector.getData</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freq = </a:t>
            </a:r>
            <a:r>
              <a:rPr lang="en-US" sz="1400" dirty="0" err="1" smtClean="0">
                <a:latin typeface="Courier"/>
                <a:cs typeface="Courier"/>
              </a:rPr>
              <a:t>frequency(content</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    # print the frequency of every text data word in web page</a:t>
            </a:r>
          </a:p>
          <a:p>
            <a:pPr defTabSz="914400" fontAlgn="base">
              <a:spcBef>
                <a:spcPct val="0"/>
              </a:spcBef>
              <a:spcAft>
                <a:spcPct val="0"/>
              </a:spcAft>
            </a:pPr>
            <a:r>
              <a:rPr lang="en-US" sz="1400" dirty="0" smtClean="0">
                <a:latin typeface="Courier"/>
                <a:cs typeface="Courier"/>
              </a:rPr>
              <a:t>    print('\n{:45} {:10} {:5}'.format('URL', 'word', 'count'))</a:t>
            </a:r>
          </a:p>
          <a:p>
            <a:pPr defTabSz="914400" fontAlgn="base">
              <a:spcBef>
                <a:spcPct val="0"/>
              </a:spcBef>
              <a:spcAft>
                <a:spcPct val="0"/>
              </a:spcAft>
            </a:pPr>
            <a:r>
              <a:rPr lang="en-US" sz="1400" dirty="0" smtClean="0">
                <a:latin typeface="Courier"/>
                <a:cs typeface="Courier"/>
              </a:rPr>
              <a:t>    for word in freq:</a:t>
            </a:r>
          </a:p>
          <a:p>
            <a:pPr defTabSz="914400" fontAlgn="base">
              <a:spcBef>
                <a:spcPct val="0"/>
              </a:spcBef>
              <a:spcAft>
                <a:spcPct val="0"/>
              </a:spcAft>
            </a:pPr>
            <a:r>
              <a:rPr lang="en-US" sz="1400" dirty="0" smtClean="0">
                <a:latin typeface="Courier"/>
                <a:cs typeface="Courier"/>
              </a:rPr>
              <a:t>        print('{:45} {:10} {:5}'.format(url, word, </a:t>
            </a:r>
            <a:r>
              <a:rPr lang="en-US" sz="1400" dirty="0" err="1" smtClean="0">
                <a:latin typeface="Courier"/>
                <a:cs typeface="Courier"/>
              </a:rPr>
              <a:t>freq[word</a:t>
            </a:r>
            <a:r>
              <a:rPr lang="en-US" sz="1400" dirty="0" smtClean="0">
                <a:latin typeface="Courier"/>
                <a:cs typeface="Courier"/>
              </a:rPr>
              <a: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solidFill>
                  <a:srgbClr val="7F7F7F"/>
                </a:solidFill>
                <a:latin typeface="Courier"/>
                <a:cs typeface="Courier"/>
              </a:rPr>
              <a:t>    # print the http links found in web page</a:t>
            </a:r>
          </a:p>
          <a:p>
            <a:pPr defTabSz="914400" fontAlgn="base">
              <a:spcBef>
                <a:spcPct val="0"/>
              </a:spcBef>
              <a:spcAft>
                <a:spcPct val="0"/>
              </a:spcAft>
            </a:pPr>
            <a:r>
              <a:rPr lang="en-US" sz="1400" dirty="0" smtClean="0">
                <a:latin typeface="Courier"/>
                <a:cs typeface="Courier"/>
              </a:rPr>
              <a:t>    print('\n{:45} {:10}'.format('URL', 'link'))</a:t>
            </a:r>
          </a:p>
          <a:p>
            <a:pPr defTabSz="914400" fontAlgn="base">
              <a:spcBef>
                <a:spcPct val="0"/>
              </a:spcBef>
              <a:spcAft>
                <a:spcPct val="0"/>
              </a:spcAft>
            </a:pPr>
            <a:r>
              <a:rPr lang="en-US" sz="1400" dirty="0" smtClean="0">
                <a:latin typeface="Courier"/>
                <a:cs typeface="Courier"/>
              </a:rPr>
              <a:t>    for link in </a:t>
            </a:r>
            <a:r>
              <a:rPr lang="en-US" sz="1400" dirty="0" err="1" smtClean="0">
                <a:latin typeface="Courier"/>
                <a:cs typeface="Courier"/>
              </a:rPr>
              <a:t>urls</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        print('{:45} {:10}'.format(url, link))</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    return </a:t>
            </a:r>
            <a:r>
              <a:rPr lang="en-US" sz="1400" dirty="0" err="1" smtClean="0">
                <a:latin typeface="Courier"/>
                <a:cs typeface="Courier"/>
              </a:rPr>
              <a:t>urls</a:t>
            </a:r>
            <a:endParaRPr lang="en-US" sz="1400" dirty="0" smtClean="0">
              <a:solidFill>
                <a:srgbClr val="7F7F7F"/>
              </a:solidFill>
              <a:latin typeface="Courier"/>
              <a:cs typeface="Courie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a:cs typeface="Courier"/>
            </a:endParaRPr>
          </a:p>
        </p:txBody>
      </p:sp>
      <p:sp>
        <p:nvSpPr>
          <p:cNvPr id="8" name="TextBox 7"/>
          <p:cNvSpPr txBox="1"/>
          <p:nvPr/>
        </p:nvSpPr>
        <p:spPr bwMode="auto">
          <a:xfrm>
            <a:off x="12700" y="1242150"/>
            <a:ext cx="9144000" cy="561584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200" dirty="0" smtClean="0">
                <a:latin typeface="Courier"/>
                <a:cs typeface="Courier"/>
              </a:rPr>
              <a:t>&gt;&gt;&gt; crawl2('http://reed.cs.depaul.edu/lperkovic/one.html')</a:t>
            </a: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r>
              <a:rPr lang="en-US" sz="1200" dirty="0" smtClean="0">
                <a:latin typeface="Courier"/>
                <a:cs typeface="Courier"/>
              </a:rPr>
              <a:t>Visiting http://</a:t>
            </a:r>
            <a:r>
              <a:rPr lang="en-US" sz="1200" dirty="0" err="1" smtClean="0">
                <a:latin typeface="Courier"/>
                <a:cs typeface="Courier"/>
              </a:rPr>
              <a:t>reed.cs.depaul.edu/lperkovic/one.html</a:t>
            </a:r>
            <a:endParaRPr lang="en-US" sz="1200" dirty="0" smtClean="0">
              <a:latin typeface="Courier"/>
              <a:cs typeface="Courier"/>
            </a:endParaRP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r>
              <a:rPr lang="en-US" sz="1200" dirty="0" smtClean="0">
                <a:latin typeface="Courier"/>
                <a:cs typeface="Courier"/>
              </a:rPr>
              <a:t>URL                                           word       count</a:t>
            </a: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reed.cs.depaul.edu/lperkovic/one.html</a:t>
            </a:r>
            <a:r>
              <a:rPr lang="en-US" sz="1200" dirty="0" smtClean="0">
                <a:latin typeface="Courier"/>
                <a:cs typeface="Courier"/>
              </a:rPr>
              <a:t>  Paris          5</a:t>
            </a: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reed.cs.depaul.edu/lperkovic/one.html</a:t>
            </a:r>
            <a:r>
              <a:rPr lang="en-US" sz="1200" dirty="0" smtClean="0">
                <a:latin typeface="Courier"/>
                <a:cs typeface="Courier"/>
              </a:rPr>
              <a:t>  Beijing        3</a:t>
            </a: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reed.cs.depaul.edu/lperkovic/one.html</a:t>
            </a:r>
            <a:r>
              <a:rPr lang="en-US" sz="1200" dirty="0" smtClean="0">
                <a:latin typeface="Courier"/>
                <a:cs typeface="Courier"/>
              </a:rPr>
              <a:t>  Chicago        5</a:t>
            </a: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r>
              <a:rPr lang="en-US" sz="1200" dirty="0" smtClean="0">
                <a:latin typeface="Courier"/>
                <a:cs typeface="Courier"/>
              </a:rPr>
              <a:t>URL                                           link      </a:t>
            </a: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reed.cs.depaul.edu/lperkovic/one.html</a:t>
            </a:r>
            <a:r>
              <a:rPr lang="en-US" sz="1200" dirty="0" smtClean="0">
                <a:latin typeface="Courier"/>
                <a:cs typeface="Courier"/>
              </a:rPr>
              <a:t>  http://</a:t>
            </a:r>
            <a:r>
              <a:rPr lang="en-US" sz="1200" dirty="0" err="1" smtClean="0">
                <a:latin typeface="Courier"/>
                <a:cs typeface="Courier"/>
              </a:rPr>
              <a:t>reed.cs.depaul.edu/lperkovic/two.html</a:t>
            </a:r>
            <a:endParaRPr lang="en-US" sz="1200" dirty="0" smtClean="0">
              <a:latin typeface="Courier"/>
              <a:cs typeface="Courier"/>
            </a:endParaRP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reed.cs.depaul.edu/lperkovic/one.html</a:t>
            </a:r>
            <a:r>
              <a:rPr lang="en-US" sz="1200" dirty="0" smtClean="0">
                <a:latin typeface="Courier"/>
                <a:cs typeface="Courier"/>
              </a:rPr>
              <a:t>  http://</a:t>
            </a:r>
            <a:r>
              <a:rPr lang="en-US" sz="1200" dirty="0" err="1" smtClean="0">
                <a:latin typeface="Courier"/>
                <a:cs typeface="Courier"/>
              </a:rPr>
              <a:t>reed.cs.depaul.edu/lperkovic/three.html</a:t>
            </a:r>
            <a:endParaRPr lang="en-US" sz="1200" dirty="0" smtClean="0">
              <a:latin typeface="Courier"/>
              <a:cs typeface="Courier"/>
            </a:endParaRP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r>
              <a:rPr lang="en-US" sz="1200" dirty="0" smtClean="0">
                <a:latin typeface="Courier"/>
                <a:cs typeface="Courier"/>
              </a:rPr>
              <a:t>Visiting http://</a:t>
            </a:r>
            <a:r>
              <a:rPr lang="en-US" sz="1200" dirty="0" err="1" smtClean="0">
                <a:latin typeface="Courier"/>
                <a:cs typeface="Courier"/>
              </a:rPr>
              <a:t>reed.cs.depaul.edu/lperkovic/two.html</a:t>
            </a:r>
            <a:endParaRPr lang="en-US" sz="1200" dirty="0" smtClean="0">
              <a:latin typeface="Courier"/>
              <a:cs typeface="Courier"/>
            </a:endParaRP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r>
              <a:rPr lang="en-US" sz="1200" dirty="0" smtClean="0">
                <a:latin typeface="Courier"/>
                <a:cs typeface="Courier"/>
              </a:rPr>
              <a:t>URL                                           word       count</a:t>
            </a: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reed.cs.depaul.edu/lperkovic/two.html</a:t>
            </a:r>
            <a:r>
              <a:rPr lang="en-US" sz="1200" dirty="0" smtClean="0">
                <a:latin typeface="Courier"/>
                <a:cs typeface="Courier"/>
              </a:rPr>
              <a:t>  Bogota         3</a:t>
            </a: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reed.cs.depaul.edu/lperkovic/two.html</a:t>
            </a:r>
            <a:r>
              <a:rPr lang="en-US" sz="1200" dirty="0" smtClean="0">
                <a:latin typeface="Courier"/>
                <a:cs typeface="Courier"/>
              </a:rPr>
              <a:t>  Paris          1</a:t>
            </a: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reed.cs.depaul.edu/lperkovic/two.html</a:t>
            </a:r>
            <a:r>
              <a:rPr lang="en-US" sz="1200" dirty="0" smtClean="0">
                <a:latin typeface="Courier"/>
                <a:cs typeface="Courier"/>
              </a:rPr>
              <a:t>  Beijing        2</a:t>
            </a: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r>
              <a:rPr lang="en-US" sz="1200" dirty="0" smtClean="0">
                <a:latin typeface="Courier"/>
                <a:cs typeface="Courier"/>
              </a:rPr>
              <a:t>URL                                           link      </a:t>
            </a: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reed.cs.depaul.edu/lperkovic/two.html</a:t>
            </a:r>
            <a:r>
              <a:rPr lang="en-US" sz="1200" dirty="0" smtClean="0">
                <a:latin typeface="Courier"/>
                <a:cs typeface="Courier"/>
              </a:rPr>
              <a:t>  http://</a:t>
            </a:r>
            <a:r>
              <a:rPr lang="en-US" sz="1200" dirty="0" err="1" smtClean="0">
                <a:latin typeface="Courier"/>
                <a:cs typeface="Courier"/>
              </a:rPr>
              <a:t>reed.cs.depaul.edu/lperkovic/four.html</a:t>
            </a:r>
            <a:endParaRPr lang="en-US" sz="1200" dirty="0" smtClean="0">
              <a:latin typeface="Courier"/>
              <a:cs typeface="Courier"/>
            </a:endParaRP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r>
              <a:rPr lang="en-US" sz="1200" dirty="0" smtClean="0">
                <a:latin typeface="Courier"/>
                <a:cs typeface="Courier"/>
              </a:rPr>
              <a:t>Visiting http://</a:t>
            </a:r>
            <a:r>
              <a:rPr lang="en-US" sz="1200" dirty="0" err="1" smtClean="0">
                <a:latin typeface="Courier"/>
                <a:cs typeface="Courier"/>
              </a:rPr>
              <a:t>reed.cs.depaul.edu/lperkovic/four.html</a:t>
            </a:r>
            <a:endParaRPr lang="en-US" sz="1200" dirty="0" smtClean="0">
              <a:latin typeface="Courier"/>
              <a:cs typeface="Courier"/>
            </a:endParaRPr>
          </a:p>
          <a:p>
            <a:pPr defTabSz="914400" fontAlgn="base">
              <a:spcBef>
                <a:spcPct val="0"/>
              </a:spcBef>
              <a:spcAft>
                <a:spcPct val="0"/>
              </a:spcAft>
            </a:pPr>
            <a:endParaRPr lang="en-US" sz="1200" dirty="0" smtClean="0">
              <a:latin typeface="Courier"/>
              <a:cs typeface="Courier"/>
            </a:endParaRPr>
          </a:p>
          <a:p>
            <a:pPr defTabSz="914400" fontAlgn="base">
              <a:spcBef>
                <a:spcPct val="0"/>
              </a:spcBef>
              <a:spcAft>
                <a:spcPct val="0"/>
              </a:spcAft>
            </a:pPr>
            <a:r>
              <a:rPr lang="en-US" sz="1200" dirty="0" smtClean="0">
                <a:latin typeface="Courier"/>
                <a:cs typeface="Courier"/>
              </a:rPr>
              <a:t>URL                                           word       count</a:t>
            </a:r>
          </a:p>
          <a:p>
            <a:pPr defTabSz="914400" fontAlgn="base">
              <a:spcBef>
                <a:spcPct val="0"/>
              </a:spcBef>
              <a:spcAft>
                <a:spcPct val="0"/>
              </a:spcAft>
            </a:pPr>
            <a:r>
              <a:rPr lang="en-US" sz="1200" dirty="0" smtClean="0">
                <a:latin typeface="Courier"/>
                <a:cs typeface="Courier"/>
              </a:rPr>
              <a:t>http://</a:t>
            </a:r>
            <a:r>
              <a:rPr lang="en-US" sz="1200" dirty="0" err="1" smtClean="0">
                <a:latin typeface="Courier"/>
                <a:cs typeface="Courier"/>
              </a:rPr>
              <a:t>reed.cs.depaul.edu/lperkovic/four.html</a:t>
            </a:r>
            <a:r>
              <a:rPr lang="en-US" sz="1200" dirty="0" smtClean="0">
                <a:latin typeface="Courier"/>
                <a:cs typeface="Courier"/>
              </a:rPr>
              <a:t> Paris          2</a:t>
            </a:r>
          </a:p>
          <a:p>
            <a:pPr defTabSz="914400" fontAlgn="base">
              <a:spcBef>
                <a:spcPct val="0"/>
              </a:spcBef>
              <a:spcAft>
                <a:spcPct val="0"/>
              </a:spcAft>
            </a:pPr>
            <a:r>
              <a:rPr lang="en-US" sz="1200" dirty="0" smtClean="0">
                <a:latin typeface="Courier"/>
                <a:cs typeface="Courier"/>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Naming scheme: URL</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1220298" y="2871720"/>
            <a:ext cx="649511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latin typeface="Courier"/>
                <a:ea typeface="+mj-ea"/>
                <a:cs typeface="Courier"/>
              </a:rPr>
              <a:t>http://www.w3.org/Consortium/mission.html</a:t>
            </a:r>
            <a:endParaRPr kumimoji="0" lang="en-US" sz="2000" b="0" i="0" u="none" strike="noStrike" kern="0" cap="none" spc="0" normalizeH="0" baseline="0" noProof="0" dirty="0" smtClean="0">
              <a:ln>
                <a:noFill/>
              </a:ln>
              <a:effectLst/>
              <a:uLnTx/>
              <a:uFillTx/>
              <a:latin typeface="Courier"/>
              <a:ea typeface="+mj-ea"/>
              <a:cs typeface="Courier"/>
            </a:endParaRPr>
          </a:p>
        </p:txBody>
      </p:sp>
      <p:sp>
        <p:nvSpPr>
          <p:cNvPr id="8" name="Right Brace 7"/>
          <p:cNvSpPr/>
          <p:nvPr/>
        </p:nvSpPr>
        <p:spPr>
          <a:xfrm rot="5400000">
            <a:off x="1457640" y="3034488"/>
            <a:ext cx="231992" cy="70667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p:cNvSpPr/>
          <p:nvPr/>
        </p:nvSpPr>
        <p:spPr>
          <a:xfrm rot="5400000">
            <a:off x="3015565" y="2607047"/>
            <a:ext cx="231992" cy="15615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p:cNvSpPr/>
          <p:nvPr/>
        </p:nvSpPr>
        <p:spPr>
          <a:xfrm rot="5400000">
            <a:off x="5660834" y="1675735"/>
            <a:ext cx="231994" cy="342418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bwMode="auto">
          <a:xfrm>
            <a:off x="1074315" y="3503822"/>
            <a:ext cx="98829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scheme</a:t>
            </a:r>
          </a:p>
        </p:txBody>
      </p:sp>
      <p:sp>
        <p:nvSpPr>
          <p:cNvPr id="12" name="TextBox 11"/>
          <p:cNvSpPr txBox="1"/>
          <p:nvPr/>
        </p:nvSpPr>
        <p:spPr bwMode="auto">
          <a:xfrm>
            <a:off x="2802871" y="3503822"/>
            <a:ext cx="64089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host</a:t>
            </a:r>
          </a:p>
        </p:txBody>
      </p:sp>
      <p:sp>
        <p:nvSpPr>
          <p:cNvPr id="13" name="TextBox 12"/>
          <p:cNvSpPr txBox="1"/>
          <p:nvPr/>
        </p:nvSpPr>
        <p:spPr bwMode="auto">
          <a:xfrm>
            <a:off x="5127683" y="3503822"/>
            <a:ext cx="125304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pathname</a:t>
            </a:r>
          </a:p>
        </p:txBody>
      </p:sp>
      <p:sp>
        <p:nvSpPr>
          <p:cNvPr id="14" name="TextBox 13"/>
          <p:cNvSpPr txBox="1"/>
          <p:nvPr/>
        </p:nvSpPr>
        <p:spPr bwMode="auto">
          <a:xfrm>
            <a:off x="709358" y="1773214"/>
            <a:ext cx="7503518"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2" defTabSz="914400" fontAlgn="base">
              <a:spcBef>
                <a:spcPct val="0"/>
              </a:spcBef>
              <a:spcAft>
                <a:spcPct val="0"/>
              </a:spcAft>
            </a:pPr>
            <a:r>
              <a:rPr lang="en-US" sz="2000" dirty="0" smtClean="0">
                <a:solidFill>
                  <a:schemeClr val="accent1"/>
                </a:solidFill>
              </a:rPr>
              <a:t>The Uniform Resource Locator (URL) is a naming and locator scheme that uniquely identifies, and locates, resources on the web</a:t>
            </a:r>
          </a:p>
        </p:txBody>
      </p:sp>
      <p:sp>
        <p:nvSpPr>
          <p:cNvPr id="15" name="TextBox 14"/>
          <p:cNvSpPr txBox="1"/>
          <p:nvPr/>
        </p:nvSpPr>
        <p:spPr bwMode="auto">
          <a:xfrm>
            <a:off x="709358" y="4161563"/>
            <a:ext cx="5211683" cy="1508105"/>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Other examples:</a:t>
            </a:r>
          </a:p>
          <a:p>
            <a:pPr marL="744538" lvl="1" indent="-287338" defTabSz="914400" fontAlgn="base">
              <a:spcBef>
                <a:spcPct val="0"/>
              </a:spcBef>
              <a:spcAft>
                <a:spcPct val="0"/>
              </a:spcAft>
              <a:buClr>
                <a:schemeClr val="accent1"/>
              </a:buClr>
              <a:buFont typeface="Arial"/>
              <a:buChar char="•"/>
            </a:pPr>
            <a:r>
              <a:rPr lang="en-US" dirty="0" smtClean="0">
                <a:latin typeface="Courier"/>
                <a:cs typeface="Courier"/>
              </a:rPr>
              <a:t>https://</a:t>
            </a:r>
            <a:r>
              <a:rPr lang="en-US" dirty="0" err="1" smtClean="0">
                <a:latin typeface="Courier"/>
                <a:cs typeface="Courier"/>
              </a:rPr>
              <a:t>webmail.cdm.depaul.edu</a:t>
            </a:r>
            <a:r>
              <a:rPr lang="en-US" dirty="0" smtClean="0">
                <a:latin typeface="Courier"/>
                <a:cs typeface="Courier"/>
              </a:rPr>
              <a:t>/ </a:t>
            </a:r>
          </a:p>
          <a:p>
            <a:pPr marL="744538" lvl="1" indent="-287338" defTabSz="914400" fontAlgn="base">
              <a:spcBef>
                <a:spcPct val="0"/>
              </a:spcBef>
              <a:spcAft>
                <a:spcPct val="0"/>
              </a:spcAft>
              <a:buClr>
                <a:schemeClr val="accent1"/>
              </a:buClr>
              <a:buFont typeface="Arial"/>
              <a:buChar char="•"/>
            </a:pPr>
            <a:r>
              <a:rPr lang="en-US" dirty="0" smtClean="0">
                <a:latin typeface="Courier"/>
                <a:cs typeface="Courier"/>
              </a:rPr>
              <a:t>ftp://ftp.server.net/</a:t>
            </a:r>
          </a:p>
          <a:p>
            <a:pPr marL="744538" lvl="1" indent="-287338" defTabSz="914400" fontAlgn="base">
              <a:spcBef>
                <a:spcPct val="0"/>
              </a:spcBef>
              <a:spcAft>
                <a:spcPct val="0"/>
              </a:spcAft>
              <a:buClr>
                <a:schemeClr val="accent1"/>
              </a:buClr>
              <a:buFont typeface="Arial"/>
              <a:buChar char="•"/>
            </a:pPr>
            <a:r>
              <a:rPr lang="en-US" dirty="0" smtClean="0">
                <a:latin typeface="Courier"/>
                <a:cs typeface="Courier"/>
              </a:rPr>
              <a:t>mailto:lperkovic@cs.depaul.edu</a:t>
            </a:r>
          </a:p>
          <a:p>
            <a:pPr marL="744538" lvl="1" indent="-287338" defTabSz="914400" fontAlgn="base">
              <a:spcBef>
                <a:spcPct val="0"/>
              </a:spcBef>
              <a:spcAft>
                <a:spcPct val="0"/>
              </a:spcAft>
              <a:buClr>
                <a:schemeClr val="accent1"/>
              </a:buClr>
              <a:buFont typeface="Arial"/>
              <a:buChar char="•"/>
            </a:pPr>
            <a:r>
              <a:rPr lang="en-US" dirty="0" smtClean="0">
                <a:latin typeface="Courier"/>
                <a:cs typeface="Courier"/>
              </a:rPr>
              <a:t>file:///Users/</a:t>
            </a:r>
            <a:r>
              <a:rPr lang="en-US" dirty="0" err="1" smtClean="0">
                <a:latin typeface="Courier"/>
                <a:cs typeface="Courier"/>
              </a:rPr>
              <a:t>lperkovic</a:t>
            </a:r>
            <a:r>
              <a:rPr lang="en-US" dirty="0" smtClean="0">
                <a:latin typeface="Courier"/>
                <a:cs typeface="Courier"/>
              </a:rPr>
              <a:t>/</a:t>
            </a:r>
            <a:endParaRPr kumimoji="0" lang="en-US" b="0" i="0" u="none" strike="noStrike" kern="0" cap="none" spc="0" normalizeH="0" baseline="0" noProof="0" dirty="0" smtClean="0">
              <a:ln>
                <a:noFill/>
              </a:ln>
              <a:effectLst/>
              <a:uLnTx/>
              <a:uFillTx/>
              <a:latin typeface="Courier"/>
              <a:ea typeface="+mj-ea"/>
              <a:cs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5"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Communication </a:t>
            </a:r>
            <a:r>
              <a:rPr lang="en-US" sz="3600" b="1" kern="0" dirty="0" smtClean="0">
                <a:latin typeface="Calibri" pitchFamily="34" charset="0"/>
                <a:ea typeface="+mj-ea"/>
                <a:cs typeface="+mj-cs"/>
              </a:rPr>
              <a:t>protocol: HTTP</a:t>
            </a:r>
          </a:p>
        </p:txBody>
      </p:sp>
      <p:sp>
        <p:nvSpPr>
          <p:cNvPr id="7" name="TextBox 6"/>
          <p:cNvSpPr txBox="1"/>
          <p:nvPr/>
        </p:nvSpPr>
        <p:spPr bwMode="auto">
          <a:xfrm>
            <a:off x="204830" y="1470025"/>
            <a:ext cx="8766771" cy="135421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2" defTabSz="914400" fontAlgn="base">
              <a:spcBef>
                <a:spcPct val="0"/>
              </a:spcBef>
              <a:spcAft>
                <a:spcPts val="600"/>
              </a:spcAft>
              <a:buClr>
                <a:schemeClr val="accent1"/>
              </a:buClr>
            </a:pPr>
            <a:r>
              <a:rPr lang="en-US" sz="2000" dirty="0" smtClean="0">
                <a:solidFill>
                  <a:schemeClr val="accent1"/>
                </a:solidFill>
              </a:rPr>
              <a:t>The </a:t>
            </a:r>
            <a:r>
              <a:rPr lang="en-US" sz="2000" dirty="0" err="1" smtClean="0">
                <a:solidFill>
                  <a:schemeClr val="accent1"/>
                </a:solidFill>
              </a:rPr>
              <a:t>HyperText</a:t>
            </a:r>
            <a:r>
              <a:rPr lang="en-US" sz="2000" dirty="0" smtClean="0">
                <a:solidFill>
                  <a:schemeClr val="accent1"/>
                </a:solidFill>
              </a:rPr>
              <a:t> Transfer Protocol (HTTP) specifies the format of the web client’s request message and the web server’s reply message</a:t>
            </a:r>
            <a:endParaRPr lang="en-US" sz="2000" kern="0" dirty="0" smtClean="0">
              <a:solidFill>
                <a:schemeClr val="accent1"/>
              </a:solidFill>
            </a:endParaRPr>
          </a:p>
          <a:p>
            <a:pPr marL="0" lvl="2" defTabSz="914400" fontAlgn="base">
              <a:spcBef>
                <a:spcPct val="0"/>
              </a:spcBef>
              <a:spcAft>
                <a:spcPts val="600"/>
              </a:spcAft>
              <a:buClr>
                <a:schemeClr val="accent1"/>
              </a:buClr>
            </a:pPr>
            <a:endParaRPr lang="en-US" sz="900" kern="0" dirty="0" smtClean="0">
              <a:solidFill>
                <a:schemeClr val="accent1"/>
              </a:solidFill>
            </a:endParaRPr>
          </a:p>
          <a:p>
            <a:pPr marL="0" lvl="2" defTabSz="914400" fontAlgn="base">
              <a:spcBef>
                <a:spcPct val="0"/>
              </a:spcBef>
              <a:spcAft>
                <a:spcPts val="600"/>
              </a:spcAft>
              <a:buClr>
                <a:schemeClr val="accent1"/>
              </a:buClr>
            </a:pPr>
            <a:r>
              <a:rPr lang="en-US" sz="2000" kern="0" dirty="0" smtClean="0">
                <a:solidFill>
                  <a:schemeClr val="accent1"/>
                </a:solidFill>
              </a:rPr>
              <a:t>Suppose the web client wants   </a:t>
            </a:r>
            <a:r>
              <a:rPr lang="en-US" sz="1600" kern="0" dirty="0" smtClean="0">
                <a:latin typeface="Courier"/>
                <a:cs typeface="Courier"/>
              </a:rPr>
              <a:t>http://www.w3.org/Consortium/mission.html</a:t>
            </a:r>
          </a:p>
        </p:txBody>
      </p:sp>
      <p:sp>
        <p:nvSpPr>
          <p:cNvPr id="9" name="TextBox 8"/>
          <p:cNvSpPr txBox="1"/>
          <p:nvPr/>
        </p:nvSpPr>
        <p:spPr bwMode="auto">
          <a:xfrm>
            <a:off x="4041930" y="4611231"/>
            <a:ext cx="4929671"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latin typeface="Courier"/>
                <a:cs typeface="Courier"/>
              </a:rPr>
              <a:t>HTTP/1.1 200 OK</a:t>
            </a:r>
          </a:p>
          <a:p>
            <a:pPr defTabSz="914400" fontAlgn="base">
              <a:spcBef>
                <a:spcPct val="0"/>
              </a:spcBef>
              <a:spcAft>
                <a:spcPct val="0"/>
              </a:spcAft>
            </a:pPr>
            <a:r>
              <a:rPr lang="en-US" sz="1400" kern="0" dirty="0" smtClean="0">
                <a:latin typeface="Courier"/>
                <a:cs typeface="Courier"/>
              </a:rPr>
              <a:t>Date: Sat, 21 Apr 2012 16:11:26 GMT</a:t>
            </a:r>
          </a:p>
          <a:p>
            <a:pPr defTabSz="914400" fontAlgn="base">
              <a:spcBef>
                <a:spcPct val="0"/>
              </a:spcBef>
              <a:spcAft>
                <a:spcPct val="0"/>
              </a:spcAft>
            </a:pPr>
            <a:r>
              <a:rPr lang="en-US" sz="1400" kern="0" dirty="0" smtClean="0">
                <a:latin typeface="Courier"/>
                <a:cs typeface="Courier"/>
              </a:rPr>
              <a:t>Server: Apache/2</a:t>
            </a:r>
          </a:p>
          <a:p>
            <a:pPr defTabSz="914400" fontAlgn="base">
              <a:spcBef>
                <a:spcPct val="0"/>
              </a:spcBef>
              <a:spcAft>
                <a:spcPct val="0"/>
              </a:spcAft>
            </a:pPr>
            <a:r>
              <a:rPr lang="en-US" sz="1400" kern="0" dirty="0" smtClean="0">
                <a:latin typeface="Courier"/>
                <a:cs typeface="Courier"/>
              </a:rPr>
              <a:t>Last-Modified: Mon, 02 Jan 2012 17:56:24 GMT</a:t>
            </a:r>
          </a:p>
          <a:p>
            <a:pPr defTabSz="914400" fontAlgn="base">
              <a:spcBef>
                <a:spcPct val="0"/>
              </a:spcBef>
              <a:spcAft>
                <a:spcPct val="0"/>
              </a:spcAft>
            </a:pPr>
            <a:r>
              <a:rPr lang="en-US" sz="1400" kern="0" dirty="0" smtClean="0">
                <a:latin typeface="Courier"/>
                <a:cs typeface="Courier"/>
              </a:rPr>
              <a:t>...</a:t>
            </a:r>
          </a:p>
          <a:p>
            <a:pPr defTabSz="914400" fontAlgn="base">
              <a:spcBef>
                <a:spcPct val="0"/>
              </a:spcBef>
              <a:spcAft>
                <a:spcPct val="0"/>
              </a:spcAft>
            </a:pPr>
            <a:r>
              <a:rPr lang="en-US" sz="1400" kern="0" dirty="0" smtClean="0">
                <a:latin typeface="Courier"/>
                <a:cs typeface="Courier"/>
              </a:rPr>
              <a:t>Content-Type: text/html; </a:t>
            </a:r>
            <a:r>
              <a:rPr lang="en-US" sz="1400" kern="0" dirty="0" err="1" smtClean="0">
                <a:latin typeface="Courier"/>
                <a:cs typeface="Courier"/>
              </a:rPr>
              <a:t>charset</a:t>
            </a:r>
            <a:r>
              <a:rPr lang="en-US" sz="1400" kern="0" dirty="0" smtClean="0">
                <a:latin typeface="Courier"/>
                <a:cs typeface="Courier"/>
              </a:rPr>
              <a:t>=utf-8</a:t>
            </a:r>
          </a:p>
          <a:p>
            <a:pPr defTabSz="914400" fontAlgn="base">
              <a:spcBef>
                <a:spcPct val="0"/>
              </a:spcBef>
              <a:spcAft>
                <a:spcPct val="0"/>
              </a:spcAft>
            </a:pPr>
            <a:endParaRPr lang="en-US" sz="1400" kern="0" dirty="0" smtClean="0">
              <a:latin typeface="Courier"/>
              <a:cs typeface="Courier"/>
            </a:endParaRPr>
          </a:p>
          <a:p>
            <a:pPr defTabSz="914400" fontAlgn="base">
              <a:spcBef>
                <a:spcPct val="0"/>
              </a:spcBef>
              <a:spcAft>
                <a:spcPct val="0"/>
              </a:spcAft>
            </a:pPr>
            <a:r>
              <a:rPr lang="en-US" sz="1400" kern="0" dirty="0" smtClean="0">
                <a:latin typeface="Courier"/>
                <a:cs typeface="Courier"/>
              </a:rPr>
              <a:t>&lt;html&gt;</a:t>
            </a:r>
          </a:p>
          <a:p>
            <a:pPr defTabSz="914400" fontAlgn="base">
              <a:spcBef>
                <a:spcPct val="0"/>
              </a:spcBef>
              <a:spcAft>
                <a:spcPct val="0"/>
              </a:spcAft>
            </a:pPr>
            <a:r>
              <a:rPr lang="en-US" sz="1400" kern="0" dirty="0" smtClean="0">
                <a:latin typeface="Courier"/>
                <a:cs typeface="Courier"/>
              </a:rPr>
              <a:t>...</a:t>
            </a:r>
          </a:p>
          <a:p>
            <a:pPr defTabSz="914400" fontAlgn="base">
              <a:spcBef>
                <a:spcPct val="0"/>
              </a:spcBef>
              <a:spcAft>
                <a:spcPct val="0"/>
              </a:spcAft>
            </a:pPr>
            <a:r>
              <a:rPr lang="en-US" sz="1400" kern="0" dirty="0" smtClean="0">
                <a:latin typeface="Courier"/>
                <a:cs typeface="Courier"/>
              </a:rPr>
              <a:t>&lt;/html&gt;</a:t>
            </a:r>
          </a:p>
        </p:txBody>
      </p:sp>
      <p:sp>
        <p:nvSpPr>
          <p:cNvPr id="10" name="TextBox 9"/>
          <p:cNvSpPr txBox="1"/>
          <p:nvPr/>
        </p:nvSpPr>
        <p:spPr bwMode="auto">
          <a:xfrm>
            <a:off x="4041930" y="2922075"/>
            <a:ext cx="4929671"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latin typeface="Courier"/>
                <a:cs typeface="Courier"/>
              </a:rPr>
              <a:t>GET /Consortium/</a:t>
            </a:r>
            <a:r>
              <a:rPr lang="en-US" sz="1400" kern="0" dirty="0" err="1" smtClean="0">
                <a:latin typeface="Courier"/>
                <a:cs typeface="Courier"/>
              </a:rPr>
              <a:t>mission.html</a:t>
            </a:r>
            <a:r>
              <a:rPr lang="en-US" sz="1400" kern="0" dirty="0" smtClean="0">
                <a:latin typeface="Courier"/>
                <a:cs typeface="Courier"/>
              </a:rPr>
              <a:t> HTTP/1.1</a:t>
            </a:r>
          </a:p>
          <a:p>
            <a:pPr defTabSz="914400" fontAlgn="base">
              <a:spcBef>
                <a:spcPct val="0"/>
              </a:spcBef>
              <a:spcAft>
                <a:spcPct val="0"/>
              </a:spcAft>
            </a:pPr>
            <a:r>
              <a:rPr lang="en-US" sz="1400" dirty="0" smtClean="0">
                <a:latin typeface="Courier"/>
                <a:cs typeface="Courier"/>
              </a:rPr>
              <a:t>Host: www.w3.org </a:t>
            </a:r>
          </a:p>
          <a:p>
            <a:pPr defTabSz="914400" fontAlgn="base">
              <a:spcBef>
                <a:spcPct val="0"/>
              </a:spcBef>
              <a:spcAft>
                <a:spcPct val="0"/>
              </a:spcAft>
            </a:pPr>
            <a:r>
              <a:rPr lang="en-US" sz="1400" dirty="0" smtClean="0">
                <a:latin typeface="Courier"/>
                <a:cs typeface="Courier"/>
              </a:rPr>
              <a:t>User-Agent: Mozilla/5.0 ... </a:t>
            </a:r>
          </a:p>
          <a:p>
            <a:pPr defTabSz="914400" fontAlgn="base">
              <a:spcBef>
                <a:spcPct val="0"/>
              </a:spcBef>
              <a:spcAft>
                <a:spcPct val="0"/>
              </a:spcAft>
            </a:pPr>
            <a:r>
              <a:rPr lang="en-US" sz="1400" dirty="0" smtClean="0">
                <a:latin typeface="Courier"/>
                <a:cs typeface="Courier"/>
              </a:rPr>
              <a:t>Accept: text/</a:t>
            </a:r>
            <a:r>
              <a:rPr lang="en-US" sz="1400" dirty="0" err="1" smtClean="0">
                <a:latin typeface="Courier"/>
                <a:cs typeface="Courier"/>
              </a:rPr>
              <a:t>html,application/xhtml+xml</a:t>
            </a: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Accept-Language: en-</a:t>
            </a:r>
            <a:r>
              <a:rPr lang="en-US" sz="1400" dirty="0" err="1" smtClean="0">
                <a:latin typeface="Courier"/>
                <a:cs typeface="Courier"/>
              </a:rPr>
              <a:t>us,en;q</a:t>
            </a:r>
            <a:r>
              <a:rPr lang="en-US" sz="1400" dirty="0" smtClean="0">
                <a:latin typeface="Courier"/>
                <a:cs typeface="Courier"/>
              </a:rPr>
              <a:t>=0.5 ...</a:t>
            </a:r>
          </a:p>
          <a:p>
            <a:pPr defTabSz="914400" fontAlgn="base">
              <a:spcBef>
                <a:spcPct val="0"/>
              </a:spcBef>
              <a:spcAft>
                <a:spcPct val="0"/>
              </a:spcAft>
            </a:pPr>
            <a:r>
              <a:rPr lang="en-US" sz="1400" kern="0" dirty="0" smtClean="0">
                <a:latin typeface="Courier"/>
                <a:cs typeface="Courier"/>
              </a:rPr>
              <a:t>...</a:t>
            </a:r>
          </a:p>
        </p:txBody>
      </p:sp>
      <p:sp>
        <p:nvSpPr>
          <p:cNvPr id="11" name="TextBox 10"/>
          <p:cNvSpPr txBox="1"/>
          <p:nvPr/>
        </p:nvSpPr>
        <p:spPr bwMode="auto">
          <a:xfrm>
            <a:off x="204830" y="2922075"/>
            <a:ext cx="3632339"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After the client makes a network</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connection to internet host </a:t>
            </a:r>
            <a:r>
              <a:rPr lang="en-US" kern="0" dirty="0" smtClean="0">
                <a:solidFill>
                  <a:srgbClr val="000000"/>
                </a:solidFill>
                <a:latin typeface="Courier"/>
                <a:ea typeface="+mj-ea"/>
                <a:cs typeface="Courier"/>
              </a:rPr>
              <a:t>www.w3.org</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it send </a:t>
            </a:r>
            <a:r>
              <a:rPr lang="en-US" sz="2000" kern="0" dirty="0" smtClean="0">
                <a:solidFill>
                  <a:schemeClr val="accent1"/>
                </a:solidFill>
                <a:latin typeface="Calibri" pitchFamily="34" charset="0"/>
                <a:ea typeface="+mj-ea"/>
                <a:cs typeface="+mj-cs"/>
              </a:rPr>
              <a:t>a</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request</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message</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2" name="Left Brace 11"/>
          <p:cNvSpPr/>
          <p:nvPr/>
        </p:nvSpPr>
        <p:spPr>
          <a:xfrm>
            <a:off x="3757427" y="3260629"/>
            <a:ext cx="232141" cy="1046441"/>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bwMode="auto">
          <a:xfrm>
            <a:off x="2167696" y="3589194"/>
            <a:ext cx="1544012"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request headers</a:t>
            </a:r>
          </a:p>
        </p:txBody>
      </p:sp>
      <p:sp>
        <p:nvSpPr>
          <p:cNvPr id="14" name="TextBox 13"/>
          <p:cNvSpPr txBox="1"/>
          <p:nvPr/>
        </p:nvSpPr>
        <p:spPr bwMode="auto">
          <a:xfrm>
            <a:off x="2595474" y="2922075"/>
            <a:ext cx="1175422"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request line</a:t>
            </a:r>
          </a:p>
        </p:txBody>
      </p:sp>
      <p:sp>
        <p:nvSpPr>
          <p:cNvPr id="15" name="Left Brace 14"/>
          <p:cNvSpPr/>
          <p:nvPr/>
        </p:nvSpPr>
        <p:spPr>
          <a:xfrm>
            <a:off x="3770896" y="2975791"/>
            <a:ext cx="218673" cy="284838"/>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bwMode="auto">
          <a:xfrm>
            <a:off x="204830" y="4611231"/>
            <a:ext cx="3632339"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After processing the request,</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server sends back a reply that includes the </a:t>
            </a:r>
            <a:r>
              <a:rPr lang="en-US" sz="2000" kern="0" dirty="0" smtClean="0">
                <a:solidFill>
                  <a:schemeClr val="accent1"/>
                </a:solidFill>
                <a:latin typeface="Calibri" pitchFamily="34" charset="0"/>
                <a:ea typeface="+mj-ea"/>
                <a:cs typeface="+mj-cs"/>
              </a:rPr>
              <a:t>requested resource (file </a:t>
            </a:r>
            <a:r>
              <a:rPr lang="en-US" kern="0" dirty="0" err="1" smtClean="0">
                <a:latin typeface="Courier"/>
                <a:ea typeface="+mj-ea"/>
                <a:cs typeface="Courier"/>
              </a:rPr>
              <a:t>mission.html</a:t>
            </a:r>
            <a:r>
              <a:rPr lang="en-US" sz="2000" kern="0" dirty="0" smtClean="0">
                <a:solidFill>
                  <a:schemeClr val="accent1"/>
                </a:solidFill>
                <a:latin typeface="Calibri" pitchFamily="34" charset="0"/>
                <a:ea typeface="+mj-ea"/>
                <a:cs typeface="+mj-cs"/>
              </a:rPr>
              <a:t>)</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7" name="Left Brace 16"/>
          <p:cNvSpPr/>
          <p:nvPr/>
        </p:nvSpPr>
        <p:spPr>
          <a:xfrm>
            <a:off x="3757426" y="4966249"/>
            <a:ext cx="232143" cy="968421"/>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bwMode="auto">
          <a:xfrm>
            <a:off x="2435130" y="5257003"/>
            <a:ext cx="1322297"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reply headers</a:t>
            </a:r>
          </a:p>
        </p:txBody>
      </p:sp>
      <p:sp>
        <p:nvSpPr>
          <p:cNvPr id="19" name="TextBox 18"/>
          <p:cNvSpPr txBox="1"/>
          <p:nvPr/>
        </p:nvSpPr>
        <p:spPr bwMode="auto">
          <a:xfrm>
            <a:off x="2800915" y="4611231"/>
            <a:ext cx="956512"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reply line</a:t>
            </a:r>
          </a:p>
        </p:txBody>
      </p:sp>
      <p:sp>
        <p:nvSpPr>
          <p:cNvPr id="20" name="Left Brace 19"/>
          <p:cNvSpPr/>
          <p:nvPr/>
        </p:nvSpPr>
        <p:spPr>
          <a:xfrm>
            <a:off x="3770896" y="4664947"/>
            <a:ext cx="218673" cy="301302"/>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Left Brace 20"/>
          <p:cNvSpPr/>
          <p:nvPr/>
        </p:nvSpPr>
        <p:spPr>
          <a:xfrm>
            <a:off x="3757425" y="6199169"/>
            <a:ext cx="232143" cy="658832"/>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bwMode="auto">
          <a:xfrm>
            <a:off x="1959383" y="6353644"/>
            <a:ext cx="181151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rgbClr val="FF0000"/>
                </a:solidFill>
                <a:latin typeface="Calibri" pitchFamily="34" charset="0"/>
                <a:ea typeface="+mj-ea"/>
                <a:cs typeface="+mj-cs"/>
              </a:rPr>
              <a:t>requested resource</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par>
                                <p:cTn id="73" presetID="1" presetClass="entr" presetSubtype="0" fill="hold" grpId="3"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1" grpId="1"/>
      <p:bldP spid="11" grpId="2"/>
      <p:bldP spid="12" grpId="0" animBg="1"/>
      <p:bldP spid="12" grpId="1" animBg="1"/>
      <p:bldP spid="13" grpId="0"/>
      <p:bldP spid="13" grpId="1"/>
      <p:bldP spid="14" grpId="0"/>
      <p:bldP spid="14" grpId="1"/>
      <p:bldP spid="15" grpId="0" animBg="1"/>
      <p:bldP spid="15" grpId="1" animBg="1"/>
      <p:bldP spid="16" grpId="0"/>
      <p:bldP spid="16" grpId="1"/>
      <p:bldP spid="16" grpId="3"/>
      <p:bldP spid="17" grpId="0" animBg="1"/>
      <p:bldP spid="17" grpId="1" animBg="1"/>
      <p:bldP spid="18" grpId="0"/>
      <p:bldP spid="18" grpId="1"/>
      <p:bldP spid="19" grpId="0"/>
      <p:bldP spid="19" grpId="1"/>
      <p:bldP spid="20" grpId="0" animBg="1"/>
      <p:bldP spid="20" grpId="1" animBg="1"/>
      <p:bldP spid="21" grpId="0" animBg="1"/>
      <p:bldP spid="21" grpId="1" animBg="1"/>
      <p:bldP spid="22" grpId="0"/>
      <p:bldP spid="22" grpId="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extBox 7"/>
          <p:cNvSpPr txBox="1"/>
          <p:nvPr/>
        </p:nvSpPr>
        <p:spPr bwMode="auto">
          <a:xfrm>
            <a:off x="0" y="2456796"/>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&lt;h1&gt;W3C Mission&lt;/h1&gt;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The W3C mission is to lead the World Wide Web to its full potential&lt;</a:t>
            </a:r>
            <a:r>
              <a:rPr lang="en-US" sz="1400" dirty="0" err="1" smtClean="0">
                <a:latin typeface="Courier"/>
                <a:cs typeface="Courier"/>
              </a:rPr>
              <a:t>br</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by developing protocols and guidelines that ensure the long-term growth of the Web.</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&lt;h2&gt;Principles&lt;/h2&gt;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li</a:t>
            </a:r>
            <a:r>
              <a:rPr lang="en-US" sz="1400" dirty="0" smtClean="0">
                <a:latin typeface="Courier"/>
                <a:cs typeface="Courier"/>
              </a:rPr>
              <a:t>&gt;Web for All&lt;/</a:t>
            </a:r>
            <a:r>
              <a:rPr lang="en-US" sz="1400" dirty="0" err="1" smtClean="0">
                <a:latin typeface="Courier"/>
                <a:cs typeface="Courier"/>
              </a:rPr>
              <a:t>li</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li</a:t>
            </a:r>
            <a:r>
              <a:rPr lang="en-US" sz="1400" dirty="0" smtClean="0">
                <a:latin typeface="Courier"/>
                <a:cs typeface="Courier"/>
              </a:rPr>
              <a:t>&gt;Web on Everything&lt;/</a:t>
            </a:r>
            <a:r>
              <a:rPr lang="en-US" sz="1400" dirty="0" err="1" smtClean="0">
                <a:latin typeface="Courier"/>
                <a:cs typeface="Courier"/>
              </a:rPr>
              <a:t>li</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See the complete &lt;a </a:t>
            </a:r>
            <a:r>
              <a:rPr lang="en-US" sz="1400" dirty="0" err="1" smtClean="0">
                <a:latin typeface="Courier"/>
                <a:cs typeface="Courier"/>
              </a:rPr>
              <a:t>href</a:t>
            </a:r>
            <a:r>
              <a:rPr lang="en-US" sz="1400" dirty="0" smtClean="0">
                <a:latin typeface="Courier"/>
                <a:cs typeface="Courier"/>
              </a:rPr>
              <a:t>="http://www.w3.org/Consortium/mission.html"&gt;W3C Mission document&lt;/a&gt;.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err="1" smtClean="0">
                <a:latin typeface="Calibri" pitchFamily="34" charset="0"/>
              </a:rPr>
              <a:t>HyperText</a:t>
            </a:r>
            <a:r>
              <a:rPr lang="en-US" sz="3600" b="1" kern="0" dirty="0" smtClean="0">
                <a:latin typeface="Calibri" pitchFamily="34" charset="0"/>
              </a:rPr>
              <a:t> Markup Language: HTML</a:t>
            </a:r>
          </a:p>
        </p:txBody>
      </p:sp>
      <p:pic>
        <p:nvPicPr>
          <p:cNvPr id="11" name="Picture 10" descr="Screen shot 2012-04-21 at 3.01.05 PM.png"/>
          <p:cNvPicPr>
            <a:picLocks noChangeAspect="1"/>
          </p:cNvPicPr>
          <p:nvPr/>
        </p:nvPicPr>
        <p:blipFill>
          <a:blip r:embed="rId2"/>
          <a:stretch>
            <a:fillRect/>
          </a:stretch>
        </p:blipFill>
        <p:spPr>
          <a:xfrm>
            <a:off x="3747054" y="2870716"/>
            <a:ext cx="5396946" cy="3464998"/>
          </a:xfrm>
          <a:prstGeom prst="rect">
            <a:avLst/>
          </a:prstGeom>
        </p:spPr>
      </p:pic>
      <p:sp>
        <p:nvSpPr>
          <p:cNvPr id="9" name="TextBox 8"/>
          <p:cNvSpPr txBox="1"/>
          <p:nvPr/>
        </p:nvSpPr>
        <p:spPr bwMode="auto">
          <a:xfrm>
            <a:off x="314075" y="1549463"/>
            <a:ext cx="8589250" cy="76944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An HTML file is a text file written in HTML and is referred to as the </a:t>
            </a:r>
            <a:r>
              <a:rPr lang="en-US" sz="2000" kern="0" dirty="0" smtClean="0">
                <a:solidFill>
                  <a:srgbClr val="FF0000"/>
                </a:solidFill>
                <a:latin typeface="Calibri" pitchFamily="34" charset="0"/>
              </a:rPr>
              <a:t>source file</a:t>
            </a:r>
          </a:p>
          <a:p>
            <a:pPr marL="0" marR="0" indent="0" algn="l" defTabSz="914400" rtl="0" eaLnBrk="1" fontAlgn="base" latinLnBrk="0" hangingPunct="1">
              <a:lnSpc>
                <a:spcPct val="100000"/>
              </a:lnSpc>
              <a:spcBef>
                <a:spcPct val="0"/>
              </a:spcBef>
              <a:spcAft>
                <a:spcPct val="0"/>
              </a:spcAft>
              <a:buClrTx/>
              <a:buSzTx/>
              <a:buFontTx/>
              <a:buNone/>
              <a:tabLst/>
            </a:pPr>
            <a:endParaRPr lang="en-US" sz="2400" kern="0" dirty="0" smtClean="0">
              <a:solidFill>
                <a:schemeClr val="accent1"/>
              </a:solidFill>
              <a:latin typeface="Calibri" pitchFamily="34" charset="0"/>
              <a:ea typeface="+mj-ea"/>
              <a:cs typeface="+mj-cs"/>
            </a:endParaRPr>
          </a:p>
        </p:txBody>
      </p:sp>
      <p:sp>
        <p:nvSpPr>
          <p:cNvPr id="10" name="TextBox 9"/>
          <p:cNvSpPr txBox="1"/>
          <p:nvPr/>
        </p:nvSpPr>
        <p:spPr bwMode="auto">
          <a:xfrm>
            <a:off x="314075" y="1549463"/>
            <a:ext cx="858925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An HTML file is a text file written in HTML and is referred to as the </a:t>
            </a:r>
            <a:r>
              <a:rPr lang="en-US" sz="2000" kern="0" dirty="0" smtClean="0">
                <a:solidFill>
                  <a:srgbClr val="FF0000"/>
                </a:solidFill>
                <a:latin typeface="Calibri" pitchFamily="34" charset="0"/>
              </a:rPr>
              <a:t>source file</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The browser interprets the HTML source file and displays the web page</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2" name="TextBox 11"/>
          <p:cNvSpPr txBox="1"/>
          <p:nvPr/>
        </p:nvSpPr>
        <p:spPr bwMode="auto">
          <a:xfrm>
            <a:off x="7881543" y="6550223"/>
            <a:ext cx="104658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noProof="0" dirty="0" smtClean="0">
                <a:solidFill>
                  <a:srgbClr val="000000"/>
                </a:solidFill>
                <a:latin typeface="Courier"/>
                <a:ea typeface="+mj-ea"/>
                <a:cs typeface="Courier"/>
              </a:rPr>
              <a:t>w3c</a:t>
            </a:r>
            <a:r>
              <a:rPr kumimoji="0" lang="en-US" sz="1400" b="0" i="0" u="none" strike="noStrike" kern="0" cap="none" spc="0" normalizeH="0" baseline="0" noProof="0" dirty="0" smtClean="0">
                <a:ln>
                  <a:noFill/>
                </a:ln>
                <a:solidFill>
                  <a:srgbClr val="000000"/>
                </a:solidFill>
                <a:effectLst/>
                <a:uLnTx/>
                <a:uFillTx/>
                <a:latin typeface="Courier"/>
                <a:ea typeface="+mj-ea"/>
                <a:cs typeface="Courier"/>
              </a:rPr>
              <a:t>.html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 name="TextBox 59"/>
          <p:cNvSpPr txBox="1"/>
          <p:nvPr/>
        </p:nvSpPr>
        <p:spPr bwMode="auto">
          <a:xfrm>
            <a:off x="709358" y="2228951"/>
            <a:ext cx="7957548"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In the source file, an HTML element is described using:</a:t>
            </a:r>
          </a:p>
          <a:p>
            <a:pPr marL="738188" lvl="1" indent="-280988" defTabSz="914400" fontAlgn="base">
              <a:spcBef>
                <a:spcPct val="0"/>
              </a:spcBef>
              <a:spcAft>
                <a:spcPct val="0"/>
              </a:spcAft>
              <a:buClr>
                <a:schemeClr val="accent1"/>
              </a:buClr>
              <a:buFont typeface="Arial"/>
              <a:buChar char="•"/>
            </a:pPr>
            <a:r>
              <a:rPr lang="en-US" dirty="0" smtClean="0"/>
              <a:t>A pair of tags, the start tag and the end tag</a:t>
            </a:r>
          </a:p>
          <a:p>
            <a:pPr marL="738188" lvl="1" indent="-280988" defTabSz="914400" fontAlgn="base">
              <a:spcBef>
                <a:spcPct val="0"/>
              </a:spcBef>
              <a:spcAft>
                <a:spcPct val="0"/>
              </a:spcAft>
              <a:buClr>
                <a:schemeClr val="accent1"/>
              </a:buClr>
              <a:buFont typeface="Arial"/>
              <a:buChar char="•"/>
            </a:pPr>
            <a:r>
              <a:rPr lang="en-US" dirty="0" smtClean="0"/>
              <a:t>Optional attributes within the start tag</a:t>
            </a:r>
          </a:p>
          <a:p>
            <a:pPr marL="738188" lvl="1" indent="-280988" defTabSz="914400" fontAlgn="base">
              <a:spcBef>
                <a:spcPct val="0"/>
              </a:spcBef>
              <a:spcAft>
                <a:spcPct val="0"/>
              </a:spcAft>
              <a:buClr>
                <a:schemeClr val="accent1"/>
              </a:buClr>
              <a:buFont typeface="Arial"/>
              <a:buChar char="•"/>
            </a:pPr>
            <a:r>
              <a:rPr lang="en-US" dirty="0" smtClean="0"/>
              <a:t>Other elements or data between the start and end tag</a:t>
            </a:r>
            <a:endParaRPr kumimoji="0" lang="en-US" b="0" i="0" u="none" strike="noStrike" kern="0" cap="none" spc="0" normalizeH="0" baseline="0" noProof="0" dirty="0" smtClean="0">
              <a:ln>
                <a:noFill/>
              </a:ln>
              <a:effectLst/>
              <a:uLnTx/>
              <a:uFillTx/>
              <a:latin typeface="Calibri" pitchFamily="34" charset="0"/>
              <a:ea typeface="+mj-ea"/>
              <a:cs typeface="+mj-cs"/>
            </a:endParaRP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smtClean="0">
                <a:latin typeface="Calibri" pitchFamily="34" charset="0"/>
                <a:ea typeface="+mj-ea"/>
                <a:cs typeface="+mj-cs"/>
              </a:rPr>
              <a:t>HyperText</a:t>
            </a:r>
            <a:r>
              <a:rPr lang="en-US" sz="3600" b="1" kern="0" noProof="0" dirty="0" smtClean="0">
                <a:latin typeface="Calibri" pitchFamily="34" charset="0"/>
                <a:ea typeface="+mj-ea"/>
                <a:cs typeface="+mj-cs"/>
              </a:rPr>
              <a:t> Markup Language: HTML</a:t>
            </a:r>
            <a:endParaRPr lang="en-US" sz="3600" b="1" kern="0" dirty="0" smtClean="0">
              <a:latin typeface="Calibri" pitchFamily="34" charset="0"/>
              <a:ea typeface="+mj-ea"/>
              <a:cs typeface="+mj-cs"/>
            </a:endParaRPr>
          </a:p>
        </p:txBody>
      </p:sp>
      <p:sp>
        <p:nvSpPr>
          <p:cNvPr id="9" name="TextBox 8"/>
          <p:cNvSpPr txBox="1"/>
          <p:nvPr/>
        </p:nvSpPr>
        <p:spPr bwMode="auto">
          <a:xfrm>
            <a:off x="709358" y="1551843"/>
            <a:ext cx="7305640" cy="6771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An HTML source file is composed of HTML elements</a:t>
            </a:r>
          </a:p>
          <a:p>
            <a:pPr marL="738188" lvl="1" indent="-280988" defTabSz="914400" fontAlgn="base">
              <a:spcBef>
                <a:spcPct val="0"/>
              </a:spcBef>
              <a:spcAft>
                <a:spcPct val="0"/>
              </a:spcAft>
              <a:buClr>
                <a:schemeClr val="accent1"/>
              </a:buClr>
              <a:buFont typeface="Arial"/>
              <a:buChar char="•"/>
            </a:pPr>
            <a:r>
              <a:rPr lang="en-US" dirty="0" smtClean="0"/>
              <a:t>Each element defines a component of the associated web page </a:t>
            </a:r>
            <a:endParaRPr kumimoji="0" lang="en-US" b="0" i="0" u="none" strike="noStrike" kern="0" cap="none" spc="0" normalizeH="0" baseline="0" noProof="0" dirty="0" smtClean="0">
              <a:ln>
                <a:noFill/>
              </a:ln>
              <a:effectLst/>
              <a:uLnTx/>
              <a:uFillTx/>
              <a:latin typeface="Calibri" pitchFamily="34" charset="0"/>
              <a:ea typeface="+mj-ea"/>
              <a:cs typeface="+mj-cs"/>
            </a:endParaRPr>
          </a:p>
        </p:txBody>
      </p:sp>
      <p:pic>
        <p:nvPicPr>
          <p:cNvPr id="10" name="Picture 9" descr="Screen shot 2012-04-21 at 3.01.05 PM.png"/>
          <p:cNvPicPr>
            <a:picLocks noChangeAspect="1"/>
          </p:cNvPicPr>
          <p:nvPr/>
        </p:nvPicPr>
        <p:blipFill>
          <a:blip r:embed="rId2"/>
          <a:stretch>
            <a:fillRect/>
          </a:stretch>
        </p:blipFill>
        <p:spPr>
          <a:xfrm>
            <a:off x="3929695" y="3799225"/>
            <a:ext cx="5396946" cy="3464998"/>
          </a:xfrm>
          <a:prstGeom prst="rect">
            <a:avLst/>
          </a:prstGeom>
        </p:spPr>
      </p:pic>
      <p:sp>
        <p:nvSpPr>
          <p:cNvPr id="11" name="TextBox 10"/>
          <p:cNvSpPr txBox="1"/>
          <p:nvPr/>
        </p:nvSpPr>
        <p:spPr bwMode="auto">
          <a:xfrm>
            <a:off x="2238763" y="4495817"/>
            <a:ext cx="1110300"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heading h1</a:t>
            </a:r>
          </a:p>
        </p:txBody>
      </p:sp>
      <p:cxnSp>
        <p:nvCxnSpPr>
          <p:cNvPr id="13" name="Straight Arrow Connector 12"/>
          <p:cNvCxnSpPr>
            <a:stCxn id="11" idx="3"/>
          </p:cNvCxnSpPr>
          <p:nvPr/>
        </p:nvCxnSpPr>
        <p:spPr>
          <a:xfrm>
            <a:off x="3349063" y="4665094"/>
            <a:ext cx="979700"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bwMode="auto">
          <a:xfrm>
            <a:off x="2238763" y="4986771"/>
            <a:ext cx="104257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paragraph</a:t>
            </a:r>
          </a:p>
        </p:txBody>
      </p:sp>
      <p:cxnSp>
        <p:nvCxnSpPr>
          <p:cNvPr id="16" name="Straight Arrow Connector 15"/>
          <p:cNvCxnSpPr>
            <a:stCxn id="15" idx="3"/>
          </p:cNvCxnSpPr>
          <p:nvPr/>
        </p:nvCxnSpPr>
        <p:spPr>
          <a:xfrm>
            <a:off x="3281336" y="5156048"/>
            <a:ext cx="1047427"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bwMode="auto">
          <a:xfrm>
            <a:off x="7066700" y="4648217"/>
            <a:ext cx="675914"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data</a:t>
            </a:r>
          </a:p>
        </p:txBody>
      </p:sp>
      <p:cxnSp>
        <p:nvCxnSpPr>
          <p:cNvPr id="18" name="Straight Arrow Connector 17"/>
          <p:cNvCxnSpPr/>
          <p:nvPr/>
        </p:nvCxnSpPr>
        <p:spPr>
          <a:xfrm rot="10800000" flipV="1">
            <a:off x="6622872" y="4986770"/>
            <a:ext cx="443829"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bwMode="auto">
          <a:xfrm>
            <a:off x="2238763" y="5477725"/>
            <a:ext cx="1110300"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heading h2</a:t>
            </a:r>
          </a:p>
        </p:txBody>
      </p:sp>
      <p:cxnSp>
        <p:nvCxnSpPr>
          <p:cNvPr id="22" name="Straight Arrow Connector 21"/>
          <p:cNvCxnSpPr>
            <a:stCxn id="21" idx="3"/>
          </p:cNvCxnSpPr>
          <p:nvPr/>
        </p:nvCxnSpPr>
        <p:spPr>
          <a:xfrm>
            <a:off x="3349063" y="5647002"/>
            <a:ext cx="979700"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bwMode="auto">
          <a:xfrm>
            <a:off x="2799359" y="5816279"/>
            <a:ext cx="702104"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list </a:t>
            </a:r>
            <a:r>
              <a:rPr kumimoji="0" lang="en-US" sz="1600" b="0" i="0" u="none" strike="noStrike" kern="0" cap="none" spc="0" normalizeH="0" baseline="0" noProof="0" dirty="0" err="1" smtClean="0">
                <a:ln>
                  <a:noFill/>
                </a:ln>
                <a:solidFill>
                  <a:srgbClr val="FF0000"/>
                </a:solidFill>
                <a:effectLst/>
                <a:uLnTx/>
                <a:uFillTx/>
                <a:latin typeface="Calibri" pitchFamily="34" charset="0"/>
                <a:ea typeface="+mj-ea"/>
                <a:cs typeface="+mj-cs"/>
              </a:rPr>
              <a:t>ul</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cxnSp>
        <p:nvCxnSpPr>
          <p:cNvPr id="24" name="Straight Arrow Connector 23"/>
          <p:cNvCxnSpPr>
            <a:stCxn id="23" idx="3"/>
          </p:cNvCxnSpPr>
          <p:nvPr/>
        </p:nvCxnSpPr>
        <p:spPr>
          <a:xfrm>
            <a:off x="3501463" y="5985556"/>
            <a:ext cx="979700"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flipV="1">
            <a:off x="5339263" y="4986771"/>
            <a:ext cx="1727438" cy="11680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10800000" flipV="1">
            <a:off x="5243675" y="4986771"/>
            <a:ext cx="1823030" cy="154010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bwMode="auto">
          <a:xfrm>
            <a:off x="6866589" y="5985557"/>
            <a:ext cx="1053545"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anchor a</a:t>
            </a:r>
          </a:p>
        </p:txBody>
      </p:sp>
      <p:cxnSp>
        <p:nvCxnSpPr>
          <p:cNvPr id="40" name="Straight Arrow Connector 39"/>
          <p:cNvCxnSpPr/>
          <p:nvPr/>
        </p:nvCxnSpPr>
        <p:spPr>
          <a:xfrm rot="10800000" flipV="1">
            <a:off x="6472662" y="6307234"/>
            <a:ext cx="393930" cy="24695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bwMode="auto">
          <a:xfrm>
            <a:off x="7817234" y="4581339"/>
            <a:ext cx="1326766"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line break</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a:t>
            </a:r>
            <a:r>
              <a:rPr kumimoji="0" lang="en-US" sz="1600" b="0" i="0" u="none" strike="noStrike" kern="0" cap="none" spc="0" normalizeH="0" noProof="0" dirty="0" err="1" smtClean="0">
                <a:ln>
                  <a:noFill/>
                </a:ln>
                <a:solidFill>
                  <a:srgbClr val="FF0000"/>
                </a:solidFill>
                <a:effectLst/>
                <a:uLnTx/>
                <a:uFillTx/>
                <a:latin typeface="Calibri" pitchFamily="34" charset="0"/>
                <a:ea typeface="+mj-ea"/>
                <a:cs typeface="+mj-cs"/>
              </a:rPr>
              <a:t>br</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cxnSp>
        <p:nvCxnSpPr>
          <p:cNvPr id="50" name="Straight Arrow Connector 49"/>
          <p:cNvCxnSpPr>
            <a:stCxn id="49" idx="2"/>
          </p:cNvCxnSpPr>
          <p:nvPr/>
        </p:nvCxnSpPr>
        <p:spPr>
          <a:xfrm rot="5400000">
            <a:off x="8120580" y="4910624"/>
            <a:ext cx="350768" cy="36930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bwMode="auto">
          <a:xfrm>
            <a:off x="1119381" y="5523891"/>
            <a:ext cx="2238763"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&lt;h2&gt;Principles&lt;/h2&gt;</a:t>
            </a:r>
          </a:p>
        </p:txBody>
      </p:sp>
      <p:sp>
        <p:nvSpPr>
          <p:cNvPr id="56" name="TextBox 55"/>
          <p:cNvSpPr txBox="1"/>
          <p:nvPr/>
        </p:nvSpPr>
        <p:spPr bwMode="auto">
          <a:xfrm>
            <a:off x="709358" y="2229565"/>
            <a:ext cx="7957548" cy="6771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In the source file, an HTML element is described using:</a:t>
            </a:r>
          </a:p>
          <a:p>
            <a:pPr marL="738188" lvl="1" indent="-280988" defTabSz="914400" fontAlgn="base">
              <a:spcBef>
                <a:spcPct val="0"/>
              </a:spcBef>
              <a:spcAft>
                <a:spcPct val="0"/>
              </a:spcAft>
              <a:buClr>
                <a:schemeClr val="accent1"/>
              </a:buClr>
              <a:buFont typeface="Arial"/>
              <a:buChar char="•"/>
            </a:pPr>
            <a:endParaRPr lang="en-US" dirty="0" smtClean="0"/>
          </a:p>
        </p:txBody>
      </p:sp>
      <p:sp>
        <p:nvSpPr>
          <p:cNvPr id="57" name="TextBox 56"/>
          <p:cNvSpPr txBox="1"/>
          <p:nvPr/>
        </p:nvSpPr>
        <p:spPr bwMode="auto">
          <a:xfrm>
            <a:off x="1119381" y="5523891"/>
            <a:ext cx="2238763"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&lt;h2&gt;          &lt;/h2&gt;</a:t>
            </a:r>
          </a:p>
        </p:txBody>
      </p:sp>
      <p:sp>
        <p:nvSpPr>
          <p:cNvPr id="58" name="TextBox 57"/>
          <p:cNvSpPr txBox="1"/>
          <p:nvPr/>
        </p:nvSpPr>
        <p:spPr bwMode="auto">
          <a:xfrm>
            <a:off x="709358" y="2229565"/>
            <a:ext cx="7957548" cy="95410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In the source file, an HTML element is described using:</a:t>
            </a:r>
          </a:p>
          <a:p>
            <a:pPr marL="738188" lvl="1" indent="-280988" defTabSz="914400" fontAlgn="base">
              <a:spcBef>
                <a:spcPct val="0"/>
              </a:spcBef>
              <a:spcAft>
                <a:spcPct val="0"/>
              </a:spcAft>
              <a:buClr>
                <a:schemeClr val="accent1"/>
              </a:buClr>
              <a:buFont typeface="Arial"/>
              <a:buChar char="•"/>
            </a:pPr>
            <a:r>
              <a:rPr lang="en-US" dirty="0" smtClean="0"/>
              <a:t>A pair of tags, the start tag and the end tag</a:t>
            </a:r>
          </a:p>
          <a:p>
            <a:pPr marL="738188" lvl="1" indent="-280988" defTabSz="914400" fontAlgn="base">
              <a:spcBef>
                <a:spcPct val="0"/>
              </a:spcBef>
              <a:spcAft>
                <a:spcPct val="0"/>
              </a:spcAft>
              <a:buClr>
                <a:schemeClr val="accent1"/>
              </a:buClr>
              <a:buFont typeface="Arial"/>
              <a:buChar char="•"/>
            </a:pPr>
            <a:endParaRPr lang="en-US" dirty="0" smtClean="0"/>
          </a:p>
        </p:txBody>
      </p:sp>
      <p:sp>
        <p:nvSpPr>
          <p:cNvPr id="59" name="TextBox 58"/>
          <p:cNvSpPr txBox="1"/>
          <p:nvPr/>
        </p:nvSpPr>
        <p:spPr bwMode="auto">
          <a:xfrm>
            <a:off x="709358" y="2228951"/>
            <a:ext cx="7957548" cy="95410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In the source file, an HTML element is described using:</a:t>
            </a:r>
          </a:p>
          <a:p>
            <a:pPr marL="738188" lvl="1" indent="-280988" defTabSz="914400" fontAlgn="base">
              <a:spcBef>
                <a:spcPct val="0"/>
              </a:spcBef>
              <a:spcAft>
                <a:spcPct val="0"/>
              </a:spcAft>
              <a:buClr>
                <a:schemeClr val="accent1"/>
              </a:buClr>
              <a:buFont typeface="Arial"/>
              <a:buChar char="•"/>
            </a:pPr>
            <a:r>
              <a:rPr lang="en-US" dirty="0" smtClean="0"/>
              <a:t>A pair of tags, the start tag and the end tag</a:t>
            </a:r>
          </a:p>
          <a:p>
            <a:pPr marL="738188" lvl="1" indent="-280988" defTabSz="914400" fontAlgn="base">
              <a:spcBef>
                <a:spcPct val="0"/>
              </a:spcBef>
              <a:spcAft>
                <a:spcPct val="0"/>
              </a:spcAft>
              <a:buClr>
                <a:schemeClr val="accent1"/>
              </a:buClr>
              <a:buFont typeface="Arial"/>
              <a:buChar char="•"/>
            </a:pPr>
            <a:r>
              <a:rPr lang="en-US" dirty="0" smtClean="0"/>
              <a:t>Optional attributes within the start tag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6"/>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8"/>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7"/>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1" grpId="0"/>
      <p:bldP spid="15" grpId="0"/>
      <p:bldP spid="17" grpId="0"/>
      <p:bldP spid="21" grpId="0"/>
      <p:bldP spid="23" grpId="0"/>
      <p:bldP spid="39" grpId="0"/>
      <p:bldP spid="49" grpId="0"/>
      <p:bldP spid="53" grpId="0" animBg="1"/>
      <p:bldP spid="56" grpId="0"/>
      <p:bldP spid="56" grpId="1"/>
      <p:bldP spid="57" grpId="0" animBg="1"/>
      <p:bldP spid="57" grpId="1" animBg="1"/>
      <p:bldP spid="58" grpId="0"/>
      <p:bldP spid="58" grpId="1"/>
      <p:bldP spid="59" grpId="0"/>
      <p:bldP spid="59" grpId="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extBox 7"/>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&lt;/html&gt;</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smtClean="0">
                <a:latin typeface="Calibri" pitchFamily="34" charset="0"/>
                <a:ea typeface="+mj-ea"/>
                <a:cs typeface="+mj-cs"/>
              </a:rPr>
              <a:t>HyperText</a:t>
            </a:r>
            <a:r>
              <a:rPr lang="en-US" sz="3600" b="1" kern="0" noProof="0" dirty="0" smtClean="0">
                <a:latin typeface="Calibri" pitchFamily="34" charset="0"/>
                <a:ea typeface="+mj-ea"/>
                <a:cs typeface="+mj-cs"/>
              </a:rPr>
              <a:t> Markup Language: HTML</a:t>
            </a:r>
            <a:endParaRPr lang="en-US" sz="3600" b="1" kern="0" dirty="0" smtClean="0">
              <a:latin typeface="Calibri" pitchFamily="34" charset="0"/>
              <a:ea typeface="+mj-ea"/>
              <a:cs typeface="+mj-cs"/>
            </a:endParaRPr>
          </a:p>
        </p:txBody>
      </p:sp>
      <p:sp>
        <p:nvSpPr>
          <p:cNvPr id="13" name="TextBox 12"/>
          <p:cNvSpPr txBox="1"/>
          <p:nvPr/>
        </p:nvSpPr>
        <p:spPr bwMode="auto">
          <a:xfrm>
            <a:off x="0" y="2456796"/>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14" name="TextBox 13"/>
          <p:cNvSpPr txBox="1"/>
          <p:nvPr/>
        </p:nvSpPr>
        <p:spPr bwMode="auto">
          <a:xfrm>
            <a:off x="0" y="2456796"/>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15" name="TextBox 14"/>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&lt;h1&gt;W3C Mission&lt;/h1&gt;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16" name="TextBox 15"/>
          <p:cNvSpPr txBox="1"/>
          <p:nvPr/>
        </p:nvSpPr>
        <p:spPr bwMode="auto">
          <a:xfrm>
            <a:off x="0" y="2456795"/>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&lt;h1&gt;W3C Mission&lt;/h1&gt;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The W3C mission is to lead the World Wide Web to its full potential&lt;</a:t>
            </a:r>
            <a:r>
              <a:rPr lang="en-US" sz="1400" dirty="0" err="1" smtClean="0">
                <a:latin typeface="Courier"/>
                <a:cs typeface="Courier"/>
              </a:rPr>
              <a:t>br</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by developing protocols and guidelines that ensure the long-term growth of the Web.</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17" name="TextBox 16"/>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&lt;h1&gt;W3C Mission&lt;/h1&gt;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The W3C mission is to lead the World Wide Web to its full potential&lt;</a:t>
            </a:r>
            <a:r>
              <a:rPr lang="en-US" sz="1400" dirty="0" err="1" smtClean="0">
                <a:latin typeface="Courier"/>
                <a:cs typeface="Courier"/>
              </a:rPr>
              <a:t>br</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by developing protocols and guidelines that ensure the long-term growth of the Web.</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&lt;h2&gt;Principles&lt;/h2&gt;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19" name="TextBox 18"/>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&lt;h1&gt;W3C Mission&lt;/h1&gt;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The W3C mission is to lead the World Wide Web to its full potential&lt;</a:t>
            </a:r>
            <a:r>
              <a:rPr lang="en-US" sz="1400" dirty="0" err="1" smtClean="0">
                <a:latin typeface="Courier"/>
                <a:cs typeface="Courier"/>
              </a:rPr>
              <a:t>br</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by developing protocols and guidelines that ensure the long-term growth of the Web.</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&lt;h2&gt;Principles&lt;/h2&gt;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20" name="TextBox 19"/>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&lt;h1&gt;W3C Mission&lt;/h1&gt;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The W3C mission is to lead the World Wide Web to its full potential&lt;</a:t>
            </a:r>
            <a:r>
              <a:rPr lang="en-US" sz="1400" dirty="0" err="1" smtClean="0">
                <a:latin typeface="Courier"/>
                <a:cs typeface="Courier"/>
              </a:rPr>
              <a:t>br</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by developing protocols and guidelines that ensure the long-term growth of the Web.</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&lt;h2&gt;Principles&lt;/h2&gt;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li</a:t>
            </a:r>
            <a:r>
              <a:rPr lang="en-US" sz="1400" dirty="0" smtClean="0">
                <a:latin typeface="Courier"/>
                <a:cs typeface="Courier"/>
              </a:rPr>
              <a:t>&gt;Web for All&lt;/</a:t>
            </a:r>
            <a:r>
              <a:rPr lang="en-US" sz="1400" dirty="0" err="1" smtClean="0">
                <a:latin typeface="Courier"/>
                <a:cs typeface="Courier"/>
              </a:rPr>
              <a:t>li</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li</a:t>
            </a:r>
            <a:r>
              <a:rPr lang="en-US" sz="1400" dirty="0" smtClean="0">
                <a:latin typeface="Courier"/>
                <a:cs typeface="Courier"/>
              </a:rPr>
              <a:t>&gt;Web on Everything&lt;/</a:t>
            </a:r>
            <a:r>
              <a:rPr lang="en-US" sz="1400" dirty="0" err="1" smtClean="0">
                <a:latin typeface="Courier"/>
                <a:cs typeface="Courier"/>
              </a:rPr>
              <a:t>li</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endParaRPr lang="en-US" sz="1400" dirty="0" smtClean="0">
              <a:latin typeface="Courier"/>
              <a:cs typeface="Courier"/>
            </a:endParaRP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12" name="TextBox 11"/>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&lt;h1&gt;W3C Mission&lt;/h1&gt;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The W3C mission is to lead the World Wide Web to its full potential&lt;</a:t>
            </a:r>
            <a:r>
              <a:rPr lang="en-US" sz="1400" dirty="0" err="1" smtClean="0">
                <a:latin typeface="Courier"/>
                <a:cs typeface="Courier"/>
              </a:rPr>
              <a:t>br</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by developing protocols and guidelines that ensure the long-term growth of the Web.</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&lt;h2&gt;Principles&lt;/h2&gt;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li</a:t>
            </a:r>
            <a:r>
              <a:rPr lang="en-US" sz="1400" dirty="0" smtClean="0">
                <a:latin typeface="Courier"/>
                <a:cs typeface="Courier"/>
              </a:rPr>
              <a:t>&gt;Web for All&lt;/</a:t>
            </a:r>
            <a:r>
              <a:rPr lang="en-US" sz="1400" dirty="0" err="1" smtClean="0">
                <a:latin typeface="Courier"/>
                <a:cs typeface="Courier"/>
              </a:rPr>
              <a:t>li</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li</a:t>
            </a:r>
            <a:r>
              <a:rPr lang="en-US" sz="1400" dirty="0" smtClean="0">
                <a:latin typeface="Courier"/>
                <a:cs typeface="Courier"/>
              </a:rPr>
              <a:t>&gt;Web on Everything&lt;/</a:t>
            </a:r>
            <a:r>
              <a:rPr lang="en-US" sz="1400" dirty="0" err="1" smtClean="0">
                <a:latin typeface="Courier"/>
                <a:cs typeface="Courier"/>
              </a:rPr>
              <a:t>li</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See the complete</a:t>
            </a:r>
          </a:p>
          <a:p>
            <a:pPr defTabSz="914400" fontAlgn="base">
              <a:spcBef>
                <a:spcPct val="0"/>
              </a:spcBef>
              <a:spcAft>
                <a:spcPct val="0"/>
              </a:spcAft>
            </a:pPr>
            <a:r>
              <a:rPr lang="en-US" sz="1400" dirty="0" smtClean="0">
                <a:latin typeface="Courier"/>
                <a:cs typeface="Courier"/>
              </a:rPr>
              <a:t>            .</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sp>
        <p:nvSpPr>
          <p:cNvPr id="21" name="TextBox 20"/>
          <p:cNvSpPr txBox="1"/>
          <p:nvPr/>
        </p:nvSpPr>
        <p:spPr bwMode="auto">
          <a:xfrm>
            <a:off x="0" y="2456805"/>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&lt;html&gt;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&lt;title&gt;W3C Mission Summary&lt;/title&gt;</a:t>
            </a:r>
          </a:p>
          <a:p>
            <a:pPr defTabSz="914400" fontAlgn="base">
              <a:spcBef>
                <a:spcPct val="0"/>
              </a:spcBef>
              <a:spcAft>
                <a:spcPct val="0"/>
              </a:spcAft>
            </a:pPr>
            <a:r>
              <a:rPr lang="en-US" sz="1400" dirty="0" smtClean="0">
                <a:latin typeface="Courier"/>
                <a:cs typeface="Courier"/>
              </a:rPr>
              <a:t>&lt;/head&gt;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&lt;h1&gt;W3C Mission&lt;/h1&gt;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The W3C mission is to lead the World Wide Web to its full potential&lt;</a:t>
            </a:r>
            <a:r>
              <a:rPr lang="en-US" sz="1400" dirty="0" err="1" smtClean="0">
                <a:latin typeface="Courier"/>
                <a:cs typeface="Courier"/>
              </a:rPr>
              <a:t>br</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by developing protocols and guidelines that ensure the long-term growth of the Web.</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p</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&lt;h2&gt;Principles&lt;/h2&gt;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li</a:t>
            </a:r>
            <a:r>
              <a:rPr lang="en-US" sz="1400" dirty="0" smtClean="0">
                <a:latin typeface="Courier"/>
                <a:cs typeface="Courier"/>
              </a:rPr>
              <a:t>&gt;Web for All&lt;/</a:t>
            </a:r>
            <a:r>
              <a:rPr lang="en-US" sz="1400" dirty="0" err="1" smtClean="0">
                <a:latin typeface="Courier"/>
                <a:cs typeface="Courier"/>
              </a:rPr>
              <a:t>li</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li</a:t>
            </a:r>
            <a:r>
              <a:rPr lang="en-US" sz="1400" dirty="0" smtClean="0">
                <a:latin typeface="Courier"/>
                <a:cs typeface="Courier"/>
              </a:rPr>
              <a:t>&gt;Web on Everything&lt;/</a:t>
            </a:r>
            <a:r>
              <a:rPr lang="en-US" sz="1400" dirty="0" err="1" smtClean="0">
                <a:latin typeface="Courier"/>
                <a:cs typeface="Courier"/>
              </a:rPr>
              <a:t>li</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&lt;/</a:t>
            </a:r>
            <a:r>
              <a:rPr lang="en-US" sz="1400" dirty="0" err="1" smtClean="0">
                <a:latin typeface="Courier"/>
                <a:cs typeface="Courier"/>
              </a:rPr>
              <a:t>ul</a:t>
            </a:r>
            <a:r>
              <a:rPr lang="en-US" sz="1400" dirty="0" smtClean="0">
                <a:latin typeface="Courier"/>
                <a:cs typeface="Courier"/>
              </a:rPr>
              <a:t>&gt;</a:t>
            </a:r>
          </a:p>
          <a:p>
            <a:pPr defTabSz="914400" fontAlgn="base">
              <a:spcBef>
                <a:spcPct val="0"/>
              </a:spcBef>
              <a:spcAft>
                <a:spcPct val="0"/>
              </a:spcAft>
            </a:pPr>
            <a:r>
              <a:rPr lang="en-US" sz="1400" dirty="0" smtClean="0">
                <a:latin typeface="Courier"/>
                <a:cs typeface="Courier"/>
              </a:rPr>
              <a:t>See the complete </a:t>
            </a:r>
            <a:r>
              <a:rPr lang="en-US" sz="1400" dirty="0" smtClean="0">
                <a:solidFill>
                  <a:srgbClr val="FF0000"/>
                </a:solidFill>
                <a:latin typeface="Courier"/>
                <a:cs typeface="Courier"/>
              </a:rPr>
              <a:t>&lt;a </a:t>
            </a:r>
            <a:r>
              <a:rPr lang="en-US" sz="1400" dirty="0" err="1" smtClean="0">
                <a:solidFill>
                  <a:srgbClr val="FF0000"/>
                </a:solidFill>
                <a:latin typeface="Courier"/>
                <a:cs typeface="Courier"/>
              </a:rPr>
              <a:t>href</a:t>
            </a:r>
            <a:r>
              <a:rPr lang="en-US" sz="1400" dirty="0" smtClean="0">
                <a:solidFill>
                  <a:srgbClr val="FF0000"/>
                </a:solidFill>
                <a:latin typeface="Courier"/>
                <a:cs typeface="Courier"/>
              </a:rPr>
              <a:t>="http://www.w3.org/Consortium/mission.html"&gt;W3C Mission document&lt;/a&gt;</a:t>
            </a:r>
            <a:r>
              <a:rPr lang="en-US" sz="1400" dirty="0" smtClean="0">
                <a:latin typeface="Courier"/>
                <a:cs typeface="Courier"/>
              </a:rPr>
              <a:t>.</a:t>
            </a:r>
          </a:p>
          <a:p>
            <a:pPr defTabSz="914400" fontAlgn="base">
              <a:spcBef>
                <a:spcPct val="0"/>
              </a:spcBef>
              <a:spcAft>
                <a:spcPct val="0"/>
              </a:spcAft>
            </a:pPr>
            <a:r>
              <a:rPr lang="en-US" sz="1400" dirty="0" smtClean="0">
                <a:latin typeface="Courier"/>
                <a:cs typeface="Courier"/>
              </a:rPr>
              <a:t>&lt;/body&gt;</a:t>
            </a:r>
          </a:p>
          <a:p>
            <a:pPr defTabSz="914400" fontAlgn="base">
              <a:spcBef>
                <a:spcPct val="0"/>
              </a:spcBef>
              <a:spcAft>
                <a:spcPct val="0"/>
              </a:spcAft>
            </a:pPr>
            <a:r>
              <a:rPr lang="en-US" sz="1400" dirty="0" smtClean="0">
                <a:latin typeface="Courier"/>
                <a:cs typeface="Courier"/>
              </a:rPr>
              <a:t>&lt;/html&gt;</a:t>
            </a:r>
          </a:p>
        </p:txBody>
      </p:sp>
      <p:pic>
        <p:nvPicPr>
          <p:cNvPr id="38" name="Picture 37" descr="Screen shot 2012-04-21 at 3.01.05 PM.png"/>
          <p:cNvPicPr>
            <a:picLocks noChangeAspect="1"/>
          </p:cNvPicPr>
          <p:nvPr/>
        </p:nvPicPr>
        <p:blipFill>
          <a:blip r:embed="rId2"/>
          <a:stretch>
            <a:fillRect/>
          </a:stretch>
        </p:blipFill>
        <p:spPr>
          <a:xfrm>
            <a:off x="3774188" y="1030819"/>
            <a:ext cx="5396946" cy="3464998"/>
          </a:xfrm>
          <a:prstGeom prst="rect">
            <a:avLst/>
          </a:prstGeom>
        </p:spPr>
      </p:pic>
      <p:cxnSp>
        <p:nvCxnSpPr>
          <p:cNvPr id="40" name="Straight Arrow Connector 39"/>
          <p:cNvCxnSpPr/>
          <p:nvPr/>
        </p:nvCxnSpPr>
        <p:spPr>
          <a:xfrm flipV="1">
            <a:off x="1365540" y="2065965"/>
            <a:ext cx="2807716" cy="148974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477939" y="2556919"/>
            <a:ext cx="3695317" cy="14029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bwMode="auto">
          <a:xfrm>
            <a:off x="6460564" y="5252486"/>
            <a:ext cx="1008942"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text data</a:t>
            </a:r>
          </a:p>
        </p:txBody>
      </p:sp>
      <p:cxnSp>
        <p:nvCxnSpPr>
          <p:cNvPr id="44" name="Straight Arrow Connector 43"/>
          <p:cNvCxnSpPr/>
          <p:nvPr/>
        </p:nvCxnSpPr>
        <p:spPr>
          <a:xfrm rot="10800000">
            <a:off x="1474785" y="3768658"/>
            <a:ext cx="4956911" cy="165220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1037811" y="3047873"/>
            <a:ext cx="3135445" cy="17994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09358" y="3386427"/>
            <a:ext cx="3616298" cy="18705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3" idx="1"/>
          </p:cNvCxnSpPr>
          <p:nvPr/>
        </p:nvCxnSpPr>
        <p:spPr>
          <a:xfrm rot="10800000">
            <a:off x="2539914" y="4465039"/>
            <a:ext cx="3920651" cy="95672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3" idx="1"/>
          </p:cNvCxnSpPr>
          <p:nvPr/>
        </p:nvCxnSpPr>
        <p:spPr>
          <a:xfrm rot="10800000" flipV="1">
            <a:off x="1816178" y="5421763"/>
            <a:ext cx="4644387" cy="5452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rot="5400000" flipH="1" flipV="1">
            <a:off x="4025758" y="4107318"/>
            <a:ext cx="2007220" cy="171222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rot="5400000" flipH="1" flipV="1">
            <a:off x="6901965" y="3069839"/>
            <a:ext cx="1566759" cy="54092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1706926" y="1470025"/>
            <a:ext cx="3181709" cy="15203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rot="10800000" flipV="1">
            <a:off x="1597683" y="5420857"/>
            <a:ext cx="4793047" cy="1365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bwMode="auto">
          <a:xfrm>
            <a:off x="983189" y="2939198"/>
            <a:ext cx="1890261"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document metadata</a:t>
            </a:r>
          </a:p>
        </p:txBody>
      </p:sp>
      <p:sp>
        <p:nvSpPr>
          <p:cNvPr id="81" name="TextBox 80"/>
          <p:cNvSpPr txBox="1"/>
          <p:nvPr/>
        </p:nvSpPr>
        <p:spPr bwMode="auto">
          <a:xfrm>
            <a:off x="1040002" y="4975926"/>
            <a:ext cx="1734269"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document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80"/>
                                        </p:tgtEl>
                                        <p:attrNameLst>
                                          <p:attrName>style.visibility</p:attrName>
                                        </p:attrNameLst>
                                      </p:cBhvr>
                                      <p:to>
                                        <p:strVal val="hidden"/>
                                      </p:to>
                                    </p:set>
                                  </p:childTnLst>
                                </p:cTn>
                              </p:par>
                              <p:par>
                                <p:cTn id="21" presetID="1" presetClass="entr"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7"/>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0"/>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54"/>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2"/>
                                        </p:tgtEl>
                                        <p:attrNameLst>
                                          <p:attrName>style.visibility</p:attrName>
                                        </p:attrNameLst>
                                      </p:cBhvr>
                                      <p:to>
                                        <p:strVal val="hidden"/>
                                      </p:to>
                                    </p:set>
                                  </p:childTnLst>
                                </p:cTn>
                              </p:par>
                              <p:par>
                                <p:cTn id="57" presetID="1" presetClass="entr" presetSubtype="0" fill="hold" grpId="1"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6"/>
                                        </p:tgtEl>
                                        <p:attrNameLst>
                                          <p:attrName>style.visibility</p:attrName>
                                        </p:attrNameLst>
                                      </p:cBhvr>
                                      <p:to>
                                        <p:strVal val="hidden"/>
                                      </p:to>
                                    </p:set>
                                  </p:childTnLst>
                                </p:cTn>
                              </p:par>
                              <p:par>
                                <p:cTn id="67" presetID="1" presetClass="entr" presetSubtype="0" fill="hold" grpId="1" nodeType="with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8"/>
                                        </p:tgtEl>
                                        <p:attrNameLst>
                                          <p:attrName>style.visibility</p:attrName>
                                        </p:attrNameLst>
                                      </p:cBhvr>
                                      <p:to>
                                        <p:strVal val="hidden"/>
                                      </p:to>
                                    </p:set>
                                  </p:childTnLst>
                                </p:cTn>
                              </p:par>
                              <p:par>
                                <p:cTn id="77" presetID="1"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2"/>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44"/>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77"/>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4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49"/>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9" grpId="0" animBg="1"/>
      <p:bldP spid="19" grpId="1" animBg="1"/>
      <p:bldP spid="20" grpId="0" animBg="1"/>
      <p:bldP spid="20" grpId="1" animBg="1"/>
      <p:bldP spid="12" grpId="0" animBg="1"/>
      <p:bldP spid="12" grpId="1" animBg="1"/>
      <p:bldP spid="21" grpId="0" animBg="1"/>
      <p:bldP spid="43" grpId="0"/>
      <p:bldP spid="43" grpId="1"/>
      <p:bldP spid="80" grpId="0"/>
      <p:bldP spid="80" grpId="1"/>
      <p:bldP spid="81" grpId="0"/>
      <p:bldP spid="81" grpId="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5" name="TextBox 14"/>
          <p:cNvSpPr txBox="1"/>
          <p:nvPr/>
        </p:nvSpPr>
        <p:spPr bwMode="auto">
          <a:xfrm>
            <a:off x="274958" y="2005536"/>
            <a:ext cx="848059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a:cs typeface="Courier"/>
              </a:rPr>
              <a:t>&lt;a </a:t>
            </a:r>
            <a:r>
              <a:rPr lang="en-US" sz="1400" dirty="0" err="1" smtClean="0">
                <a:latin typeface="Courier"/>
                <a:cs typeface="Courier"/>
              </a:rPr>
              <a:t>href</a:t>
            </a:r>
            <a:r>
              <a:rPr lang="en-US" sz="1400" dirty="0" smtClean="0">
                <a:latin typeface="Courier"/>
                <a:cs typeface="Courier"/>
              </a:rPr>
              <a:t>="http://www.w3.org/Consortium/mission.html"&gt;W3C Mission document&lt;/a&gt;.</a:t>
            </a:r>
            <a:endParaRPr kumimoji="0" lang="en-US" sz="14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709358" y="1470025"/>
            <a:ext cx="4998684"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HTML anchor element (</a:t>
            </a:r>
            <a:r>
              <a:rPr kumimoji="0" lang="en-US" sz="2000" b="0" i="0" u="none" strike="noStrike" kern="0" cap="none" spc="0" normalizeH="0" baseline="0" noProof="0" dirty="0" smtClean="0">
                <a:ln>
                  <a:noFill/>
                </a:ln>
                <a:effectLst/>
                <a:uLnTx/>
                <a:uFillTx/>
                <a:latin typeface="Courier"/>
                <a:ea typeface="+mj-ea"/>
                <a:cs typeface="Courier"/>
              </a:rPr>
              <a:t>a</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defines a hyperlink</a:t>
            </a:r>
          </a:p>
        </p:txBody>
      </p:sp>
      <p:sp>
        <p:nvSpPr>
          <p:cNvPr id="18" name="Left Brace 17"/>
          <p:cNvSpPr/>
          <p:nvPr/>
        </p:nvSpPr>
        <p:spPr>
          <a:xfrm rot="5400000" flipH="1">
            <a:off x="807321" y="2215350"/>
            <a:ext cx="227390" cy="42331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Left Brace 24"/>
          <p:cNvSpPr/>
          <p:nvPr/>
        </p:nvSpPr>
        <p:spPr>
          <a:xfrm rot="5400000" flipH="1">
            <a:off x="3430615" y="167771"/>
            <a:ext cx="227390" cy="451847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bwMode="auto">
          <a:xfrm>
            <a:off x="366933" y="2540703"/>
            <a:ext cx="1121506"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  attribute</a:t>
            </a:r>
          </a:p>
        </p:txBody>
      </p:sp>
      <p:sp>
        <p:nvSpPr>
          <p:cNvPr id="29" name="TextBox 28"/>
          <p:cNvSpPr txBox="1"/>
          <p:nvPr/>
        </p:nvSpPr>
        <p:spPr bwMode="auto">
          <a:xfrm>
            <a:off x="2908601" y="2540703"/>
            <a:ext cx="1502095"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attribute value</a:t>
            </a:r>
          </a:p>
        </p:txBody>
      </p:sp>
      <p:sp>
        <p:nvSpPr>
          <p:cNvPr id="30" name="TextBox 29"/>
          <p:cNvSpPr txBox="1"/>
          <p:nvPr/>
        </p:nvSpPr>
        <p:spPr bwMode="auto">
          <a:xfrm>
            <a:off x="709358" y="2936365"/>
            <a:ext cx="725070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anchor start tag must have attribute </a:t>
            </a:r>
            <a:r>
              <a:rPr kumimoji="0" lang="en-US" b="0" i="0" u="none" strike="noStrike" kern="0" cap="none" spc="0" normalizeH="0" baseline="0" noProof="0" dirty="0" err="1" smtClean="0">
                <a:ln>
                  <a:noFill/>
                </a:ln>
                <a:solidFill>
                  <a:srgbClr val="000000"/>
                </a:solidFill>
                <a:effectLst/>
                <a:uLnTx/>
                <a:uFillTx/>
                <a:latin typeface="Courier"/>
                <a:ea typeface="+mj-ea"/>
                <a:cs typeface="Courier"/>
              </a:rPr>
              <a:t>href</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whose value is a URL  </a:t>
            </a:r>
          </a:p>
        </p:txBody>
      </p:sp>
      <p:sp>
        <p:nvSpPr>
          <p:cNvPr id="13"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Hyperlinks </a:t>
            </a:r>
            <a:endParaRPr lang="en-US" sz="3600" b="1" kern="0" dirty="0" smtClean="0">
              <a:latin typeface="Calibri" pitchFamily="34" charset="0"/>
              <a:ea typeface="+mj-ea"/>
              <a:cs typeface="+mj-cs"/>
            </a:endParaRPr>
          </a:p>
        </p:txBody>
      </p:sp>
      <p:sp>
        <p:nvSpPr>
          <p:cNvPr id="16" name="TextBox 15"/>
          <p:cNvSpPr txBox="1"/>
          <p:nvPr/>
        </p:nvSpPr>
        <p:spPr bwMode="auto">
          <a:xfrm>
            <a:off x="386933" y="4222191"/>
            <a:ext cx="6479657"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&lt;a </a:t>
            </a:r>
            <a:r>
              <a:rPr lang="en-US" sz="1400" dirty="0" err="1" smtClean="0">
                <a:solidFill>
                  <a:schemeClr val="tx1"/>
                </a:solidFill>
                <a:latin typeface="Courier"/>
                <a:cs typeface="Courier"/>
              </a:rPr>
              <a:t>href</a:t>
            </a:r>
            <a:r>
              <a:rPr lang="en-US" sz="1400" dirty="0" smtClean="0">
                <a:solidFill>
                  <a:schemeClr val="tx1"/>
                </a:solidFill>
                <a:latin typeface="Courier"/>
                <a:cs typeface="Courier"/>
              </a:rPr>
              <a:t>="/Consortium/</a:t>
            </a:r>
            <a:r>
              <a:rPr lang="en-US" sz="1400" dirty="0" err="1" smtClean="0">
                <a:solidFill>
                  <a:schemeClr val="tx1"/>
                </a:solidFill>
                <a:latin typeface="Courier"/>
                <a:cs typeface="Courier"/>
              </a:rPr>
              <a:t>facts.html</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&lt;a </a:t>
            </a:r>
            <a:r>
              <a:rPr lang="en-US" sz="1400" dirty="0" err="1" smtClean="0">
                <a:solidFill>
                  <a:schemeClr val="tx1"/>
                </a:solidFill>
                <a:latin typeface="Courier"/>
                <a:cs typeface="Courier"/>
              </a:rPr>
              <a:t>href</a:t>
            </a:r>
            <a:r>
              <a:rPr lang="en-US" sz="1400" dirty="0" smtClean="0">
                <a:solidFill>
                  <a:schemeClr val="tx1"/>
                </a:solidFill>
                <a:latin typeface="Courier"/>
                <a:cs typeface="Courier"/>
              </a:rPr>
              <a:t>="http://twitter.com/W3C"</a:t>
            </a:r>
          </a:p>
          <a:p>
            <a:pPr defTabSz="914400" fontAlgn="base">
              <a:spcBef>
                <a:spcPct val="0"/>
              </a:spcBef>
              <a:spcAft>
                <a:spcPct val="0"/>
              </a:spcAft>
            </a:pPr>
            <a:r>
              <a:rPr lang="en-US" sz="1400" dirty="0" smtClean="0">
                <a:solidFill>
                  <a:schemeClr val="tx1"/>
                </a:solidFill>
                <a:latin typeface="Courier"/>
                <a:cs typeface="Courier"/>
              </a:rPr>
              <a:t>...</a:t>
            </a:r>
          </a:p>
        </p:txBody>
      </p:sp>
      <p:sp>
        <p:nvSpPr>
          <p:cNvPr id="19" name="TextBox 18"/>
          <p:cNvSpPr txBox="1"/>
          <p:nvPr/>
        </p:nvSpPr>
        <p:spPr bwMode="auto">
          <a:xfrm>
            <a:off x="709358" y="3691116"/>
            <a:ext cx="3870070"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a:t>
            </a:r>
            <a:r>
              <a:rPr lang="en-US" sz="2000" kern="0" dirty="0" smtClean="0">
                <a:solidFill>
                  <a:schemeClr val="accent1"/>
                </a:solidFill>
                <a:latin typeface="Calibri" pitchFamily="34" charset="0"/>
                <a:ea typeface="+mj-ea"/>
                <a:cs typeface="+mj-cs"/>
              </a:rPr>
              <a:t>URL can be </a:t>
            </a:r>
            <a:r>
              <a:rPr lang="en-US" sz="2000" kern="0" dirty="0" smtClean="0">
                <a:solidFill>
                  <a:srgbClr val="FF0000"/>
                </a:solidFill>
                <a:latin typeface="Calibri" pitchFamily="34" charset="0"/>
                <a:ea typeface="+mj-ea"/>
                <a:cs typeface="+mj-cs"/>
              </a:rPr>
              <a:t>relative </a:t>
            </a:r>
            <a:r>
              <a:rPr lang="en-US" sz="2000" kern="0" dirty="0" smtClean="0">
                <a:solidFill>
                  <a:schemeClr val="accent1"/>
                </a:solidFill>
                <a:latin typeface="Calibri" pitchFamily="34" charset="0"/>
                <a:ea typeface="+mj-ea"/>
                <a:cs typeface="+mj-cs"/>
              </a:rPr>
              <a:t>or </a:t>
            </a:r>
            <a:r>
              <a:rPr lang="en-US" sz="2000" kern="0" dirty="0" smtClean="0">
                <a:solidFill>
                  <a:srgbClr val="FF0000"/>
                </a:solidFill>
                <a:latin typeface="Calibri" pitchFamily="34" charset="0"/>
                <a:ea typeface="+mj-ea"/>
                <a:cs typeface="+mj-cs"/>
              </a:rPr>
              <a:t>absolute</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0" name="TextBox 19"/>
          <p:cNvSpPr txBox="1"/>
          <p:nvPr/>
        </p:nvSpPr>
        <p:spPr bwMode="auto">
          <a:xfrm>
            <a:off x="2278438" y="5391742"/>
            <a:ext cx="460197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a:ea typeface="+mj-ea"/>
                <a:cs typeface="Courier"/>
              </a:rPr>
              <a:t>http://www.w3.org/Consortium/mission.html</a:t>
            </a:r>
            <a:endParaRPr kumimoji="0" lang="en-US" sz="1400" b="0" i="0" u="none" strike="noStrike" kern="0" cap="none" spc="0" normalizeH="0" baseline="0" noProof="0" dirty="0" smtClean="0">
              <a:ln>
                <a:noFill/>
              </a:ln>
              <a:solidFill>
                <a:srgbClr val="000000"/>
              </a:solidFill>
              <a:effectLst/>
              <a:uLnTx/>
              <a:uFillTx/>
              <a:latin typeface="Courier"/>
              <a:ea typeface="+mj-ea"/>
              <a:cs typeface="Courier"/>
            </a:endParaRPr>
          </a:p>
        </p:txBody>
      </p:sp>
      <p:sp>
        <p:nvSpPr>
          <p:cNvPr id="21" name="TextBox 20"/>
          <p:cNvSpPr txBox="1"/>
          <p:nvPr/>
        </p:nvSpPr>
        <p:spPr bwMode="auto">
          <a:xfrm>
            <a:off x="386933" y="4222191"/>
            <a:ext cx="6479657"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&lt;a </a:t>
            </a:r>
            <a:r>
              <a:rPr lang="en-US" sz="1400" dirty="0" err="1" smtClean="0">
                <a:solidFill>
                  <a:schemeClr val="tx1"/>
                </a:solidFill>
                <a:latin typeface="Courier"/>
                <a:cs typeface="Courier"/>
              </a:rPr>
              <a:t>href</a:t>
            </a:r>
            <a:r>
              <a:rPr lang="en-US" sz="1400" dirty="0" smtClean="0">
                <a:solidFill>
                  <a:schemeClr val="tx1"/>
                </a:solidFill>
                <a:latin typeface="Courier"/>
                <a:cs typeface="Courier"/>
              </a:rPr>
              <a:t>="/</a:t>
            </a:r>
            <a:r>
              <a:rPr lang="en-US" sz="1400" dirty="0" err="1" smtClean="0">
                <a:solidFill>
                  <a:schemeClr val="tx1"/>
                </a:solidFill>
                <a:latin typeface="Courier"/>
                <a:cs typeface="Courier"/>
              </a:rPr>
              <a:t>facts.html</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&lt;a </a:t>
            </a:r>
            <a:r>
              <a:rPr lang="en-US" sz="1400" dirty="0" err="1" smtClean="0">
                <a:solidFill>
                  <a:schemeClr val="tx1"/>
                </a:solidFill>
                <a:latin typeface="Courier"/>
                <a:cs typeface="Courier"/>
              </a:rPr>
              <a:t>href</a:t>
            </a:r>
            <a:r>
              <a:rPr lang="en-US" sz="1400" dirty="0" smtClean="0">
                <a:solidFill>
                  <a:schemeClr val="tx1"/>
                </a:solidFill>
                <a:latin typeface="Courier"/>
                <a:cs typeface="Courier"/>
              </a:rPr>
              <a:t>="http://twitter.com/W3C"</a:t>
            </a:r>
          </a:p>
          <a:p>
            <a:pPr defTabSz="914400" fontAlgn="base">
              <a:spcBef>
                <a:spcPct val="0"/>
              </a:spcBef>
              <a:spcAft>
                <a:spcPct val="0"/>
              </a:spcAft>
            </a:pPr>
            <a:r>
              <a:rPr lang="en-US" sz="1400" dirty="0" smtClean="0">
                <a:solidFill>
                  <a:schemeClr val="tx1"/>
                </a:solidFill>
                <a:latin typeface="Courier"/>
                <a:cs typeface="Courier"/>
              </a:rPr>
              <a:t>...</a:t>
            </a:r>
          </a:p>
        </p:txBody>
      </p:sp>
      <p:sp>
        <p:nvSpPr>
          <p:cNvPr id="22" name="Left Brace 21"/>
          <p:cNvSpPr/>
          <p:nvPr/>
        </p:nvSpPr>
        <p:spPr>
          <a:xfrm rot="5400000" flipH="1">
            <a:off x="6900658" y="1378576"/>
            <a:ext cx="227390" cy="209686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bwMode="auto">
          <a:xfrm>
            <a:off x="6256943" y="2540702"/>
            <a:ext cx="1468332"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noProof="0" dirty="0" smtClean="0">
                <a:solidFill>
                  <a:srgbClr val="FF0000"/>
                </a:solidFill>
                <a:latin typeface="Calibri" pitchFamily="34" charset="0"/>
                <a:ea typeface="+mj-ea"/>
                <a:cs typeface="+mj-cs"/>
              </a:rPr>
              <a:t> hyperlink text</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4" name="TextBox 23"/>
          <p:cNvSpPr txBox="1"/>
          <p:nvPr/>
        </p:nvSpPr>
        <p:spPr bwMode="auto">
          <a:xfrm>
            <a:off x="386933" y="5883772"/>
            <a:ext cx="8270877"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relative URL that corresponds to absolute</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a:t>
            </a:r>
            <a:r>
              <a:rPr lang="en-US" sz="1600" kern="0" dirty="0" smtClean="0">
                <a:solidFill>
                  <a:srgbClr val="FF0000"/>
                </a:solidFill>
                <a:latin typeface="Calibri" pitchFamily="34" charset="0"/>
                <a:ea typeface="+mj-ea"/>
                <a:cs typeface="+mj-cs"/>
              </a:rPr>
              <a:t>URL </a:t>
            </a:r>
            <a:r>
              <a:rPr lang="en-US" sz="1400" kern="0" dirty="0" smtClean="0">
                <a:solidFill>
                  <a:srgbClr val="000000"/>
                </a:solidFill>
                <a:latin typeface="Courier"/>
                <a:cs typeface="Courier"/>
              </a:rPr>
              <a:t>http://www.w3.org/Consortium/facts.html</a:t>
            </a:r>
          </a:p>
        </p:txBody>
      </p:sp>
      <p:cxnSp>
        <p:nvCxnSpPr>
          <p:cNvPr id="28" name="Straight Arrow Connector 27"/>
          <p:cNvCxnSpPr/>
          <p:nvPr/>
        </p:nvCxnSpPr>
        <p:spPr>
          <a:xfrm rot="5400000" flipH="1" flipV="1">
            <a:off x="1208884" y="5029055"/>
            <a:ext cx="1134272" cy="5751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27" grpId="0"/>
      <p:bldP spid="29" grpId="0"/>
      <p:bldP spid="30" grpId="0"/>
      <p:bldP spid="16" grpId="0" animBg="1"/>
      <p:bldP spid="16" grpId="1" animBg="1"/>
      <p:bldP spid="19" grpId="0"/>
      <p:bldP spid="20" grpId="0"/>
      <p:bldP spid="21" grpId="0" animBg="1"/>
      <p:bldP spid="22" grpId="0" animBg="1"/>
      <p:bldP spid="23" grpId="0"/>
      <p:bldP spid="24" grpId="0"/>
      <p:bldP spid="24" grpId="1"/>
      <p:bldP spid="24" grpId="2"/>
    </p:bldLst>
  </p:timing>
</p:sld>
</file>

<file path=ppt/theme/theme1.xml><?xml version="1.0" encoding="utf-8"?>
<a:theme xmlns:a="http://schemas.openxmlformats.org/drawingml/2006/main" name="Title">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kern="0" cap="none" spc="0" normalizeH="0" baseline="0" noProof="0" dirty="0" smtClean="0">
            <a:ln>
              <a:noFill/>
            </a:ln>
            <a:solidFill>
              <a:schemeClr val="accent1"/>
            </a:solidFill>
            <a:effectLst/>
            <a:uLnTx/>
            <a:uFillTx/>
            <a:latin typeface="Calibri" pitchFamily="34" charset="0"/>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Title.thmx</Template>
  <TotalTime>40154</TotalTime>
  <Words>6656</Words>
  <Application>Microsoft Macintosh PowerPoint</Application>
  <PresentationFormat>On-screen Show (4:3)</PresentationFormat>
  <Paragraphs>972</Paragraphs>
  <Slides>33</Slides>
  <Notes>0</Notes>
  <HiddenSlides>0</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Title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DePaul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Ljubomir Perkovic</dc:creator>
  <cp:lastModifiedBy>Ljubomir Perkovic</cp:lastModifiedBy>
  <cp:revision>288</cp:revision>
  <dcterms:created xsi:type="dcterms:W3CDTF">2012-04-24T15:52:27Z</dcterms:created>
  <dcterms:modified xsi:type="dcterms:W3CDTF">2012-04-24T16:15:22Z</dcterms:modified>
</cp:coreProperties>
</file>