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10" r:id="rId1"/>
  </p:sldMasterIdLst>
  <p:notesMasterIdLst>
    <p:notesMasterId r:id="rId33"/>
  </p:notesMasterIdLst>
  <p:sldIdLst>
    <p:sldId id="257" r:id="rId2"/>
    <p:sldId id="390" r:id="rId3"/>
    <p:sldId id="335" r:id="rId4"/>
    <p:sldId id="359" r:id="rId5"/>
    <p:sldId id="364" r:id="rId6"/>
    <p:sldId id="338" r:id="rId7"/>
    <p:sldId id="363" r:id="rId8"/>
    <p:sldId id="361" r:id="rId9"/>
    <p:sldId id="366" r:id="rId10"/>
    <p:sldId id="362" r:id="rId11"/>
    <p:sldId id="367" r:id="rId12"/>
    <p:sldId id="369" r:id="rId13"/>
    <p:sldId id="370" r:id="rId14"/>
    <p:sldId id="373" r:id="rId15"/>
    <p:sldId id="372" r:id="rId16"/>
    <p:sldId id="374" r:id="rId17"/>
    <p:sldId id="375" r:id="rId18"/>
    <p:sldId id="376" r:id="rId19"/>
    <p:sldId id="377" r:id="rId20"/>
    <p:sldId id="378" r:id="rId21"/>
    <p:sldId id="379" r:id="rId22"/>
    <p:sldId id="386" r:id="rId23"/>
    <p:sldId id="387" r:id="rId24"/>
    <p:sldId id="388" r:id="rId25"/>
    <p:sldId id="389" r:id="rId26"/>
    <p:sldId id="380" r:id="rId27"/>
    <p:sldId id="381" r:id="rId28"/>
    <p:sldId id="382" r:id="rId29"/>
    <p:sldId id="383" r:id="rId30"/>
    <p:sldId id="384" r:id="rId31"/>
    <p:sldId id="38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307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20" y="-112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1/4/14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emoticon.p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Namespaces and 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Exceptions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Encapsulation in Functions</a:t>
            </a:r>
            <a:endParaRPr lang="en-US" sz="2400" dirty="0" smtClean="0">
              <a:latin typeface="Courier"/>
              <a:cs typeface="Courier"/>
            </a:endParaRP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Global versus Local Namespaces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Exceptional Control Flow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Modules as Namespaces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Classes as Namespaces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Example: variable with local scope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"/>
                <a:ea typeface="+mj-ea"/>
                <a:cs typeface="Courier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latin typeface="Courier"/>
                <a:ea typeface="+mj-ea"/>
                <a:cs typeface="Courier"/>
              </a:rPr>
              <a:t>f(3)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"/>
                <a:cs typeface="Courier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is still 0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6538" y="4338716"/>
            <a:ext cx="2320269" cy="2282569"/>
            <a:chOff x="256538" y="4338716"/>
            <a:chExt cx="2320269" cy="2282569"/>
          </a:xfrm>
        </p:grpSpPr>
        <p:sp>
          <p:nvSpPr>
            <p:cNvPr id="7" name="Rectangle 6"/>
            <p:cNvSpPr/>
            <p:nvPr/>
          </p:nvSpPr>
          <p:spPr>
            <a:xfrm>
              <a:off x="1365416" y="473882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08904" y="4338716"/>
              <a:ext cx="1089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 smtClean="0">
                  <a:latin typeface="Courier"/>
                  <a:ea typeface="+mj-ea"/>
                  <a:cs typeface="Courier"/>
                </a:rPr>
                <a:t>a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1340131" y="5147624"/>
              <a:ext cx="1216806" cy="79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56538" y="4338716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6538" y="5162749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8523" y="6164087"/>
              <a:ext cx="47828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0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30" name="TextBox 29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def </a:t>
            </a:r>
            <a:r>
              <a:rPr lang="en-US" sz="1400" kern="0" dirty="0" err="1" smtClean="0">
                <a:solidFill>
                  <a:srgbClr val="FF0000"/>
                </a:solidFill>
                <a:latin typeface="Courier"/>
                <a:cs typeface="Courier"/>
              </a:rPr>
              <a:t>f(b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"/>
                <a:cs typeface="Courier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return a*</a:t>
            </a:r>
            <a:r>
              <a:rPr lang="en-US" sz="1400" kern="0" dirty="0" err="1" smtClean="0">
                <a:solidFill>
                  <a:srgbClr val="FF0000"/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is still 0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"/>
                <a:cs typeface="Courier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is still 0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"/>
                <a:cs typeface="Courier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is still 0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"/>
                <a:cs typeface="Courier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"/>
                <a:cs typeface="Courier"/>
              </a:rPr>
              <a:t>print('a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 is {}'.</a:t>
            </a:r>
            <a:r>
              <a:rPr lang="en-US" sz="1400" kern="0" dirty="0" err="1" smtClean="0">
                <a:solidFill>
                  <a:srgbClr val="FF0000"/>
                </a:solidFill>
                <a:latin typeface="Courier"/>
                <a:cs typeface="Courier"/>
              </a:rPr>
              <a:t>format(a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is still 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47028" y="473882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 bwMode="auto">
          <a:xfrm>
            <a:off x="4907272" y="433871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"/>
                <a:ea typeface="+mj-ea"/>
                <a:cs typeface="Courier"/>
              </a:rPr>
              <a:t>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48" name="Straight Arrow Connector 47"/>
          <p:cNvCxnSpPr>
            <a:endCxn id="50" idx="0"/>
          </p:cNvCxnSpPr>
          <p:nvPr/>
        </p:nvCxnSpPr>
        <p:spPr>
          <a:xfrm rot="5400000">
            <a:off x="4106953" y="5071558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12417" y="61640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6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53938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a is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6455423" y="3239539"/>
            <a:ext cx="9210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scope1.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44" grpId="0" animBg="1"/>
      <p:bldP spid="46" grpId="0" animBg="1"/>
      <p:bldP spid="47" grpId="0"/>
      <p:bldP spid="50" grpId="0" animBg="1"/>
      <p:bldP spid="51" grpId="0" animBg="1"/>
      <p:bldP spid="51" grpId="1" animBg="1"/>
      <p:bldP spid="55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def </a:t>
            </a:r>
            <a:r>
              <a:rPr lang="en-US" sz="1400" kern="0" dirty="0" err="1" smtClean="0">
                <a:solidFill>
                  <a:srgbClr val="FF0000"/>
                </a:solidFill>
                <a:latin typeface="Courier"/>
                <a:cs typeface="Courier"/>
              </a:rPr>
              <a:t>f(b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    return a*</a:t>
            </a:r>
            <a:r>
              <a:rPr lang="en-US" sz="1400" kern="0" dirty="0" err="1" smtClean="0">
                <a:solidFill>
                  <a:srgbClr val="FF0000"/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is still 0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is still 0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is still 0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"/>
                <a:cs typeface="Courier"/>
              </a:rPr>
              <a:t>print('a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 is {}'.</a:t>
            </a:r>
            <a:r>
              <a:rPr lang="en-US" sz="1400" kern="0" dirty="0" err="1" smtClean="0">
                <a:solidFill>
                  <a:srgbClr val="FF0000"/>
                </a:solidFill>
                <a:latin typeface="Courier"/>
                <a:cs typeface="Courier"/>
              </a:rPr>
              <a:t>format(a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is still 0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Example: variable with global scope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"/>
                <a:ea typeface="+mj-ea"/>
                <a:cs typeface="Courier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latin typeface="Courier"/>
                <a:ea typeface="+mj-ea"/>
                <a:cs typeface="Courier"/>
              </a:rPr>
              <a:t>f(3)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is still 0</a:t>
            </a:r>
          </a:p>
        </p:txBody>
      </p:sp>
      <p:grpSp>
        <p:nvGrpSpPr>
          <p:cNvPr id="4" name="Group 36"/>
          <p:cNvGrpSpPr/>
          <p:nvPr/>
        </p:nvGrpSpPr>
        <p:grpSpPr>
          <a:xfrm>
            <a:off x="256538" y="4338716"/>
            <a:ext cx="2320269" cy="2282569"/>
            <a:chOff x="256538" y="4338716"/>
            <a:chExt cx="2320269" cy="2282569"/>
          </a:xfrm>
        </p:grpSpPr>
        <p:sp>
          <p:nvSpPr>
            <p:cNvPr id="7" name="Rectangle 6"/>
            <p:cNvSpPr/>
            <p:nvPr/>
          </p:nvSpPr>
          <p:spPr>
            <a:xfrm>
              <a:off x="1365416" y="473882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08904" y="4338716"/>
              <a:ext cx="1089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 smtClean="0">
                  <a:latin typeface="Courier"/>
                  <a:ea typeface="+mj-ea"/>
                  <a:cs typeface="Courier"/>
                </a:rPr>
                <a:t>a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1340131" y="5147624"/>
              <a:ext cx="1216806" cy="79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56538" y="4338716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6538" y="5162749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8523" y="6164087"/>
              <a:ext cx="47828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0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f(3)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67941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f(3)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a is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6489441" y="3137477"/>
            <a:ext cx="9210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scope2.py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44" grpId="0" animBg="1"/>
      <p:bldP spid="51" grpId="0" animBg="1"/>
      <p:bldP spid="51" grpId="1" animBg="1"/>
      <p:bldP spid="55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How Python evaluates names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44842" y="3274059"/>
            <a:ext cx="53750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How does the Python interpreter decide whether to evaluate a name (of a variable, function, etc.) as a local or as a global name?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100960" y="4457343"/>
            <a:ext cx="480203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Whenever the Python interpreter needs to evaluate a name, it searches for the name definition in this order: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First the enclosing function call namespace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Then the global (module) namespace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Finally the namespace of module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builtins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73785" y="589016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 bwMode="auto">
          <a:xfrm>
            <a:off x="5834029" y="5490051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"/>
                <a:ea typeface="+mj-ea"/>
                <a:cs typeface="Courier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46879" y="5490051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 bwMode="auto">
          <a:xfrm>
            <a:off x="4902997" y="6314084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latin typeface="Courier"/>
                <a:ea typeface="+mj-ea"/>
                <a:cs typeface="Courier"/>
              </a:rPr>
              <a:t>f(3)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41" name="Straight Arrow Connector 40"/>
          <p:cNvCxnSpPr>
            <a:endCxn id="42" idx="1"/>
          </p:cNvCxnSpPr>
          <p:nvPr/>
        </p:nvCxnSpPr>
        <p:spPr>
          <a:xfrm>
            <a:off x="6160963" y="6073648"/>
            <a:ext cx="1240239" cy="522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01202" y="6367703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94778" y="440940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755022" y="400929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"/>
                <a:ea typeface="+mj-ea"/>
                <a:cs typeface="Courier"/>
              </a:rPr>
              <a:t>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67872" y="400929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 bwMode="auto">
          <a:xfrm>
            <a:off x="5823990" y="4833332"/>
            <a:ext cx="1496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global namespace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34168" y="285126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7709858" y="2451155"/>
            <a:ext cx="1139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"/>
                <a:ea typeface="+mj-ea"/>
                <a:cs typeface="Courier"/>
              </a:rPr>
              <a:t>printf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07262" y="2451155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 bwMode="auto">
          <a:xfrm>
            <a:off x="6963380" y="3275188"/>
            <a:ext cx="16850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</a:t>
            </a:r>
            <a:r>
              <a:rPr lang="en-US" sz="1400" kern="0" dirty="0" err="1" smtClean="0">
                <a:latin typeface="Courier"/>
                <a:ea typeface="+mj-ea"/>
                <a:cs typeface="Courier"/>
              </a:rPr>
              <a:t>builtins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709359" y="1739015"/>
            <a:ext cx="615723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is still 0</a:t>
            </a:r>
          </a:p>
        </p:txBody>
      </p:sp>
      <p:cxnSp>
        <p:nvCxnSpPr>
          <p:cNvPr id="59" name="Straight Arrow Connector 58"/>
          <p:cNvCxnSpPr>
            <a:endCxn id="61" idx="1"/>
          </p:cNvCxnSpPr>
          <p:nvPr/>
        </p:nvCxnSpPr>
        <p:spPr>
          <a:xfrm>
            <a:off x="7089738" y="4572005"/>
            <a:ext cx="1240239" cy="522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329977" y="486606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0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4658" y="440940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 bwMode="auto">
          <a:xfrm>
            <a:off x="6134902" y="400929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"/>
                <a:ea typeface="+mj-ea"/>
                <a:cs typeface="Courier"/>
              </a:rPr>
              <a:t>f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68" name="Straight Arrow Connector 67"/>
          <p:cNvCxnSpPr>
            <a:endCxn id="69" idx="1"/>
          </p:cNvCxnSpPr>
          <p:nvPr/>
        </p:nvCxnSpPr>
        <p:spPr>
          <a:xfrm rot="16200000" flipH="1">
            <a:off x="6394826" y="4657387"/>
            <a:ext cx="1091758" cy="920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401202" y="5435164"/>
            <a:ext cx="632966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75" name="Straight Arrow Connector 74"/>
          <p:cNvCxnSpPr>
            <a:endCxn id="76" idx="0"/>
          </p:cNvCxnSpPr>
          <p:nvPr/>
        </p:nvCxnSpPr>
        <p:spPr>
          <a:xfrm rot="16200000" flipH="1">
            <a:off x="7866694" y="3368346"/>
            <a:ext cx="980938" cy="28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852986" y="4000145"/>
            <a:ext cx="129101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84" name="Straight Connector 83"/>
          <p:cNvCxnSpPr>
            <a:stCxn id="34" idx="0"/>
            <a:endCxn id="47" idx="2"/>
          </p:cNvCxnSpPr>
          <p:nvPr/>
        </p:nvCxnSpPr>
        <p:spPr>
          <a:xfrm rot="5400000" flipH="1" flipV="1">
            <a:off x="6153897" y="4855084"/>
            <a:ext cx="348942" cy="920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7" idx="0"/>
            <a:endCxn id="53" idx="2"/>
          </p:cNvCxnSpPr>
          <p:nvPr/>
        </p:nvCxnSpPr>
        <p:spPr>
          <a:xfrm rot="5400000" flipH="1" flipV="1">
            <a:off x="7145393" y="3226437"/>
            <a:ext cx="426334" cy="1139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4406068" y="3472675"/>
            <a:ext cx="3472734" cy="19956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 bwMode="auto">
          <a:xfrm>
            <a:off x="5899780" y="3114797"/>
            <a:ext cx="9210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scope2.py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  <p:bldP spid="34" grpId="0" animBg="1"/>
      <p:bldP spid="37" grpId="0"/>
      <p:bldP spid="42" grpId="0" animBg="1"/>
      <p:bldP spid="45" grpId="0" animBg="1"/>
      <p:bldP spid="46" grpId="0"/>
      <p:bldP spid="47" grpId="0" animBg="1"/>
      <p:bldP spid="48" grpId="0"/>
      <p:bldP spid="50" grpId="0" animBg="1"/>
      <p:bldP spid="52" grpId="0"/>
      <p:bldP spid="53" grpId="0" animBg="1"/>
      <p:bldP spid="54" grpId="0"/>
      <p:bldP spid="61" grpId="0" animBg="1"/>
      <p:bldP spid="66" grpId="0" animBg="1"/>
      <p:bldP spid="67" grpId="0"/>
      <p:bldP spid="69" grpId="0" animBg="1"/>
      <p:bldP spid="76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def </a:t>
            </a:r>
            <a:r>
              <a:rPr lang="en-US" sz="1400" kern="0" dirty="0" err="1" smtClean="0">
                <a:solidFill>
                  <a:srgbClr val="FF0000"/>
                </a:solidFill>
                <a:latin typeface="Courier"/>
                <a:cs typeface="Courier"/>
              </a:rPr>
              <a:t>f(b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return a*</a:t>
            </a:r>
            <a:r>
              <a:rPr lang="en-US" sz="1400" kern="0" dirty="0" err="1" smtClean="0">
                <a:solidFill>
                  <a:srgbClr val="FF0000"/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has been changed to 6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sz="1400" kern="0" dirty="0" smtClean="0">
                <a:solidFill>
                  <a:schemeClr val="tx1"/>
                </a:solidFill>
                <a:latin typeface="Courier"/>
                <a:cs typeface="Courier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has been changed to 6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sz="1400" kern="0" dirty="0" smtClean="0">
                <a:solidFill>
                  <a:schemeClr val="tx1"/>
                </a:solidFill>
                <a:latin typeface="Courier"/>
                <a:cs typeface="Courier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is the global a</a:t>
            </a: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has been changed to 6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sz="1400" kern="0" dirty="0" smtClean="0">
                <a:solidFill>
                  <a:schemeClr val="tx1"/>
                </a:solidFill>
                <a:latin typeface="Courier"/>
                <a:cs typeface="Courier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"/>
                <a:cs typeface="Courier"/>
              </a:rPr>
              <a:t>print('a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 is {}'.</a:t>
            </a:r>
            <a:r>
              <a:rPr lang="en-US" sz="1400" kern="0" dirty="0" err="1" smtClean="0">
                <a:solidFill>
                  <a:srgbClr val="FF0000"/>
                </a:solidFill>
                <a:latin typeface="Courier"/>
                <a:cs typeface="Courier"/>
              </a:rPr>
              <a:t>format(a</a:t>
            </a:r>
            <a:r>
              <a:rPr lang="en-US" sz="1400" kern="0" dirty="0" smtClean="0">
                <a:solidFill>
                  <a:srgbClr val="FF0000"/>
                </a:solidFill>
                <a:latin typeface="Courier"/>
                <a:cs typeface="Courier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has been changed to 6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535411" y="0"/>
            <a:ext cx="860859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Modifying a global variable inside a function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"/>
                <a:ea typeface="+mj-ea"/>
                <a:cs typeface="Courier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latin typeface="Courier"/>
                <a:ea typeface="+mj-ea"/>
                <a:cs typeface="Courier"/>
              </a:rPr>
              <a:t>f(3)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sz="1400" kern="0" dirty="0" smtClean="0">
                <a:solidFill>
                  <a:schemeClr val="tx1"/>
                </a:solidFill>
                <a:latin typeface="Courier"/>
                <a:cs typeface="Courier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"/>
                <a:cs typeface="Courier"/>
              </a:rPr>
              <a:t># global a has been changed to 6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5416" y="473882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08904" y="4338716"/>
            <a:ext cx="108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"/>
                <a:ea typeface="+mj-ea"/>
                <a:cs typeface="Courier"/>
              </a:rPr>
              <a:t>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1340131" y="5147624"/>
            <a:ext cx="1216806" cy="79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6538" y="4338716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 bwMode="auto">
          <a:xfrm>
            <a:off x="256538" y="5162749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98523" y="6164087"/>
            <a:ext cx="47828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0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a is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12417" y="61640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6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41" name="Straight Arrow Connector 40"/>
          <p:cNvCxnSpPr>
            <a:endCxn id="37" idx="0"/>
          </p:cNvCxnSpPr>
          <p:nvPr/>
        </p:nvCxnSpPr>
        <p:spPr>
          <a:xfrm>
            <a:off x="1550259" y="4937494"/>
            <a:ext cx="2690758" cy="1226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7113121" y="3330261"/>
            <a:ext cx="9210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scope3.py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7" grpId="0" animBg="1"/>
      <p:bldP spid="11" grpId="0"/>
      <p:bldP spid="35" grpId="0" animBg="1"/>
      <p:bldP spid="39" grpId="0"/>
      <p:bldP spid="38" grpId="0" animBg="1"/>
      <p:bldP spid="44" grpId="0" animBg="1"/>
      <p:bldP spid="51" grpId="0" animBg="1"/>
      <p:bldP spid="51" grpId="1" animBg="1"/>
      <p:bldP spid="55" grpId="0" animBg="1"/>
      <p:bldP spid="37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Exceptions,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1397" y="3970316"/>
            <a:ext cx="82603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The reason behind the term “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exception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” is that when an error occurs and an exception object is created,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normal execution flow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of the program is interrupted and execution switches to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exceptional control flow 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1661992"/>
            <a:ext cx="824674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Recall that when the program execution gets into an erroneous state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, an exception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 is created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This object has a type that is related to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i="1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type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of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object contains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information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about the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default behavior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is to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this information and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interrupt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execution of the statement that “caused” the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Exceptional control flow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100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5617" y="3628358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2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f(2)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1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g(1)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0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h(0)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59226" y="4260930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98603" y="4911875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f(2)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f(2)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print(n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f(2)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g(1)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g(1)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print(n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g(1)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print(1/n)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h(0)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h(0)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print(1/n)</a:t>
            </a:r>
          </a:p>
          <a:p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print(n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h(0)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02593" y="3108298"/>
            <a:ext cx="1073024" cy="666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2" idx="1"/>
          </p:cNvCxnSpPr>
          <p:nvPr/>
        </p:nvCxnSpPr>
        <p:spPr>
          <a:xfrm rot="10800000" flipV="1">
            <a:off x="1970711" y="5531626"/>
            <a:ext cx="4563938" cy="4181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179101" y="2827390"/>
            <a:ext cx="5571606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"/Users/me/ch7/stack.py", line 13, in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"/Users/me/ch7/stack.py", line 8, in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"/Users/me/ch7/stack.py", line 3, in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ZeroDivisionError</a:t>
            </a:r>
            <a:r>
              <a:rPr lang="en-US" sz="1400" dirty="0" smtClean="0">
                <a:latin typeface="Courier"/>
                <a:cs typeface="Courier"/>
              </a:rPr>
              <a:t>: division by zero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709358" y="1269970"/>
            <a:ext cx="2279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Normal control flow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1269970"/>
            <a:ext cx="27046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Exceptional control flow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9100" y="1811727"/>
            <a:ext cx="6101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The default behavior is to interrupt the execution of each “active” statement and print the error information contained in the exception object.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21950" y="1470025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1. </a:t>
            </a: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h(n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2.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print('Start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3. </a:t>
            </a:r>
            <a:r>
              <a:rPr lang="en-US" sz="1400" dirty="0" smtClean="0">
                <a:latin typeface="Courier"/>
                <a:cs typeface="Courier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4.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5. 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6. </a:t>
            </a: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g(n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7.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print('Start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8. </a:t>
            </a:r>
            <a:r>
              <a:rPr lang="en-US" sz="1400" dirty="0" smtClean="0">
                <a:latin typeface="Courier"/>
                <a:cs typeface="Courier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9.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10. 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11. </a:t>
            </a: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f(n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12.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print('Start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13. </a:t>
            </a:r>
            <a:r>
              <a:rPr lang="en-US" sz="1400" dirty="0" smtClean="0">
                <a:latin typeface="Courier"/>
                <a:cs typeface="Courier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14.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8222955" y="4566346"/>
            <a:ext cx="779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stack.py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17" grpId="0" animBg="1"/>
      <p:bldP spid="27" grpId="0"/>
      <p:bldP spid="27" grpId="1"/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Catching and handling exceptions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600436"/>
            <a:ext cx="76131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It is possible to override the default behavior (print error information and “crash”) when an exception is raised, using </a:t>
            </a:r>
            <a:r>
              <a:rPr lang="en-US" dirty="0" smtClean="0">
                <a:latin typeface="Courier"/>
                <a:cs typeface="Courier"/>
              </a:rPr>
              <a:t>try</a:t>
            </a:r>
            <a:r>
              <a:rPr lang="en-US" sz="2000" dirty="0" smtClean="0">
                <a:solidFill>
                  <a:schemeClr val="accent1"/>
                </a:solidFill>
              </a:rPr>
              <a:t>/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except</a:t>
            </a:r>
            <a:r>
              <a:rPr lang="en-US" sz="2000" dirty="0" smtClean="0">
                <a:solidFill>
                  <a:schemeClr val="accent1"/>
                </a:solidFill>
              </a:rPr>
              <a:t> statements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647790" y="3049350"/>
            <a:ext cx="550891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strAge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input('Enter</a:t>
            </a:r>
            <a:r>
              <a:rPr lang="en-US" sz="1400" dirty="0" smtClean="0">
                <a:latin typeface="Courier"/>
                <a:cs typeface="Courier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intAge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int(strAge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print('You</a:t>
            </a:r>
            <a:r>
              <a:rPr lang="en-US" sz="1400" dirty="0" smtClean="0">
                <a:latin typeface="Courier"/>
                <a:cs typeface="Courier"/>
              </a:rPr>
              <a:t> are {} years </a:t>
            </a:r>
            <a:r>
              <a:rPr lang="en-US" sz="1400" dirty="0" err="1" smtClean="0">
                <a:latin typeface="Courier"/>
                <a:cs typeface="Courier"/>
              </a:rPr>
              <a:t>old.'.format(intAge</a:t>
            </a:r>
            <a:r>
              <a:rPr lang="en-US" sz="1400" dirty="0" smtClean="0">
                <a:latin typeface="Courier"/>
                <a:cs typeface="Courier"/>
              </a:rPr>
              <a:t>))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647790" y="2846625"/>
            <a:ext cx="550891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strAge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input('Enter</a:t>
            </a:r>
            <a:r>
              <a:rPr lang="en-US" sz="1400" dirty="0" smtClean="0">
                <a:latin typeface="Courier"/>
                <a:cs typeface="Courier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intAge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int(strAge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print('You</a:t>
            </a:r>
            <a:r>
              <a:rPr lang="en-US" sz="1400" dirty="0" smtClean="0">
                <a:latin typeface="Courier"/>
                <a:cs typeface="Courier"/>
              </a:rPr>
              <a:t> are {} years </a:t>
            </a:r>
            <a:r>
              <a:rPr lang="en-US" sz="1400" dirty="0" err="1" smtClean="0">
                <a:latin typeface="Courier"/>
                <a:cs typeface="Courier"/>
              </a:rPr>
              <a:t>old.'.format(intAge</a:t>
            </a:r>
            <a:r>
              <a:rPr lang="en-US" sz="1400" dirty="0" smtClean="0">
                <a:latin typeface="Courier"/>
                <a:cs typeface="Courier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print('Enter</a:t>
            </a:r>
            <a:r>
              <a:rPr lang="en-US" sz="1400" dirty="0" smtClean="0">
                <a:latin typeface="Courier"/>
                <a:cs typeface="Courier"/>
              </a:rPr>
              <a:t> your age using digits 0-9!')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67989" y="4972278"/>
            <a:ext cx="669860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======================== RESTART ========================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Enter your age: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fifteen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"/Users/me/age1.py",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intAge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int(strAge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ValueError</a:t>
            </a:r>
            <a:r>
              <a:rPr lang="en-US" sz="1400" dirty="0" smtClean="0">
                <a:latin typeface="Courier"/>
                <a:cs typeface="Courier"/>
              </a:rPr>
              <a:t>: invalid literal for </a:t>
            </a:r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() with base 10: 'fifteen'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7989" y="4972277"/>
            <a:ext cx="66986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========== RESTART 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Enter your age: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fifteen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Enter your age using digits 0-9!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6179" y="4431675"/>
            <a:ext cx="1996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Default behavior: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36179" y="4431675"/>
            <a:ext cx="20284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Custom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behavior: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67989" y="2846625"/>
            <a:ext cx="34798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exception is raised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while executing the 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try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block, then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block of the associated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except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executed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45756" y="4400898"/>
            <a:ext cx="53058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000000"/>
                </a:solidFill>
                <a:latin typeface="Courier"/>
                <a:cs typeface="Courier"/>
              </a:rPr>
              <a:t>except</a:t>
            </a:r>
            <a:r>
              <a:rPr lang="en-US" sz="24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code block is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exception handler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054100" y="3788015"/>
            <a:ext cx="1991656" cy="843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3994813" y="4239257"/>
            <a:ext cx="290779" cy="152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387588" y="3761190"/>
            <a:ext cx="7564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age1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8387588" y="4208436"/>
            <a:ext cx="7564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age2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/>
      <p:bldP spid="12" grpId="1"/>
      <p:bldP spid="13" grpId="0"/>
      <p:bldP spid="14" grpId="0"/>
      <p:bldP spid="16" grpId="0"/>
      <p:bldP spid="17" grpId="0"/>
      <p:bldP spid="17" grpId="1"/>
      <p:bldP spid="19" grpId="0"/>
      <p:bldP spid="19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Format of a </a:t>
            </a:r>
            <a:r>
              <a:rPr lang="en-US" sz="3600" b="1" kern="0" dirty="0" smtClean="0">
                <a:latin typeface="Courier"/>
                <a:ea typeface="+mj-ea"/>
                <a:cs typeface="Courier"/>
              </a:rPr>
              <a:t>try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/</a:t>
            </a:r>
            <a:r>
              <a:rPr lang="en-US" sz="3600" b="1" kern="0" dirty="0" smtClean="0">
                <a:latin typeface="Courier"/>
                <a:ea typeface="+mj-ea"/>
                <a:cs typeface="Courier"/>
              </a:rPr>
              <a:t>except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statement pair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94617" y="2273300"/>
            <a:ext cx="340254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&lt;exception handler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&lt;non-indented statement&gt;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1576094"/>
            <a:ext cx="55862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The format of a </a:t>
            </a:r>
            <a:r>
              <a:rPr lang="en-US" kern="0" dirty="0" smtClean="0">
                <a:latin typeface="Courier"/>
                <a:cs typeface="Courier"/>
              </a:rPr>
              <a:t>try</a:t>
            </a:r>
            <a:r>
              <a:rPr lang="en-US" kern="0" dirty="0" smtClean="0">
                <a:latin typeface="Calibri" pitchFamily="34" charset="0"/>
              </a:rPr>
              <a:t>/</a:t>
            </a:r>
            <a:r>
              <a:rPr lang="en-US" kern="0" dirty="0" smtClean="0">
                <a:latin typeface="Courier"/>
                <a:cs typeface="Courier"/>
              </a:rPr>
              <a:t>except</a:t>
            </a:r>
            <a:r>
              <a:rPr lang="en-US" kern="0" dirty="0" smtClean="0"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rgbClr val="294171"/>
                </a:solidFill>
              </a:rPr>
              <a:t>pair of statements is: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07000" y="1976204"/>
            <a:ext cx="393700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exception handler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handles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any </a:t>
            </a:r>
            <a:r>
              <a:rPr lang="en-US" sz="2000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exception raised in the </a:t>
            </a:r>
            <a:r>
              <a:rPr lang="en-US" kern="0" noProof="0" dirty="0" smtClean="0">
                <a:latin typeface="Courier"/>
                <a:ea typeface="+mj-ea"/>
                <a:cs typeface="Courier"/>
              </a:rPr>
              <a:t>try</a:t>
            </a:r>
            <a:r>
              <a:rPr lang="en-US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block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noProof="0" dirty="0" smtClean="0">
                <a:latin typeface="Courier"/>
                <a:ea typeface="+mj-ea"/>
                <a:cs typeface="Courier"/>
              </a:rPr>
              <a:t>except</a:t>
            </a:r>
            <a:r>
              <a:rPr lang="en-US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statement is said to </a:t>
            </a:r>
            <a:r>
              <a:rPr lang="en-US" sz="20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catch the (raised) exception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rot="10800000" flipV="1">
            <a:off x="4494968" y="2791812"/>
            <a:ext cx="712032" cy="2838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It is possible to restrict the </a:t>
            </a:r>
            <a:r>
              <a:rPr lang="en-US" dirty="0" smtClean="0">
                <a:latin typeface="Courier"/>
                <a:cs typeface="Courier"/>
              </a:rPr>
              <a:t>except</a:t>
            </a:r>
            <a:r>
              <a:rPr lang="en-US" sz="2000" dirty="0" smtClean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294617" y="4888880"/>
            <a:ext cx="340254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except &lt;</a:t>
            </a:r>
            <a:r>
              <a:rPr lang="en-US" sz="1400" dirty="0" err="1" smtClean="0">
                <a:latin typeface="Courier"/>
                <a:cs typeface="Courier"/>
              </a:rPr>
              <a:t>ExceptionType</a:t>
            </a:r>
            <a:r>
              <a:rPr lang="en-US" sz="1400" dirty="0" smtClean="0">
                <a:latin typeface="Courier"/>
                <a:cs typeface="Courier"/>
              </a:rPr>
              <a:t>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&lt;exception handler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&lt;non-indented statement&gt;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2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 bwMode="auto">
          <a:xfrm>
            <a:off x="2959100" y="4611588"/>
            <a:ext cx="6197600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readAge('age.txt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Value cannot be converted to integer.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Format of a </a:t>
            </a:r>
            <a:r>
              <a:rPr lang="en-US" sz="3600" b="1" kern="0" dirty="0" smtClean="0">
                <a:latin typeface="Courier"/>
                <a:ea typeface="+mj-ea"/>
                <a:cs typeface="Courier"/>
              </a:rPr>
              <a:t>try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/</a:t>
            </a:r>
            <a:r>
              <a:rPr lang="en-US" sz="3600" b="1" kern="0" dirty="0" smtClean="0">
                <a:latin typeface="Courier"/>
                <a:ea typeface="+mj-ea"/>
                <a:cs typeface="Courier"/>
              </a:rPr>
              <a:t>except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statement pair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It is possible to restrict the </a:t>
            </a:r>
            <a:r>
              <a:rPr lang="en-US" dirty="0" smtClean="0">
                <a:latin typeface="Courier"/>
                <a:cs typeface="Courier"/>
              </a:rPr>
              <a:t>except</a:t>
            </a:r>
            <a:r>
              <a:rPr lang="en-US" sz="2000" dirty="0" smtClean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1577747"/>
            <a:ext cx="769534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readAge(filename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'converts first line of file filename to an integer and prints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infile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open(filename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strAge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infile.readline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age = </a:t>
            </a:r>
            <a:r>
              <a:rPr lang="en-US" sz="1400" dirty="0" err="1" smtClean="0">
                <a:latin typeface="Courier"/>
                <a:cs typeface="Courier"/>
              </a:rPr>
              <a:t>int(strAge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print('age</a:t>
            </a:r>
            <a:r>
              <a:rPr lang="en-US" sz="1400" dirty="0" smtClean="0">
                <a:latin typeface="Courier"/>
                <a:cs typeface="Courier"/>
              </a:rPr>
              <a:t> is', age)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except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ValueError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print('Value</a:t>
            </a:r>
            <a:r>
              <a:rPr lang="en-US" sz="1400" dirty="0" smtClean="0">
                <a:latin typeface="Courier"/>
                <a:cs typeface="Courier"/>
              </a:rPr>
              <a:t> cannot be converted to integer.')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4814" y="5057864"/>
            <a:ext cx="117600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48CBC"/>
                </a:solidFill>
                <a:cs typeface="Courier"/>
              </a:rPr>
              <a:t>1</a:t>
            </a:r>
            <a:r>
              <a:rPr lang="en-US" sz="1400" dirty="0" smtClean="0">
                <a:latin typeface="Courier"/>
                <a:cs typeface="Courier"/>
              </a:rPr>
              <a:t> fifteen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811974" y="5365641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age.txt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59100" y="4611231"/>
            <a:ext cx="6197600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readAge('age.txt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Value cannot be converted to integer.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readAge('age.text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"&lt;pyshell#11&gt;",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readAge('age.text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"/Users/me/ch7.py", line 12, in </a:t>
            </a:r>
            <a:r>
              <a:rPr lang="en-US" sz="1400" dirty="0" err="1" smtClean="0">
                <a:latin typeface="Courier"/>
                <a:cs typeface="Courier"/>
              </a:rPr>
              <a:t>readAge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infile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open(filename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IOError</a:t>
            </a:r>
            <a:r>
              <a:rPr lang="en-US" sz="1400" dirty="0" smtClean="0">
                <a:latin typeface="Courier"/>
                <a:cs typeface="Courier"/>
              </a:rPr>
              <a:t>: [</a:t>
            </a:r>
            <a:r>
              <a:rPr lang="en-US" sz="1400" dirty="0" err="1" smtClean="0">
                <a:latin typeface="Courier"/>
                <a:cs typeface="Courier"/>
              </a:rPr>
              <a:t>Errno</a:t>
            </a:r>
            <a:r>
              <a:rPr lang="en-US" sz="1400" dirty="0" smtClean="0">
                <a:latin typeface="Courier"/>
                <a:cs typeface="Courier"/>
              </a:rPr>
              <a:t> 2] No such file or directory: '</a:t>
            </a:r>
            <a:r>
              <a:rPr lang="en-US" sz="1400" dirty="0" err="1" smtClean="0">
                <a:latin typeface="Courier"/>
                <a:cs typeface="Courier"/>
              </a:rPr>
              <a:t>age.text</a:t>
            </a:r>
            <a:r>
              <a:rPr lang="en-US" sz="1400" dirty="0" smtClean="0"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95912" y="5948961"/>
            <a:ext cx="2317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default exception handler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prints this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42639" y="5948961"/>
            <a:ext cx="813759" cy="3018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7650512" y="3591087"/>
            <a:ext cx="7564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age3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2" grpId="0" animBg="1"/>
      <p:bldP spid="13" grpId="0"/>
      <p:bldP spid="14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Multiple exception handlers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It is possible to restrict the </a:t>
            </a:r>
            <a:r>
              <a:rPr lang="en-US" dirty="0" smtClean="0">
                <a:latin typeface="Courier"/>
                <a:cs typeface="Courier"/>
              </a:rPr>
              <a:t>except</a:t>
            </a:r>
            <a:r>
              <a:rPr lang="en-US" sz="2000" dirty="0" smtClean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1116" y="2133986"/>
            <a:ext cx="8434642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readAge(filename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'converts first line of file filename to an integer and prints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infile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open(filename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strAge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infile.readline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age = </a:t>
            </a:r>
            <a:r>
              <a:rPr lang="en-US" sz="1400" dirty="0" err="1" smtClean="0">
                <a:latin typeface="Courier"/>
                <a:cs typeface="Courier"/>
              </a:rPr>
              <a:t>int(strAge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print('age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is',age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except </a:t>
            </a:r>
            <a:r>
              <a:rPr lang="en-US" sz="1400" dirty="0" err="1" smtClean="0">
                <a:latin typeface="Courier"/>
                <a:cs typeface="Courier"/>
              </a:rPr>
              <a:t>IOError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# executed only if an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IOError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exception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print('Input</a:t>
            </a:r>
            <a:r>
              <a:rPr lang="en-US" sz="1400" dirty="0" smtClean="0">
                <a:latin typeface="Courier"/>
                <a:cs typeface="Courier"/>
              </a:rPr>
              <a:t>/Output error.')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except </a:t>
            </a:r>
            <a:r>
              <a:rPr lang="en-US" sz="1400" dirty="0" err="1" smtClean="0">
                <a:latin typeface="Courier"/>
                <a:cs typeface="Courier"/>
              </a:rPr>
              <a:t>ValueError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# executed only if a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ValueError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exception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print('Value</a:t>
            </a:r>
            <a:r>
              <a:rPr lang="en-US" sz="1400" dirty="0" smtClean="0">
                <a:latin typeface="Courier"/>
                <a:cs typeface="Courier"/>
              </a:rPr>
              <a:t> cannot be converted to integer.')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# executed if an exception other than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IOError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or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ValueError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print('Other</a:t>
            </a:r>
            <a:r>
              <a:rPr lang="en-US" sz="1400" dirty="0" smtClean="0">
                <a:latin typeface="Courier"/>
                <a:cs typeface="Courier"/>
              </a:rPr>
              <a:t> error.')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070078" y="5655008"/>
            <a:ext cx="6668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ch7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The purpose of 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functions: example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861812" y="2222684"/>
            <a:ext cx="1492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hlinkClick r:id="rId2" action="ppaction://hlinkfile"/>
              </a:rPr>
              <a:t>emoticon.py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Controlling the exceptional control flow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print(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latin typeface="Courier"/>
                <a:cs typeface="Courier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!'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print(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latin typeface="Courier"/>
                <a:cs typeface="Courier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!'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print(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latin typeface="Courier"/>
                <a:cs typeface="Courier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!'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print(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latin typeface="Courier"/>
                <a:cs typeface="Courier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!'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5617" y="3628358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2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f(2)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1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g(1)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0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h(0)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59226" y="4260930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98603" y="4911875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f(2)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f(2)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print(n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f(2)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g(1)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g(1)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print(n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g(1)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print(1/n)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h(0)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h(0)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0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print(1/n)</a:t>
            </a:r>
          </a:p>
          <a:p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print(n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h(0)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21950" y="1470025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1. </a:t>
            </a: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h(n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2.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print('Start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3. </a:t>
            </a:r>
            <a:r>
              <a:rPr lang="en-US" sz="1400" dirty="0" smtClean="0">
                <a:latin typeface="Courier"/>
                <a:cs typeface="Courier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4.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5. 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6. </a:t>
            </a: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g(n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7.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print('Start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8. </a:t>
            </a:r>
            <a:r>
              <a:rPr lang="en-US" sz="1400" dirty="0" smtClean="0">
                <a:latin typeface="Courier"/>
                <a:cs typeface="Courier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9.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10. 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11. </a:t>
            </a: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f(n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12.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print('Start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13. </a:t>
            </a:r>
            <a:r>
              <a:rPr lang="en-US" sz="1400" dirty="0" smtClean="0">
                <a:latin typeface="Courier"/>
                <a:cs typeface="Courier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14.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166668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print(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latin typeface="Courier"/>
                <a:cs typeface="Courier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!'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135749" y="3187070"/>
            <a:ext cx="1139868" cy="58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2" idx="1"/>
          </p:cNvCxnSpPr>
          <p:nvPr/>
        </p:nvCxnSpPr>
        <p:spPr>
          <a:xfrm rot="10800000">
            <a:off x="1135749" y="3628360"/>
            <a:ext cx="5398900" cy="19032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8273537" y="4555007"/>
            <a:ext cx="8704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stack2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244248" y="4041847"/>
            <a:ext cx="8682984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44248" y="4041845"/>
            <a:ext cx="8682984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dir(math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['__doc__', '__file__', '__name__', '__package__', '</a:t>
            </a:r>
            <a:r>
              <a:rPr lang="en-US" sz="1400" dirty="0" err="1" smtClean="0">
                <a:latin typeface="Courier"/>
                <a:cs typeface="Courier"/>
              </a:rPr>
              <a:t>acos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acosh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asin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asinh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atan</a:t>
            </a:r>
            <a:r>
              <a:rPr lang="en-US" sz="1400" dirty="0" smtClean="0">
                <a:latin typeface="Courier"/>
                <a:cs typeface="Courier"/>
              </a:rPr>
              <a:t>', 'atan2', '</a:t>
            </a:r>
            <a:r>
              <a:rPr lang="en-US" sz="1400" dirty="0" err="1" smtClean="0">
                <a:latin typeface="Courier"/>
                <a:cs typeface="Courier"/>
              </a:rPr>
              <a:t>atanh</a:t>
            </a:r>
            <a:r>
              <a:rPr lang="en-US" sz="1400" dirty="0" smtClean="0">
                <a:latin typeface="Courier"/>
                <a:cs typeface="Courier"/>
              </a:rPr>
              <a:t>', 'ceil', '</a:t>
            </a:r>
            <a:r>
              <a:rPr lang="en-US" sz="1400" dirty="0" err="1" smtClean="0">
                <a:latin typeface="Courier"/>
                <a:cs typeface="Courier"/>
              </a:rPr>
              <a:t>copysign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cos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cosh</a:t>
            </a:r>
            <a:r>
              <a:rPr lang="en-US" sz="1400" dirty="0" smtClean="0">
                <a:latin typeface="Courier"/>
                <a:cs typeface="Courier"/>
              </a:rPr>
              <a:t>', 'degrees', '</a:t>
            </a:r>
            <a:r>
              <a:rPr lang="en-US" sz="1400" dirty="0" err="1" smtClean="0">
                <a:latin typeface="Courier"/>
                <a:cs typeface="Courier"/>
              </a:rPr>
              <a:t>e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erf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erfc</a:t>
            </a:r>
            <a:r>
              <a:rPr lang="en-US" sz="1400" dirty="0" smtClean="0">
                <a:latin typeface="Courier"/>
                <a:cs typeface="Courier"/>
              </a:rPr>
              <a:t>', 'exp', 'expm1', '</a:t>
            </a:r>
            <a:r>
              <a:rPr lang="en-US" sz="1400" dirty="0" err="1" smtClean="0">
                <a:latin typeface="Courier"/>
                <a:cs typeface="Courier"/>
              </a:rPr>
              <a:t>fabs</a:t>
            </a:r>
            <a:r>
              <a:rPr lang="en-US" sz="1400" dirty="0" smtClean="0">
                <a:latin typeface="Courier"/>
                <a:cs typeface="Courier"/>
              </a:rPr>
              <a:t>', 'factorial', 'floor', '</a:t>
            </a:r>
            <a:r>
              <a:rPr lang="en-US" sz="1400" dirty="0" err="1" smtClean="0">
                <a:latin typeface="Courier"/>
                <a:cs typeface="Courier"/>
              </a:rPr>
              <a:t>fmod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frexp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fsum</a:t>
            </a:r>
            <a:r>
              <a:rPr lang="en-US" sz="1400" dirty="0" smtClean="0">
                <a:latin typeface="Courier"/>
                <a:cs typeface="Courier"/>
              </a:rPr>
              <a:t>', 'gamma', '</a:t>
            </a:r>
            <a:r>
              <a:rPr lang="en-US" sz="1400" dirty="0" err="1" smtClean="0">
                <a:latin typeface="Courier"/>
                <a:cs typeface="Courier"/>
              </a:rPr>
              <a:t>hypot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isfinite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isinf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isnan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ldexp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lgamma</a:t>
            </a:r>
            <a:r>
              <a:rPr lang="en-US" sz="1400" dirty="0" smtClean="0">
                <a:latin typeface="Courier"/>
                <a:cs typeface="Courier"/>
              </a:rPr>
              <a:t>', 'log', 'log10', 'log1p', '</a:t>
            </a:r>
            <a:r>
              <a:rPr lang="en-US" sz="1400" dirty="0" err="1" smtClean="0">
                <a:latin typeface="Courier"/>
                <a:cs typeface="Courier"/>
              </a:rPr>
              <a:t>modf</a:t>
            </a:r>
            <a:r>
              <a:rPr lang="en-US" sz="1400" dirty="0" smtClean="0">
                <a:latin typeface="Courier"/>
                <a:cs typeface="Courier"/>
              </a:rPr>
              <a:t>', 'pi', '</a:t>
            </a:r>
            <a:r>
              <a:rPr lang="en-US" sz="1400" dirty="0" err="1" smtClean="0">
                <a:latin typeface="Courier"/>
                <a:cs typeface="Courier"/>
              </a:rPr>
              <a:t>pow</a:t>
            </a:r>
            <a:r>
              <a:rPr lang="en-US" sz="1400" dirty="0" smtClean="0">
                <a:latin typeface="Courier"/>
                <a:cs typeface="Courier"/>
              </a:rPr>
              <a:t>', 'radians', 'sin', '</a:t>
            </a:r>
            <a:r>
              <a:rPr lang="en-US" sz="1400" dirty="0" err="1" smtClean="0">
                <a:latin typeface="Courier"/>
                <a:cs typeface="Courier"/>
              </a:rPr>
              <a:t>sinh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sqrt</a:t>
            </a:r>
            <a:r>
              <a:rPr lang="en-US" sz="1400" dirty="0" smtClean="0">
                <a:latin typeface="Courier"/>
                <a:cs typeface="Courier"/>
              </a:rPr>
              <a:t>', 'tan', '</a:t>
            </a:r>
            <a:r>
              <a:rPr lang="en-US" sz="1400" dirty="0" err="1" smtClean="0">
                <a:latin typeface="Courier"/>
                <a:cs typeface="Courier"/>
              </a:rPr>
              <a:t>tanh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trunc</a:t>
            </a:r>
            <a:r>
              <a:rPr lang="en-US" sz="1400" dirty="0" smtClean="0">
                <a:latin typeface="Courier"/>
                <a:cs typeface="Courier"/>
              </a:rPr>
              <a:t>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44248" y="4041845"/>
            <a:ext cx="8682984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dir(math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['__doc__', '__file__', '__name__', '__package__', '</a:t>
            </a:r>
            <a:r>
              <a:rPr lang="en-US" sz="1400" dirty="0" err="1" smtClean="0">
                <a:latin typeface="Courier"/>
                <a:cs typeface="Courier"/>
              </a:rPr>
              <a:t>acos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acosh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asin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asinh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atan</a:t>
            </a:r>
            <a:r>
              <a:rPr lang="en-US" sz="1400" dirty="0" smtClean="0">
                <a:latin typeface="Courier"/>
                <a:cs typeface="Courier"/>
              </a:rPr>
              <a:t>', 'atan2', '</a:t>
            </a:r>
            <a:r>
              <a:rPr lang="en-US" sz="1400" dirty="0" err="1" smtClean="0">
                <a:latin typeface="Courier"/>
                <a:cs typeface="Courier"/>
              </a:rPr>
              <a:t>atanh</a:t>
            </a:r>
            <a:r>
              <a:rPr lang="en-US" sz="1400" dirty="0" smtClean="0">
                <a:latin typeface="Courier"/>
                <a:cs typeface="Courier"/>
              </a:rPr>
              <a:t>', 'ceil', '</a:t>
            </a:r>
            <a:r>
              <a:rPr lang="en-US" sz="1400" dirty="0" err="1" smtClean="0">
                <a:latin typeface="Courier"/>
                <a:cs typeface="Courier"/>
              </a:rPr>
              <a:t>copysign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cos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cosh</a:t>
            </a:r>
            <a:r>
              <a:rPr lang="en-US" sz="1400" dirty="0" smtClean="0">
                <a:latin typeface="Courier"/>
                <a:cs typeface="Courier"/>
              </a:rPr>
              <a:t>', 'degrees', '</a:t>
            </a:r>
            <a:r>
              <a:rPr lang="en-US" sz="1400" dirty="0" err="1" smtClean="0">
                <a:latin typeface="Courier"/>
                <a:cs typeface="Courier"/>
              </a:rPr>
              <a:t>e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erf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erfc</a:t>
            </a:r>
            <a:r>
              <a:rPr lang="en-US" sz="1400" dirty="0" smtClean="0">
                <a:latin typeface="Courier"/>
                <a:cs typeface="Courier"/>
              </a:rPr>
              <a:t>', 'exp', 'expm1', '</a:t>
            </a:r>
            <a:r>
              <a:rPr lang="en-US" sz="1400" dirty="0" err="1" smtClean="0">
                <a:latin typeface="Courier"/>
                <a:cs typeface="Courier"/>
              </a:rPr>
              <a:t>fabs</a:t>
            </a:r>
            <a:r>
              <a:rPr lang="en-US" sz="1400" dirty="0" smtClean="0">
                <a:latin typeface="Courier"/>
                <a:cs typeface="Courier"/>
              </a:rPr>
              <a:t>', 'factorial', 'floor', '</a:t>
            </a:r>
            <a:r>
              <a:rPr lang="en-US" sz="1400" dirty="0" err="1" smtClean="0">
                <a:latin typeface="Courier"/>
                <a:cs typeface="Courier"/>
              </a:rPr>
              <a:t>fmod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frexp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fsum</a:t>
            </a:r>
            <a:r>
              <a:rPr lang="en-US" sz="1400" dirty="0" smtClean="0">
                <a:latin typeface="Courier"/>
                <a:cs typeface="Courier"/>
              </a:rPr>
              <a:t>', 'gamma', '</a:t>
            </a:r>
            <a:r>
              <a:rPr lang="en-US" sz="1400" dirty="0" err="1" smtClean="0">
                <a:latin typeface="Courier"/>
                <a:cs typeface="Courier"/>
              </a:rPr>
              <a:t>hypot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isfinite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isinf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isnan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ldexp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lgamma</a:t>
            </a:r>
            <a:r>
              <a:rPr lang="en-US" sz="1400" dirty="0" smtClean="0">
                <a:latin typeface="Courier"/>
                <a:cs typeface="Courier"/>
              </a:rPr>
              <a:t>', 'log', 'log10', 'log1p', '</a:t>
            </a:r>
            <a:r>
              <a:rPr lang="en-US" sz="1400" dirty="0" err="1" smtClean="0">
                <a:latin typeface="Courier"/>
                <a:cs typeface="Courier"/>
              </a:rPr>
              <a:t>modf</a:t>
            </a:r>
            <a:r>
              <a:rPr lang="en-US" sz="1400" dirty="0" smtClean="0">
                <a:latin typeface="Courier"/>
                <a:cs typeface="Courier"/>
              </a:rPr>
              <a:t>', 'pi', '</a:t>
            </a:r>
            <a:r>
              <a:rPr lang="en-US" sz="1400" dirty="0" err="1" smtClean="0">
                <a:latin typeface="Courier"/>
                <a:cs typeface="Courier"/>
              </a:rPr>
              <a:t>pow</a:t>
            </a:r>
            <a:r>
              <a:rPr lang="en-US" sz="1400" dirty="0" smtClean="0">
                <a:latin typeface="Courier"/>
                <a:cs typeface="Courier"/>
              </a:rPr>
              <a:t>', 'radians', 'sin', '</a:t>
            </a:r>
            <a:r>
              <a:rPr lang="en-US" sz="1400" dirty="0" err="1" smtClean="0">
                <a:latin typeface="Courier"/>
                <a:cs typeface="Courier"/>
              </a:rPr>
              <a:t>sinh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sqrt</a:t>
            </a:r>
            <a:r>
              <a:rPr lang="en-US" sz="1400" dirty="0" smtClean="0">
                <a:latin typeface="Courier"/>
                <a:cs typeface="Courier"/>
              </a:rPr>
              <a:t>', 'tan', '</a:t>
            </a:r>
            <a:r>
              <a:rPr lang="en-US" sz="1400" dirty="0" err="1" smtClean="0">
                <a:latin typeface="Courier"/>
                <a:cs typeface="Courier"/>
              </a:rPr>
              <a:t>tanh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trunc</a:t>
            </a:r>
            <a:r>
              <a:rPr lang="en-US" sz="1400" dirty="0" smtClean="0">
                <a:latin typeface="Courier"/>
                <a:cs typeface="Courier"/>
              </a:rPr>
              <a:t>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math.sqrt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&lt;built-in function </a:t>
            </a:r>
            <a:r>
              <a:rPr lang="en-US" sz="1400" dirty="0" err="1" smtClean="0">
                <a:latin typeface="Courier"/>
                <a:cs typeface="Courier"/>
              </a:rPr>
              <a:t>sqrt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math.pi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3.141592653589793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Modules,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2008635"/>
            <a:ext cx="8217874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latin typeface="Courier"/>
              <a:cs typeface="Courier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latin typeface="Courier"/>
              <a:cs typeface="Courier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70025"/>
            <a:ext cx="4537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module is a file containing Python code.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989467" y="3753496"/>
            <a:ext cx="1921802" cy="669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469971" y="3981257"/>
            <a:ext cx="669060" cy="213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11265" y="3753496"/>
            <a:ext cx="1562164" cy="669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709358" y="2008636"/>
            <a:ext cx="82178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This namespace has a name, typically the name of the module.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2008638"/>
            <a:ext cx="82178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This namespace has a name, typically the name of the module.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In this namespace live the names that are defined in the global scope of the module: </a:t>
            </a:r>
            <a:r>
              <a:rPr lang="en-US" dirty="0" smtClean="0">
                <a:solidFill>
                  <a:srgbClr val="000000"/>
                </a:solidFill>
              </a:rPr>
              <a:t>the names of functions, values, and classes defined in the module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 smtClean="0">
              <a:latin typeface="Courier"/>
              <a:cs typeface="Courier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294171"/>
                </a:solidFill>
              </a:rPr>
              <a:t>These names are the module’s </a:t>
            </a:r>
            <a:r>
              <a:rPr lang="en-US" dirty="0" smtClean="0">
                <a:solidFill>
                  <a:srgbClr val="FF0000"/>
                </a:solidFill>
              </a:rPr>
              <a:t>attributes</a:t>
            </a:r>
            <a:r>
              <a:rPr lang="en-US" dirty="0" smtClean="0"/>
              <a:t>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2008634"/>
            <a:ext cx="82178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This namespace has a name, typically the name of the module.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In this namespace live the names that are defined in the global scope of the module: </a:t>
            </a:r>
            <a:r>
              <a:rPr lang="en-US" dirty="0" smtClean="0"/>
              <a:t>the names of functions, values, and classes defined in the module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987847" y="3578296"/>
            <a:ext cx="72324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dir()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returns the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names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defined in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 namespace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987848" y="3916946"/>
            <a:ext cx="1565523" cy="505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3590432" y="6073169"/>
            <a:ext cx="404293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 access the imported module’s attributes, the name of the namespace must be specified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1764633" y="6002422"/>
            <a:ext cx="1825801" cy="467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510633" y="6416843"/>
            <a:ext cx="2079803" cy="55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4" grpId="1" animBg="1"/>
      <p:bldP spid="25" grpId="0" animBg="1"/>
      <p:bldP spid="28" grpId="0"/>
      <p:bldP spid="17" grpId="0"/>
      <p:bldP spid="17" grpId="1"/>
      <p:bldP spid="18" grpId="0"/>
      <p:bldP spid="19" grpId="0"/>
      <p:bldP spid="19" grpId="1"/>
      <p:bldP spid="26" grpId="0"/>
      <p:bldP spid="26" grpId="1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Importing a module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78432" y="1470025"/>
            <a:ext cx="821787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Python interpreter executes an </a:t>
            </a:r>
            <a:r>
              <a:rPr lang="en-US" sz="2000" dirty="0" smtClean="0">
                <a:latin typeface="Courier"/>
                <a:cs typeface="Courier"/>
              </a:rPr>
              <a:t>import</a:t>
            </a:r>
            <a:r>
              <a:rPr lang="en-US" sz="2000" dirty="0" smtClean="0">
                <a:solidFill>
                  <a:schemeClr val="accent1"/>
                </a:solidFill>
              </a:rPr>
              <a:t> statement, it: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Looks for the file corresponding to the module to be imported.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Runs the module’s code to create the objects defined in the module.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Creates a namespace where the names of these objects will live.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78432" y="3008907"/>
            <a:ext cx="866556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import statement only lists a name, the name of the module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without any directory information or .</a:t>
            </a:r>
            <a:r>
              <a:rPr lang="en-US" sz="2000" dirty="0" err="1" smtClean="0"/>
              <a:t>py</a:t>
            </a:r>
            <a:r>
              <a:rPr lang="en-US" sz="2000" dirty="0" smtClean="0"/>
              <a:t> suffix.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Python uses the </a:t>
            </a:r>
            <a:r>
              <a:rPr lang="en-US" sz="2000" dirty="0" smtClean="0">
                <a:solidFill>
                  <a:srgbClr val="FF0000"/>
                </a:solidFill>
              </a:rPr>
              <a:t>Python search path </a:t>
            </a:r>
            <a:r>
              <a:rPr lang="en-US" sz="2000" dirty="0" smtClean="0">
                <a:solidFill>
                  <a:srgbClr val="294171"/>
                </a:solidFill>
              </a:rPr>
              <a:t>to locate the module.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search path </a:t>
            </a:r>
            <a:r>
              <a:rPr lang="en-US" sz="2000" dirty="0" smtClean="0">
                <a:solidFill>
                  <a:schemeClr val="accent1"/>
                </a:solidFill>
              </a:rPr>
              <a:t>is a list of directories where Python looks for modules.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The variable name </a:t>
            </a:r>
            <a:r>
              <a:rPr lang="en-US" dirty="0" smtClean="0">
                <a:latin typeface="Courier"/>
                <a:cs typeface="Courier"/>
              </a:rPr>
              <a:t>path</a:t>
            </a:r>
            <a:r>
              <a:rPr lang="en-US" sz="2000" dirty="0" smtClean="0">
                <a:solidFill>
                  <a:schemeClr val="accent1"/>
                </a:solidFill>
              </a:rPr>
              <a:t> defined in the Standard Library module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sys</a:t>
            </a:r>
            <a:r>
              <a:rPr lang="en-US" sz="2000" dirty="0" smtClean="0">
                <a:solidFill>
                  <a:schemeClr val="accent1"/>
                </a:solidFill>
              </a:rPr>
              <a:t> refers to this list.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78432" y="1470025"/>
            <a:ext cx="821787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Python interpreter executes an </a:t>
            </a:r>
            <a:r>
              <a:rPr lang="en-US" sz="2000" dirty="0" smtClean="0">
                <a:latin typeface="Courier"/>
                <a:cs typeface="Courier"/>
              </a:rPr>
              <a:t>import</a:t>
            </a:r>
            <a:r>
              <a:rPr lang="en-US" sz="2000" dirty="0" smtClean="0">
                <a:solidFill>
                  <a:schemeClr val="accent1"/>
                </a:solidFill>
              </a:rPr>
              <a:t> statement, it: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Looks for the file corresponding to the module to be imported.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12701" y="5473005"/>
            <a:ext cx="914399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import sys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sys.path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['/Users/me', '/Library/Frameworks/Python.framework/Versions/3.2/lib/python32.zip',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'/Library/Frameworks/Python.framework/Versions/3.2/lib/python3.2/site-packages']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399734" y="5055621"/>
            <a:ext cx="2945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current working directory</a:t>
            </a:r>
          </a:p>
        </p:txBody>
      </p:sp>
      <p:cxnSp>
        <p:nvCxnSpPr>
          <p:cNvPr id="30" name="Straight Arrow Connector 29"/>
          <p:cNvCxnSpPr>
            <a:stCxn id="23" idx="1"/>
          </p:cNvCxnSpPr>
          <p:nvPr/>
        </p:nvCxnSpPr>
        <p:spPr>
          <a:xfrm rot="10800000" flipV="1">
            <a:off x="1385552" y="5255676"/>
            <a:ext cx="2014182" cy="811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6344821" y="5055619"/>
            <a:ext cx="2687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Standard Library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folders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rot="5400000">
            <a:off x="6585322" y="4810322"/>
            <a:ext cx="457833" cy="17486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 rot="5400000">
            <a:off x="6595367" y="5205195"/>
            <a:ext cx="842661" cy="1343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0" grpId="0"/>
      <p:bldP spid="21" grpId="1"/>
      <p:bldP spid="22" grpId="0" animBg="1"/>
      <p:bldP spid="23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 bwMode="auto">
          <a:xfrm>
            <a:off x="280874" y="2426019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['__</a:t>
            </a:r>
            <a:r>
              <a:rPr lang="en-US" sz="1400" dirty="0" err="1" smtClean="0">
                <a:latin typeface="Courier"/>
                <a:cs typeface="Courier"/>
              </a:rPr>
              <a:t>builtins</a:t>
            </a:r>
            <a:r>
              <a:rPr lang="en-US" sz="1400" dirty="0" smtClean="0">
                <a:latin typeface="Courier"/>
                <a:cs typeface="Courier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ImportError</a:t>
            </a:r>
            <a:r>
              <a:rPr lang="en-US" sz="1400" dirty="0" smtClean="0">
                <a:latin typeface="Courier"/>
                <a:cs typeface="Courier"/>
              </a:rPr>
              <a:t>: No module named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80874" y="2422204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['__</a:t>
            </a:r>
            <a:r>
              <a:rPr lang="en-US" sz="1400" dirty="0" err="1" smtClean="0">
                <a:latin typeface="Courier"/>
                <a:cs typeface="Courier"/>
              </a:rPr>
              <a:t>builtins</a:t>
            </a:r>
            <a:r>
              <a:rPr lang="en-US" sz="1400" dirty="0" smtClean="0">
                <a:latin typeface="Courier"/>
                <a:cs typeface="Courier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The Python search path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80874" y="1470025"/>
            <a:ext cx="8686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Suppose we want to import module </a:t>
            </a:r>
            <a:r>
              <a:rPr lang="en-US" dirty="0" smtClean="0">
                <a:latin typeface="Courier"/>
                <a:cs typeface="Courier"/>
              </a:rPr>
              <a:t>example</a:t>
            </a:r>
            <a:r>
              <a:rPr lang="en-US" sz="2000" dirty="0" smtClean="0">
                <a:solidFill>
                  <a:schemeClr val="accent1"/>
                </a:solidFill>
              </a:rPr>
              <a:t> stored in folder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/Users/me</a:t>
            </a:r>
            <a:r>
              <a:rPr lang="en-US" sz="2000" dirty="0" smtClean="0">
                <a:solidFill>
                  <a:schemeClr val="accent1"/>
                </a:solidFill>
                <a:cs typeface="Courier"/>
              </a:rPr>
              <a:t> that is not in list </a:t>
            </a:r>
            <a:r>
              <a:rPr lang="en-US" dirty="0" err="1" smtClean="0">
                <a:latin typeface="Courier"/>
                <a:cs typeface="Courier"/>
              </a:rPr>
              <a:t>sys.path</a:t>
            </a:r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80874" y="2426019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80874" y="2427607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['__</a:t>
            </a:r>
            <a:r>
              <a:rPr lang="en-US" sz="1400" dirty="0" err="1" smtClean="0">
                <a:latin typeface="Courier"/>
                <a:cs typeface="Courier"/>
              </a:rPr>
              <a:t>builtins</a:t>
            </a:r>
            <a:r>
              <a:rPr lang="en-US" sz="1400" dirty="0" smtClean="0">
                <a:latin typeface="Courier"/>
                <a:cs typeface="Courier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ImportError</a:t>
            </a:r>
            <a:r>
              <a:rPr lang="en-US" sz="1400" dirty="0" smtClean="0">
                <a:latin typeface="Courier"/>
                <a:cs typeface="Courier"/>
              </a:rPr>
              <a:t>: No module named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import sys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sys.path.append</a:t>
            </a:r>
            <a:r>
              <a:rPr lang="en-US" sz="1400" dirty="0" smtClean="0">
                <a:latin typeface="Courier"/>
                <a:cs typeface="Courier"/>
              </a:rPr>
              <a:t>('/Users/me')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example.f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&lt;function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r>
              <a:rPr lang="en-US" sz="1400" dirty="0" smtClean="0">
                <a:latin typeface="Courier"/>
                <a:cs typeface="Courier"/>
              </a:rPr>
              <a:t> at 0x10278dc88&gt;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example.x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874" y="2429195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['__</a:t>
            </a:r>
            <a:r>
              <a:rPr lang="en-US" sz="1400" dirty="0" err="1" smtClean="0">
                <a:latin typeface="Courier"/>
                <a:cs typeface="Courier"/>
              </a:rPr>
              <a:t>builtins</a:t>
            </a:r>
            <a:r>
              <a:rPr lang="en-US" sz="1400" dirty="0" smtClean="0">
                <a:latin typeface="Courier"/>
                <a:cs typeface="Courier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ImportError</a:t>
            </a:r>
            <a:r>
              <a:rPr lang="en-US" sz="1400" dirty="0" smtClean="0">
                <a:latin typeface="Courier"/>
                <a:cs typeface="Courier"/>
              </a:rPr>
              <a:t>: No module named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import sys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sys.path.append</a:t>
            </a:r>
            <a:r>
              <a:rPr lang="en-US" sz="1400" dirty="0" smtClean="0">
                <a:latin typeface="Courier"/>
                <a:cs typeface="Courier"/>
              </a:rPr>
              <a:t>('/Users/me')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example.f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&lt;function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r>
              <a:rPr lang="en-US" sz="1400" dirty="0" smtClean="0">
                <a:latin typeface="Courier"/>
                <a:cs typeface="Courier"/>
              </a:rPr>
              <a:t> at 0x10278dc88&gt;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example.x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['__</a:t>
            </a:r>
            <a:r>
              <a:rPr lang="en-US" sz="1400" dirty="0" err="1" smtClean="0">
                <a:latin typeface="Courier"/>
                <a:cs typeface="Courier"/>
              </a:rPr>
              <a:t>builtins</a:t>
            </a:r>
            <a:r>
              <a:rPr lang="en-US" sz="1400" dirty="0" smtClean="0">
                <a:latin typeface="Courier"/>
                <a:cs typeface="Courier"/>
              </a:rPr>
              <a:t>__', '__doc__', '__name__', '__package__', '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example</a:t>
            </a:r>
            <a:r>
              <a:rPr lang="en-US" sz="1400" dirty="0" smtClean="0">
                <a:latin typeface="Courier"/>
                <a:cs typeface="Courier"/>
              </a:rPr>
              <a:t>', 'sys’]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0874" y="1458480"/>
            <a:ext cx="8686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By just adding folder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/Users/me</a:t>
            </a:r>
            <a:r>
              <a:rPr lang="en-US" sz="2000" dirty="0" smtClean="0">
                <a:solidFill>
                  <a:schemeClr val="accent1"/>
                </a:solidFill>
                <a:cs typeface="Courier"/>
              </a:rPr>
              <a:t> to the search path, module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example</a:t>
            </a:r>
            <a:r>
              <a:rPr lang="en-US" sz="2000" dirty="0" smtClean="0">
                <a:solidFill>
                  <a:schemeClr val="accent1"/>
                </a:solidFill>
                <a:cs typeface="Courier"/>
              </a:rPr>
              <a:t> can be imported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5532048" y="4872841"/>
            <a:ext cx="362465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called without an argument, function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dir()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names in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top-level module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the shell, in this case.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674099" y="2422204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0  # global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var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844393" y="2087463"/>
            <a:ext cx="51337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names in </a:t>
            </a:r>
            <a:r>
              <a:rPr lang="en-US" sz="1600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shell namespace; note that </a:t>
            </a:r>
            <a:r>
              <a:rPr lang="en-US" sz="1400" kern="0" dirty="0" smtClean="0">
                <a:latin typeface="Courier"/>
                <a:ea typeface="+mj-ea"/>
                <a:cs typeface="Courier"/>
              </a:rPr>
              <a:t>example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is not in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>
            <a:stCxn id="15" idx="0"/>
            <a:endCxn id="15" idx="0"/>
          </p:cNvCxnSpPr>
          <p:nvPr/>
        </p:nvCxnSpPr>
        <p:spPr>
          <a:xfrm rot="5400000" flipH="1" flipV="1">
            <a:off x="2811942" y="2429195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1939640" y="2355273"/>
            <a:ext cx="1015996" cy="5426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2844393" y="2092229"/>
            <a:ext cx="5629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no folder in the Python search path contains module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example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060864" y="2649683"/>
            <a:ext cx="1189182" cy="600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7695870" y="4645728"/>
            <a:ext cx="10269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example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 animBg="1"/>
      <p:bldP spid="29" grpId="1" animBg="1"/>
      <p:bldP spid="29" grpId="2" animBg="1"/>
      <p:bldP spid="20" grpId="0"/>
      <p:bldP spid="22" grpId="1" animBg="1"/>
      <p:bldP spid="14" grpId="1" animBg="1"/>
      <p:bldP spid="15" grpId="0" animBg="1"/>
      <p:bldP spid="17" grpId="0"/>
      <p:bldP spid="18" grpId="0"/>
      <p:bldP spid="12" grpId="0"/>
      <p:bldP spid="12" grpId="1"/>
      <p:bldP spid="31" grpId="2"/>
      <p:bldP spid="31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Top-level module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80874" y="1777802"/>
            <a:ext cx="851554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A computer application is a program typically split across multiple modules. 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One of the modules is special: It contains the “main program”. This module is referred to as the </a:t>
            </a:r>
            <a:r>
              <a:rPr lang="en-US" sz="2000" dirty="0" smtClean="0">
                <a:solidFill>
                  <a:srgbClr val="FF0000"/>
                </a:solidFill>
              </a:rPr>
              <a:t>top-level module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The remaining modules are “library” modules that are imported by other modules and that contain functions and classes used by it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674503" y="5886619"/>
            <a:ext cx="224575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My name is __main__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74503" y="5271065"/>
            <a:ext cx="43841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print('My</a:t>
            </a:r>
            <a:r>
              <a:rPr lang="en-US" sz="1400" dirty="0" smtClean="0">
                <a:latin typeface="Courier"/>
                <a:cs typeface="Courier"/>
              </a:rPr>
              <a:t> name is {}'.</a:t>
            </a:r>
            <a:r>
              <a:rPr lang="en-US" sz="1400" dirty="0" err="1" smtClean="0">
                <a:latin typeface="Courier"/>
                <a:cs typeface="Courier"/>
              </a:rPr>
              <a:t>format(__name</a:t>
            </a:r>
            <a:r>
              <a:rPr lang="en-US" sz="1400" dirty="0" smtClean="0">
                <a:latin typeface="Courier"/>
                <a:cs typeface="Courier"/>
              </a:rPr>
              <a:t>__))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012096" y="5578842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name.py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80874" y="5578842"/>
            <a:ext cx="3724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module is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top-level module </a:t>
            </a: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if: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it is run from the shell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it is run at the command line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674503" y="5886619"/>
            <a:ext cx="224575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&gt; python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name.py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My name is __main__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80874" y="1777802"/>
            <a:ext cx="8515547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A computer application is a program typically split across multiple modules. 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One of the modules is special: It contains the “main program”. This module is referred to as the </a:t>
            </a:r>
            <a:r>
              <a:rPr lang="en-US" sz="2000" dirty="0" smtClean="0">
                <a:solidFill>
                  <a:srgbClr val="FF0000"/>
                </a:solidFill>
              </a:rPr>
              <a:t>top-level module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The remaining modules are “library” modules that are imported by other modules and that contain functions and classes used by it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When a module is imported, Python creates a few “bookkeeping” variables in the module namespace, including variable </a:t>
            </a:r>
            <a:r>
              <a:rPr lang="en-US" dirty="0" smtClean="0">
                <a:latin typeface="Courier"/>
                <a:cs typeface="Courier"/>
              </a:rPr>
              <a:t>__name__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set to </a:t>
            </a:r>
            <a:r>
              <a:rPr lang="en-US" sz="1600" dirty="0" smtClean="0"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__main__</a:t>
            </a:r>
            <a:r>
              <a:rPr lang="en-US" sz="1600" dirty="0" smtClean="0"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, if the module is being run as a top-level module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80874" y="5578842"/>
            <a:ext cx="3724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module is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top-level module </a:t>
            </a: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if: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it is run from the shell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it is run at the command line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80874" y="5578842"/>
            <a:ext cx="3724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module is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top-level module </a:t>
            </a: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if: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it is run from the shell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it is run at the command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2" grpId="1" animBg="1"/>
      <p:bldP spid="19" grpId="0" animBg="1"/>
      <p:bldP spid="12" grpId="0"/>
      <p:bldP spid="16" grpId="0"/>
      <p:bldP spid="16" grpId="1"/>
      <p:bldP spid="21" grpId="1" animBg="1"/>
      <p:bldP spid="23" grpId="0"/>
      <p:bldP spid="24" grpId="1"/>
      <p:bldP spid="24" grpId="2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Top-level module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80874" y="5750004"/>
            <a:ext cx="2245758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import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My name is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74503" y="5271065"/>
            <a:ext cx="43841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print('My</a:t>
            </a:r>
            <a:r>
              <a:rPr lang="en-US" sz="1400" dirty="0" smtClean="0">
                <a:latin typeface="Courier"/>
                <a:cs typeface="Courier"/>
              </a:rPr>
              <a:t> name is {}'.</a:t>
            </a:r>
            <a:r>
              <a:rPr lang="en-US" sz="1400" dirty="0" err="1" smtClean="0">
                <a:latin typeface="Courier"/>
                <a:cs typeface="Courier"/>
              </a:rPr>
              <a:t>format(__name</a:t>
            </a:r>
            <a:r>
              <a:rPr lang="en-US" sz="1400" dirty="0" smtClean="0">
                <a:latin typeface="Courier"/>
                <a:cs typeface="Courier"/>
              </a:rPr>
              <a:t>__))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012096" y="5578842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name.txt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80874" y="1764369"/>
            <a:ext cx="8515547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A computer application is a program typically split across multiple modules. 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One of the modules is special: It contains the “main program”. This module is referred to as the </a:t>
            </a:r>
            <a:r>
              <a:rPr lang="en-US" sz="2000" dirty="0" smtClean="0">
                <a:solidFill>
                  <a:srgbClr val="FF0000"/>
                </a:solidFill>
              </a:rPr>
              <a:t>top-level module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The remaining modules are “library” modules that are imported by the top-level module and that contain functions and classes used by it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When a module is imported, Python creates a few “bookkeeping” variables in the module namespace, including variable </a:t>
            </a:r>
            <a:r>
              <a:rPr lang="en-US" dirty="0" smtClean="0">
                <a:latin typeface="Courier"/>
                <a:cs typeface="Courier"/>
              </a:rPr>
              <a:t>__name__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set to </a:t>
            </a:r>
            <a:r>
              <a:rPr lang="en-US" sz="1600" dirty="0" smtClean="0"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__main__</a:t>
            </a:r>
            <a:r>
              <a:rPr lang="en-US" sz="1600" dirty="0" smtClean="0"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chemeClr val="accent1"/>
                </a:solidFill>
              </a:rPr>
              <a:t>, if the module is being run as a top-level module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set to the module’s name, if the file is being imported by another module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74503" y="6039019"/>
            <a:ext cx="43841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import name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796618" y="6346796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import.py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0874" y="5750004"/>
            <a:ext cx="2245758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My name is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4" grpId="0" animBg="1"/>
      <p:bldP spid="15" grpId="0"/>
      <p:bldP spid="1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Three ways to import module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343009" y="1470025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0  # global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var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20371" y="3716794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example.txt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367" y="454395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69367" y="5367992"/>
            <a:ext cx="192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__main__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4901" y="2398778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59520" y="4541396"/>
            <a:ext cx="5307182" cy="2117748"/>
            <a:chOff x="559520" y="4541396"/>
            <a:chExt cx="5307182" cy="2117748"/>
          </a:xfrm>
        </p:grpSpPr>
        <p:sp>
          <p:nvSpPr>
            <p:cNvPr id="23" name="Rectangle 22"/>
            <p:cNvSpPr/>
            <p:nvPr/>
          </p:nvSpPr>
          <p:spPr>
            <a:xfrm>
              <a:off x="4006901" y="494150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867145" y="4541396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"/>
                  <a:ea typeface="+mj-ea"/>
                  <a:cs typeface="Courier"/>
                </a:rPr>
                <a:t>f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67145" y="4543957"/>
              <a:ext cx="192410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4329991" y="5367990"/>
              <a:ext cx="15367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module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"/>
                  <a:ea typeface="+mj-ea"/>
                  <a:cs typeface="Courier"/>
                </a:rPr>
                <a:t>example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32" name="Straight Arrow Connector 31"/>
            <p:cNvCxnSpPr>
              <a:endCxn id="39" idx="0"/>
            </p:cNvCxnSpPr>
            <p:nvPr/>
          </p:nvCxnSpPr>
          <p:spPr>
            <a:xfrm rot="5400000">
              <a:off x="3285845" y="5305478"/>
              <a:ext cx="1109356" cy="68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215579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559520" y="4559346"/>
              <a:ext cx="16374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 smtClean="0">
                  <a:latin typeface="Courier"/>
                  <a:ea typeface="+mj-ea"/>
                  <a:cs typeface="Courier"/>
                </a:rPr>
                <a:t>example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35" name="Straight Arrow Connector 34"/>
            <p:cNvCxnSpPr>
              <a:endCxn id="30" idx="1"/>
            </p:cNvCxnSpPr>
            <p:nvPr/>
          </p:nvCxnSpPr>
          <p:spPr>
            <a:xfrm>
              <a:off x="1398381" y="5109862"/>
              <a:ext cx="24687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130321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f</a:t>
              </a:r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()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9502" y="6200413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0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3081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4513325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"/>
                  <a:ea typeface="+mj-ea"/>
                  <a:cs typeface="Courier"/>
                </a:rPr>
                <a:t>g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4827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145071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"/>
                  <a:ea typeface="+mj-ea"/>
                  <a:cs typeface="Courier"/>
                </a:rPr>
                <a:t>x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54" name="Straight Arrow Connector 53"/>
            <p:cNvCxnSpPr>
              <a:endCxn id="55" idx="0"/>
            </p:cNvCxnSpPr>
            <p:nvPr/>
          </p:nvCxnSpPr>
          <p:spPr>
            <a:xfrm rot="5400000">
              <a:off x="4177075" y="5542419"/>
              <a:ext cx="1083700" cy="235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32835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g</a:t>
              </a:r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()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57" name="Straight Arrow Connector 56"/>
            <p:cNvCxnSpPr>
              <a:endCxn id="40" idx="0"/>
            </p:cNvCxnSpPr>
            <p:nvPr/>
          </p:nvCxnSpPr>
          <p:spPr>
            <a:xfrm rot="16200000" flipH="1">
              <a:off x="4997758" y="5560069"/>
              <a:ext cx="1107820" cy="172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 bwMode="auto">
          <a:xfrm>
            <a:off x="274901" y="1670080"/>
            <a:ext cx="3951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1.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Import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(name of the) module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74901" y="2398778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74901" y="2398778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example.x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example.f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&lt;function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r>
              <a:rPr lang="en-US" sz="1400" dirty="0" smtClean="0">
                <a:latin typeface="Courier"/>
                <a:cs typeface="Courier"/>
              </a:rPr>
              <a:t> at 0x10278dd98&gt;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example.f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Executing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4" grpId="0" animBg="1"/>
      <p:bldP spid="64" grpId="1" animBg="1"/>
      <p:bldP spid="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Three ways to import module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343009" y="1470025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0  # global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var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20371" y="3716794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example.txt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367" y="454395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69367" y="5367992"/>
            <a:ext cx="192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__main__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4901" y="2291056"/>
            <a:ext cx="4689224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grpSp>
        <p:nvGrpSpPr>
          <p:cNvPr id="4" name="Group 65"/>
          <p:cNvGrpSpPr/>
          <p:nvPr/>
        </p:nvGrpSpPr>
        <p:grpSpPr>
          <a:xfrm>
            <a:off x="559520" y="4541396"/>
            <a:ext cx="5307182" cy="2117748"/>
            <a:chOff x="559520" y="4541396"/>
            <a:chExt cx="5307182" cy="2117748"/>
          </a:xfrm>
        </p:grpSpPr>
        <p:sp>
          <p:nvSpPr>
            <p:cNvPr id="23" name="Rectangle 22"/>
            <p:cNvSpPr/>
            <p:nvPr/>
          </p:nvSpPr>
          <p:spPr>
            <a:xfrm>
              <a:off x="4006901" y="494150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867145" y="4541396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"/>
                  <a:ea typeface="+mj-ea"/>
                  <a:cs typeface="Courier"/>
                </a:rPr>
                <a:t>f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67145" y="4543957"/>
              <a:ext cx="192410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4329991" y="5367990"/>
              <a:ext cx="15367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module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"/>
                  <a:ea typeface="+mj-ea"/>
                  <a:cs typeface="Courier"/>
                </a:rPr>
                <a:t>example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32" name="Straight Arrow Connector 31"/>
            <p:cNvCxnSpPr>
              <a:endCxn id="39" idx="0"/>
            </p:cNvCxnSpPr>
            <p:nvPr/>
          </p:nvCxnSpPr>
          <p:spPr>
            <a:xfrm rot="5400000">
              <a:off x="3285845" y="5305478"/>
              <a:ext cx="1109356" cy="68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215579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559520" y="4559346"/>
              <a:ext cx="16374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 err="1" smtClean="0">
                  <a:latin typeface="Courier"/>
                  <a:ea typeface="+mj-ea"/>
                  <a:cs typeface="Courier"/>
                </a:rPr>
                <a:t>f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35" name="Straight Arrow Connector 34"/>
            <p:cNvCxnSpPr>
              <a:endCxn id="39" idx="0"/>
            </p:cNvCxnSpPr>
            <p:nvPr/>
          </p:nvCxnSpPr>
          <p:spPr>
            <a:xfrm>
              <a:off x="1398381" y="5109862"/>
              <a:ext cx="2100352" cy="1092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130321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f</a:t>
              </a:r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()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9502" y="6200413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0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3081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4513325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"/>
                  <a:ea typeface="+mj-ea"/>
                  <a:cs typeface="Courier"/>
                </a:rPr>
                <a:t>g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4827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145071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"/>
                  <a:ea typeface="+mj-ea"/>
                  <a:cs typeface="Courier"/>
                </a:rPr>
                <a:t>x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54" name="Straight Arrow Connector 53"/>
            <p:cNvCxnSpPr>
              <a:endCxn id="55" idx="0"/>
            </p:cNvCxnSpPr>
            <p:nvPr/>
          </p:nvCxnSpPr>
          <p:spPr>
            <a:xfrm rot="5400000">
              <a:off x="4177075" y="5542419"/>
              <a:ext cx="1083700" cy="235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32835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g</a:t>
              </a:r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()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57" name="Straight Arrow Connector 56"/>
            <p:cNvCxnSpPr>
              <a:endCxn id="40" idx="0"/>
            </p:cNvCxnSpPr>
            <p:nvPr/>
          </p:nvCxnSpPr>
          <p:spPr>
            <a:xfrm rot="16200000" flipH="1">
              <a:off x="4997758" y="5560069"/>
              <a:ext cx="1107820" cy="172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 bwMode="auto">
          <a:xfrm>
            <a:off x="274901" y="1670080"/>
            <a:ext cx="39716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Import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specific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69367" y="2291056"/>
            <a:ext cx="4694758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from example import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69367" y="2291056"/>
            <a:ext cx="469475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from example import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Executing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"&lt;pyshell#28&gt;",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NameError</a:t>
            </a:r>
            <a:r>
              <a:rPr lang="en-US" sz="1400" dirty="0" smtClean="0">
                <a:latin typeface="Courier"/>
                <a:cs typeface="Courier"/>
              </a:rPr>
              <a:t>: name '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4" grpId="0" animBg="1"/>
      <p:bldP spid="64" grpId="1" animBg="1"/>
      <p:bldP spid="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Three ways to import module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343009" y="1470025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0  # global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var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20371" y="3716794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example.txt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367" y="454395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69367" y="5367992"/>
            <a:ext cx="192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__main__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4901" y="2398777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274901" y="1670080"/>
            <a:ext cx="3438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3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Import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all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74901" y="2398777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from example import *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74901" y="2398777"/>
            <a:ext cx="373753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from example import *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Executing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Executing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36627" y="4531758"/>
            <a:ext cx="5530075" cy="2127386"/>
            <a:chOff x="336627" y="4531758"/>
            <a:chExt cx="5530075" cy="2127386"/>
          </a:xfrm>
        </p:grpSpPr>
        <p:sp>
          <p:nvSpPr>
            <p:cNvPr id="23" name="Rectangle 22"/>
            <p:cNvSpPr/>
            <p:nvPr/>
          </p:nvSpPr>
          <p:spPr>
            <a:xfrm>
              <a:off x="4006901" y="494150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867145" y="4541396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"/>
                  <a:ea typeface="+mj-ea"/>
                  <a:cs typeface="Courier"/>
                </a:rPr>
                <a:t>f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67145" y="4543957"/>
              <a:ext cx="192410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4329991" y="5367990"/>
              <a:ext cx="15367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module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"/>
                  <a:ea typeface="+mj-ea"/>
                  <a:cs typeface="Courier"/>
                </a:rPr>
                <a:t>example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32" name="Straight Arrow Connector 31"/>
            <p:cNvCxnSpPr>
              <a:endCxn id="39" idx="0"/>
            </p:cNvCxnSpPr>
            <p:nvPr/>
          </p:nvCxnSpPr>
          <p:spPr>
            <a:xfrm rot="5400000">
              <a:off x="3285845" y="5305478"/>
              <a:ext cx="1109356" cy="68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36627" y="4931868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336627" y="4547147"/>
              <a:ext cx="372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 err="1" smtClean="0">
                  <a:latin typeface="Courier"/>
                  <a:ea typeface="+mj-ea"/>
                  <a:cs typeface="Courier"/>
                </a:rPr>
                <a:t>f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35" name="Straight Arrow Connector 34"/>
            <p:cNvCxnSpPr>
              <a:endCxn id="39" idx="0"/>
            </p:cNvCxnSpPr>
            <p:nvPr/>
          </p:nvCxnSpPr>
          <p:spPr>
            <a:xfrm>
              <a:off x="513167" y="5118245"/>
              <a:ext cx="2985566" cy="10837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130321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f</a:t>
              </a:r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()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9502" y="6200413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0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3081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4513325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"/>
                  <a:ea typeface="+mj-ea"/>
                  <a:cs typeface="Courier"/>
                </a:rPr>
                <a:t>g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4827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145071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"/>
                  <a:ea typeface="+mj-ea"/>
                  <a:cs typeface="Courier"/>
                </a:rPr>
                <a:t>x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54" name="Straight Arrow Connector 53"/>
            <p:cNvCxnSpPr>
              <a:endCxn id="55" idx="0"/>
            </p:cNvCxnSpPr>
            <p:nvPr/>
          </p:nvCxnSpPr>
          <p:spPr>
            <a:xfrm rot="5400000">
              <a:off x="4177075" y="5542419"/>
              <a:ext cx="1083700" cy="235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32835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g</a:t>
              </a:r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()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57" name="Straight Arrow Connector 56"/>
            <p:cNvCxnSpPr>
              <a:endCxn id="40" idx="0"/>
            </p:cNvCxnSpPr>
            <p:nvPr/>
          </p:nvCxnSpPr>
          <p:spPr>
            <a:xfrm rot="16200000" flipH="1">
              <a:off x="4997758" y="5560069"/>
              <a:ext cx="1107820" cy="172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961504" y="4931868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961504" y="4547147"/>
              <a:ext cx="372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noProof="0" dirty="0" err="1" smtClean="0">
                  <a:latin typeface="Courier"/>
                  <a:ea typeface="+mj-ea"/>
                  <a:cs typeface="Courier"/>
                </a:rPr>
                <a:t>g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75755" y="4916479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575755" y="4531758"/>
              <a:ext cx="372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noProof="0" dirty="0" err="1" smtClean="0">
                  <a:latin typeface="Courier"/>
                  <a:ea typeface="+mj-ea"/>
                  <a:cs typeface="Courier"/>
                </a:rPr>
                <a:t>x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50" name="Straight Arrow Connector 49"/>
            <p:cNvCxnSpPr>
              <a:endCxn id="55" idx="0"/>
            </p:cNvCxnSpPr>
            <p:nvPr/>
          </p:nvCxnSpPr>
          <p:spPr>
            <a:xfrm>
              <a:off x="1140247" y="5103885"/>
              <a:ext cx="3461000" cy="10980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0" idx="0"/>
            </p:cNvCxnSpPr>
            <p:nvPr/>
          </p:nvCxnSpPr>
          <p:spPr>
            <a:xfrm>
              <a:off x="1757598" y="5092590"/>
              <a:ext cx="3880504" cy="1107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4" grpId="0" animBg="1"/>
      <p:bldP spid="64" grpId="1" animBg="1"/>
      <p:bldP spid="6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A class is a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154647" y="1470026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list.pop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list.sort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"/>
                <a:ea typeface="+mj-ea"/>
                <a:cs typeface="Courier"/>
              </a:rPr>
              <a:t>__add__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0759" y="5358953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27356" y="5294580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99264" y="6210181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__add__()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00158" y="6208644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sort()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"/>
                <a:ea typeface="+mj-ea"/>
                <a:cs typeface="Courier"/>
              </a:rPr>
              <a:t>count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0759" y="458040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"/>
                <a:ea typeface="+mj-ea"/>
                <a:cs typeface="Courier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1698" y="5508205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0272" y="6210181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count()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5616" y="5602331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"/>
                <a:ea typeface="+mj-ea"/>
                <a:cs typeface="Courier"/>
              </a:rPr>
              <a:t>pop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18765" y="5598114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27061" y="6210181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pop()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235871" y="1470025"/>
            <a:ext cx="477047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. . .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235871" y="1470025"/>
            <a:ext cx="4770477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class attributes can be accessed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using the standard namespace notation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5034079" y="3738022"/>
            <a:ext cx="3494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dir()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used to list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class attributes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5154647" y="1470025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list.pop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list.sort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dir(list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'index', 'insert', 'pop', 'remove', 'reverse', 'sort']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6200000" flipV="1">
            <a:off x="5326297" y="3110588"/>
            <a:ext cx="1121176" cy="1336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81" grpId="0"/>
      <p:bldP spid="83" grpId="0"/>
      <p:bldP spid="84" grpId="0"/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The purpose of functions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474528"/>
            <a:ext cx="7772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70025"/>
            <a:ext cx="7772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 smtClean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1470025"/>
            <a:ext cx="7772400" cy="400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 smtClean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Code reuse: </a:t>
            </a:r>
            <a:r>
              <a:rPr lang="en-US" dirty="0" smtClean="0">
                <a:solidFill>
                  <a:srgbClr val="294171"/>
                </a:solidFill>
              </a:rPr>
              <a:t>A fragment of code that is used multiple times in a program—or by multiple programs— should be packaged in a function. The program ends up being shorter, with a single function call replacing a code fragment, and clearer, because the name of the function can be more descriptive of the action being performed by the code fragment. Debugging also becomes easier because a bug in the code fragment will need to be fixed only once.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1470025"/>
            <a:ext cx="7772400" cy="510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 smtClean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Code reuse: </a:t>
            </a:r>
            <a:r>
              <a:rPr lang="en-US" dirty="0" smtClean="0">
                <a:solidFill>
                  <a:srgbClr val="294171"/>
                </a:solidFill>
              </a:rPr>
              <a:t>A fragment of code that is used multiple times in a program—or by multiple programs— should be packaged in a function. The program ends up being shorter, with a single function call replacing a code fragment, and clearer, because the name of the function can be more descriptive of the action being performed by the code fragment. Debugging also becomes easier because a bug in the code fragment will need to be fixed only once.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Encapsulation: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function hides its implementation details from the user of the function;</a:t>
            </a:r>
            <a:r>
              <a:rPr lang="en-US" dirty="0" smtClean="0">
                <a:solidFill>
                  <a:schemeClr val="accent1"/>
                </a:solidFill>
              </a:rPr>
              <a:t> removing the implementation details from the developer’s radar makes her job easier.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0" grpId="1"/>
      <p:bldP spid="13" grpId="0"/>
      <p:bldP spid="13" grpId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 bwMode="auto">
          <a:xfrm>
            <a:off x="327847" y="1470025"/>
            <a:ext cx="53063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method is really a function defined in the class namespace; when Python executes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first translates it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actually executes this last statement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lst.sort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70892" y="494666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62724" y="4577335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"/>
                <a:ea typeface="+mj-ea"/>
                <a:cs typeface="Courier"/>
              </a:rPr>
              <a:t>__add__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2724" y="4531846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4110" y="5355879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30707" y="5291506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02615" y="6207107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__add__()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03509" y="6205570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sort()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23496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4000594" y="4579895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"/>
                <a:ea typeface="+mj-ea"/>
                <a:cs typeface="Courier"/>
              </a:rPr>
              <a:t>count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3866" y="497744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4110" y="457733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"/>
                <a:ea typeface="+mj-ea"/>
                <a:cs typeface="Courier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5049" y="5505131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3623" y="6207107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count()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8967" y="5599257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50658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10902" y="4579896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"/>
                <a:ea typeface="+mj-ea"/>
                <a:cs typeface="Courier"/>
              </a:rPr>
              <a:t>pop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22116" y="5595040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0412" y="6207107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pop()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52623" y="4986547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. . .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668754" y="428456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lst.sort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list.sort(lst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lst.sort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list.sort(lst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lst.sort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list.sort(lst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list.append(lst</a:t>
            </a:r>
            <a:r>
              <a:rPr lang="en-US" sz="1400" dirty="0" smtClean="0">
                <a:latin typeface="Courier"/>
                <a:cs typeface="Courier"/>
              </a:rPr>
              <a:t>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9, 6, 5] 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7847" y="2309070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lst.sort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7847" y="3232663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list.sort(lst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27850" y="2309069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lst.append(6)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7849" y="2309069"/>
            <a:ext cx="41791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instance.method(arg1, arg2, …)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7849" y="3232662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list.append(lst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6)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27847" y="3232662"/>
            <a:ext cx="41791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class.method(instance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arg1, arg2, …)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7850" y="4340217"/>
            <a:ext cx="23477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function has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 extra argument,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is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invoking the method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rot="5400000" flipH="1" flipV="1">
            <a:off x="1393066" y="3601432"/>
            <a:ext cx="847428" cy="630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38" grpId="0" animBg="1"/>
      <p:bldP spid="38" grpId="1" animBg="1"/>
      <p:bldP spid="41" grpId="0" animBg="1"/>
      <p:bldP spid="47" grpId="0" animBg="1"/>
      <p:bldP spid="47" grpId="1" animBg="1"/>
      <p:bldP spid="48" grpId="0" animBg="1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 bwMode="auto">
          <a:xfrm>
            <a:off x="327847" y="1470025"/>
            <a:ext cx="53063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Rewrite the below Python statement so that instead of making the usual method invocations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you use the notation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27850" y="4294228"/>
            <a:ext cx="3447068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</a:t>
            </a:r>
            <a:r>
              <a:rPr lang="en-US" sz="1400" dirty="0" smtClean="0">
                <a:latin typeface="Courier"/>
                <a:cs typeface="Courier"/>
              </a:rPr>
              <a:t> = 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</a:t>
            </a:r>
            <a:r>
              <a:rPr lang="en-US" sz="1400" dirty="0" smtClean="0">
                <a:latin typeface="Courier"/>
                <a:cs typeface="Courier"/>
              </a:rPr>
              <a:t> = 'ACM'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s.lower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</a:t>
            </a:r>
            <a:r>
              <a:rPr lang="en-US" sz="1400" dirty="0" err="1" smtClean="0">
                <a:latin typeface="Courier"/>
                <a:cs typeface="Courier"/>
              </a:rPr>
              <a:t>acm</a:t>
            </a:r>
            <a:r>
              <a:rPr lang="en-US" sz="1400" dirty="0" smtClean="0"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s.find('C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s.replace('AC</a:t>
            </a:r>
            <a:r>
              <a:rPr lang="en-US" sz="1400" dirty="0" smtClean="0">
                <a:latin typeface="Courier"/>
                <a:cs typeface="Courier"/>
              </a:rPr>
              <a:t>', 'IB')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'IBM'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7847" y="2309070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lst.sort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7847" y="3232663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list.sort(lst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27850" y="2309069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lst.append(6)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7849" y="2309069"/>
            <a:ext cx="41791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instance.method(arg1, arg2, …)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7849" y="3232662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list.append(lst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6)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27847" y="3232662"/>
            <a:ext cx="41791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class.method(instance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arg1, arg2, …)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4930388" y="4294228"/>
            <a:ext cx="3447068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</a:t>
            </a:r>
            <a:r>
              <a:rPr lang="en-US" sz="1400" dirty="0" smtClean="0">
                <a:latin typeface="Courier"/>
                <a:cs typeface="Courier"/>
              </a:rPr>
              <a:t> = 'ACM'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str.lower(s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</a:t>
            </a:r>
            <a:r>
              <a:rPr lang="en-US" sz="1400" dirty="0" err="1" smtClean="0">
                <a:latin typeface="Courier"/>
                <a:cs typeface="Courier"/>
              </a:rPr>
              <a:t>acm</a:t>
            </a:r>
            <a:r>
              <a:rPr lang="en-US" sz="1400" dirty="0" smtClean="0"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str.find(s</a:t>
            </a:r>
            <a:r>
              <a:rPr lang="en-US" sz="1400" dirty="0" smtClean="0">
                <a:latin typeface="Courier"/>
                <a:cs typeface="Courier"/>
              </a:rPr>
              <a:t>, 'C')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str.replace(s</a:t>
            </a:r>
            <a:r>
              <a:rPr lang="en-US" sz="1400" dirty="0" smtClean="0">
                <a:latin typeface="Courier"/>
                <a:cs typeface="Courier"/>
              </a:rPr>
              <a:t>, 'AC', 'IB')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'IBM'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Encapsulation through local variables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0" y="2025911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NameError</a:t>
            </a:r>
            <a:r>
              <a:rPr lang="en-US" sz="1400" dirty="0" smtClean="0">
                <a:latin typeface="Courier"/>
                <a:cs typeface="Courier"/>
              </a:rPr>
              <a:t>: name '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NameError</a:t>
            </a:r>
            <a:r>
              <a:rPr lang="en-US" sz="1400" dirty="0" smtClean="0">
                <a:latin typeface="Courier"/>
                <a:cs typeface="Courier"/>
              </a:rPr>
              <a:t>: name '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92811" y="3091267"/>
            <a:ext cx="435118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double(y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=2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print('x</a:t>
            </a:r>
            <a:r>
              <a:rPr lang="en-US" sz="1400" dirty="0" smtClean="0">
                <a:latin typeface="Courier"/>
                <a:cs typeface="Courier"/>
              </a:rPr>
              <a:t> = {},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{}'.</a:t>
            </a:r>
            <a:r>
              <a:rPr lang="en-US" sz="1400" dirty="0" err="1" smtClean="0">
                <a:latin typeface="Courier"/>
                <a:cs typeface="Courier"/>
              </a:rPr>
              <a:t>format(x,y</a:t>
            </a:r>
            <a:r>
              <a:rPr lang="en-US" sz="1400" dirty="0" smtClean="0">
                <a:latin typeface="Courier"/>
                <a:cs typeface="Courier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*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18850" y="2025908"/>
            <a:ext cx="4237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Before executing function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double()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variables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do not exist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06150" y="5314398"/>
            <a:ext cx="42378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sz="20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exist only during the execution of function call </a:t>
            </a:r>
            <a:r>
              <a:rPr lang="en-US" sz="2000" kern="0" dirty="0" smtClean="0">
                <a:latin typeface="Courier"/>
                <a:ea typeface="+mj-ea"/>
                <a:cs typeface="Courier"/>
              </a:rPr>
              <a:t>double(5)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they are said to be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local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variables of function </a:t>
            </a:r>
            <a:r>
              <a:rPr lang="en-US" sz="2000" kern="0" dirty="0" smtClean="0">
                <a:latin typeface="Courier"/>
                <a:cs typeface="Courier"/>
              </a:rPr>
              <a:t>double()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0" y="2025908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NameError</a:t>
            </a:r>
            <a:r>
              <a:rPr lang="en-US" sz="1400" dirty="0" smtClean="0">
                <a:latin typeface="Courier"/>
                <a:cs typeface="Courier"/>
              </a:rPr>
              <a:t>: name '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NameError</a:t>
            </a:r>
            <a:r>
              <a:rPr lang="en-US" sz="1400" dirty="0" smtClean="0">
                <a:latin typeface="Courier"/>
                <a:cs typeface="Courier"/>
              </a:rPr>
              <a:t>: name '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 = 2,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2025911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NameError</a:t>
            </a:r>
            <a:r>
              <a:rPr lang="en-US" sz="1400" dirty="0" smtClean="0">
                <a:latin typeface="Courier"/>
                <a:cs typeface="Courier"/>
              </a:rPr>
              <a:t>: name '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NameError</a:t>
            </a:r>
            <a:r>
              <a:rPr lang="en-US" sz="1400" dirty="0" smtClean="0">
                <a:latin typeface="Courier"/>
                <a:cs typeface="Courier"/>
              </a:rPr>
              <a:t>: name '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 = 2,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NameError</a:t>
            </a:r>
            <a:r>
              <a:rPr lang="en-US" sz="1400" dirty="0" smtClean="0">
                <a:latin typeface="Courier"/>
                <a:cs typeface="Courier"/>
              </a:rPr>
              <a:t>: name '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"&lt;pyshell#67&gt;",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NameError</a:t>
            </a:r>
            <a:r>
              <a:rPr lang="en-US" sz="1400" dirty="0" smtClean="0">
                <a:latin typeface="Courier"/>
                <a:cs typeface="Courier"/>
              </a:rPr>
              <a:t>: name '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' is not defined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06150" y="4325378"/>
            <a:ext cx="4237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After executing function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double()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variables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still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not exist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1410358"/>
            <a:ext cx="6131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Encapsulation makes modularity and code reuse possible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8477181" y="4022016"/>
            <a:ext cx="6668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ch7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/>
      <p:bldP spid="34" grpId="2" animBg="1"/>
      <p:bldP spid="9" grpId="0" animBg="1"/>
      <p:bldP spid="10" grpId="0"/>
      <p:bldP spid="14" grpId="0"/>
      <p:bldP spid="15" grpId="0" animBg="1"/>
      <p:bldP spid="15" grpId="1" animBg="1"/>
      <p:bldP spid="16" grpId="0" animBg="1"/>
      <p:bldP spid="1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Function call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92811" y="3091541"/>
            <a:ext cx="435118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double(y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=2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print('x</a:t>
            </a:r>
            <a:r>
              <a:rPr lang="en-US" sz="1400" dirty="0" smtClean="0">
                <a:latin typeface="Courier"/>
                <a:cs typeface="Courier"/>
              </a:rPr>
              <a:t> = {},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{}'.</a:t>
            </a:r>
            <a:r>
              <a:rPr lang="en-US" sz="1400" dirty="0" err="1" smtClean="0">
                <a:latin typeface="Courier"/>
                <a:cs typeface="Courier"/>
              </a:rPr>
              <a:t>format(x,y</a:t>
            </a:r>
            <a:r>
              <a:rPr lang="en-US" sz="1400" dirty="0" smtClean="0">
                <a:latin typeface="Courier"/>
                <a:cs typeface="Courier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*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06150" y="1810465"/>
            <a:ext cx="4047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Even during the execution of </a:t>
            </a:r>
            <a:r>
              <a:rPr lang="en-US" sz="2000" kern="0" dirty="0" smtClean="0">
                <a:latin typeface="Courier"/>
                <a:cs typeface="Courier"/>
              </a:rPr>
              <a:t>double()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local variables </a:t>
            </a:r>
            <a:r>
              <a:rPr lang="en-US" sz="20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are invisible outside of the function!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-16183" y="2025908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NameError</a:t>
            </a:r>
            <a:r>
              <a:rPr lang="en-US" sz="1400" dirty="0" smtClean="0">
                <a:latin typeface="Courier"/>
                <a:cs typeface="Courier"/>
              </a:rPr>
              <a:t>: name '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NameError</a:t>
            </a:r>
            <a:r>
              <a:rPr lang="en-US" sz="1400" dirty="0" smtClean="0">
                <a:latin typeface="Courier"/>
                <a:cs typeface="Courier"/>
              </a:rPr>
              <a:t>: name '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 = 2,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NameError</a:t>
            </a:r>
            <a:r>
              <a:rPr lang="en-US" sz="1400" dirty="0" smtClean="0">
                <a:latin typeface="Courier"/>
                <a:cs typeface="Courier"/>
              </a:rPr>
              <a:t>: name '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"&lt;pyshell#67&gt;",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NameError</a:t>
            </a:r>
            <a:r>
              <a:rPr lang="en-US" sz="1400" dirty="0" smtClean="0">
                <a:latin typeface="Courier"/>
                <a:cs typeface="Courier"/>
              </a:rPr>
              <a:t>: name '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' is not defined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 = 2,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(20, 50)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52969" y="463344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 bwMode="auto">
          <a:xfrm>
            <a:off x="5652969" y="423333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"/>
                <a:ea typeface="+mj-ea"/>
                <a:cs typeface="Courier"/>
              </a:rPr>
              <a:t>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43" y="604891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5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 rot="5400000">
            <a:off x="4803060" y="5009976"/>
            <a:ext cx="1237025" cy="84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72242" y="4233333"/>
            <a:ext cx="2115909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5272243" y="5057366"/>
            <a:ext cx="21159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double(5)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117730" y="4233333"/>
            <a:ext cx="2299186" cy="2272784"/>
            <a:chOff x="1117730" y="4233333"/>
            <a:chExt cx="2299186" cy="2272784"/>
          </a:xfrm>
        </p:grpSpPr>
        <p:sp>
          <p:nvSpPr>
            <p:cNvPr id="13" name="Rectangle 12"/>
            <p:cNvSpPr/>
            <p:nvPr/>
          </p:nvSpPr>
          <p:spPr>
            <a:xfrm>
              <a:off x="2959716" y="6048917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50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26608" y="4633443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2226608" y="4233333"/>
              <a:ext cx="3727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 smtClean="0">
                  <a:latin typeface="Courier"/>
                  <a:ea typeface="+mj-ea"/>
                  <a:cs typeface="Courier"/>
                </a:rPr>
                <a:t>y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 rot="16200000" flipH="1">
              <a:off x="2191482" y="5052083"/>
              <a:ext cx="1216806" cy="7768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117730" y="4233333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117730" y="5057366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78054" y="6048919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20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02146" y="4633445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602146" y="4233335"/>
              <a:ext cx="3727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 smtClean="0">
                  <a:latin typeface="Courier"/>
                  <a:ea typeface="+mj-ea"/>
                  <a:cs typeface="Courier"/>
                </a:rPr>
                <a:t>x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35" name="Straight Arrow Connector 34"/>
            <p:cNvCxnSpPr>
              <a:endCxn id="31" idx="0"/>
            </p:cNvCxnSpPr>
            <p:nvPr/>
          </p:nvCxnSpPr>
          <p:spPr>
            <a:xfrm rot="16200000" flipH="1">
              <a:off x="1383951" y="5326215"/>
              <a:ext cx="1216807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262569" y="464573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6262569" y="4245625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"/>
                <a:ea typeface="+mj-ea"/>
                <a:cs typeface="Courier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39343" y="60489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rot="5400000">
            <a:off x="5646904" y="5247040"/>
            <a:ext cx="1222914" cy="38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13082" y="3913850"/>
            <a:ext cx="205036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Every function call has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which local variables are stored</a:t>
            </a:r>
          </a:p>
        </p:txBody>
      </p:sp>
      <p:cxnSp>
        <p:nvCxnSpPr>
          <p:cNvPr id="51" name="Straight Arrow Connector 50"/>
          <p:cNvCxnSpPr>
            <a:endCxn id="26" idx="1"/>
          </p:cNvCxnSpPr>
          <p:nvPr/>
        </p:nvCxnSpPr>
        <p:spPr>
          <a:xfrm>
            <a:off x="4543778" y="4769556"/>
            <a:ext cx="728464" cy="29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201720" y="3337762"/>
            <a:ext cx="45011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it possible that the values of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x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not interfere with each other?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8477181" y="4022016"/>
            <a:ext cx="6668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ch7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16" grpId="1" animBg="1"/>
      <p:bldP spid="12" grpId="1" animBg="1"/>
      <p:bldP spid="12" grpId="2" animBg="1"/>
      <p:bldP spid="12" grpId="3" animBg="1"/>
      <p:bldP spid="19" grpId="0" animBg="1"/>
      <p:bldP spid="21" grpId="0"/>
      <p:bldP spid="23" grpId="0" animBg="1"/>
      <p:bldP spid="26" grpId="0" animBg="1"/>
      <p:bldP spid="28" grpId="0"/>
      <p:bldP spid="39" grpId="0" animBg="1"/>
      <p:bldP spid="40" grpId="0"/>
      <p:bldP spid="41" grpId="0" animBg="1"/>
      <p:bldP spid="47" grpId="3" animBg="1"/>
      <p:bldP spid="47" grpId="4" animBg="1"/>
      <p:bldP spid="49" grpId="0"/>
      <p:bldP spid="34" grpId="0"/>
      <p:bldP spid="3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Function call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534650" y="1470025"/>
            <a:ext cx="2404792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h(n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print('Start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g(n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print('Start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f(n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print('Start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65081" y="3628356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65081" y="3628356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45221" y="361044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4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f(4)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g(3)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2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h(2)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28830" y="4243021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68207" y="4893966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5268208" y="5721179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3128830" y="5960208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f(4)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f(4)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f(4)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g(3)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g(3)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g(3)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04255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print(1/n)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h(2)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h(2)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print(1/n)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h(2)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165080" y="1467291"/>
            <a:ext cx="45549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Every function call has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which local variables are stored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165081" y="2482953"/>
            <a:ext cx="466439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 that there are several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active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values of </a:t>
            </a:r>
            <a:r>
              <a:rPr lang="en-US" sz="2000" kern="0" dirty="0" err="1" smtClean="0">
                <a:latin typeface="Courier"/>
                <a:ea typeface="+mj-ea"/>
                <a:cs typeface="Courier"/>
              </a:rPr>
              <a:t>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one in each namespace;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how are all the namespaces managed by Python?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130912" y="6448238"/>
            <a:ext cx="62667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How does Python know which line to return to?</a:t>
            </a:r>
          </a:p>
        </p:txBody>
      </p:sp>
      <p:cxnSp>
        <p:nvCxnSpPr>
          <p:cNvPr id="37" name="Straight Arrow Connector 36"/>
          <p:cNvCxnSpPr>
            <a:stCxn id="32" idx="1"/>
          </p:cNvCxnSpPr>
          <p:nvPr/>
        </p:nvCxnSpPr>
        <p:spPr>
          <a:xfrm rot="10800000">
            <a:off x="3128830" y="6315375"/>
            <a:ext cx="1002082" cy="3329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4897086" y="6188693"/>
            <a:ext cx="444494" cy="2977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19200" y="3801616"/>
            <a:ext cx="10260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8020466" y="4559506"/>
            <a:ext cx="779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stack.py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31" grpId="0"/>
      <p:bldP spid="32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Program stack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521950" y="1519214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1. </a:t>
            </a: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h(n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2.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print('Start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3. </a:t>
            </a:r>
            <a:r>
              <a:rPr lang="en-US" sz="1400" dirty="0" smtClean="0">
                <a:latin typeface="Courier"/>
                <a:cs typeface="Courier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4.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5. 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6. </a:t>
            </a: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g(n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7.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print('Start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8. </a:t>
            </a:r>
            <a:r>
              <a:rPr lang="en-US" sz="1400" dirty="0" smtClean="0">
                <a:latin typeface="Courier"/>
                <a:cs typeface="Courier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9.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10. 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11. </a:t>
            </a: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f(n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12.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print('Start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13. </a:t>
            </a:r>
            <a:r>
              <a:rPr lang="en-US" sz="1400" dirty="0" smtClean="0">
                <a:latin typeface="Courier"/>
                <a:cs typeface="Courier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"/>
              </a:rPr>
              <a:t>14.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4085" y="3623940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54085" y="3623940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f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g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Start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4737" y="3670103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4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f(4)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g(3)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2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h(2)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f(4)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f(4)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f(4)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g(3)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g(3)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g(3)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print(1/n)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h(2)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h(2)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print(1/n)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"/>
              </a:rPr>
              <a:t>h(2)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775381" y="2716526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line = 14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n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 = 4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775381" y="1992007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line = 9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n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 =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 3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0" y="1519214"/>
            <a:ext cx="26775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system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chunk of memory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program stack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its job is to remember the values defined in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endParaRPr lang="en-US" sz="2000" kern="0" dirty="0" smtClean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775381" y="3458206"/>
            <a:ext cx="12256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Program stack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098800" y="2102745"/>
            <a:ext cx="167658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… the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 be executed after g(n-1) returns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70428" y="2733687"/>
            <a:ext cx="604953" cy="1077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0" y="1519214"/>
            <a:ext cx="26775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system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chunk of memory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program stack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its job is to remember the values defined in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and …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8222955" y="4611707"/>
            <a:ext cx="779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stack.py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33" grpId="0"/>
      <p:bldP spid="37" grpId="0"/>
      <p:bldP spid="38" grpId="0"/>
      <p:bldP spid="38" grpId="1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Scope and global vs. local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5248" y="1653780"/>
            <a:ext cx="693955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Every function call has a namespace associated with it.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</a:t>
            </a:r>
            <a:r>
              <a:rPr lang="en-US" dirty="0" smtClean="0"/>
              <a:t>his namespace is where names defined during the execution of the function (e.g., local variables) live.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scope </a:t>
            </a:r>
            <a:r>
              <a:rPr lang="en-US" dirty="0" smtClean="0"/>
              <a:t>of these names (i.e., the space where they live) is the namespace of the function.</a:t>
            </a:r>
            <a:endParaRPr lang="en-US" kern="0" dirty="0" smtClean="0"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48" y="3692059"/>
            <a:ext cx="753153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Outside of its scope, the name does not exist, and any reference to it will result in an error.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Names assigned/defined </a:t>
            </a:r>
            <a:r>
              <a:rPr lang="en-US" dirty="0" smtClean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 smtClean="0"/>
              <a:t>are said to have </a:t>
            </a:r>
            <a:r>
              <a:rPr lang="en-US" dirty="0" smtClean="0">
                <a:solidFill>
                  <a:srgbClr val="FF0000"/>
                </a:solidFill>
              </a:rPr>
              <a:t>global scope</a:t>
            </a:r>
            <a:r>
              <a:rPr lang="en-US" dirty="0" smtClean="0"/>
              <a:t>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Scope and global vs. local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48" y="3692059"/>
            <a:ext cx="75315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Outside of its scope, the name does not exist, and any reference to it will result in an error.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Names assigned/defined </a:t>
            </a:r>
            <a:r>
              <a:rPr lang="en-US" dirty="0" smtClean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 smtClean="0"/>
              <a:t>are said to have </a:t>
            </a:r>
            <a:r>
              <a:rPr lang="en-US" dirty="0" smtClean="0">
                <a:solidFill>
                  <a:srgbClr val="FF0000"/>
                </a:solidFill>
              </a:rPr>
              <a:t>global scope</a:t>
            </a:r>
            <a:r>
              <a:rPr lang="en-US" dirty="0" smtClean="0"/>
              <a:t>. Their scope is the </a:t>
            </a:r>
            <a:r>
              <a:rPr lang="en-US" dirty="0" smtClean="0">
                <a:solidFill>
                  <a:srgbClr val="FF0000"/>
                </a:solidFill>
              </a:rPr>
              <a:t>namespace associated with the shell or the whole module</a:t>
            </a:r>
            <a:r>
              <a:rPr lang="en-US" dirty="0" smtClean="0"/>
              <a:t>. Variables with global scope are referred to as </a:t>
            </a:r>
            <a:r>
              <a:rPr lang="en-US" dirty="0" smtClean="0">
                <a:solidFill>
                  <a:srgbClr val="FF0000"/>
                </a:solidFill>
              </a:rPr>
              <a:t>global variables</a:t>
            </a:r>
            <a:r>
              <a:rPr lang="en-US" dirty="0" smtClean="0"/>
              <a:t>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075485" y="2761660"/>
            <a:ext cx="173583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cs typeface="Courier"/>
              </a:rPr>
              <a:t> = 5  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199573" y="1853718"/>
            <a:ext cx="2944427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981270" y="3069437"/>
            <a:ext cx="830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scope.py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7837" y="3212402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5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 rot="16200000" flipH="1">
            <a:off x="2079603" y="2215568"/>
            <a:ext cx="1216806" cy="77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5851" y="1396818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1005851" y="2220851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14729" y="182925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2114729" y="142914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"/>
                <a:ea typeface="+mj-ea"/>
                <a:cs typeface="Courier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248" y="3692059"/>
            <a:ext cx="75315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Outside of its scope, the name does not exist, and any reference to it will result in an error.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Names assigned/defined </a:t>
            </a:r>
            <a:r>
              <a:rPr lang="en-US" dirty="0" smtClean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 smtClean="0"/>
              <a:t>are said to have </a:t>
            </a:r>
            <a:r>
              <a:rPr lang="en-US" dirty="0" smtClean="0">
                <a:solidFill>
                  <a:srgbClr val="FF0000"/>
                </a:solidFill>
              </a:rPr>
              <a:t>global scope</a:t>
            </a:r>
            <a:r>
              <a:rPr lang="en-US" dirty="0" smtClean="0"/>
              <a:t>. Their scope is the </a:t>
            </a:r>
            <a:r>
              <a:rPr lang="en-US" dirty="0" smtClean="0">
                <a:solidFill>
                  <a:srgbClr val="FF0000"/>
                </a:solidFill>
              </a:rPr>
              <a:t>namespace associated with the shell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005851" y="2220851"/>
            <a:ext cx="1210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scope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 animBg="1"/>
      <p:bldP spid="8" grpId="0" animBg="1"/>
      <p:bldP spid="9" grpId="0"/>
      <p:bldP spid="14" grpId="0"/>
      <p:bldP spid="17" grpId="0"/>
      <p:bldP spid="18" grpId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29962</TotalTime>
  <Words>9578</Words>
  <Application>Microsoft Macintosh PowerPoint</Application>
  <PresentationFormat>On-screen Show (4:3)</PresentationFormat>
  <Paragraphs>1787</Paragraphs>
  <Slides>31</Slides>
  <Notes>13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Title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DePaul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Ljubomir Perkovic</cp:lastModifiedBy>
  <cp:revision>185</cp:revision>
  <dcterms:created xsi:type="dcterms:W3CDTF">2014-01-04T14:02:36Z</dcterms:created>
  <dcterms:modified xsi:type="dcterms:W3CDTF">2014-01-06T21:11:08Z</dcterms:modified>
</cp:coreProperties>
</file>