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49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0" r:id="rId1"/>
  </p:sldMasterIdLst>
  <p:notesMasterIdLst>
    <p:notesMasterId r:id="rId53"/>
  </p:notesMasterIdLst>
  <p:sldIdLst>
    <p:sldId id="257" r:id="rId2"/>
    <p:sldId id="359" r:id="rId3"/>
    <p:sldId id="390" r:id="rId4"/>
    <p:sldId id="391" r:id="rId5"/>
    <p:sldId id="392" r:id="rId6"/>
    <p:sldId id="393" r:id="rId7"/>
    <p:sldId id="397" r:id="rId8"/>
    <p:sldId id="396" r:id="rId9"/>
    <p:sldId id="395" r:id="rId10"/>
    <p:sldId id="398" r:id="rId11"/>
    <p:sldId id="399" r:id="rId12"/>
    <p:sldId id="400" r:id="rId13"/>
    <p:sldId id="401" r:id="rId14"/>
    <p:sldId id="402" r:id="rId15"/>
    <p:sldId id="404" r:id="rId16"/>
    <p:sldId id="405" r:id="rId17"/>
    <p:sldId id="406" r:id="rId18"/>
    <p:sldId id="403" r:id="rId19"/>
    <p:sldId id="407" r:id="rId20"/>
    <p:sldId id="408" r:id="rId21"/>
    <p:sldId id="409" r:id="rId22"/>
    <p:sldId id="410" r:id="rId23"/>
    <p:sldId id="412" r:id="rId24"/>
    <p:sldId id="411" r:id="rId25"/>
    <p:sldId id="413" r:id="rId26"/>
    <p:sldId id="415" r:id="rId27"/>
    <p:sldId id="414" r:id="rId28"/>
    <p:sldId id="416" r:id="rId29"/>
    <p:sldId id="417" r:id="rId30"/>
    <p:sldId id="418" r:id="rId31"/>
    <p:sldId id="420" r:id="rId32"/>
    <p:sldId id="421" r:id="rId33"/>
    <p:sldId id="423" r:id="rId34"/>
    <p:sldId id="428" r:id="rId35"/>
    <p:sldId id="424" r:id="rId36"/>
    <p:sldId id="425" r:id="rId37"/>
    <p:sldId id="426" r:id="rId38"/>
    <p:sldId id="427" r:id="rId39"/>
    <p:sldId id="429" r:id="rId40"/>
    <p:sldId id="430" r:id="rId41"/>
    <p:sldId id="431" r:id="rId42"/>
    <p:sldId id="433" r:id="rId43"/>
    <p:sldId id="432" r:id="rId44"/>
    <p:sldId id="434" r:id="rId45"/>
    <p:sldId id="435" r:id="rId46"/>
    <p:sldId id="436" r:id="rId47"/>
    <p:sldId id="439" r:id="rId48"/>
    <p:sldId id="440" r:id="rId49"/>
    <p:sldId id="438" r:id="rId50"/>
    <p:sldId id="441" r:id="rId51"/>
    <p:sldId id="44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307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320" y="-112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Object-Oriented Programming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Defining new Python Classes</a:t>
            </a:r>
            <a:endParaRPr lang="en-US" sz="2400" dirty="0" smtClean="0">
              <a:latin typeface="Courier"/>
              <a:cs typeface="Courier"/>
            </a:endParaRP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Container Classes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Overloaded Operators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Inheritance</a:t>
            </a:r>
          </a:p>
          <a:p>
            <a:pPr marL="344488" indent="-344488">
              <a:spcAft>
                <a:spcPts val="600"/>
              </a:spcAft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User-Defined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Add new method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getx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to class Point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4554" y="2870868"/>
            <a:ext cx="283030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point.getx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7540" y="1654471"/>
            <a:ext cx="589454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the point'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namespaces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13764" y="1316108"/>
            <a:ext cx="72893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stored in the namespace of an object (instance) are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instance variables (or instance attributes)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Every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will have its own namespace and therefore its own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variables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3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"/>
                  <a:ea typeface="+mj-ea"/>
                  <a:cs typeface="Courier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4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b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"/>
                  <a:ea typeface="+mj-ea"/>
                  <a:cs typeface="Courier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b.x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3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"/>
                  <a:ea typeface="+mj-ea"/>
                  <a:cs typeface="Courier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4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b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"/>
                  <a:ea typeface="+mj-ea"/>
                  <a:cs typeface="Courier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63" name="TextBox 62"/>
          <p:cNvSpPr txBox="1"/>
          <p:nvPr/>
        </p:nvSpPr>
        <p:spPr bwMode="auto">
          <a:xfrm>
            <a:off x="0" y="2775065"/>
            <a:ext cx="345105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dir(a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['__class__', '__</a:t>
            </a:r>
            <a:r>
              <a:rPr lang="en-US" sz="1400" dirty="0" err="1" smtClean="0">
                <a:latin typeface="Courier"/>
                <a:cs typeface="Courier"/>
              </a:rPr>
              <a:t>delattr</a:t>
            </a:r>
            <a:r>
              <a:rPr lang="en-US" sz="1400" dirty="0" smtClean="0">
                <a:latin typeface="Courier"/>
                <a:cs typeface="Courier"/>
              </a:rPr>
              <a:t>__', '__</a:t>
            </a:r>
            <a:r>
              <a:rPr lang="en-US" sz="1400" dirty="0" err="1" smtClean="0">
                <a:latin typeface="Courier"/>
                <a:cs typeface="Courier"/>
              </a:rPr>
              <a:t>dict</a:t>
            </a:r>
            <a:r>
              <a:rPr lang="en-US" sz="1400" dirty="0" smtClean="0">
                <a:latin typeface="Courier"/>
                <a:cs typeface="Courier"/>
              </a:rPr>
              <a:t>__', '__doc__', '__</a:t>
            </a:r>
            <a:r>
              <a:rPr lang="en-US" sz="1400" dirty="0" err="1" smtClean="0">
                <a:latin typeface="Courier"/>
                <a:cs typeface="Courier"/>
              </a:rPr>
              <a:t>eq</a:t>
            </a:r>
            <a:r>
              <a:rPr lang="en-US" sz="1400" dirty="0" smtClean="0">
                <a:latin typeface="Courier"/>
                <a:cs typeface="Courier"/>
              </a:rPr>
              <a:t>__', '__format__', '__</a:t>
            </a:r>
            <a:r>
              <a:rPr lang="en-US" sz="1400" dirty="0" err="1" smtClean="0">
                <a:latin typeface="Courier"/>
                <a:cs typeface="Courier"/>
              </a:rPr>
              <a:t>ge</a:t>
            </a:r>
            <a:r>
              <a:rPr lang="en-US" sz="1400" dirty="0" smtClean="0">
                <a:latin typeface="Courier"/>
                <a:cs typeface="Courier"/>
              </a:rPr>
              <a:t>__', '__</a:t>
            </a:r>
            <a:r>
              <a:rPr lang="en-US" sz="1400" dirty="0" err="1" smtClean="0">
                <a:latin typeface="Courier"/>
                <a:cs typeface="Courier"/>
              </a:rPr>
              <a:t>getattribute</a:t>
            </a:r>
            <a:r>
              <a:rPr lang="en-US" sz="1400" dirty="0" smtClean="0">
                <a:latin typeface="Courier"/>
                <a:cs typeface="Courier"/>
              </a:rPr>
              <a:t>__', '__</a:t>
            </a:r>
            <a:r>
              <a:rPr lang="en-US" sz="1400" dirty="0" err="1" smtClean="0">
                <a:latin typeface="Courier"/>
                <a:cs typeface="Courier"/>
              </a:rPr>
              <a:t>gt</a:t>
            </a:r>
            <a:r>
              <a:rPr lang="en-US" sz="1400" dirty="0" smtClean="0">
                <a:latin typeface="Courier"/>
                <a:cs typeface="Courier"/>
              </a:rPr>
              <a:t>__', '__hash__', '__init__', '__le__', '__</a:t>
            </a:r>
            <a:r>
              <a:rPr lang="en-US" sz="1400" dirty="0" err="1" smtClean="0">
                <a:latin typeface="Courier"/>
                <a:cs typeface="Courier"/>
              </a:rPr>
              <a:t>lt</a:t>
            </a:r>
            <a:r>
              <a:rPr lang="en-US" sz="1400" dirty="0" smtClean="0">
                <a:latin typeface="Courier"/>
                <a:cs typeface="Courier"/>
              </a:rPr>
              <a:t>__', '__module__', '__ne__', '__new__', '__reduce__', '__</a:t>
            </a:r>
            <a:r>
              <a:rPr lang="en-US" sz="1400" dirty="0" err="1" smtClean="0">
                <a:latin typeface="Courier"/>
                <a:cs typeface="Courier"/>
              </a:rPr>
              <a:t>reduce_ex</a:t>
            </a:r>
            <a:r>
              <a:rPr lang="en-US" sz="1400" dirty="0" smtClean="0">
                <a:latin typeface="Courier"/>
                <a:cs typeface="Courier"/>
              </a:rPr>
              <a:t>__', '__</a:t>
            </a:r>
            <a:r>
              <a:rPr lang="en-US" sz="1400" dirty="0" err="1" smtClean="0">
                <a:latin typeface="Courier"/>
                <a:cs typeface="Courier"/>
              </a:rPr>
              <a:t>repr</a:t>
            </a:r>
            <a:r>
              <a:rPr lang="en-US" sz="1400" dirty="0" smtClean="0">
                <a:latin typeface="Courier"/>
                <a:cs typeface="Courier"/>
              </a:rPr>
              <a:t>__', '__</a:t>
            </a:r>
            <a:r>
              <a:rPr lang="en-US" sz="1400" dirty="0" err="1" smtClean="0">
                <a:latin typeface="Courier"/>
                <a:cs typeface="Courier"/>
              </a:rPr>
              <a:t>setattr</a:t>
            </a:r>
            <a:r>
              <a:rPr lang="en-US" sz="1400" dirty="0" smtClean="0">
                <a:latin typeface="Courier"/>
                <a:cs typeface="Courier"/>
              </a:rPr>
              <a:t>__', '__</a:t>
            </a:r>
            <a:r>
              <a:rPr lang="en-US" sz="1400" dirty="0" err="1" smtClean="0">
                <a:latin typeface="Courier"/>
                <a:cs typeface="Courier"/>
              </a:rPr>
              <a:t>sizeof</a:t>
            </a:r>
            <a:r>
              <a:rPr lang="en-US" sz="1400" dirty="0" smtClean="0">
                <a:latin typeface="Courier"/>
                <a:cs typeface="Courier"/>
              </a:rPr>
              <a:t>__', '__</a:t>
            </a:r>
            <a:r>
              <a:rPr lang="en-US" sz="1400" dirty="0" err="1" smtClean="0">
                <a:latin typeface="Courier"/>
                <a:cs typeface="Courier"/>
              </a:rPr>
              <a:t>str</a:t>
            </a:r>
            <a:r>
              <a:rPr lang="en-US" sz="1400" dirty="0" smtClean="0">
                <a:latin typeface="Courier"/>
                <a:cs typeface="Courier"/>
              </a:rPr>
              <a:t>__', '__</a:t>
            </a:r>
            <a:r>
              <a:rPr lang="en-US" sz="1400" dirty="0" err="1" smtClean="0">
                <a:latin typeface="Courier"/>
                <a:cs typeface="Courier"/>
              </a:rPr>
              <a:t>subclasshook</a:t>
            </a:r>
            <a:r>
              <a:rPr lang="en-US" sz="1400" dirty="0" smtClean="0">
                <a:latin typeface="Courier"/>
                <a:cs typeface="Courier"/>
              </a:rPr>
              <a:t>__', '__</a:t>
            </a:r>
            <a:r>
              <a:rPr lang="en-US" sz="1400" dirty="0" err="1" smtClean="0">
                <a:latin typeface="Courier"/>
                <a:cs typeface="Courier"/>
              </a:rPr>
              <a:t>weakref</a:t>
            </a:r>
            <a:r>
              <a:rPr lang="en-US" sz="1400" dirty="0" smtClean="0">
                <a:latin typeface="Courier"/>
                <a:cs typeface="Courier"/>
              </a:rPr>
              <a:t>__', 'get', 'move', '</a:t>
            </a:r>
            <a:r>
              <a:rPr lang="en-US" sz="1400" dirty="0" err="1" smtClean="0">
                <a:latin typeface="Courier"/>
                <a:cs typeface="Courier"/>
              </a:rPr>
              <a:t>setx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sety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', '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’]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92439" y="1643255"/>
            <a:ext cx="32586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instance of a class </a:t>
            </a:r>
            <a:r>
              <a:rPr lang="en-US" sz="2000" dirty="0" smtClean="0">
                <a:solidFill>
                  <a:srgbClr val="FF0000"/>
                </a:solidFill>
              </a:rPr>
              <a:t>inherits all the class attributes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setx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Point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sety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smtClean="0">
                  <a:latin typeface="Courier"/>
                  <a:ea typeface="+mj-ea"/>
                  <a:cs typeface="Courier"/>
                </a:rPr>
                <a:t>move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"/>
                  <a:ea typeface="+mj-ea"/>
                  <a:cs typeface="Courier"/>
                </a:rPr>
                <a:t>get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"/>
                  <a:ea typeface="+mj-ea"/>
                  <a:cs typeface="Courier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rot="16200000" flipV="1">
            <a:off x="2015181" y="6134247"/>
            <a:ext cx="334951" cy="264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2292324" y="6258991"/>
            <a:ext cx="35002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 bwMode="auto">
          <a:xfrm>
            <a:off x="253256" y="6434003"/>
            <a:ext cx="3324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Point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attributes inherited by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a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385933" y="6126708"/>
            <a:ext cx="350026" cy="264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 flipH="1" flipV="1">
            <a:off x="843069" y="6086536"/>
            <a:ext cx="350028" cy="344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1294969" y="5869084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1979397" y="5854009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366152" y="6064671"/>
            <a:ext cx="4432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dir()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attributes of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object, including the inherited ones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1874966" y="6434003"/>
            <a:ext cx="2130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instance attributes of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7" grpId="0"/>
      <p:bldP spid="56" grpId="0"/>
      <p:bldP spid="79" grpId="0"/>
      <p:bldP spid="7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3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"/>
                  <a:ea typeface="+mj-ea"/>
                  <a:cs typeface="Courier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4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b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"/>
                  <a:ea typeface="+mj-ea"/>
                  <a:cs typeface="Courier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"/>
                  <a:cs typeface="Courier"/>
                </a:rPr>
                <a:t>0</a:t>
              </a:r>
              <a:endParaRPr lang="en-US" dirty="0">
                <a:solidFill>
                  <a:srgbClr val="000000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setx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Point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"/>
                  <a:ea typeface="+mj-ea"/>
                  <a:cs typeface="Courier"/>
                </a:rPr>
                <a:t>sety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smtClean="0">
                  <a:latin typeface="Courier"/>
                  <a:ea typeface="+mj-ea"/>
                  <a:cs typeface="Courier"/>
                </a:rPr>
                <a:t>move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"/>
                  <a:ea typeface="+mj-ea"/>
                  <a:cs typeface="Courier"/>
                </a:rPr>
                <a:t>get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"/>
                  <a:ea typeface="+mj-ea"/>
                  <a:cs typeface="Courier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238108" y="1643255"/>
            <a:ext cx="344445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Method names </a:t>
            </a:r>
            <a:r>
              <a:rPr lang="en-US" sz="2000" dirty="0" err="1" smtClean="0">
                <a:latin typeface="Courier"/>
                <a:cs typeface="Courier"/>
              </a:rPr>
              <a:t>setx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sety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sz="2000" dirty="0" smtClean="0">
                <a:latin typeface="Courier"/>
                <a:cs typeface="Courier"/>
              </a:rPr>
              <a:t>get</a:t>
            </a:r>
            <a:r>
              <a:rPr lang="en-US" sz="2000" dirty="0" smtClean="0">
                <a:solidFill>
                  <a:schemeClr val="accent1"/>
                </a:solidFill>
              </a:rPr>
              <a:t>, and </a:t>
            </a:r>
            <a:r>
              <a:rPr lang="en-US" sz="2000" dirty="0" smtClean="0">
                <a:latin typeface="Courier"/>
                <a:cs typeface="Courier"/>
              </a:rPr>
              <a:t>move</a:t>
            </a:r>
            <a:r>
              <a:rPr lang="en-US" sz="2000" dirty="0" smtClean="0">
                <a:solidFill>
                  <a:schemeClr val="accent1"/>
                </a:solidFill>
              </a:rPr>
              <a:t> are defined in namespace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Point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not in namespace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b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38108" y="3121867"/>
            <a:ext cx="3444455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Python does the following when evaluating expression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a.setx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It first attempts to find name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setx</a:t>
            </a:r>
            <a:r>
              <a:rPr lang="en-US" dirty="0" smtClean="0">
                <a:solidFill>
                  <a:schemeClr val="accent1"/>
                </a:solidFill>
              </a:rPr>
              <a:t> in object (namespace)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 smtClean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If name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setx</a:t>
            </a:r>
            <a:r>
              <a:rPr lang="en-US" dirty="0" smtClean="0">
                <a:solidFill>
                  <a:schemeClr val="accent1"/>
                </a:solidFill>
              </a:rPr>
              <a:t> does not exist in namespace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, then it attempts to find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setx</a:t>
            </a:r>
            <a:r>
              <a:rPr lang="en-US" dirty="0" smtClean="0">
                <a:solidFill>
                  <a:schemeClr val="accent1"/>
                </a:solidFill>
              </a:rPr>
              <a:t> in namespace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Point</a:t>
            </a:r>
            <a:endParaRPr lang="en-US" kern="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&lt;Class Name&gt;: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&lt;class variable 1&gt;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&lt;class variable 2&gt;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&lt;class method 1&gt;(self, arg11, arg12,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&lt;implementation of class method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&lt;class method 2&gt;(self, arg21, arg22,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&lt;implementation of class method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174744"/>
            <a:ext cx="2755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no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(No) class documentation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975999" cy="504753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help(Point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Point(builtins.object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  <a:r>
              <a:rPr lang="en-US" sz="1400" dirty="0" err="1" smtClean="0">
                <a:latin typeface="Courier"/>
                <a:cs typeface="Courier"/>
              </a:rPr>
              <a:t>get(self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  <a:r>
              <a:rPr lang="en-US" sz="1400" dirty="0" err="1" smtClean="0">
                <a:latin typeface="Courier"/>
                <a:cs typeface="Courier"/>
              </a:rPr>
              <a:t>move(self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dx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dy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  <a:r>
              <a:rPr lang="en-US" sz="1400" dirty="0" err="1" smtClean="0">
                <a:latin typeface="Courier"/>
                <a:cs typeface="Courier"/>
              </a:rPr>
              <a:t>setx(self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xcoord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  <a:r>
              <a:rPr lang="en-US" sz="1400" dirty="0" err="1" smtClean="0">
                <a:latin typeface="Courier"/>
                <a:cs typeface="Courier"/>
              </a:rPr>
              <a:t>sety(self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ycoord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__</a:t>
            </a:r>
            <a:r>
              <a:rPr lang="en-US" sz="1400" dirty="0" err="1" smtClean="0">
                <a:latin typeface="Courier"/>
                <a:cs typeface="Courier"/>
              </a:rPr>
              <a:t>dict</a:t>
            </a:r>
            <a:r>
              <a:rPr lang="en-US" sz="1400" dirty="0" smtClean="0">
                <a:latin typeface="Courier"/>
                <a:cs typeface="Courier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    dictionary for instance variables (if defined)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__</a:t>
            </a:r>
            <a:r>
              <a:rPr lang="en-US" sz="1400" dirty="0" err="1" smtClean="0">
                <a:latin typeface="Courier"/>
                <a:cs typeface="Courier"/>
              </a:rPr>
              <a:t>weakref</a:t>
            </a:r>
            <a:r>
              <a:rPr lang="en-US" sz="1400" dirty="0" smtClean="0">
                <a:latin typeface="Courier"/>
                <a:cs typeface="Courier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    list of weak references to the object (if defined)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9093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87300"/>
            <a:ext cx="7975999" cy="52629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help(Point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Point(builtins.object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class that represents a point in the plane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  <a:r>
              <a:rPr lang="en-US" sz="1400" dirty="0" err="1" smtClean="0">
                <a:latin typeface="Courier"/>
                <a:cs typeface="Courier"/>
              </a:rPr>
              <a:t>get(self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return a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with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coordinates of the point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  <a:r>
              <a:rPr lang="en-US" sz="1400" dirty="0" err="1" smtClean="0">
                <a:latin typeface="Courier"/>
                <a:cs typeface="Courier"/>
              </a:rPr>
              <a:t>move(self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dx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dy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change the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  <a:r>
              <a:rPr lang="en-US" sz="1400" dirty="0" err="1" smtClean="0">
                <a:latin typeface="Courier"/>
                <a:cs typeface="Courier"/>
              </a:rPr>
              <a:t>setx(self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xcoord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set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  <a:r>
              <a:rPr lang="en-US" sz="1400" dirty="0" err="1" smtClean="0">
                <a:latin typeface="Courier"/>
                <a:cs typeface="Courier"/>
              </a:rPr>
              <a:t>sety(self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ycoord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set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392860"/>
            <a:ext cx="529350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Develop class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Animal</a:t>
            </a:r>
            <a:r>
              <a:rPr lang="en-US" sz="2000" dirty="0" smtClean="0">
                <a:solidFill>
                  <a:schemeClr val="accent1"/>
                </a:solidFill>
              </a:rPr>
              <a:t> that supports methods: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 smtClean="0">
                <a:latin typeface="Courier"/>
                <a:cs typeface="Courier"/>
              </a:rPr>
              <a:t>setSpecies(species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 smtClean="0">
                <a:latin typeface="Courier"/>
                <a:cs typeface="Courier"/>
              </a:rPr>
              <a:t>setLanguage(language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speak()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478061" y="1470025"/>
            <a:ext cx="347797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snoopy.setpecies('dog</a:t>
            </a:r>
            <a:r>
              <a:rPr lang="en-US" sz="1400" dirty="0" smtClean="0">
                <a:latin typeface="Courier"/>
                <a:cs typeface="Courier"/>
              </a:rPr>
              <a:t>') &gt;&gt;&gt; </a:t>
            </a:r>
            <a:r>
              <a:rPr lang="en-US" sz="1400" dirty="0" err="1" smtClean="0">
                <a:latin typeface="Courier"/>
                <a:cs typeface="Courier"/>
              </a:rPr>
              <a:t>snoopy.setLanguage('bark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snoopy.speak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 am a dog and I bark.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3186366"/>
            <a:ext cx="721853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setSpecies(self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self.spec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setLanguage(self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speak(self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print('I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am a {} and I {}.'.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format(self.spec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185195" y="3008309"/>
            <a:ext cx="287052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Overloaded constructor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2" y="3162197"/>
            <a:ext cx="2871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It would be better if we could do it in one step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4534285"/>
            <a:ext cx="287052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62159" y="1622425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622425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def __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'initialize coordinates to (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806871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It takes 3 steps to create a </a:t>
            </a:r>
            <a:r>
              <a:rPr lang="en-US" sz="2000" dirty="0" smtClean="0"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object at specific </a:t>
            </a:r>
            <a:r>
              <a:rPr lang="en-US" sz="2000" dirty="0" err="1" smtClean="0">
                <a:solidFill>
                  <a:schemeClr val="accent1"/>
                </a:solidFill>
              </a:rPr>
              <a:t>x</a:t>
            </a:r>
            <a:r>
              <a:rPr lang="en-US" sz="2000" dirty="0" smtClean="0">
                <a:solidFill>
                  <a:schemeClr val="accent1"/>
                </a:solidFill>
              </a:rPr>
              <a:t> and </a:t>
            </a:r>
            <a:r>
              <a:rPr lang="en-US" sz="2000" dirty="0" err="1" smtClean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chemeClr val="accent1"/>
                </a:solidFill>
              </a:rPr>
              <a:t> coordinates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03341" y="1131471"/>
            <a:ext cx="46598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called by Python each time 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Point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is created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460024" y="1602555"/>
            <a:ext cx="854721" cy="589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81" grpId="0"/>
      <p:bldP spid="26" grpId="0" animBg="1"/>
      <p:bldP spid="27" grpId="0" animBg="1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 new 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class: </a:t>
            </a:r>
            <a:r>
              <a:rPr lang="en-US" sz="3600" b="1" kern="0" noProof="0" dirty="0" smtClean="0">
                <a:latin typeface="Courier"/>
                <a:ea typeface="+mj-ea"/>
                <a:cs typeface="Courier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95363"/>
            <a:ext cx="764814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would like to have a class that represents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points on a plane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for a graphics app, say</a:t>
            </a:r>
            <a:r>
              <a:rPr lang="en-US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563338" y="4911014"/>
            <a:ext cx="191842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868966" y="4188393"/>
            <a:ext cx="194131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327561" y="3483785"/>
            <a:ext cx="137160" cy="1348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 rot="5400000">
            <a:off x="6749381" y="4264256"/>
            <a:ext cx="1292375" cy="1147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5" idx="2"/>
          </p:cNvCxnSpPr>
          <p:nvPr/>
        </p:nvCxnSpPr>
        <p:spPr>
          <a:xfrm>
            <a:off x="6833064" y="3539975"/>
            <a:ext cx="494497" cy="11239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248892" y="4832348"/>
            <a:ext cx="295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6592114" y="3310283"/>
            <a:ext cx="30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396143" y="3218532"/>
            <a:ext cx="7341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point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2502963"/>
            <a:ext cx="6887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first informally describe how we would like to use this class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091274" y="3218532"/>
          <a:ext cx="5894540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32067"/>
                <a:gridCol w="37624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p.setx(xcoord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p.sety(ycoord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p.get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p.move(dx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dy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 bwMode="auto">
          <a:xfrm>
            <a:off x="709358" y="6354891"/>
            <a:ext cx="4519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we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 this new class </a:t>
            </a:r>
            <a:r>
              <a:rPr lang="en-US" sz="2000" kern="0" dirty="0" smtClean="0">
                <a:latin typeface="Courier"/>
                <a:ea typeface="+mj-ea"/>
                <a:cs typeface="Courier"/>
              </a:rPr>
              <a:t>Point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4" grpId="2" animBg="1"/>
      <p:bldP spid="39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1" animBg="1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Default constructor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'initialize coordinates to (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748910"/>
            <a:ext cx="30769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Problem: Now we can’t create an uninitialized point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3453087"/>
            <a:ext cx="639179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TypeError</a:t>
            </a:r>
            <a:r>
              <a:rPr lang="en-US" sz="1400" dirty="0" smtClean="0">
                <a:latin typeface="Courier"/>
                <a:cs typeface="Courier"/>
              </a:rPr>
              <a:t>: __init__() takes exactly 3 arguments (1 given)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195" y="5098204"/>
            <a:ext cx="2055069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85194" y="2596911"/>
            <a:ext cx="30229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Built-in types support </a:t>
            </a:r>
            <a:r>
              <a:rPr lang="en-US" sz="2000" dirty="0" smtClean="0">
                <a:solidFill>
                  <a:srgbClr val="FF0000"/>
                </a:solidFill>
              </a:rPr>
              <a:t>default constructors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=0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=0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'initialize coordinates to (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5194" y="5098204"/>
            <a:ext cx="205507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5194" y="3453087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Want to augment class </a:t>
            </a:r>
            <a:r>
              <a:rPr lang="en-US" sz="2000" dirty="0" smtClean="0"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so it supports a default constructor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72481" y="887136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xcoord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5137302" y="1474715"/>
            <a:ext cx="1031014" cy="532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5355783" y="1225688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coord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19293" y="1564242"/>
            <a:ext cx="803979" cy="692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6" grpId="1" animBg="1"/>
      <p:bldP spid="13" grpId="0" animBg="1"/>
      <p:bldP spid="13" grpId="1" animBg="1"/>
      <p:bldP spid="13" grpId="2" animBg="1"/>
      <p:bldP spid="14" grpId="0"/>
      <p:bldP spid="15" grpId="0" animBg="1"/>
      <p:bldP spid="17" grpId="0" animBg="1"/>
      <p:bldP spid="18" grpId="0"/>
      <p:bldP spid="19" grpId="0"/>
      <p:bldP spid="19" grpId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470025"/>
            <a:ext cx="8500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class </a:t>
            </a:r>
            <a:r>
              <a:rPr lang="en-US" sz="2000" dirty="0" smtClean="0">
                <a:latin typeface="Courier"/>
                <a:cs typeface="Courier"/>
              </a:rPr>
              <a:t>Animal</a:t>
            </a:r>
            <a:r>
              <a:rPr lang="en-US" sz="2000" dirty="0" smtClean="0">
                <a:solidFill>
                  <a:schemeClr val="accent1"/>
                </a:solidFill>
              </a:rPr>
              <a:t> we developed in the previous section so it supports a two, one, or no input argument constructor</a:t>
            </a:r>
            <a:endParaRPr lang="en-US" dirty="0" smtClean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58880" y="2540210"/>
            <a:ext cx="51264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snoopy = </a:t>
            </a:r>
            <a:r>
              <a:rPr lang="en-US" sz="1400" dirty="0" err="1" smtClean="0">
                <a:latin typeface="Courier"/>
                <a:cs typeface="Courier"/>
              </a:rPr>
              <a:t>Animal('dog</a:t>
            </a:r>
            <a:r>
              <a:rPr lang="en-US" sz="1400" dirty="0" smtClean="0">
                <a:latin typeface="Courier"/>
                <a:cs typeface="Courier"/>
              </a:rPr>
              <a:t>', 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snoopy.speak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 am a dog and I bark.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Animal('canary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tweety.speak</a:t>
            </a:r>
            <a:r>
              <a:rPr lang="en-US" sz="1400" dirty="0" smtClean="0">
                <a:latin typeface="Courier"/>
                <a:cs typeface="Courier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 am a canary and I make sounds.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animal = Animal()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animal.speak</a:t>
            </a:r>
            <a:r>
              <a:rPr lang="en-US" sz="1400" dirty="0" smtClean="0">
                <a:latin typeface="Courier"/>
                <a:cs typeface="Courier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 am a animal and I make sounds.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2863200"/>
            <a:ext cx="72752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species='animal', language='make sounds'):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self.species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self.language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setSpecies(self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self.spec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setLanguage(self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speak(self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print('I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am a {} and I {}.'.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format(self.spec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class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Card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7975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Goal: develop a  class </a:t>
            </a:r>
            <a:r>
              <a:rPr lang="en-US" sz="2000" dirty="0" smtClean="0">
                <a:latin typeface="Courier"/>
                <a:cs typeface="Courier"/>
              </a:rPr>
              <a:t>Card</a:t>
            </a:r>
            <a:r>
              <a:rPr lang="en-US" sz="2000" dirty="0" smtClean="0">
                <a:solidFill>
                  <a:schemeClr val="accent1"/>
                </a:solidFill>
              </a:rPr>
              <a:t> class to represent playing cards.</a:t>
            </a:r>
            <a:endParaRPr lang="en-US" sz="2000" dirty="0" smtClean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38355" y="3042340"/>
            <a:ext cx="35089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card = Card('3', '\u2660')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card.getRank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card.getSuit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'♠'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class Card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latin typeface="Courier"/>
                <a:cs typeface="Courier"/>
              </a:rPr>
              <a:t>Card(rank</a:t>
            </a:r>
            <a:r>
              <a:rPr lang="en-US" dirty="0" smtClean="0">
                <a:latin typeface="Courier"/>
                <a:cs typeface="Courier"/>
              </a:rPr>
              <a:t>, suit)</a:t>
            </a:r>
            <a:r>
              <a:rPr lang="en-US" dirty="0" smtClean="0">
                <a:solidFill>
                  <a:schemeClr val="accent1"/>
                </a:solidFill>
              </a:rPr>
              <a:t>: Constructor that initializes the rank and suit of the card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getRank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Returns the card’s rank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getSuit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Returns the card’s suit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1080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Container class: class </a:t>
            </a:r>
            <a:r>
              <a:rPr lang="en-US" sz="3600" b="1" kern="0" dirty="0" smtClean="0">
                <a:latin typeface="Courier"/>
                <a:cs typeface="Courier"/>
              </a:rPr>
              <a:t>Deck</a:t>
            </a:r>
            <a:endParaRPr lang="en-US" sz="2000" kern="0" dirty="0" smtClean="0">
              <a:latin typeface="Courier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823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Goal: develop a class </a:t>
            </a:r>
            <a:r>
              <a:rPr lang="en-US" sz="2000" dirty="0" smtClean="0">
                <a:latin typeface="Courier"/>
                <a:cs typeface="Courier"/>
              </a:rPr>
              <a:t>Deck</a:t>
            </a:r>
            <a:r>
              <a:rPr lang="en-US" sz="2000" dirty="0" smtClean="0">
                <a:solidFill>
                  <a:schemeClr val="accent1"/>
                </a:solidFill>
              </a:rPr>
              <a:t> to represent a standard deck of 52 playing cards.</a:t>
            </a:r>
            <a:endParaRPr lang="en-US" sz="2000" dirty="0" smtClean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96907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deck.shuffle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card = </a:t>
            </a:r>
            <a:r>
              <a:rPr lang="en-US" sz="1400" dirty="0" err="1" smtClean="0">
                <a:latin typeface="Courier"/>
                <a:cs typeface="Courier"/>
              </a:rPr>
              <a:t>deck.dealCard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card.getRank</a:t>
            </a:r>
            <a:r>
              <a:rPr lang="en-US" sz="1400" dirty="0" smtClean="0">
                <a:latin typeface="Courier"/>
                <a:cs typeface="Courier"/>
              </a:rPr>
              <a:t>(), </a:t>
            </a:r>
            <a:r>
              <a:rPr lang="en-US" sz="1400" dirty="0" err="1" smtClean="0">
                <a:latin typeface="Courier"/>
                <a:cs typeface="Courier"/>
              </a:rPr>
              <a:t>card.getSuit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('2', '♠')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card = </a:t>
            </a:r>
            <a:r>
              <a:rPr lang="en-US" sz="1400" dirty="0" err="1" smtClean="0">
                <a:latin typeface="Courier"/>
                <a:cs typeface="Courier"/>
              </a:rPr>
              <a:t>deck.dealCard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card.getRank</a:t>
            </a:r>
            <a:r>
              <a:rPr lang="en-US" sz="1400" dirty="0" smtClean="0">
                <a:latin typeface="Courier"/>
                <a:cs typeface="Courier"/>
              </a:rPr>
              <a:t>(), </a:t>
            </a:r>
            <a:r>
              <a:rPr lang="en-US" sz="1400" dirty="0" err="1" smtClean="0">
                <a:latin typeface="Courier"/>
                <a:cs typeface="Courier"/>
              </a:rPr>
              <a:t>card.getSuit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('Q', '♣')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card = </a:t>
            </a:r>
            <a:r>
              <a:rPr lang="en-US" sz="1400" dirty="0" err="1" smtClean="0">
                <a:latin typeface="Courier"/>
                <a:cs typeface="Courier"/>
              </a:rPr>
              <a:t>deck.dealCard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card.getRank</a:t>
            </a:r>
            <a:r>
              <a:rPr lang="en-US" sz="1400" dirty="0" smtClean="0">
                <a:latin typeface="Courier"/>
                <a:cs typeface="Courier"/>
              </a:rPr>
              <a:t>(), </a:t>
            </a:r>
            <a:r>
              <a:rPr lang="en-US" sz="1400" dirty="0" err="1" smtClean="0">
                <a:latin typeface="Courier"/>
                <a:cs typeface="Courier"/>
              </a:rPr>
              <a:t>card.getSuit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('4', '♢')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class </a:t>
            </a:r>
            <a:r>
              <a:rPr lang="en-US" sz="2000" dirty="0" smtClean="0">
                <a:latin typeface="Courier"/>
                <a:cs typeface="Courier"/>
              </a:rPr>
              <a:t>Deck</a:t>
            </a:r>
            <a:r>
              <a:rPr lang="en-US" sz="2000" dirty="0" smtClean="0">
                <a:solidFill>
                  <a:schemeClr val="accent1"/>
                </a:solidFill>
              </a:rPr>
              <a:t>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Deck()</a:t>
            </a:r>
            <a:r>
              <a:rPr lang="en-US" dirty="0" smtClean="0">
                <a:solidFill>
                  <a:schemeClr val="accent1"/>
                </a:solidFill>
              </a:rPr>
              <a:t>: Initializes the deck to contain a standard deck of 52 playing cards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shuffle()</a:t>
            </a:r>
            <a:r>
              <a:rPr lang="en-US" dirty="0" smtClean="0">
                <a:solidFill>
                  <a:schemeClr val="accent1"/>
                </a:solidFill>
              </a:rPr>
              <a:t>: Shuffles the deck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dealCard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Pops and returns the card at the top of the deck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Deck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164135"/>
            <a:ext cx="7273747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'represents a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# ranks and suits are Deck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ranks = {'2','3','4','5','6','7','8','9','10','J','Q','K','A'}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# suits is a set of 4 Unicode symbols representing the 4 suits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suits = {'\u2660', '\u2661', '\u2662', '\u2663'}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self.deck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[]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deck is initially empty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for suit in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Deck.suits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for rank in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Deck.ranks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        # add Card with given rank and suit to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self.deck.append(Card(rank,suit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dealCard(self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'deal (pop and return) card from the top of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self.deck.pop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shuffle(self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'shuffle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shuffle(self.deck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Container class: class </a:t>
            </a:r>
            <a:r>
              <a:rPr lang="en-US" sz="3600" b="1" kern="0" dirty="0" smtClean="0">
                <a:latin typeface="Courier"/>
                <a:cs typeface="Courier"/>
              </a:rPr>
              <a:t>Queue</a:t>
            </a:r>
            <a:endParaRPr lang="en-US" sz="2000" kern="0" dirty="0" smtClean="0">
              <a:latin typeface="Courier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547145"/>
            <a:ext cx="8237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Goal: develop a class </a:t>
            </a:r>
            <a:r>
              <a:rPr lang="en-US" sz="2000" dirty="0" smtClean="0">
                <a:latin typeface="Courier"/>
                <a:cs typeface="Courier"/>
              </a:rPr>
              <a:t>Queue</a:t>
            </a:r>
            <a:r>
              <a:rPr lang="en-US" sz="2000" dirty="0" smtClean="0">
                <a:solidFill>
                  <a:schemeClr val="accent1"/>
                </a:solidFill>
              </a:rPr>
              <a:t> , an ordered collection of objects that restricts insertions to the rear of the queue and removal from the front of the queue</a:t>
            </a:r>
            <a:endParaRPr lang="en-US" sz="2000" dirty="0" smtClean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03711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appts.enqueue('John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appts.enqueue('Annie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appts.enqueue('Sandy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appts.isEmpty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045" y="2353252"/>
            <a:ext cx="843365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class </a:t>
            </a:r>
            <a:r>
              <a:rPr lang="en-US" dirty="0" smtClean="0">
                <a:latin typeface="Courier"/>
                <a:cs typeface="Courier"/>
              </a:rPr>
              <a:t>Queue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Queue()</a:t>
            </a:r>
            <a:r>
              <a:rPr lang="en-US" dirty="0" smtClean="0">
                <a:solidFill>
                  <a:schemeClr val="accent1"/>
                </a:solidFill>
              </a:rPr>
              <a:t>: Constructor that initializes the queue to an empty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enqueue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Add item to the end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dequeue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Remove and return the element at the front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isEmpty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>
                <a:solidFill>
                  <a:srgbClr val="294171"/>
                </a:solidFill>
              </a:rPr>
              <a:t>Returns True if the queue is empty, False otherwise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243872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118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7229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'Sandy'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04668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'Annie'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Container class: class </a:t>
            </a:r>
            <a:r>
              <a:rPr lang="en-US" sz="3600" b="1" kern="0" dirty="0" smtClean="0">
                <a:latin typeface="Courier"/>
                <a:cs typeface="Courier"/>
              </a:rPr>
              <a:t>Queue</a:t>
            </a:r>
            <a:endParaRPr lang="en-US" sz="2000" kern="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appts.enqueue('John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appts.enqueue('John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appts.enqueue('Annie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2449" y="3889700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appts.enqueue('John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appts.enqueue('Annie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appts.enqueue('Sandy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appts.enqueue('John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appts.enqueue('Annie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appts.enqueue('Sandy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appts.enqueue('John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appts.enqueue('Annie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appts.enqueue('Sandy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appts.enqueue('John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appts.enqueue('Annie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appts.enqueue('Sandy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62449" y="387835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appts.enqueue('John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appts.enqueue('Annie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appts.enqueue('Sandy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appts.isEmpty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6887" y="2271247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appts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4668" y="2227231"/>
            <a:ext cx="119827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'John'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704668" y="2684431"/>
            <a:ext cx="708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front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183335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25441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'Annie'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69171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'Sandy'</a:t>
            </a:r>
            <a:endParaRPr lang="en-US" sz="24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9594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77800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9" grpId="0"/>
      <p:bldP spid="29" grpId="1"/>
      <p:bldP spid="28" grpId="0" animBg="1"/>
      <p:bldP spid="28" grpId="1" animBg="1"/>
      <p:bldP spid="27" grpId="0" animBg="1"/>
      <p:bldP spid="27" grpId="1" animBg="1"/>
      <p:bldP spid="27" grpId="2" animBg="1"/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  <p:bldP spid="19" grpId="1" animBg="1"/>
      <p:bldP spid="19" grpId="2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Queue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025908"/>
            <a:ext cx="7273747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'instantiates an empty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list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self.q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isEmpty(self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enqueue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self.q.append(item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dequeue(self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self.q.pop(0)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Our classes are not user-friendly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04565" y="5694239"/>
            <a:ext cx="430444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deck.shuffle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deck.dealCard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&lt;__</a:t>
            </a:r>
            <a:r>
              <a:rPr lang="en-US" sz="1400" dirty="0" err="1" smtClean="0">
                <a:latin typeface="Courier"/>
                <a:cs typeface="Courier"/>
              </a:rPr>
              <a:t>main__.Card</a:t>
            </a:r>
            <a:r>
              <a:rPr lang="en-US" sz="1400" dirty="0" smtClean="0">
                <a:latin typeface="Courier"/>
                <a:cs typeface="Courier"/>
              </a:rPr>
              <a:t> object at 0x10278ab90&gt;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04565" y="1316136"/>
            <a:ext cx="430444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&lt;__</a:t>
            </a:r>
            <a:r>
              <a:rPr lang="en-US" sz="1400" dirty="0" err="1" smtClean="0">
                <a:latin typeface="Courier"/>
                <a:cs typeface="Courier"/>
              </a:rPr>
              <a:t>main__.Point</a:t>
            </a:r>
            <a:r>
              <a:rPr lang="en-US" sz="1400" dirty="0" smtClean="0">
                <a:latin typeface="Courier"/>
                <a:cs typeface="Courier"/>
              </a:rPr>
              <a:t> object at 0x10278a690&gt;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04563" y="4137694"/>
            <a:ext cx="519310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len(appts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"&lt;pyshell#40&gt;",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len(appts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TypeError</a:t>
            </a:r>
            <a:r>
              <a:rPr lang="en-US" sz="1400" dirty="0" smtClean="0">
                <a:latin typeface="Courier"/>
                <a:cs typeface="Courier"/>
              </a:rPr>
              <a:t>: object of type 'Queue' has no </a:t>
            </a:r>
            <a:r>
              <a:rPr lang="en-US" sz="1400" dirty="0" err="1" smtClean="0">
                <a:latin typeface="Courier"/>
                <a:cs typeface="Courier"/>
              </a:rPr>
              <a:t>len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04563" y="2181495"/>
            <a:ext cx="486425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a+b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"&lt;pyshell#44&gt;",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a+b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TypeError</a:t>
            </a:r>
            <a:r>
              <a:rPr lang="en-US" sz="1400" dirty="0" smtClean="0">
                <a:latin typeface="Courier"/>
                <a:cs typeface="Courier"/>
              </a:rPr>
              <a:t>: unsupported operand </a:t>
            </a:r>
            <a:r>
              <a:rPr lang="en-US" sz="1400" dirty="0" err="1" smtClean="0">
                <a:latin typeface="Courier"/>
                <a:cs typeface="Courier"/>
              </a:rPr>
              <a:t>type(s</a:t>
            </a:r>
            <a:r>
              <a:rPr lang="en-US" sz="1400" dirty="0" smtClean="0">
                <a:latin typeface="Courier"/>
                <a:cs typeface="Courier"/>
              </a:rPr>
              <a:t>) for +: 'Point' and 'Point'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14721" y="1316136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Point(3, 4)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14721" y="2181495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a+b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Point(4, 6)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817991" y="4091527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len(appts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14721" y="5694239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deck.shuffle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deck.dealCard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Card('2', '♠’)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814721" y="3397212"/>
            <a:ext cx="26541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would we prefer?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678752" y="3289491"/>
            <a:ext cx="3006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</a:t>
            </a:r>
            <a:r>
              <a:rPr lang="en-US" sz="2000" kern="0" noProof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noProof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are added, respectively)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/>
      <p:bldP spid="19" grpId="1"/>
      <p:bldP spid="16" grpId="0"/>
      <p:bldP spid="1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470025"/>
            <a:ext cx="293651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'he' + '</a:t>
            </a:r>
            <a:r>
              <a:rPr lang="en-US" sz="1400" dirty="0" err="1" smtClean="0">
                <a:latin typeface="Courier"/>
                <a:cs typeface="Courier"/>
              </a:rPr>
              <a:t>llo</a:t>
            </a:r>
            <a:r>
              <a:rPr lang="en-US" sz="1400" dirty="0" smtClean="0"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[1,2] + [3,4]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2+4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05271" y="1470025"/>
            <a:ext cx="33560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'</a:t>
            </a:r>
            <a:r>
              <a:rPr lang="en-US" sz="1400" dirty="0" err="1" smtClean="0">
                <a:latin typeface="Courier"/>
                <a:cs typeface="Courier"/>
              </a:rPr>
              <a:t>he'.__add__('llo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[1,2].__add__([3,4])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int(2).__add__(4)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3057811"/>
            <a:ext cx="7551993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Operator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+</a:t>
            </a:r>
            <a:r>
              <a:rPr lang="en-US" sz="2000" dirty="0" smtClean="0">
                <a:solidFill>
                  <a:schemeClr val="accent1"/>
                </a:solidFill>
              </a:rPr>
              <a:t> is defined for multiple classes; it is an </a:t>
            </a:r>
            <a:r>
              <a:rPr lang="en-US" sz="2000" dirty="0" smtClean="0">
                <a:solidFill>
                  <a:srgbClr val="FF0000"/>
                </a:solidFill>
              </a:rPr>
              <a:t>overloaded operator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For each class, the definition—and thus the meaning—of the operator is different. 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integer addition for class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list concatenation for class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string concatenation for class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str</a:t>
            </a:r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is the behavior of operator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+</a:t>
            </a:r>
            <a:r>
              <a:rPr lang="en-US" dirty="0" smtClean="0">
                <a:solidFill>
                  <a:srgbClr val="000000"/>
                </a:solidFill>
              </a:rPr>
              <a:t> defined for a particular class?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5246587"/>
            <a:ext cx="841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method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__add__()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implements the behavior of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10202" y="6327845"/>
            <a:ext cx="22162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object1 + object 2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45873" y="6327845"/>
            <a:ext cx="277166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object1.__add__(object2)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5798923"/>
            <a:ext cx="2661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Python evaluates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645873" y="5646697"/>
            <a:ext cx="25933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it first translates it to method invocation …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95707" y="5646697"/>
            <a:ext cx="25609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and then evaluates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method invocation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 class is a namespace (REVIEW)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list.pop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__add__()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sort()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count()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pop()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dir()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list.pop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dir(list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/>
                <a:gridCol w="2436091"/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+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x.__add__(y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–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x.__sub__(y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*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x.__mul__(y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/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x.__truediv__(y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//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x.__floordiv__(y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%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x.__mod__(y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==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x.__eq__(y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!=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x.__ne__(y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&gt;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x.__gt__(y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&gt;=</a:t>
                      </a:r>
                      <a:r>
                        <a:rPr lang="en-US" sz="160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600" baseline="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x.__ge__(y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&lt;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x.__lt__(y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&lt;=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x.__le__(y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repr(x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x.__repr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__()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str(x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x.__str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__()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len(x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x.__len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__()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&lt;type&gt;(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&lt;type&gt;.__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init__(x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885523"/>
            <a:ext cx="4818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all expressions involving operators are translated into method calls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09176" y="2593409"/>
            <a:ext cx="42090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(Recall that method invocations are then further translated to function calls in a namespace)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'!'*10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[1,2,3] == [2,3,4]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2 &lt;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'a' &lt;= 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len([1,1,2,3,5,8])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repr(193)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repr(set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[1,2,3].__repr__()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int(193).__repr__()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set().__repr</a:t>
            </a:r>
            <a:r>
              <a:rPr lang="en-US" sz="1400" dirty="0" smtClean="0">
                <a:latin typeface="Courier"/>
                <a:cs typeface="Courier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'set()'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 '!'.__mul__(10)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[1,2,3].__eq__([2,3,4])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int(2).__lt__(5)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'</a:t>
            </a:r>
            <a:r>
              <a:rPr lang="en-US" sz="1400" dirty="0" err="1" smtClean="0">
                <a:latin typeface="Courier"/>
                <a:cs typeface="Courier"/>
              </a:rPr>
              <a:t>a'.__le__('a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[1,1,2,3,5,8].__len__()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13" grpId="0" animBg="1"/>
      <p:bldP spid="13" grpId="1" animBg="1"/>
      <p:bldP spid="14" grpId="0" animBg="1"/>
      <p:bldP spid="14" grpId="1" animBg="1"/>
      <p:bldP spid="16" grpId="0"/>
      <p:bldP spid="17" grpId="0" animBg="1"/>
      <p:bldP spid="17" grpId="1" animBg="1"/>
      <p:bldP spid="19" grpId="0" animBg="1"/>
      <p:bldP spid="20" grpId="0"/>
      <p:bldP spid="21" grpId="2" animBg="1"/>
      <p:bldP spid="21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Point(3, 4)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noProof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repr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670080"/>
            <a:ext cx="75430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operators are translated into method calls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09176" y="2206551"/>
            <a:ext cx="75430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add an overloaded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to a user-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defined class, the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corresponding method must be implemented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Point(3, 4)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3178734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3987331"/>
            <a:ext cx="7979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2000" kern="0" dirty="0" smtClean="0">
                <a:latin typeface="Courier"/>
                <a:ea typeface="+mj-ea"/>
                <a:cs typeface="Courier"/>
              </a:rPr>
              <a:t>__</a:t>
            </a:r>
            <a:r>
              <a:rPr lang="en-US" sz="2000" kern="0" dirty="0" err="1" smtClean="0">
                <a:latin typeface="Courier"/>
                <a:ea typeface="+mj-ea"/>
                <a:cs typeface="Courier"/>
              </a:rPr>
              <a:t>repr</a:t>
            </a:r>
            <a:r>
              <a:rPr lang="en-US" sz="2000" kern="0" dirty="0" smtClean="0">
                <a:latin typeface="Courier"/>
                <a:ea typeface="+mj-ea"/>
                <a:cs typeface="Courier"/>
              </a:rPr>
              <a:t>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5171997"/>
            <a:ext cx="606767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'canonical string representation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Point(x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'Point({}, {})'.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format(self.x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9176" y="4571832"/>
            <a:ext cx="8535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"/>
                <a:ea typeface="+mj-ea"/>
                <a:cs typeface="Courier"/>
              </a:rPr>
              <a:t>__</a:t>
            </a:r>
            <a:r>
              <a:rPr lang="en-US" sz="2000" kern="0" dirty="0" err="1" smtClean="0">
                <a:latin typeface="Courier"/>
                <a:ea typeface="+mj-ea"/>
                <a:cs typeface="Courier"/>
              </a:rPr>
              <a:t>repr</a:t>
            </a:r>
            <a:r>
              <a:rPr lang="en-US" sz="2000" kern="0" dirty="0" smtClean="0">
                <a:latin typeface="Courier"/>
                <a:ea typeface="+mj-ea"/>
                <a:cs typeface="Courier"/>
              </a:rPr>
              <a:t>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(canonical) string representation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point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a.__repr</a:t>
            </a:r>
            <a:r>
              <a:rPr lang="en-US" sz="1400" dirty="0" smtClean="0">
                <a:latin typeface="Courier"/>
                <a:cs typeface="Courier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Point(3, 4)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a.__repr</a:t>
            </a:r>
            <a:r>
              <a:rPr lang="en-US" sz="1400" dirty="0" smtClean="0">
                <a:latin typeface="Courier"/>
                <a:cs typeface="Courier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Point(3,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29" grpId="1" animBg="1"/>
      <p:bldP spid="30" grpId="0"/>
      <p:bldP spid="31" grpId="0"/>
      <p:bldP spid="32" grpId="1" animBg="1"/>
      <p:bldP spid="12" grpId="0"/>
      <p:bldP spid="14" grpId="2" animBg="1"/>
      <p:bldP spid="14" grpId="3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+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632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__add__()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4563179"/>
            <a:ext cx="606767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add__(self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point):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Point(self.x+point.x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self.y+point.y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'canonical string representation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Point(x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'Point({}, {})'.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format(self.x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7775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a+b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Point(4, 6)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39684"/>
            <a:ext cx="7994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latin typeface="Courier"/>
                <a:ea typeface="+mj-ea"/>
                <a:cs typeface="Courier"/>
              </a:rPr>
              <a:t>__add__()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new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Point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whose coordinates are the sum of the coordinates of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a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b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6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a.__add__(b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Point(4, 6)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9176" y="3747570"/>
            <a:ext cx="79946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Also, method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__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repr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be implemented to achieve the desired display of the result in the shell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77754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a+b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Point(4, 6)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07804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a.__add__(b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Point(4,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12" grpId="0" animBg="1"/>
      <p:bldP spid="13" grpId="0"/>
      <p:bldP spid="14" grpId="1" animBg="1"/>
      <p:bldP spid="14" grpId="2" animBg="1"/>
      <p:bldP spid="16" grpId="0"/>
      <p:bldP spid="17" grpId="0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len</a:t>
            </a:r>
            <a:r>
              <a:rPr lang="en-US" sz="3600" b="1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493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__</a:t>
            </a:r>
            <a:r>
              <a:rPr lang="en-US" kern="0" dirty="0" err="1" smtClean="0">
                <a:latin typeface="Courier"/>
                <a:ea typeface="+mj-ea"/>
                <a:cs typeface="Courier"/>
              </a:rPr>
              <a:t>len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__()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Queue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latin typeface="Courier"/>
                <a:ea typeface="+mj-ea"/>
                <a:cs typeface="Courier"/>
              </a:rPr>
              <a:t>__</a:t>
            </a:r>
            <a:r>
              <a:rPr lang="en-US" kern="0" dirty="0" err="1" smtClean="0">
                <a:latin typeface="Courier"/>
                <a:ea typeface="+mj-ea"/>
                <a:cs typeface="Courier"/>
              </a:rPr>
              <a:t>len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5" y="1577472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appts.__len</a:t>
            </a:r>
            <a:r>
              <a:rPr lang="en-US" sz="1400" dirty="0" smtClean="0">
                <a:latin typeface="Courier"/>
                <a:cs typeface="Courier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577472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appts</a:t>
            </a:r>
            <a:r>
              <a:rPr lang="en-US" sz="1400" dirty="0" smtClean="0">
                <a:latin typeface="Courier"/>
                <a:cs typeface="Courier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len(appts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self.q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isEmpty(self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enqueue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self.q.append(item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dequeue(self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latin typeface="Courier"/>
                <a:ea typeface="+mj-ea"/>
                <a:cs typeface="Courier"/>
              </a:rPr>
              <a:t>__</a:t>
            </a:r>
            <a:r>
              <a:rPr lang="en-US" kern="0" dirty="0" err="1" smtClean="0">
                <a:latin typeface="Courier"/>
                <a:ea typeface="+mj-ea"/>
                <a:cs typeface="Courier"/>
              </a:rPr>
              <a:t>len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__()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the size of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list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self.q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self.q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isEmpty(self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enqueue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self.q.append(item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dequeue(self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len__(self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002082" y="5243770"/>
            <a:ext cx="27454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the fact that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len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implemented for class </a:t>
            </a:r>
            <a:r>
              <a:rPr lang="en-US" sz="1400" kern="0" dirty="0" smtClean="0">
                <a:latin typeface="Courier"/>
                <a:ea typeface="+mj-ea"/>
                <a:cs typeface="Courier"/>
              </a:rPr>
              <a:t>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50941" y="5828546"/>
            <a:ext cx="2645031" cy="82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3" grpId="1"/>
      <p:bldP spid="14" grpId="0" animBg="1"/>
      <p:bldP spid="18" grpId="0" animBg="1"/>
      <p:bldP spid="18" grpId="1" animBg="1"/>
      <p:bldP spid="19" grpId="0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23859"/>
            <a:ext cx="19372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Modify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Deck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and/or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Card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get this behavior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469751"/>
            <a:ext cx="232246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deck.shuffle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deck.dealCard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Card('2', '♠')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70253" y="3534013"/>
            <a:ext cx="7273747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ranks = {'2','3','4','5','6','7','8','9','10','J','Q','K','A’}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suits = {'\u2660', '\u2661', '\u2662', '\u2663’}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self.deck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[]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deck is initially empty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for suit in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Deck.suits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for rank in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Deck.ranks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self.deck.append(Card(rank,suit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dealCard(self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self.deck.pop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shuffle(self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shuffle(self.deck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"Card('{}', '{}')".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format(self.rank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print([1,2,3])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print(193)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print(set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[1,2,3].__str__()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int(193).__str__()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set().__str</a:t>
            </a:r>
            <a:r>
              <a:rPr lang="en-US" sz="1400" dirty="0" smtClean="0">
                <a:latin typeface="Courier"/>
                <a:cs typeface="Courier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'set()'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/>
                <a:gridCol w="2436091"/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+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x.__add__(y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–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x.__sub__(y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*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x.__mul__(y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/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x.__truediv__(y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//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x.__floordiv__(y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%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x.__mod__(y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==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x.__eq__(y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!=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x.__ne__(y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&gt;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x.__gt__(y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&gt;=</a:t>
                      </a:r>
                      <a:r>
                        <a:rPr lang="en-US" sz="160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600" baseline="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x.__ge__(y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&lt;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x.__lt__(y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&lt;=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x.__le__(y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repr(x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x.__repr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__()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str(x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x.__str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__()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len(x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x.__len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__()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&lt;type&gt;(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&lt;type&gt;.__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init__(x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ourier"/>
                <a:ea typeface="+mj-ea"/>
                <a:cs typeface="Courier"/>
              </a:rPr>
              <a:t>str</a:t>
            </a:r>
            <a:r>
              <a:rPr lang="en-US" sz="3600" b="1" kern="0" noProof="0" dirty="0" smtClean="0">
                <a:latin typeface="Courier"/>
                <a:ea typeface="+mj-ea"/>
                <a:cs typeface="Courier"/>
              </a:rPr>
              <a:t>()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ourier"/>
                <a:ea typeface="+mj-ea"/>
                <a:cs typeface="Courier"/>
              </a:rPr>
              <a:t>repr</a:t>
            </a:r>
            <a:r>
              <a:rPr lang="en-US" sz="3600" b="1" kern="0" noProof="0" dirty="0" smtClean="0">
                <a:latin typeface="Courier"/>
                <a:ea typeface="+mj-ea"/>
                <a:cs typeface="Courier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str([1,2,3])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str(193)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str(set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 smtClean="0">
                <a:latin typeface="Courier"/>
                <a:ea typeface="+mj-ea"/>
                <a:cs typeface="Courier"/>
              </a:rPr>
              <a:t>st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</a:t>
            </a:r>
            <a:r>
              <a:rPr lang="en-US" kern="0" dirty="0" smtClean="0">
                <a:latin typeface="Courier"/>
                <a:cs typeface="Courier"/>
              </a:rPr>
              <a:t>print()</a:t>
            </a:r>
            <a:r>
              <a:rPr lang="en-US" kern="0" dirty="0" smtClean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4" grpId="0" animBg="1"/>
      <p:bldP spid="14" grpId="1" animBg="1"/>
      <p:bldP spid="16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804661"/>
            <a:ext cx="361839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</a:t>
            </a:r>
            <a:r>
              <a:rPr lang="en-US" sz="1400" dirty="0" smtClean="0">
                <a:latin typeface="Courier"/>
                <a:cs typeface="Courier"/>
              </a:rPr>
              <a:t> = Representation()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canonical string representation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print(r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Pretty string representation.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ourier"/>
                <a:ea typeface="+mj-ea"/>
                <a:cs typeface="Courier"/>
              </a:rPr>
              <a:t>str</a:t>
            </a:r>
            <a:r>
              <a:rPr lang="en-US" sz="3600" b="1" kern="0" noProof="0" dirty="0" smtClean="0">
                <a:latin typeface="Courier"/>
                <a:ea typeface="+mj-ea"/>
                <a:cs typeface="Courier"/>
              </a:rPr>
              <a:t>()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 smtClean="0">
                <a:latin typeface="Courier"/>
                <a:ea typeface="+mj-ea"/>
                <a:cs typeface="Courier"/>
              </a:rPr>
              <a:t>repr</a:t>
            </a:r>
            <a:r>
              <a:rPr lang="en-US" sz="3600" b="1" kern="0" noProof="0" dirty="0" smtClean="0">
                <a:latin typeface="Courier"/>
                <a:ea typeface="+mj-ea"/>
                <a:cs typeface="Courier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 smtClean="0">
                <a:latin typeface="Courier"/>
                <a:ea typeface="+mj-ea"/>
                <a:cs typeface="Courier"/>
              </a:rPr>
              <a:t>st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</a:t>
            </a:r>
            <a:r>
              <a:rPr lang="en-US" kern="0" dirty="0" smtClean="0">
                <a:latin typeface="Courier"/>
                <a:cs typeface="Courier"/>
              </a:rPr>
              <a:t>print()</a:t>
            </a:r>
            <a:r>
              <a:rPr lang="en-US" kern="0" dirty="0" smtClean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91615" y="5528245"/>
            <a:ext cx="531619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Representation(object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'canonical string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str__(self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'Pretty string representation.'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'[1, 2, 3]’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[1,2,3] ==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"/>
              </a:rPr>
              <a:t>Canonical string representation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repr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61576" y="3157312"/>
            <a:ext cx="489213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Ideally, this is also the string used </a:t>
            </a:r>
            <a:r>
              <a:rPr lang="en-US" dirty="0" smtClean="0">
                <a:solidFill>
                  <a:srgbClr val="FF0000"/>
                </a:solidFill>
              </a:rPr>
              <a:t>to construct the object</a:t>
            </a:r>
          </a:p>
          <a:p>
            <a:pPr marL="1149350" lvl="3" indent="-2349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 smtClean="0">
                <a:cs typeface="Courier"/>
              </a:rPr>
              <a:t>e.g., </a:t>
            </a:r>
            <a:r>
              <a:rPr lang="en-US" sz="1600" dirty="0" smtClean="0">
                <a:latin typeface="Courier"/>
                <a:cs typeface="Courier"/>
              </a:rPr>
              <a:t>'[1, 2, 3]'</a:t>
            </a:r>
            <a:r>
              <a:rPr lang="en-US" sz="1600" dirty="0" smtClean="0">
                <a:cs typeface="Courier"/>
              </a:rPr>
              <a:t> , </a:t>
            </a:r>
            <a:r>
              <a:rPr lang="en-US" sz="1600" dirty="0" smtClean="0">
                <a:latin typeface="Courier"/>
                <a:cs typeface="Courier"/>
              </a:rPr>
              <a:t>'Point(3, 5)'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56825" y="5157861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69525" y="5157860"/>
            <a:ext cx="44871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69525" y="5157860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Point(3,5) ==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False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5741244"/>
            <a:ext cx="39862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Contract between the constructor and operator </a:t>
            </a:r>
            <a:r>
              <a:rPr lang="en-US" sz="2000" dirty="0" err="1" smtClean="0">
                <a:latin typeface="Courier"/>
                <a:cs typeface="Courier"/>
              </a:rPr>
              <a:t>repr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97806" y="5244104"/>
            <a:ext cx="583384" cy="410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84050" y="5741244"/>
            <a:ext cx="5354104" cy="422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660713" y="5496413"/>
            <a:ext cx="5067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</a:rPr>
              <a:t>✗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256863" y="4581556"/>
            <a:ext cx="2480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operator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==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191664" y="5339442"/>
            <a:ext cx="1032703" cy="317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561576" y="4049864"/>
            <a:ext cx="48921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In other words, the expression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eval(repr(o</a:t>
            </a:r>
            <a:r>
              <a:rPr lang="en-US" dirty="0" smtClean="0">
                <a:latin typeface="Courier"/>
                <a:cs typeface="Courier"/>
              </a:rPr>
              <a:t>))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should give back an object equal to the original object </a:t>
            </a:r>
            <a:r>
              <a:rPr lang="en-US" dirty="0" err="1" smtClean="0">
                <a:latin typeface="Courier"/>
                <a:cs typeface="Courier"/>
              </a:rPr>
              <a:t>o</a:t>
            </a:r>
            <a:endParaRPr lang="en-US" kern="0" dirty="0" smtClean="0"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4050" y="3411878"/>
            <a:ext cx="5665390" cy="2329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6" grpId="2" animBg="1"/>
      <p:bldP spid="17" grpId="0" animBg="1"/>
      <p:bldP spid="12" grpId="0" animBg="1"/>
      <p:bldP spid="12" grpId="1" animBg="1"/>
      <p:bldP spid="14" grpId="1" animBg="1"/>
      <p:bldP spid="11" grpId="0"/>
      <p:bldP spid="15" grpId="0" animBg="1"/>
      <p:bldP spid="15" grpId="1" animBg="1"/>
      <p:bldP spid="18" grpId="0" animBg="1"/>
      <p:bldP spid="18" grpId="1" animBg="1"/>
      <p:bldP spid="19" grpId="0" animBg="1"/>
      <p:bldP spid="21" grpId="0"/>
      <p:bldP spid="32" grpId="0"/>
      <p:bldP spid="33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14396" y="0"/>
            <a:ext cx="842960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"/>
              </a:rPr>
              <a:t>Overloading operator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==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==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==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 ==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6888" y="1731634"/>
            <a:ext cx="36740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For user-defined classes, the default behavior for operator </a:t>
            </a:r>
            <a:r>
              <a:rPr lang="en-US" sz="2000" dirty="0" smtClean="0">
                <a:latin typeface="Courier"/>
                <a:cs typeface="Courier"/>
              </a:rPr>
              <a:t>==</a:t>
            </a:r>
            <a:r>
              <a:rPr lang="en-US" sz="2000" dirty="0" smtClean="0">
                <a:solidFill>
                  <a:schemeClr val="accent1"/>
                </a:solidFill>
              </a:rPr>
              <a:t> is to return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2000" dirty="0" smtClean="0">
                <a:solidFill>
                  <a:schemeClr val="accent1"/>
                </a:solidFill>
              </a:rPr>
              <a:t> only when the two objects are the same object.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6887" y="3322685"/>
            <a:ext cx="874711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Usually, that is not the desired behavior</a:t>
            </a:r>
          </a:p>
          <a:p>
            <a:pPr marL="623888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also gets in the way of satisfying the contract between constructor and </a:t>
            </a:r>
            <a:r>
              <a:rPr lang="en-US" kern="0" dirty="0" err="1" smtClean="0">
                <a:latin typeface="Courier"/>
                <a:ea typeface="+mj-ea"/>
                <a:cs typeface="Courier"/>
              </a:rPr>
              <a:t>repr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()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96887" y="4096031"/>
            <a:ext cx="8458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class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Point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operator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==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True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the two points have the same coordinates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66429" y="4611231"/>
            <a:ext cx="659027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eq__(self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'self == other if they have the same coordinates'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other.x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other.y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canonical string representation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Point(x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'Point({}, {})'.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format(self.x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)`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6887" y="5477307"/>
            <a:ext cx="2246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contract between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constructor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repr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satisfied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/>
      <p:bldP spid="31" grpId="0"/>
      <p:bldP spid="11" grpId="1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61812" y="0"/>
            <a:ext cx="782354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70025"/>
            <a:ext cx="82761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have already modified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Card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support function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repr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"/>
              </a:rPr>
              <a:t>. Now implement operator </a:t>
            </a:r>
            <a:r>
              <a:rPr lang="en-US" sz="2000" kern="0" dirty="0" smtClean="0">
                <a:latin typeface="Courier"/>
                <a:ea typeface="+mj-ea"/>
                <a:cs typeface="Courier"/>
              </a:rPr>
              <a:t>==</a:t>
            </a: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"/>
              </a:rPr>
              <a:t> so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"/>
              </a:rPr>
              <a:t>two cards with same rank and suit are equal.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821534" y="2672239"/>
            <a:ext cx="232246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card1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card2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card1 == card2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"Card('{}', '{}')".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format(self.rank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810465"/>
            <a:ext cx="7314066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repr__(self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"Card('{}', '{}')".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format(self.rank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eq__(self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'self == other if rank and suit are the same'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other.rank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other.suit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methods (REVIEW)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__add__()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sort()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"/>
                <a:ea typeface="+mj-ea"/>
                <a:cs typeface="Courier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count()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pop()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list.sort(lst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list.sort(lst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lst.sort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r>
              <a:rPr lang="en-US" sz="1400" dirty="0" smtClean="0">
                <a:latin typeface="Courier"/>
                <a:cs typeface="Courier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list.sort(lst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list.append(lst</a:t>
            </a:r>
            <a:r>
              <a:rPr lang="en-US" sz="1400" dirty="0" smtClean="0">
                <a:latin typeface="Courier"/>
                <a:cs typeface="Courier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lst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lst.sort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list.sort(lst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list.append(lst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class.method(instance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MyList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+mj-lt"/>
                <a:ea typeface="+mj-ea"/>
                <a:cs typeface="Courier"/>
              </a:rPr>
              <a:t>Inheritance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23680" y="1362305"/>
            <a:ext cx="8284129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reuse is a key software engineering goal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One benefit of functions is they make it easier to reuse code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Similarly, organizing code into user-defined classes makes it easier to later reuse the code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  <a:buFont typeface="Courier New"/>
              <a:buChar char="o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E.g., classes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Card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Deck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reused in  different card game apps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3680" y="3350241"/>
            <a:ext cx="42768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lass can also be reused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extending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through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inheritance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 smtClean="0">
                <a:latin typeface="Courier"/>
                <a:cs typeface="Courier"/>
              </a:rPr>
              <a:t>list</a:t>
            </a:r>
            <a:r>
              <a:rPr lang="en-US" sz="2000" dirty="0" smtClean="0">
                <a:solidFill>
                  <a:schemeClr val="accent1"/>
                </a:solidFill>
              </a:rPr>
              <a:t> but also supports a method called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choice()</a:t>
            </a:r>
            <a:r>
              <a:rPr lang="en-US" sz="2000" dirty="0" smtClean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MyList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len(mylst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MyList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len(mylst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MyList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len(mylst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choice()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MyList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len(mylst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1" grpId="0"/>
      <p:bldP spid="12" grpId="0"/>
      <p:bldP spid="14" grpId="0" animBg="1"/>
      <p:bldP spid="14" grpId="1" animBg="1"/>
      <p:bldP spid="18" grpId="0" animBg="1"/>
      <p:bldP spid="18" grpId="1" animBg="1"/>
      <p:bldP spid="19" grpId="0" animBg="1"/>
      <p:bldP spid="21" grpId="0"/>
      <p:bldP spid="21" grpId="1"/>
      <p:bldP spid="26" grpId="0"/>
      <p:bldP spid="27" grpId="2" animBg="1"/>
      <p:bldP spid="27" grpId="3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+mj-lt"/>
                <a:ea typeface="+mj-ea"/>
                <a:cs typeface="Courier"/>
              </a:rPr>
              <a:t>Implementing class </a:t>
            </a:r>
            <a:r>
              <a:rPr lang="en-US" sz="3600" b="1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MyList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 smtClean="0">
                <a:latin typeface="Courier"/>
                <a:cs typeface="Courier"/>
              </a:rPr>
              <a:t>list</a:t>
            </a:r>
            <a:r>
              <a:rPr lang="en-US" sz="2000" dirty="0" smtClean="0">
                <a:solidFill>
                  <a:schemeClr val="accent1"/>
                </a:solidFill>
              </a:rPr>
              <a:t> but also supports a method called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choice()</a:t>
            </a:r>
            <a:r>
              <a:rPr lang="en-US" sz="2000" dirty="0" smtClean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MyList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len(mylst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mylst.choice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MyList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choice()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50473" y="1487222"/>
            <a:ext cx="51613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MyList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scratch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like classes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Deck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Queue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496888"/>
            <a:ext cx="546570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random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MyList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latin typeface="Courier"/>
                <a:cs typeface="Courier"/>
              </a:rPr>
              <a:t>init__(self</a:t>
            </a:r>
            <a:r>
              <a:rPr lang="en-US" sz="1400" dirty="0" smtClean="0">
                <a:latin typeface="Courier"/>
                <a:cs typeface="Courier"/>
              </a:rPr>
              <a:t>, initial = []):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self.lst</a:t>
            </a:r>
            <a:r>
              <a:rPr lang="en-US" sz="1400" dirty="0" smtClean="0">
                <a:latin typeface="Courier"/>
                <a:cs typeface="Courier"/>
              </a:rPr>
              <a:t> = initial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latin typeface="Courier"/>
                <a:cs typeface="Courier"/>
              </a:rPr>
              <a:t>len__(self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latin typeface="Courier"/>
                <a:cs typeface="Courier"/>
              </a:rPr>
              <a:t>len(self.lst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latin typeface="Courier"/>
                <a:cs typeface="Courier"/>
              </a:rPr>
              <a:t>append(self</a:t>
            </a:r>
            <a:r>
              <a:rPr lang="en-US" sz="1400" dirty="0" smtClean="0">
                <a:latin typeface="Courier"/>
                <a:cs typeface="Courier"/>
              </a:rPr>
              <a:t>, item):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self.lst.append(self</a:t>
            </a:r>
            <a:r>
              <a:rPr lang="en-US" sz="1400" dirty="0" smtClean="0">
                <a:latin typeface="Courier"/>
                <a:cs typeface="Courier"/>
              </a:rPr>
              <a:t>, item)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implementations of remaining "list" methods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latin typeface="Courier"/>
                <a:cs typeface="Courier"/>
              </a:rPr>
              <a:t>choice(self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latin typeface="Courier"/>
                <a:cs typeface="Courier"/>
              </a:rPr>
              <a:t>random.choice(self.lst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50473" y="1487222"/>
            <a:ext cx="7080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MyList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inheritance from class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list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38752" y="1953173"/>
            <a:ext cx="20701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Huge amount of work!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4532674" y="2291727"/>
            <a:ext cx="1806078" cy="11802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0" y="2496888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MyList(list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latin typeface="Courier"/>
                <a:cs typeface="Courier"/>
              </a:rPr>
              <a:t>choice(self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latin typeface="Courier"/>
                <a:cs typeface="Courier"/>
              </a:rPr>
              <a:t>random.choice(self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23680" y="2122450"/>
            <a:ext cx="4523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MyList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1440534" y="2547189"/>
            <a:ext cx="335208" cy="162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20" grpId="0"/>
      <p:bldP spid="23" grpId="0"/>
      <p:bldP spid="23" grpId="1"/>
      <p:bldP spid="28" grpId="0" animBg="1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"/>
              </a:rPr>
              <a:t>C</a:t>
            </a:r>
            <a:r>
              <a:rPr lang="en-US" sz="3600" b="1" kern="0" noProof="0" dirty="0" smtClean="0">
                <a:latin typeface="+mj-lt"/>
                <a:ea typeface="+mj-ea"/>
                <a:cs typeface="Courier"/>
              </a:rPr>
              <a:t>lass </a:t>
            </a:r>
            <a:r>
              <a:rPr lang="en-US" sz="3600" b="1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MyList</a:t>
            </a:r>
            <a:r>
              <a:rPr lang="en-US" sz="3600" b="1" kern="0" dirty="0" smtClean="0">
                <a:solidFill>
                  <a:srgbClr val="000000"/>
                </a:solidFill>
                <a:ea typeface="+mj-ea"/>
                <a:cs typeface="Courier"/>
              </a:rPr>
              <a:t> by inheritance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7221" y="4985875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MyList(list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latin typeface="Courier"/>
                <a:cs typeface="Courier"/>
              </a:rPr>
              <a:t>choice(self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latin typeface="Courier"/>
                <a:cs typeface="Courier"/>
              </a:rPr>
              <a:t>random.choice(self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6351" y="339726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324104" y="3043324"/>
            <a:ext cx="1152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"/>
                <a:ea typeface="+mj-ea"/>
                <a:cs typeface="Courier"/>
              </a:rPr>
              <a:t>choice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9675" y="2997159"/>
            <a:ext cx="2210403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6259675" y="3821190"/>
            <a:ext cx="12152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MyList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19699" y="4528676"/>
            <a:ext cx="1866986" cy="987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[2,3,5,7]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00154" y="188484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 bwMode="auto">
          <a:xfrm>
            <a:off x="3891986" y="1530902"/>
            <a:ext cx="1337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"/>
                <a:ea typeface="+mj-ea"/>
                <a:cs typeface="Courier"/>
              </a:rPr>
              <a:t>__init__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91986" y="1470025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3856643" y="2288379"/>
            <a:ext cx="999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52758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 bwMode="auto">
          <a:xfrm>
            <a:off x="5229856" y="1533462"/>
            <a:ext cx="1029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"/>
                <a:ea typeface="+mj-ea"/>
                <a:cs typeface="Courier"/>
              </a:rPr>
              <a:t>append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3128" y="19156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 bwMode="auto">
          <a:xfrm>
            <a:off x="7432771" y="1561679"/>
            <a:ext cx="84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latin typeface="Courier"/>
                <a:ea typeface="+mj-ea"/>
                <a:cs typeface="Courier"/>
              </a:rPr>
              <a:t>index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79920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6259675" y="1533463"/>
            <a:ext cx="1173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latin typeface="Courier"/>
                <a:ea typeface="+mj-ea"/>
                <a:cs typeface="Courier"/>
              </a:rPr>
              <a:t>__</a:t>
            </a:r>
            <a:r>
              <a:rPr lang="en-US" sz="1400" kern="0" noProof="0" dirty="0" err="1" smtClean="0">
                <a:latin typeface="Courier"/>
                <a:ea typeface="+mj-ea"/>
                <a:cs typeface="Courier"/>
              </a:rPr>
              <a:t>len</a:t>
            </a:r>
            <a:r>
              <a:rPr lang="en-US" sz="1400" kern="0" noProof="0" dirty="0" smtClean="0">
                <a:latin typeface="Courier"/>
                <a:ea typeface="+mj-ea"/>
                <a:cs typeface="Courier"/>
              </a:rPr>
              <a:t>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8281885" y="1924726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. . .</a:t>
            </a:r>
          </a:p>
        </p:txBody>
      </p:sp>
      <p:cxnSp>
        <p:nvCxnSpPr>
          <p:cNvPr id="64" name="Straight Connector 63"/>
          <p:cNvCxnSpPr>
            <a:stCxn id="24" idx="0"/>
            <a:endCxn id="51" idx="2"/>
          </p:cNvCxnSpPr>
          <p:nvPr/>
        </p:nvCxnSpPr>
        <p:spPr>
          <a:xfrm rot="16200000" flipV="1">
            <a:off x="6709684" y="2341965"/>
            <a:ext cx="395324" cy="91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0"/>
            <a:endCxn id="24" idx="2"/>
          </p:cNvCxnSpPr>
          <p:nvPr/>
        </p:nvCxnSpPr>
        <p:spPr>
          <a:xfrm rot="16200000" flipV="1">
            <a:off x="7459182" y="4034665"/>
            <a:ext cx="399707" cy="588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 bwMode="auto">
          <a:xfrm>
            <a:off x="0" y="1470026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dir(MyList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891986" y="2997159"/>
            <a:ext cx="21091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MyList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list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10800000">
            <a:off x="3288495" y="2744335"/>
            <a:ext cx="568148" cy="252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 bwMode="auto">
          <a:xfrm>
            <a:off x="0" y="1470025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dir(MyList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dir(mylst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['__add__', '__class__',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891986" y="2997161"/>
            <a:ext cx="21091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ylst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MyList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 (which inherits all the attributes of class </a:t>
            </a:r>
            <a:r>
              <a:rPr lang="en-US" sz="1600" kern="0" dirty="0" smtClean="0">
                <a:latin typeface="Courier"/>
                <a:cs typeface="Courier"/>
              </a:rPr>
              <a:t>list</a:t>
            </a:r>
            <a:r>
              <a:rPr lang="en-US" sz="1600" kern="0" dirty="0" smtClean="0">
                <a:solidFill>
                  <a:srgbClr val="FF0000"/>
                </a:solidFill>
                <a:cs typeface="Courier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Courier"/>
            </a:endParaRPr>
          </a:p>
        </p:txBody>
      </p:sp>
      <p:cxnSp>
        <p:nvCxnSpPr>
          <p:cNvPr id="106" name="Straight Arrow Connector 105"/>
          <p:cNvCxnSpPr>
            <a:stCxn id="105" idx="1"/>
          </p:cNvCxnSpPr>
          <p:nvPr/>
        </p:nvCxnSpPr>
        <p:spPr>
          <a:xfrm rot="10800000">
            <a:off x="3440894" y="3727733"/>
            <a:ext cx="451092" cy="54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 bwMode="auto">
          <a:xfrm>
            <a:off x="7019698" y="5208126"/>
            <a:ext cx="1221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mylst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/>
      <p:bldP spid="101" grpId="1"/>
      <p:bldP spid="104" grpId="0" animBg="1"/>
      <p:bldP spid="10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5516702" y="1736665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&lt;Class Name&gt;: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709358" y="2656090"/>
            <a:ext cx="39281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&lt;Class Name&gt;(&lt;Super Class&gt;):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709358" y="6150113"/>
            <a:ext cx="644269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&lt;Class Name&gt;(&lt;Super Class 1&gt;, &lt;Super Class 2&gt;, …):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709358" y="1644332"/>
            <a:ext cx="474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can be defined “from scratch” using: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709358" y="2255980"/>
            <a:ext cx="7150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derived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another class, through inheritance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709358" y="5750003"/>
            <a:ext cx="69708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inherit attributes from more than one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superclass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9" y="3373901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&lt;Class Name&gt;: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3284146" y="3281568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shorthand for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5453440" y="3373901"/>
            <a:ext cx="31840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&lt;Class Name&gt;(object):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9360" y="3798578"/>
            <a:ext cx="82116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"/>
                <a:cs typeface="Courier"/>
              </a:rPr>
              <a:t>object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built-in class with no attributes; it is the class 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 classes inherit from, directly or indirectly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13361" y="4371646"/>
            <a:ext cx="450645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help(object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Help on class object in module </a:t>
            </a:r>
            <a:r>
              <a:rPr lang="en-US" sz="1400" dirty="0" err="1" smtClean="0">
                <a:latin typeface="Courier"/>
                <a:cs typeface="Courier"/>
              </a:rPr>
              <a:t>builtins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The most base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3" grpId="0" animBg="1"/>
      <p:bldP spid="72" grpId="0"/>
      <p:bldP spid="74" grpId="0"/>
      <p:bldP spid="79" grpId="0" animBg="1"/>
      <p:bldP spid="80" grpId="0"/>
      <p:bldP spid="81" grpId="0" animBg="1"/>
      <p:bldP spid="82" grpId="0"/>
      <p:bldP spid="8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31118" y="3560830"/>
            <a:ext cx="7150987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'represents an animal’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setSpecies(self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self.spec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setLanguage(self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self.lang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speak(self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print('I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am a {} and I {}.'.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format(self.spec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self.lang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1470025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Sometimes we need to develop a new class that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almost inherit attributes from an existing class… but not quite.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snoopy.setSpecies('dog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snoopy.setLanguage('bark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snoopy.speak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snoopy.setSpecies('dog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snoopy.setLanguage('bark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snoopy.speak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</a:t>
            </a:r>
            <a:r>
              <a:rPr lang="en-US" sz="1400" dirty="0" smtClean="0">
                <a:latin typeface="Courier"/>
                <a:cs typeface="Courier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tweety.setSpecies('canary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tweety.setLanguage('tweet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tweety.speak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tweet! tweet! tweet!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7" y="2318525"/>
            <a:ext cx="7975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example, a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Bird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supports the same methods class </a:t>
            </a:r>
            <a:r>
              <a:rPr lang="en-US" kern="0" dirty="0" smtClean="0">
                <a:latin typeface="Courier"/>
                <a:cs typeface="Courier"/>
              </a:rPr>
              <a:t>Animal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supports (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setSpecies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setLanguage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speak()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but with a different behavior for method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speak()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0" grpId="0" animBg="1"/>
      <p:bldP spid="10" grpId="1" animBg="1"/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70671" y="5284378"/>
            <a:ext cx="480368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Bird(Animal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'represents a bird'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speak(self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'prints bird sounds'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print('{}! '.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format(self.lang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 * 3)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snoopy.setSpecies('dog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snoopy.setLanguage('bark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snoopy.speak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snoopy.setSpecies('dog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snoopy.setLanguage('bark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snoopy.speak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</a:t>
            </a:r>
            <a:r>
              <a:rPr lang="en-US" sz="1400" dirty="0" smtClean="0">
                <a:latin typeface="Courier"/>
                <a:cs typeface="Courier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tweety.setSpecies('canary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tweety.setLanguage('tweet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tweety.speak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tweet! tweet! tweet!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5328" y="1156569"/>
            <a:ext cx="3879708" cy="2493148"/>
            <a:chOff x="235328" y="1156569"/>
            <a:chExt cx="3879708" cy="249314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2532926" y="1220007"/>
              <a:ext cx="13679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"/>
                  <a:ea typeface="+mj-ea"/>
                  <a:cs typeface="Courier"/>
                </a:rPr>
                <a:t>setLanguage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94550" y="291801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82303" y="2564074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latin typeface="Courier"/>
                  <a:ea typeface="+mj-ea"/>
                  <a:cs typeface="Courier"/>
                </a:rPr>
                <a:t>speak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7724" y="2517907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17874" y="3341940"/>
              <a:ext cx="9997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Bird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8839" y="1571390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270671" y="1217446"/>
              <a:ext cx="13378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"/>
                  <a:ea typeface="+mj-ea"/>
                  <a:cs typeface="Courier"/>
                </a:rPr>
                <a:t>setSpecies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671" y="1156569"/>
              <a:ext cx="3844365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35328" y="1974923"/>
              <a:ext cx="12152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Animal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31443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8605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608541" y="1217446"/>
              <a:ext cx="10298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noProof="0" dirty="0" smtClean="0">
                  <a:latin typeface="Courier"/>
                  <a:ea typeface="+mj-ea"/>
                  <a:cs typeface="Courier"/>
                </a:rPr>
                <a:t>speak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cxnSp>
          <p:nvCxnSpPr>
            <p:cNvPr id="28" name="Straight Connector 27"/>
            <p:cNvCxnSpPr>
              <a:stCxn id="15" idx="0"/>
              <a:endCxn id="20" idx="2"/>
            </p:cNvCxnSpPr>
            <p:nvPr/>
          </p:nvCxnSpPr>
          <p:spPr>
            <a:xfrm rot="16200000" flipV="1">
              <a:off x="2248126" y="2233107"/>
              <a:ext cx="229528" cy="340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753124" y="3649717"/>
            <a:ext cx="2246627" cy="1389537"/>
            <a:chOff x="1753124" y="3649717"/>
            <a:chExt cx="2246627" cy="1389537"/>
          </a:xfrm>
        </p:grpSpPr>
        <p:cxnSp>
          <p:nvCxnSpPr>
            <p:cNvPr id="29" name="Straight Connector 28"/>
            <p:cNvCxnSpPr>
              <a:stCxn id="34" idx="0"/>
              <a:endCxn id="15" idx="2"/>
            </p:cNvCxnSpPr>
            <p:nvPr/>
          </p:nvCxnSpPr>
          <p:spPr>
            <a:xfrm rot="16200000" flipV="1">
              <a:off x="2584875" y="3597769"/>
              <a:ext cx="257727" cy="3616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789348" y="3907444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753124" y="4731477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err="1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tweety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55626" y="435872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2843379" y="400477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"/>
                  <a:ea typeface="+mj-ea"/>
                  <a:cs typeface="Courier"/>
                </a:rPr>
                <a:t>lang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1595" y="435723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789348" y="4003289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latin typeface="Courier"/>
                  <a:ea typeface="+mj-ea"/>
                  <a:cs typeface="Courier"/>
                </a:rPr>
                <a:t>spec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15037" y="1722474"/>
            <a:ext cx="2962741" cy="1568299"/>
            <a:chOff x="4115037" y="1722474"/>
            <a:chExt cx="2962741" cy="1568299"/>
          </a:xfrm>
        </p:grpSpPr>
        <p:cxnSp>
          <p:nvCxnSpPr>
            <p:cNvPr id="50" name="Straight Connector 49"/>
            <p:cNvCxnSpPr>
              <a:stCxn id="51" idx="0"/>
              <a:endCxn id="20" idx="3"/>
            </p:cNvCxnSpPr>
            <p:nvPr/>
          </p:nvCxnSpPr>
          <p:spPr>
            <a:xfrm rot="16200000" flipV="1">
              <a:off x="4825563" y="1011948"/>
              <a:ext cx="436489" cy="1857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67375" y="2158963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4831151" y="2982996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"/>
                  <a:ea typeface="+mj-ea"/>
                  <a:cs typeface="Courier"/>
                </a:rPr>
                <a:t>snoopy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33653" y="261024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5921406" y="2256297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 smtClean="0">
                  <a:latin typeface="Courier"/>
                  <a:ea typeface="+mj-ea"/>
                  <a:cs typeface="Courier"/>
                </a:rPr>
                <a:t>lang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79622" y="260875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867375" y="225480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latin typeface="Courier"/>
                  <a:ea typeface="+mj-ea"/>
                  <a:cs typeface="Courier"/>
                </a:rPr>
                <a:t>spec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endParaRPr>
            </a:p>
          </p:txBody>
        </p:sp>
      </p:grpSp>
      <p:sp>
        <p:nvSpPr>
          <p:cNvPr id="62" name="TextBox 61"/>
          <p:cNvSpPr txBox="1"/>
          <p:nvPr/>
        </p:nvSpPr>
        <p:spPr bwMode="auto">
          <a:xfrm>
            <a:off x="270671" y="4562200"/>
            <a:ext cx="3923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Bird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inherits all the attributes of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Animal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466141" y="4869977"/>
            <a:ext cx="4856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then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overrides the behavior of method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speak()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1483020" y="5170858"/>
            <a:ext cx="5402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1473679" y="5524201"/>
            <a:ext cx="773434" cy="142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5074352" y="3834012"/>
            <a:ext cx="40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"/>
              </a:rPr>
              <a:t>method </a:t>
            </a:r>
            <a:r>
              <a:rPr lang="en-US" sz="1600" kern="0" noProof="0" dirty="0" smtClean="0">
                <a:latin typeface="Courier"/>
                <a:ea typeface="+mj-ea"/>
                <a:cs typeface="Courier"/>
              </a:rPr>
              <a:t>speak()</a:t>
            </a: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"/>
              </a:rPr>
              <a:t> defined 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Animal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"/>
              </a:rPr>
              <a:t> is </a:t>
            </a:r>
            <a:r>
              <a:rPr lang="en-US" sz="1600" kern="0" dirty="0" smtClean="0">
                <a:solidFill>
                  <a:srgbClr val="FF0000"/>
                </a:solidFill>
                <a:ea typeface="+mj-ea"/>
                <a:cs typeface="Courier"/>
              </a:rPr>
              <a:t>used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76" name="Straight Arrow Connector 75"/>
          <p:cNvCxnSpPr>
            <a:stCxn id="75" idx="2"/>
          </p:cNvCxnSpPr>
          <p:nvPr/>
        </p:nvCxnSpPr>
        <p:spPr>
          <a:xfrm rot="5400000">
            <a:off x="6496681" y="4611568"/>
            <a:ext cx="1035967" cy="157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 bwMode="auto">
          <a:xfrm>
            <a:off x="5074352" y="3835501"/>
            <a:ext cx="379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"/>
              </a:rPr>
              <a:t>method </a:t>
            </a:r>
            <a:r>
              <a:rPr lang="en-US" sz="1600" kern="0" noProof="0" dirty="0" smtClean="0">
                <a:latin typeface="Courier"/>
                <a:ea typeface="+mj-ea"/>
                <a:cs typeface="Courier"/>
              </a:rPr>
              <a:t>speak()</a:t>
            </a:r>
            <a:r>
              <a:rPr lang="en-US" sz="1600" kern="0" noProof="0" dirty="0" smtClean="0">
                <a:solidFill>
                  <a:srgbClr val="FF0000"/>
                </a:solidFill>
                <a:ea typeface="+mj-ea"/>
                <a:cs typeface="Courier"/>
              </a:rPr>
              <a:t> defined 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Bird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"/>
              </a:rPr>
              <a:t> is </a:t>
            </a:r>
            <a:r>
              <a:rPr lang="en-US" sz="1600" kern="0" dirty="0" smtClean="0">
                <a:solidFill>
                  <a:srgbClr val="FF0000"/>
                </a:solidFill>
                <a:ea typeface="+mj-ea"/>
                <a:cs typeface="Courier"/>
              </a:rPr>
              <a:t>used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5967607" y="5142134"/>
            <a:ext cx="2094119" cy="157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4194642" y="2326278"/>
            <a:ext cx="4289325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Python looks for the definition of an attribute by starting with the name- space associated with object and continuing up the class hierarchy.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831683" y="2499332"/>
            <a:ext cx="2839727" cy="128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 animBg="1"/>
      <p:bldP spid="62" grpId="0"/>
      <p:bldP spid="62" grpId="1"/>
      <p:bldP spid="63" grpId="0"/>
      <p:bldP spid="63" grpId="1"/>
      <p:bldP spid="75" grpId="0"/>
      <p:bldP spid="75" grpId="1"/>
      <p:bldP spid="79" grpId="0"/>
      <p:bldP spid="79" grpId="1"/>
      <p:bldP spid="8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Extending 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92930" y="2290725"/>
            <a:ext cx="7105627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Super: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'a generic class with one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method(self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the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print('in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Super.method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Inheritor(Super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inherits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Replacer(Super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overrides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method(self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print('in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Replacer.method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Extender(Super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extends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method(self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print('starting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Extender.method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Super.method(self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           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calling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print('ending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Extender.method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70080"/>
            <a:ext cx="7361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superclass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can be inherited as-is, overridden, or extended.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Object-Oriented Programming (OOP)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825" y="1470025"/>
            <a:ext cx="8277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Code reuse is a key benefit of organizing code into new classes; it is made possible through </a:t>
            </a:r>
            <a:r>
              <a:rPr lang="en-US" sz="2000" dirty="0" smtClean="0">
                <a:solidFill>
                  <a:srgbClr val="FF0000"/>
                </a:solidFill>
              </a:rPr>
              <a:t>abstraction </a:t>
            </a:r>
            <a:r>
              <a:rPr lang="en-US" sz="2000" dirty="0" smtClean="0">
                <a:solidFill>
                  <a:srgbClr val="294171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encapsulation</a:t>
            </a:r>
            <a:r>
              <a:rPr lang="en-US" sz="2000" dirty="0" smtClean="0">
                <a:solidFill>
                  <a:srgbClr val="29417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824" y="2256740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Abstraction</a:t>
            </a:r>
            <a:r>
              <a:rPr lang="en-US" sz="2000" dirty="0" smtClean="0">
                <a:solidFill>
                  <a:srgbClr val="294171"/>
                </a:solidFill>
              </a:rPr>
              <a:t>: The idea that a class object can be manipulated by users through method invocations alone and without knowledge of the implementation of these methods.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/>
              <a:t>Abstraction facilitates software development because the programmer works with objects abstractly (i.e., through “abstract”, meaningful method names rather than “concrete”, technical code).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825" y="4241898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Encapsulation</a:t>
            </a:r>
            <a:r>
              <a:rPr lang="en-US" sz="2000" dirty="0" smtClean="0">
                <a:solidFill>
                  <a:srgbClr val="294171"/>
                </a:solidFill>
              </a:rPr>
              <a:t>: In order for abstraction to be beneficial, the “concrete” code and data associated with objects must be encapsulated (i.e., made “invisible” to the program using the object). 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/>
              <a:t>Encapsulation is achieved thanks to the fact that (1) every class defines a namespace in which class attributes live, and (2) every object has a namespace, that inherits the class attributes, in which instance attributes live.</a:t>
            </a: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7823" y="6150114"/>
            <a:ext cx="82775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OOP </a:t>
            </a:r>
            <a:r>
              <a:rPr lang="en-US" sz="2000" dirty="0" smtClean="0">
                <a:solidFill>
                  <a:schemeClr val="accent1"/>
                </a:solidFill>
              </a:rPr>
              <a:t>is an approach to programming that achieves modular code through the use of objects and by structuring code into user-defined classes.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An encapsulation issue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55673"/>
            <a:ext cx="8210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current implementation of class Queue does not completely encapsulate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608251"/>
            <a:ext cx="536863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queue.dequeue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"&lt;pyshell#48&gt;",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queue.dequeue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"/Users/me/ch8.py", line 93, in </a:t>
            </a:r>
            <a:r>
              <a:rPr lang="en-US" sz="1400" dirty="0" err="1" smtClean="0">
                <a:latin typeface="Courier"/>
                <a:cs typeface="Courier"/>
              </a:rPr>
              <a:t>dequeue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IndexError</a:t>
            </a:r>
            <a:r>
              <a:rPr lang="en-US" sz="1400" dirty="0" smtClean="0">
                <a:latin typeface="Courier"/>
                <a:cs typeface="Courier"/>
              </a:rPr>
              <a:t>: pop from empty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698921"/>
            <a:ext cx="2442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the problem?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162283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of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Queue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not have to know the implementation detail that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stores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items in 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ourier"/>
                <a:cs typeface="Courier"/>
              </a:rPr>
              <a:t>Queue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03314" y="4659324"/>
            <a:ext cx="832738" cy="173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939639" y="4329547"/>
            <a:ext cx="1893453" cy="8327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219364" y="2608251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queue.dequeue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queue.dequeue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"/Users/me/ch8.py", line 120, in </a:t>
            </a:r>
            <a:r>
              <a:rPr lang="en-US" sz="1400" dirty="0" err="1" smtClean="0">
                <a:latin typeface="Courier"/>
                <a:cs typeface="Courier"/>
              </a:rPr>
              <a:t>dequeue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raise </a:t>
            </a:r>
            <a:r>
              <a:rPr lang="en-US" sz="1400" dirty="0" err="1" smtClean="0">
                <a:latin typeface="Courier"/>
                <a:cs typeface="Courier"/>
              </a:rPr>
              <a:t>EmptyQueueError('dequeue</a:t>
            </a:r>
            <a:r>
              <a:rPr lang="en-US" sz="1400" dirty="0" smtClean="0">
                <a:latin typeface="Courier"/>
                <a:cs typeface="Courier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EmptyQueueError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  <a:r>
              <a:rPr lang="en-US" sz="1400" dirty="0" err="1" smtClean="0">
                <a:latin typeface="Courier"/>
                <a:cs typeface="Courier"/>
              </a:rPr>
              <a:t>dequeue</a:t>
            </a:r>
            <a:r>
              <a:rPr lang="en-US" sz="1400" dirty="0" smtClean="0">
                <a:latin typeface="Courier"/>
                <a:cs typeface="Courier"/>
              </a:rPr>
              <a:t> from empty queue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8" y="6070224"/>
            <a:ext cx="35445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should be output instead?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15364" y="2963385"/>
            <a:ext cx="26045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We need to be able to define user-defined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15364" y="4083368"/>
            <a:ext cx="28286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But first, we need to learn how to “force” an exception to be raised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/>
      <p:bldP spid="18" grpId="0" animBg="1"/>
      <p:bldP spid="22" grpId="0"/>
      <p:bldP spid="23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Raising an exception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42246" y="1362304"/>
            <a:ext cx="32884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typing Ctrl-C, a user can force a </a:t>
            </a:r>
            <a:r>
              <a:rPr lang="en-US" kern="0" dirty="0" err="1" smtClean="0">
                <a:latin typeface="Courier"/>
                <a:ea typeface="+mj-ea"/>
                <a:cs typeface="Courier"/>
              </a:rPr>
              <a:t>KeyboardInterrupt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to be raised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7855" y="1208416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KeyboardInterrupt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077855" y="1208419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KeyboardInterrupt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raise </a:t>
            </a: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raise </a:t>
            </a: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ValueError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7855" y="1208421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KeyboardInterrupt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raise </a:t>
            </a: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raise </a:t>
            </a: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ValueError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raise </a:t>
            </a:r>
            <a:r>
              <a:rPr lang="en-US" sz="1400" dirty="0" err="1" smtClean="0">
                <a:latin typeface="Courier"/>
                <a:cs typeface="Courier"/>
              </a:rPr>
              <a:t>ValueError('Just</a:t>
            </a:r>
            <a:r>
              <a:rPr lang="en-US" sz="1400" dirty="0" smtClean="0">
                <a:latin typeface="Courier"/>
                <a:cs typeface="Courier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raise </a:t>
            </a:r>
            <a:r>
              <a:rPr lang="en-US" sz="1400" dirty="0" err="1" smtClean="0">
                <a:latin typeface="Courier"/>
                <a:cs typeface="Courier"/>
              </a:rPr>
              <a:t>ValueError('Just</a:t>
            </a:r>
            <a:r>
              <a:rPr lang="en-US" sz="1400" dirty="0" smtClean="0">
                <a:latin typeface="Courier"/>
                <a:cs typeface="Courier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KeyboardInterrupt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raise </a:t>
            </a: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raise </a:t>
            </a: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ValueError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raise </a:t>
            </a:r>
            <a:r>
              <a:rPr lang="en-US" sz="1400" dirty="0" err="1" smtClean="0">
                <a:latin typeface="Courier"/>
                <a:cs typeface="Courier"/>
              </a:rPr>
              <a:t>ValueError('Just</a:t>
            </a:r>
            <a:r>
              <a:rPr lang="en-US" sz="1400" dirty="0" smtClean="0">
                <a:latin typeface="Courier"/>
                <a:cs typeface="Courier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raise </a:t>
            </a:r>
            <a:r>
              <a:rPr lang="en-US" sz="1400" dirty="0" err="1" smtClean="0">
                <a:latin typeface="Courier"/>
                <a:cs typeface="Courier"/>
              </a:rPr>
              <a:t>ValueError('Just</a:t>
            </a:r>
            <a:r>
              <a:rPr lang="en-US" sz="1400" dirty="0" smtClean="0">
                <a:latin typeface="Courier"/>
                <a:cs typeface="Courier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raise </a:t>
            </a:r>
            <a:r>
              <a:rPr lang="en-US" sz="1400" dirty="0" err="1" smtClean="0">
                <a:latin typeface="Courier"/>
                <a:cs typeface="Courier"/>
              </a:rPr>
              <a:t>ValueError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print('Caught</a:t>
            </a:r>
            <a:r>
              <a:rPr lang="en-US" sz="1400" dirty="0" smtClean="0">
                <a:latin typeface="Courier"/>
                <a:cs typeface="Courier"/>
              </a:rPr>
              <a:t> exception.')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Caught exception.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2246" y="2736273"/>
            <a:ext cx="31005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exception can be raised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within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 program with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raise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42246" y="3751936"/>
            <a:ext cx="363560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ValueError</a:t>
            </a: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like all exception types, is a class</a:t>
            </a: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ValueError</a:t>
            </a:r>
            <a:r>
              <a:rPr lang="en-US" sz="1600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()</a:t>
            </a: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uses the default constructor to create an exception (object) 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raise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switches control flow from normal to exceptional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42246" y="5934670"/>
            <a:ext cx="36356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constructor can take a “message” argument to be stored in the exception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3167542" y="1277856"/>
          <a:ext cx="5894540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/>
                <a:gridCol w="3648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p.setx(xcoord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p.sety(ycoord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p.get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p.move(dx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dy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Developing the class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"/>
                <a:ea typeface="+mj-ea"/>
                <a:cs typeface="Courier"/>
              </a:rPr>
              <a:t>setx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256775" y="5358953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Point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536268" y="5403490"/>
            <a:ext cx="1109356" cy="50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34911" y="6210181"/>
            <a:ext cx="100804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setx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1763" y="6208644"/>
            <a:ext cx="1013505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move()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"/>
                <a:ea typeface="+mj-ea"/>
                <a:cs typeface="Courier"/>
              </a:rPr>
              <a:t>sety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200158" y="4611186"/>
            <a:ext cx="849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latin typeface="Courier"/>
                <a:ea typeface="+mj-ea"/>
                <a:cs typeface="Courier"/>
              </a:rPr>
              <a:t>move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13990" y="5520465"/>
            <a:ext cx="1083699" cy="295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1976" y="6210181"/>
            <a:ext cx="1051992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sety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233909" y="5534037"/>
            <a:ext cx="1073932" cy="275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"/>
                <a:ea typeface="+mj-ea"/>
                <a:cs typeface="Courier"/>
              </a:rPr>
              <a:t>get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67124" y="5646466"/>
            <a:ext cx="1083700" cy="4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118844" y="6210181"/>
            <a:ext cx="93653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get()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User-defined exceptions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2882" y="1442486"/>
            <a:ext cx="31022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Every built-in exception type is a subclass of class </a:t>
            </a:r>
            <a:r>
              <a:rPr lang="en-US" dirty="0" smtClean="0">
                <a:latin typeface="Courier"/>
                <a:cs typeface="Courier"/>
              </a:rPr>
              <a:t>Exception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class </a:t>
            </a:r>
            <a:r>
              <a:rPr lang="en-US" sz="1400" dirty="0" err="1" smtClean="0">
                <a:latin typeface="Courier"/>
                <a:cs typeface="Courier"/>
              </a:rPr>
              <a:t>MyError(Exception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class </a:t>
            </a:r>
            <a:r>
              <a:rPr lang="en-US" sz="1400" dirty="0" err="1" smtClean="0">
                <a:latin typeface="Courier"/>
                <a:cs typeface="Courier"/>
              </a:rPr>
              <a:t>MyError(Exception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raise </a:t>
            </a:r>
            <a:r>
              <a:rPr lang="en-US" sz="1400" dirty="0" err="1" smtClean="0">
                <a:latin typeface="Courier"/>
                <a:cs typeface="Courier"/>
              </a:rPr>
              <a:t>MyError('Message</a:t>
            </a:r>
            <a:r>
              <a:rPr lang="en-US" sz="1400" dirty="0" smtClean="0">
                <a:latin typeface="Courier"/>
                <a:cs typeface="Courier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"&lt;pyshell#71&gt;",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raise </a:t>
            </a:r>
            <a:r>
              <a:rPr lang="en-US" sz="1400" dirty="0" err="1" smtClean="0">
                <a:latin typeface="Courier"/>
                <a:cs typeface="Courier"/>
              </a:rPr>
              <a:t>MyError('Message</a:t>
            </a:r>
            <a:r>
              <a:rPr lang="en-US" sz="1400" dirty="0" smtClean="0">
                <a:latin typeface="Courier"/>
                <a:cs typeface="Courier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MyError</a:t>
            </a:r>
            <a:r>
              <a:rPr lang="en-US" sz="1400" dirty="0" smtClean="0">
                <a:latin typeface="Courier"/>
                <a:cs typeface="Courier"/>
              </a:rPr>
              <a:t>: Message in a bottle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22882" y="2765925"/>
            <a:ext cx="31022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new exception class should be a subclass, either directly or indirectly, of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Exception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90246" y="1442486"/>
            <a:ext cx="56537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help(Exception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Help on class Exception in module </a:t>
            </a:r>
            <a:r>
              <a:rPr lang="en-US" sz="1400" dirty="0" err="1" smtClean="0">
                <a:latin typeface="Courier"/>
                <a:cs typeface="Courier"/>
              </a:rPr>
              <a:t>builtins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Exception(BaseException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Common base class for all non-exit exceptions.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Method resolution order: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    Exception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    </a:t>
            </a:r>
            <a:r>
              <a:rPr lang="en-US" sz="1400" dirty="0" err="1" smtClean="0">
                <a:latin typeface="Courier"/>
                <a:cs typeface="Courier"/>
              </a:rPr>
              <a:t>BaseException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|     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 .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6" grpId="0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634288" y="1370199"/>
            <a:ext cx="8051069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EmptyQueueError(Exception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init__(self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'instantiates an empty list'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self.q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isEmpty(self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len(self.q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enqueue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return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self.q.append(item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dequeue(self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if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self.isEmpty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    raise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EmptyQueueError('dequeue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return self.q.pop(0)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Queue</a:t>
            </a:r>
            <a:r>
              <a:rPr lang="en-US" sz="3600" b="1" kern="0" noProof="0" smtClean="0">
                <a:latin typeface="Calibri" pitchFamily="34" charset="0"/>
                <a:ea typeface="+mj-ea"/>
                <a:cs typeface="+mj-cs"/>
              </a:rPr>
              <a:t>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470025"/>
            <a:ext cx="5207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goal was to encapsulate class Queue better: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24627" y="2078085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queue.dequeue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Traceback</a:t>
            </a:r>
            <a:r>
              <a:rPr lang="en-US" sz="1400" dirty="0" smtClean="0">
                <a:latin typeface="Courier"/>
                <a:cs typeface="Courier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queue.dequeue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File "/Users/me/ch8.py", line 120, in </a:t>
            </a:r>
            <a:r>
              <a:rPr lang="en-US" sz="1400" dirty="0" err="1" smtClean="0">
                <a:latin typeface="Courier"/>
                <a:cs typeface="Courier"/>
              </a:rPr>
              <a:t>dequeue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raise </a:t>
            </a:r>
            <a:r>
              <a:rPr lang="en-US" sz="1400" dirty="0" err="1" smtClean="0">
                <a:latin typeface="Courier"/>
                <a:cs typeface="Courier"/>
              </a:rPr>
              <a:t>EmptyQueueError('dequeue</a:t>
            </a:r>
            <a:r>
              <a:rPr lang="en-US" sz="1400" dirty="0" smtClean="0">
                <a:latin typeface="Courier"/>
                <a:cs typeface="Courier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EmptyQueueError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  <a:r>
              <a:rPr lang="en-US" sz="1400" dirty="0" err="1" smtClean="0">
                <a:latin typeface="Courier"/>
                <a:cs typeface="Courier"/>
              </a:rPr>
              <a:t>dequeue</a:t>
            </a:r>
            <a:r>
              <a:rPr lang="en-US" sz="1400" dirty="0" smtClean="0">
                <a:latin typeface="Courier"/>
                <a:cs typeface="Courier"/>
              </a:rPr>
              <a:t> from empty queue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233135"/>
            <a:ext cx="75911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achieve this behavior, we: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Need to create exception class </a:t>
            </a:r>
            <a:r>
              <a:rPr lang="en-US" sz="1600" kern="0" dirty="0" err="1" smtClean="0">
                <a:latin typeface="Courier"/>
                <a:ea typeface="+mj-ea"/>
                <a:cs typeface="Courier"/>
              </a:rPr>
              <a:t>EmptyQueueError</a:t>
            </a:r>
            <a:endParaRPr lang="en-US" kern="0" dirty="0" smtClean="0">
              <a:latin typeface="Courier"/>
              <a:ea typeface="+mj-ea"/>
              <a:cs typeface="Courier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Modify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Queue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dequeue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so an </a:t>
            </a:r>
            <a:r>
              <a:rPr lang="en-US" sz="1600" kern="0" dirty="0" err="1" smtClean="0">
                <a:latin typeface="Courier"/>
                <a:cs typeface="Courier"/>
              </a:rPr>
              <a:t>EmptyQueueError</a:t>
            </a:r>
            <a:r>
              <a:rPr lang="en-US" sz="16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is raised if an attempt to </a:t>
            </a:r>
            <a:r>
              <a:rPr lang="en-US" sz="1600" kern="0" dirty="0" err="1" smtClean="0">
                <a:solidFill>
                  <a:srgbClr val="000000"/>
                </a:solidFill>
                <a:latin typeface="Courier"/>
                <a:cs typeface="Courier"/>
              </a:rPr>
              <a:t>dequeue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empty queue is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18" grpId="0" animBg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attributes)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67541" y="1277856"/>
          <a:ext cx="5894540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/>
                <a:gridCol w="3648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p.setx(xcoord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p.sety(ycoord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p.get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p.move(dx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dy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67541" y="1277856"/>
          <a:ext cx="5894541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50948"/>
                <a:gridCol w="36435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setx(p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xcoord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sety(p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ycoord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Courier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get(p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move(p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dx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dy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"/>
                          <a:ea typeface="+mn-ea"/>
                          <a:cs typeface="Courier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184554" y="4395787"/>
            <a:ext cx="26763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3167541" y="4395787"/>
            <a:ext cx="325486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Point.get(point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Point.setx(point</a:t>
            </a:r>
            <a:r>
              <a:rPr lang="en-US" sz="1400" dirty="0" smtClean="0">
                <a:latin typeface="Courier"/>
                <a:cs typeface="Courier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Point.get(point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(0, 6)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Point.sety(point</a:t>
            </a:r>
            <a:r>
              <a:rPr lang="en-US" sz="1400" dirty="0" smtClean="0">
                <a:latin typeface="Courier"/>
                <a:cs typeface="Courier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Point.get(point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Point.move(point</a:t>
            </a:r>
            <a:r>
              <a:rPr lang="en-US" sz="1400" dirty="0" smtClean="0">
                <a:latin typeface="Courier"/>
                <a:cs typeface="Courier"/>
              </a:rPr>
              <a:t>, 2, -2)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Point.get(point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(2, 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4554" y="6457890"/>
            <a:ext cx="8403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class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 (and associated namespace)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92017" y="792915"/>
            <a:ext cx="289334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variable that refers to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on which the method is invoked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887922" y="1377689"/>
            <a:ext cx="1321405" cy="1046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92823" y="1472789"/>
            <a:ext cx="1816402" cy="1626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552157" y="1713458"/>
            <a:ext cx="2650198" cy="1978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rot="5400000">
            <a:off x="4321303" y="1944311"/>
            <a:ext cx="3484004" cy="235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The object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know that a namespace is associated with every class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3" y="2686262"/>
            <a:ext cx="29829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namespace 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also associated with every object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167541" y="6134724"/>
            <a:ext cx="54785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class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84554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441" y="510362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29273" y="4734297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"/>
                <a:ea typeface="+mj-ea"/>
                <a:cs typeface="Courier"/>
              </a:rPr>
              <a:t>x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9273" y="4688808"/>
            <a:ext cx="159281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13764" y="5512841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point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rot="5400000">
            <a:off x="543431" y="5594639"/>
            <a:ext cx="1109356" cy="42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9273" y="6364069"/>
            <a:ext cx="508168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point.x</a:t>
            </a:r>
            <a:r>
              <a:rPr lang="en-US" sz="1400" dirty="0" smtClean="0">
                <a:latin typeface="Courier"/>
                <a:cs typeface="Courier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Point.setx(point</a:t>
            </a:r>
            <a:r>
              <a:rPr lang="en-US" sz="1400" dirty="0" smtClean="0">
                <a:latin typeface="Courier"/>
                <a:cs typeface="Courier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16" grpId="0" animBg="1"/>
      <p:bldP spid="16" grpId="1" animBg="1"/>
      <p:bldP spid="18" grpId="0" animBg="1"/>
      <p:bldP spid="18" grpId="1" animBg="1"/>
      <p:bldP spid="18" grpId="2" animBg="1"/>
      <p:bldP spid="20" grpId="0"/>
      <p:bldP spid="20" grpId="1"/>
      <p:bldP spid="20" grpId="2"/>
      <p:bldP spid="21" grpId="0" animBg="1"/>
      <p:bldP spid="21" grpId="1" animBg="1"/>
      <p:bldP spid="21" grpId="2" animBg="1"/>
      <p:bldP spid="22" grpId="0"/>
      <p:bldP spid="22" grpId="1"/>
      <p:bldP spid="22" grpId="2"/>
      <p:bldP spid="24" grpId="0" animBg="1"/>
      <p:bldP spid="24" grpId="1" animBg="1"/>
      <p:bldP spid="24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 smtClean="0">
                <a:latin typeface="Courier"/>
                <a:ea typeface="+mj-ea"/>
                <a:cs typeface="Courier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 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31630</TotalTime>
  <Words>13255</Words>
  <Application>Microsoft Macintosh PowerPoint</Application>
  <PresentationFormat>On-screen Show (4:3)</PresentationFormat>
  <Paragraphs>2204</Paragraphs>
  <Slides>51</Slides>
  <Notes>49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Title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DePaul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Ljubomir Perkovic</cp:lastModifiedBy>
  <cp:revision>219</cp:revision>
  <dcterms:created xsi:type="dcterms:W3CDTF">2014-01-13T19:02:23Z</dcterms:created>
  <dcterms:modified xsi:type="dcterms:W3CDTF">2014-01-13T19:08:11Z</dcterms:modified>
</cp:coreProperties>
</file>