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10" r:id="rId1"/>
  </p:sldMasterIdLst>
  <p:notesMasterIdLst>
    <p:notesMasterId r:id="rId35"/>
  </p:notesMasterIdLst>
  <p:sldIdLst>
    <p:sldId id="257" r:id="rId2"/>
    <p:sldId id="335" r:id="rId3"/>
    <p:sldId id="391" r:id="rId4"/>
    <p:sldId id="390" r:id="rId5"/>
    <p:sldId id="392" r:id="rId6"/>
    <p:sldId id="393" r:id="rId7"/>
    <p:sldId id="394" r:id="rId8"/>
    <p:sldId id="395" r:id="rId9"/>
    <p:sldId id="397" r:id="rId10"/>
    <p:sldId id="398" r:id="rId11"/>
    <p:sldId id="402" r:id="rId12"/>
    <p:sldId id="405" r:id="rId13"/>
    <p:sldId id="404" r:id="rId14"/>
    <p:sldId id="403" r:id="rId15"/>
    <p:sldId id="407" r:id="rId16"/>
    <p:sldId id="406" r:id="rId17"/>
    <p:sldId id="408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21" r:id="rId27"/>
    <p:sldId id="422" r:id="rId28"/>
    <p:sldId id="420" r:id="rId29"/>
    <p:sldId id="423" r:id="rId30"/>
    <p:sldId id="424" r:id="rId31"/>
    <p:sldId id="425" r:id="rId32"/>
    <p:sldId id="427" r:id="rId33"/>
    <p:sldId id="42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3070" autoAdjust="0"/>
    <p:restoredTop sz="94660"/>
  </p:normalViewPr>
  <p:slideViewPr>
    <p:cSldViewPr snapToGrid="0">
      <p:cViewPr varScale="1">
        <p:scale>
          <a:sx n="97" d="100"/>
          <a:sy n="97" d="100"/>
        </p:scale>
        <p:origin x="-280" y="-104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4/15/12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4/15/12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4/15/12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4/15/12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4/15/12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4/15/12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4/15/12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4/15/12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4/15/12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4/15/12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4/15/12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4/15/12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4/15/12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Graphical User Interfaces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Basic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tkinter</a:t>
            </a:r>
            <a:r>
              <a:rPr lang="en-US" sz="2400" dirty="0" smtClean="0">
                <a:solidFill>
                  <a:schemeClr val="accent1"/>
                </a:solidFill>
              </a:rPr>
              <a:t> Widgets</a:t>
            </a:r>
            <a:endParaRPr lang="en-US" sz="2400" dirty="0" smtClean="0">
              <a:latin typeface="Courier"/>
              <a:cs typeface="Courier"/>
            </a:endParaRP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Event-Based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tkinter</a:t>
            </a:r>
            <a:r>
              <a:rPr lang="en-US" sz="2400" dirty="0" smtClean="0">
                <a:solidFill>
                  <a:schemeClr val="accent1"/>
                </a:solidFill>
              </a:rPr>
              <a:t> Widgets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Designing GUIs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OOP for GUIs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Event-driven programming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674026" y="2942770"/>
            <a:ext cx="4444824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smtClean="0">
                <a:latin typeface="Courier"/>
                <a:cs typeface="Courier"/>
              </a:rPr>
              <a:t> 1. wait </a:t>
            </a:r>
            <a:r>
              <a:rPr lang="en-US" sz="1400" dirty="0" smtClean="0">
                <a:latin typeface="Courier"/>
                <a:cs typeface="Courier"/>
              </a:rPr>
              <a:t>for </a:t>
            </a:r>
            <a:r>
              <a:rPr lang="en-US" sz="1400" dirty="0" smtClean="0">
                <a:latin typeface="Courier"/>
                <a:cs typeface="Courier"/>
              </a:rPr>
              <a:t>a</a:t>
            </a:r>
            <a:r>
              <a:rPr lang="en-US" sz="1400" dirty="0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 event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to occur   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2. </a:t>
            </a:r>
            <a:r>
              <a:rPr lang="en-US" sz="1400" dirty="0" smtClean="0">
                <a:latin typeface="Courier"/>
                <a:cs typeface="Courier"/>
              </a:rPr>
              <a:t>run the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associated </a:t>
            </a:r>
            <a:r>
              <a:rPr lang="en-US" sz="1400" dirty="0" smtClean="0">
                <a:latin typeface="Courier"/>
                <a:cs typeface="Courier"/>
              </a:rPr>
              <a:t>event </a:t>
            </a:r>
            <a:r>
              <a:rPr lang="en-US" sz="1400" dirty="0" smtClean="0">
                <a:latin typeface="Courier"/>
                <a:cs typeface="Courier"/>
              </a:rPr>
              <a:t>handler</a:t>
            </a: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9" y="1693190"/>
            <a:ext cx="67515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a GUI is started with the </a:t>
            </a:r>
            <a:r>
              <a:rPr lang="en-US" sz="2000" dirty="0" err="1" smtClean="0">
                <a:latin typeface="Courier"/>
                <a:cs typeface="Courier"/>
              </a:rPr>
              <a:t>mainloop</a:t>
            </a:r>
            <a:r>
              <a:rPr lang="en-US" sz="2000" dirty="0" smtClean="0">
                <a:latin typeface="Courier"/>
                <a:cs typeface="Courier"/>
              </a:rPr>
              <a:t>()</a:t>
            </a:r>
            <a:r>
              <a:rPr lang="en-US" sz="2000" dirty="0" smtClean="0">
                <a:solidFill>
                  <a:schemeClr val="accent1"/>
                </a:solidFill>
              </a:rPr>
              <a:t> method call, Python starts an infinite loop called an </a:t>
            </a:r>
            <a:r>
              <a:rPr lang="en-US" sz="2000" dirty="0" smtClean="0">
                <a:solidFill>
                  <a:srgbClr val="FF0000"/>
                </a:solidFill>
              </a:rPr>
              <a:t>event loop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60" y="4757259"/>
            <a:ext cx="67515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Event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-driven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programming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programming approach used to build applications whose execution flow is determined by events and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described using an event loop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2-04-15 at 5.31.4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5" y="1108372"/>
            <a:ext cx="3600556" cy="1658565"/>
          </a:xfrm>
          <a:prstGeom prst="rect">
            <a:avLst/>
          </a:prstGeom>
        </p:spPr>
      </p:pic>
      <p:pic>
        <p:nvPicPr>
          <p:cNvPr id="17" name="Picture 16" descr="Screen shot 2012-04-15 at 5.31.5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55" y="1119790"/>
            <a:ext cx="3600556" cy="1658565"/>
          </a:xfrm>
          <a:prstGeom prst="rect">
            <a:avLst/>
          </a:prstGeom>
        </p:spPr>
      </p:pic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Entry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312898" y="6550223"/>
            <a:ext cx="831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day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4556" y="4303454"/>
            <a:ext cx="220091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illustrate it, let’s build an app that takes a date and prints the day of the week corresponding to the date</a:t>
            </a:r>
          </a:p>
        </p:txBody>
      </p:sp>
      <p:pic>
        <p:nvPicPr>
          <p:cNvPr id="18" name="Picture 17" descr="dayinf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855" y="503809"/>
            <a:ext cx="3969655" cy="12324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 bwMode="auto">
          <a:xfrm>
            <a:off x="324556" y="2629976"/>
            <a:ext cx="22009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kern="0" dirty="0" smtClean="0">
                <a:latin typeface="Courier"/>
                <a:ea typeface="+mj-ea"/>
                <a:cs typeface="Courier"/>
              </a:rPr>
              <a:t>Entry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represents the single-line text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entry/display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form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1476361" y="2380107"/>
            <a:ext cx="1221157" cy="248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3272505" y="3276307"/>
            <a:ext cx="5896969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implement this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label = </a:t>
            </a:r>
            <a:r>
              <a:rPr lang="en-US" sz="1400" dirty="0" err="1" smtClean="0">
                <a:latin typeface="Courier"/>
                <a:cs typeface="Courier"/>
              </a:rPr>
              <a:t>Label(root</a:t>
            </a:r>
            <a:r>
              <a:rPr lang="en-US" sz="1400" dirty="0" smtClean="0">
                <a:latin typeface="Courier"/>
                <a:cs typeface="Courier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label.grid(row</a:t>
            </a:r>
            <a:r>
              <a:rPr lang="en-US" sz="1400" dirty="0" smtClean="0">
                <a:latin typeface="Courier"/>
                <a:cs typeface="Courier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dateEnt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Entry(root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dateEnt.grid(row</a:t>
            </a:r>
            <a:r>
              <a:rPr lang="en-US" sz="1400" dirty="0" smtClean="0">
                <a:latin typeface="Courier"/>
                <a:cs typeface="Courier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Button(root</a:t>
            </a:r>
            <a:r>
              <a:rPr lang="en-US" sz="1400" dirty="0" smtClean="0">
                <a:latin typeface="Courier"/>
                <a:cs typeface="Courier"/>
              </a:rPr>
              <a:t>, text='Enter', command=compute)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=1, column=0, </a:t>
            </a:r>
            <a:r>
              <a:rPr lang="en-US" sz="1400" dirty="0" err="1" smtClean="0">
                <a:latin typeface="Courier"/>
                <a:cs typeface="Courier"/>
              </a:rPr>
              <a:t>columnspan</a:t>
            </a:r>
            <a:r>
              <a:rPr lang="en-US" sz="1400" dirty="0" smtClean="0">
                <a:latin typeface="Courier"/>
                <a:cs typeface="Courier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550943" y="1552759"/>
            <a:ext cx="6618531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Button, Entry, Label, END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time import </a:t>
            </a:r>
            <a:r>
              <a:rPr lang="en-US" sz="1400" dirty="0" err="1" smtClean="0">
                <a:latin typeface="Courier"/>
                <a:cs typeface="Courier"/>
              </a:rPr>
              <a:t>strptime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strftime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tkinter.messagebox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showinfo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latin typeface="Courier"/>
                <a:cs typeface="Courier"/>
              </a:rPr>
              <a:t>dateEnt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is a global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date = </a:t>
            </a:r>
            <a:r>
              <a:rPr lang="en-US" sz="1400" dirty="0" err="1" smtClean="0">
                <a:latin typeface="Courier"/>
                <a:cs typeface="Courier"/>
              </a:rPr>
              <a:t>dateEnt.get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weekday = </a:t>
            </a:r>
            <a:r>
              <a:rPr lang="en-US" sz="1400" dirty="0" err="1" smtClean="0">
                <a:latin typeface="Courier"/>
                <a:cs typeface="Courier"/>
              </a:rPr>
              <a:t>strftime('%A</a:t>
            </a:r>
            <a:r>
              <a:rPr lang="en-US" sz="1400" dirty="0" smtClean="0">
                <a:latin typeface="Courier"/>
                <a:cs typeface="Courier"/>
              </a:rPr>
              <a:t>', </a:t>
            </a:r>
            <a:r>
              <a:rPr lang="en-US" sz="1400" dirty="0" err="1" smtClean="0">
                <a:latin typeface="Courier"/>
                <a:cs typeface="Courier"/>
              </a:rPr>
              <a:t>strptime(date</a:t>
            </a:r>
            <a:r>
              <a:rPr lang="en-US" sz="1400" dirty="0" smtClean="0">
                <a:latin typeface="Courier"/>
                <a:cs typeface="Courier"/>
              </a:rPr>
              <a:t>, '%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%</a:t>
            </a:r>
            <a:r>
              <a:rPr lang="en-US" sz="1400" dirty="0" err="1" smtClean="0"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showinfo(message</a:t>
            </a:r>
            <a:r>
              <a:rPr lang="en-US" sz="1400" dirty="0" smtClean="0">
                <a:latin typeface="Courier"/>
                <a:cs typeface="Courier"/>
              </a:rPr>
              <a:t> = '{} was a {}'.</a:t>
            </a:r>
            <a:r>
              <a:rPr lang="en-US" sz="1400" dirty="0" err="1" smtClean="0">
                <a:latin typeface="Courier"/>
                <a:cs typeface="Courier"/>
              </a:rPr>
              <a:t>format(date</a:t>
            </a:r>
            <a:r>
              <a:rPr lang="en-US" sz="1400" dirty="0" smtClean="0">
                <a:latin typeface="Courier"/>
                <a:cs typeface="Courier"/>
              </a:rPr>
              <a:t>, weekday))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dateEnt.delete(0, END)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label = </a:t>
            </a:r>
            <a:r>
              <a:rPr lang="en-US" sz="1400" dirty="0" err="1" smtClean="0">
                <a:latin typeface="Courier"/>
                <a:cs typeface="Courier"/>
              </a:rPr>
              <a:t>Label(root</a:t>
            </a:r>
            <a:r>
              <a:rPr lang="en-US" sz="1400" dirty="0" smtClean="0">
                <a:latin typeface="Courier"/>
                <a:cs typeface="Courier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label.grid(row</a:t>
            </a:r>
            <a:r>
              <a:rPr lang="en-US" sz="1400" dirty="0" smtClean="0">
                <a:latin typeface="Courier"/>
                <a:cs typeface="Courier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dateEnt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Entry(root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dateEnt.grid(row</a:t>
            </a:r>
            <a:r>
              <a:rPr lang="en-US" sz="1400" dirty="0" smtClean="0">
                <a:latin typeface="Courier"/>
                <a:cs typeface="Courier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Button(root</a:t>
            </a:r>
            <a:r>
              <a:rPr lang="en-US" sz="1400" dirty="0" smtClean="0">
                <a:latin typeface="Courier"/>
                <a:cs typeface="Courier"/>
              </a:rPr>
              <a:t>, text='Enter', command=compute)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=1, column=0, </a:t>
            </a:r>
            <a:r>
              <a:rPr lang="en-US" sz="1400" dirty="0" err="1" smtClean="0">
                <a:latin typeface="Courier"/>
                <a:cs typeface="Courier"/>
              </a:rPr>
              <a:t>columnspan</a:t>
            </a:r>
            <a:r>
              <a:rPr lang="en-US" sz="1400" dirty="0" smtClean="0">
                <a:latin typeface="Courier"/>
                <a:cs typeface="Courier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3259731" y="3126390"/>
            <a:ext cx="559577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Event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handler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compute()</a:t>
            </a:r>
            <a:r>
              <a:rPr lang="en-US" sz="2000" dirty="0" smtClean="0">
                <a:solidFill>
                  <a:schemeClr val="accent1"/>
                </a:solidFill>
              </a:rPr>
              <a:t> should:</a:t>
            </a:r>
          </a:p>
          <a:p>
            <a:pPr marL="736600" lvl="1" indent="-2794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Read the date </a:t>
            </a:r>
            <a:r>
              <a:rPr lang="en-US" dirty="0" smtClean="0">
                <a:solidFill>
                  <a:schemeClr val="accent1"/>
                </a:solidFill>
              </a:rPr>
              <a:t>from </a:t>
            </a:r>
            <a:r>
              <a:rPr lang="en-US" dirty="0" smtClean="0">
                <a:solidFill>
                  <a:schemeClr val="accent1"/>
                </a:solidFill>
              </a:rPr>
              <a:t>entry </a:t>
            </a:r>
            <a:r>
              <a:rPr lang="en-US" sz="1600" dirty="0" err="1" smtClean="0">
                <a:latin typeface="Courier"/>
                <a:cs typeface="Courier"/>
              </a:rPr>
              <a:t>dateEnt</a:t>
            </a:r>
            <a:endParaRPr lang="en-US" dirty="0" smtClean="0">
              <a:latin typeface="Courier"/>
              <a:cs typeface="Courier"/>
            </a:endParaRPr>
          </a:p>
          <a:p>
            <a:pPr marL="736600" lvl="1" indent="-2794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Compute the weekday corresponding to the date</a:t>
            </a:r>
          </a:p>
          <a:p>
            <a:pPr marL="736600" lvl="1" indent="-2794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Display the weekday message in a pop-up window</a:t>
            </a:r>
          </a:p>
          <a:p>
            <a:pPr marL="736600" lvl="1" indent="-2794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Erase the date from entry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dateEnt</a:t>
            </a:r>
            <a:r>
              <a:rPr lang="en-US" dirty="0" smtClean="0">
                <a:solidFill>
                  <a:schemeClr val="accent1"/>
                </a:solidFill>
              </a:rPr>
              <a:t> (to make it easier to enter another date)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4" grpId="0" animBg="1"/>
      <p:bldP spid="34" grpId="1" animBg="1"/>
      <p:bldP spid="25" grpId="0" animBg="1"/>
      <p:bldP spid="26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Entry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09358" y="5116934"/>
          <a:ext cx="7949390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65939"/>
                <a:gridCol w="53834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e.get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 string in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e.insert(idx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, text)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insert text into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starting at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index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idx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e.delete(from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, to)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delete text from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from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to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to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inside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2525469" y="1645054"/>
            <a:ext cx="6618531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Button, Entry, Label, END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time import </a:t>
            </a:r>
            <a:r>
              <a:rPr lang="en-US" sz="1400" dirty="0" err="1" smtClean="0">
                <a:latin typeface="Courier"/>
                <a:cs typeface="Courier"/>
              </a:rPr>
              <a:t>strptime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strftime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tkinter.messagebox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showinfo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latin typeface="Courier"/>
                <a:cs typeface="Courier"/>
              </a:rPr>
              <a:t>dateEnt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is a global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date = </a:t>
            </a:r>
            <a:r>
              <a:rPr lang="en-US" sz="1400" dirty="0" err="1" smtClean="0">
                <a:latin typeface="Courier"/>
                <a:cs typeface="Courier"/>
              </a:rPr>
              <a:t>dateEnt.get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weekday = </a:t>
            </a:r>
            <a:r>
              <a:rPr lang="en-US" sz="1400" dirty="0" err="1" smtClean="0">
                <a:latin typeface="Courier"/>
                <a:cs typeface="Courier"/>
              </a:rPr>
              <a:t>strftime('%A</a:t>
            </a:r>
            <a:r>
              <a:rPr lang="en-US" sz="1400" dirty="0" smtClean="0">
                <a:latin typeface="Courier"/>
                <a:cs typeface="Courier"/>
              </a:rPr>
              <a:t>', </a:t>
            </a:r>
            <a:r>
              <a:rPr lang="en-US" sz="1400" dirty="0" err="1" smtClean="0">
                <a:latin typeface="Courier"/>
                <a:cs typeface="Courier"/>
              </a:rPr>
              <a:t>strptime(date</a:t>
            </a:r>
            <a:r>
              <a:rPr lang="en-US" sz="1400" dirty="0" smtClean="0">
                <a:latin typeface="Courier"/>
                <a:cs typeface="Courier"/>
              </a:rPr>
              <a:t>, '%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%</a:t>
            </a:r>
            <a:r>
              <a:rPr lang="en-US" sz="1400" dirty="0" err="1" smtClean="0"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showinfo(message</a:t>
            </a:r>
            <a:r>
              <a:rPr lang="en-US" sz="1400" dirty="0" smtClean="0">
                <a:latin typeface="Courier"/>
                <a:cs typeface="Courier"/>
              </a:rPr>
              <a:t> = '{} was a {}'.</a:t>
            </a:r>
            <a:r>
              <a:rPr lang="en-US" sz="1400" dirty="0" err="1" smtClean="0">
                <a:latin typeface="Courier"/>
                <a:cs typeface="Courier"/>
              </a:rPr>
              <a:t>format(date</a:t>
            </a:r>
            <a:r>
              <a:rPr lang="en-US" sz="1400" dirty="0" smtClean="0">
                <a:latin typeface="Courier"/>
                <a:cs typeface="Courier"/>
              </a:rPr>
              <a:t>, weekday))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dateEnt.delete(0, END)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dateEnt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Entry(root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dateEnt.grid(row</a:t>
            </a:r>
            <a:r>
              <a:rPr lang="en-US" sz="1400" dirty="0" smtClean="0">
                <a:latin typeface="Courier"/>
                <a:cs typeface="Courier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4556" y="2995169"/>
            <a:ext cx="47552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Modify the app so that instead of displaying the weekday message in a separate pop-up window, 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8" name="Picture 17" descr="dayinf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855" y="503809"/>
            <a:ext cx="3969655" cy="12324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324556" y="2995169"/>
            <a:ext cx="475524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Modify the app so that instead of displaying the weekday message in a separate pop-up window, insert it in front of the date in the entry box.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Also add a button labeled “Clear” that erases the entry box.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6" name="Picture 15" descr="Screen shot 2012-04-15 at 5.38.1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42" y="1191343"/>
            <a:ext cx="3469840" cy="1598352"/>
          </a:xfrm>
          <a:prstGeom prst="rect">
            <a:avLst/>
          </a:prstGeom>
        </p:spPr>
      </p:pic>
      <p:pic>
        <p:nvPicPr>
          <p:cNvPr id="20" name="Picture 19" descr="Screen shot 2012-04-15 at 5.38.1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00" y="1191343"/>
            <a:ext cx="3469840" cy="159835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1269950" y="1736307"/>
            <a:ext cx="3615905" cy="2030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1208340" y="2824392"/>
            <a:ext cx="1883832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2525469" y="503809"/>
            <a:ext cx="6618531" cy="6354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Button, Entry, Label, END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time import </a:t>
            </a:r>
            <a:r>
              <a:rPr lang="en-US" sz="1400" dirty="0" err="1" smtClean="0">
                <a:latin typeface="Courier"/>
                <a:cs typeface="Courier"/>
              </a:rPr>
              <a:t>strptime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strftime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tkinter.messagebox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showinfo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latin typeface="Courier"/>
                <a:cs typeface="Courier"/>
              </a:rPr>
              <a:t>dateEnt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is a global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date = </a:t>
            </a:r>
            <a:r>
              <a:rPr lang="en-US" sz="1400" dirty="0" err="1" smtClean="0">
                <a:latin typeface="Courier"/>
                <a:cs typeface="Courier"/>
              </a:rPr>
              <a:t>dateEnt.get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weekday = </a:t>
            </a:r>
            <a:r>
              <a:rPr lang="en-US" sz="1400" dirty="0" err="1" smtClean="0">
                <a:latin typeface="Courier"/>
                <a:cs typeface="Courier"/>
              </a:rPr>
              <a:t>strftime('%A</a:t>
            </a:r>
            <a:r>
              <a:rPr lang="en-US" sz="1400" dirty="0" smtClean="0">
                <a:latin typeface="Courier"/>
                <a:cs typeface="Courier"/>
              </a:rPr>
              <a:t>', </a:t>
            </a:r>
            <a:r>
              <a:rPr lang="en-US" sz="1400" dirty="0" err="1" smtClean="0">
                <a:latin typeface="Courier"/>
                <a:cs typeface="Courier"/>
              </a:rPr>
              <a:t>strptime(date</a:t>
            </a:r>
            <a:r>
              <a:rPr lang="en-US" sz="1400" dirty="0" smtClean="0">
                <a:latin typeface="Courier"/>
                <a:cs typeface="Courier"/>
              </a:rPr>
              <a:t>, '%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%</a:t>
            </a:r>
            <a:r>
              <a:rPr lang="en-US" sz="1400" dirty="0" err="1" smtClean="0"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dateEnt.insert(0, weekday + 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clear():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latin typeface="Courier"/>
                <a:cs typeface="Courier"/>
              </a:rPr>
              <a:t>dateEnt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is a global variable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dateEnt.delete(0, END)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label = </a:t>
            </a:r>
            <a:r>
              <a:rPr lang="en-US" sz="1400" dirty="0" err="1" smtClean="0">
                <a:latin typeface="Courier"/>
                <a:cs typeface="Courier"/>
              </a:rPr>
              <a:t>Label(root</a:t>
            </a:r>
            <a:r>
              <a:rPr lang="en-US" sz="1400" dirty="0" smtClean="0">
                <a:latin typeface="Courier"/>
                <a:cs typeface="Courier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label.grid(row</a:t>
            </a:r>
            <a:r>
              <a:rPr lang="en-US" sz="1400" dirty="0" smtClean="0">
                <a:latin typeface="Courier"/>
                <a:cs typeface="Courier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dateEnt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Entry(root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dateEnt.grid(row</a:t>
            </a:r>
            <a:r>
              <a:rPr lang="en-US" sz="1400" dirty="0" smtClean="0">
                <a:latin typeface="Courier"/>
                <a:cs typeface="Courier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Button(root</a:t>
            </a:r>
            <a:r>
              <a:rPr lang="en-US" sz="1400" dirty="0" smtClean="0">
                <a:latin typeface="Courier"/>
                <a:cs typeface="Courier"/>
              </a:rPr>
              <a:t>, text='Enter', command=compute)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Button(root</a:t>
            </a:r>
            <a:r>
              <a:rPr lang="en-US" sz="1400" dirty="0" smtClean="0">
                <a:latin typeface="Courier"/>
                <a:cs typeface="Courier"/>
              </a:rPr>
              <a:t>, text='Clear', command=clear)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Text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24556" y="2629976"/>
            <a:ext cx="22009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kern="0" dirty="0" smtClean="0">
                <a:latin typeface="Courier"/>
                <a:ea typeface="+mj-ea"/>
                <a:cs typeface="Courier"/>
              </a:rPr>
              <a:t>Text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represents the multi-line text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entry/display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form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4557" y="5116934"/>
          <a:ext cx="8536230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55362"/>
                <a:gridCol w="5780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t.get(from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, to)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 text from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from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to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to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in text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t.insert(idx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, text)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insert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text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into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text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starting at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index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idx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t.delete(from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, to)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delete text from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from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to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to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inside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text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Screen shot 2012-04-16 at 9.52.0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47" y="2437260"/>
            <a:ext cx="2252808" cy="1827936"/>
          </a:xfrm>
          <a:prstGeom prst="rect">
            <a:avLst/>
          </a:prstGeom>
        </p:spPr>
      </p:pic>
      <p:pic>
        <p:nvPicPr>
          <p:cNvPr id="9" name="Picture 8" descr="Screen shot 2012-04-16 at 9.51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747" y="2437260"/>
            <a:ext cx="2252808" cy="1827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6714123" y="430887"/>
            <a:ext cx="2335635" cy="590930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</a:t>
            </a:r>
            <a:r>
              <a:rPr lang="en-US" sz="1400" dirty="0" smtClean="0">
                <a:latin typeface="Courier"/>
                <a:cs typeface="Courier"/>
              </a:rPr>
              <a:t>= 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o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p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space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</a:t>
            </a:r>
            <a:r>
              <a:rPr lang="en-US" sz="1400" dirty="0" smtClean="0">
                <a:latin typeface="Courier"/>
                <a:cs typeface="Courier"/>
              </a:rPr>
              <a:t>= 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c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r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exclam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Return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</a:t>
            </a:r>
            <a:r>
              <a:rPr lang="en-US" sz="1400" dirty="0" smtClean="0">
                <a:latin typeface="Courier"/>
                <a:cs typeface="Courier"/>
              </a:rPr>
              <a:t>= 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o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o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s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r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period</a:t>
            </a: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24556" y="4265196"/>
            <a:ext cx="766565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Like widget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Entry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it supports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methods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cs typeface="Courier"/>
              </a:rPr>
              <a:t>get()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cs typeface="Courier"/>
              </a:rPr>
              <a:t>insert()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delete()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except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 the index has the format </a:t>
            </a:r>
            <a:r>
              <a:rPr lang="en-US" kern="0" dirty="0" err="1" smtClean="0">
                <a:latin typeface="Courier"/>
                <a:ea typeface="+mj-ea"/>
                <a:cs typeface="Courier"/>
              </a:rPr>
              <a:t>row.column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17259" y="1238587"/>
            <a:ext cx="531044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We use a </a:t>
            </a:r>
            <a:r>
              <a:rPr lang="en-US" dirty="0" smtClean="0">
                <a:latin typeface="Courier"/>
                <a:cs typeface="Courier"/>
              </a:rPr>
              <a:t>Text</a:t>
            </a:r>
            <a:r>
              <a:rPr lang="en-US" sz="2000" dirty="0" smtClean="0">
                <a:solidFill>
                  <a:schemeClr val="accent1"/>
                </a:solidFill>
              </a:rPr>
              <a:t> widget </a:t>
            </a:r>
            <a:r>
              <a:rPr lang="en-US" sz="2000" dirty="0" smtClean="0">
                <a:solidFill>
                  <a:schemeClr val="accent1"/>
                </a:solidFill>
              </a:rPr>
              <a:t>to develop an application that looks like a text editor, but “</a:t>
            </a:r>
            <a:r>
              <a:rPr lang="en-US" sz="2000" dirty="0" smtClean="0">
                <a:solidFill>
                  <a:schemeClr val="accent1"/>
                </a:solidFill>
              </a:rPr>
              <a:t>secretly</a:t>
            </a:r>
            <a:r>
              <a:rPr lang="en-US" sz="2000" dirty="0" smtClean="0">
                <a:solidFill>
                  <a:schemeClr val="accent1"/>
                </a:solidFill>
              </a:rPr>
              <a:t>” records and prints every keystroke the user </a:t>
            </a:r>
            <a:r>
              <a:rPr lang="en-US" sz="2000" dirty="0" smtClean="0">
                <a:solidFill>
                  <a:schemeClr val="accent1"/>
                </a:solidFill>
              </a:rPr>
              <a:t>types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16815" y="3206921"/>
            <a:ext cx="1796086" cy="3335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1" grpId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Text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pic>
        <p:nvPicPr>
          <p:cNvPr id="8" name="Picture 7" descr="Screen shot 2012-04-16 at 9.52.0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47" y="2437260"/>
            <a:ext cx="2252808" cy="1827936"/>
          </a:xfrm>
          <a:prstGeom prst="rect">
            <a:avLst/>
          </a:prstGeom>
        </p:spPr>
      </p:pic>
      <p:pic>
        <p:nvPicPr>
          <p:cNvPr id="9" name="Picture 8" descr="Screen shot 2012-04-16 at 9.51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747" y="2437260"/>
            <a:ext cx="2252808" cy="1827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6714123" y="430887"/>
            <a:ext cx="2335635" cy="590930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</a:t>
            </a:r>
            <a:r>
              <a:rPr lang="en-US" sz="1400" dirty="0" smtClean="0">
                <a:latin typeface="Courier"/>
                <a:cs typeface="Courier"/>
              </a:rPr>
              <a:t>= 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o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p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space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</a:t>
            </a:r>
            <a:r>
              <a:rPr lang="en-US" sz="1400" dirty="0" smtClean="0">
                <a:latin typeface="Courier"/>
                <a:cs typeface="Courier"/>
              </a:rPr>
              <a:t>= 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c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r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exclam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Return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</a:t>
            </a:r>
            <a:r>
              <a:rPr lang="en-US" sz="1400" dirty="0" smtClean="0">
                <a:latin typeface="Courier"/>
                <a:cs typeface="Courier"/>
              </a:rPr>
              <a:t>= 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o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o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s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r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</a:t>
            </a:r>
            <a:r>
              <a:rPr lang="en-US" sz="1400" dirty="0" err="1" smtClean="0">
                <a:latin typeface="Courier"/>
                <a:cs typeface="Courier"/>
              </a:rPr>
              <a:t>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char = period</a:t>
            </a: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17259" y="1238587"/>
            <a:ext cx="531044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We use a </a:t>
            </a:r>
            <a:r>
              <a:rPr lang="en-US" dirty="0" smtClean="0">
                <a:latin typeface="Courier"/>
                <a:cs typeface="Courier"/>
              </a:rPr>
              <a:t>Text</a:t>
            </a:r>
            <a:r>
              <a:rPr lang="en-US" sz="2000" dirty="0" smtClean="0">
                <a:solidFill>
                  <a:schemeClr val="accent1"/>
                </a:solidFill>
              </a:rPr>
              <a:t> widget </a:t>
            </a:r>
            <a:r>
              <a:rPr lang="en-US" sz="2000" dirty="0" smtClean="0">
                <a:solidFill>
                  <a:schemeClr val="accent1"/>
                </a:solidFill>
              </a:rPr>
              <a:t>to develop an application that looks like a text editor, but “</a:t>
            </a:r>
            <a:r>
              <a:rPr lang="en-US" sz="2000" dirty="0" smtClean="0">
                <a:solidFill>
                  <a:schemeClr val="accent1"/>
                </a:solidFill>
              </a:rPr>
              <a:t>secretly</a:t>
            </a:r>
            <a:r>
              <a:rPr lang="en-US" sz="2000" dirty="0" smtClean="0">
                <a:solidFill>
                  <a:schemeClr val="accent1"/>
                </a:solidFill>
              </a:rPr>
              <a:t>” records and prints every keystroke the user </a:t>
            </a:r>
            <a:r>
              <a:rPr lang="en-US" sz="2000" dirty="0" smtClean="0">
                <a:solidFill>
                  <a:schemeClr val="accent1"/>
                </a:solidFill>
              </a:rPr>
              <a:t>types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64042" y="4014271"/>
            <a:ext cx="62660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 </a:t>
            </a:r>
            <a:r>
              <a:rPr lang="en-US" sz="2000" dirty="0" smtClean="0">
                <a:solidFill>
                  <a:schemeClr val="accent1"/>
                </a:solidFill>
              </a:rPr>
              <a:t>order to record every </a:t>
            </a:r>
            <a:r>
              <a:rPr lang="en-US" sz="2000" dirty="0" smtClean="0">
                <a:solidFill>
                  <a:schemeClr val="accent1"/>
                </a:solidFill>
              </a:rPr>
              <a:t>keystroke, we </a:t>
            </a:r>
            <a:r>
              <a:rPr lang="en-US" sz="2000" dirty="0" smtClean="0">
                <a:solidFill>
                  <a:schemeClr val="accent1"/>
                </a:solidFill>
              </a:rPr>
              <a:t>need to</a:t>
            </a:r>
            <a:r>
              <a:rPr lang="en-US" sz="2000" dirty="0" smtClean="0">
                <a:solidFill>
                  <a:schemeClr val="accent1"/>
                </a:solidFill>
              </a:rPr>
              <a:t> associate </a:t>
            </a:r>
            <a:r>
              <a:rPr lang="en-US" sz="2000" dirty="0" smtClean="0">
                <a:solidFill>
                  <a:schemeClr val="accent1"/>
                </a:solidFill>
              </a:rPr>
              <a:t>an event-handling function with </a:t>
            </a:r>
            <a:r>
              <a:rPr lang="en-US" sz="2000" dirty="0" smtClean="0">
                <a:solidFill>
                  <a:schemeClr val="accent1"/>
                </a:solidFill>
              </a:rPr>
              <a:t>keystrokes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64042" y="4768323"/>
            <a:ext cx="62660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Widget method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bind()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method “binds” (i.e., associates) </a:t>
            </a:r>
            <a:r>
              <a:rPr lang="en-US" sz="2000" dirty="0" smtClean="0">
                <a:solidFill>
                  <a:schemeClr val="accent1"/>
                </a:solidFill>
              </a:rPr>
              <a:t>an event type to an event handler</a:t>
            </a:r>
            <a:r>
              <a:rPr lang="en-US" sz="2000" dirty="0" smtClean="0">
                <a:solidFill>
                  <a:schemeClr val="accent1"/>
                </a:solidFill>
              </a:rPr>
              <a:t>. For example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text.bind</a:t>
            </a:r>
            <a:r>
              <a:rPr lang="en-US" dirty="0" smtClean="0">
                <a:latin typeface="Courier"/>
                <a:cs typeface="Courier"/>
              </a:rPr>
              <a:t>('&lt;</a:t>
            </a:r>
            <a:r>
              <a:rPr lang="en-US" dirty="0" err="1" smtClean="0">
                <a:latin typeface="Courier"/>
                <a:cs typeface="Courier"/>
              </a:rPr>
              <a:t>KeyPress</a:t>
            </a:r>
            <a:r>
              <a:rPr lang="en-US" dirty="0" smtClean="0">
                <a:latin typeface="Courier"/>
                <a:cs typeface="Courier"/>
              </a:rPr>
              <a:t>&gt;', record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binds </a:t>
            </a:r>
            <a:r>
              <a:rPr lang="en-US" sz="2000" dirty="0" smtClean="0">
                <a:solidFill>
                  <a:schemeClr val="accent1"/>
                </a:solidFill>
              </a:rPr>
              <a:t>a </a:t>
            </a:r>
            <a:r>
              <a:rPr lang="en-US" sz="2000" dirty="0" smtClean="0">
                <a:solidFill>
                  <a:schemeClr val="accent1"/>
                </a:solidFill>
              </a:rPr>
              <a:t>keystroke</a:t>
            </a:r>
            <a:r>
              <a:rPr lang="en-US" sz="2000" dirty="0" smtClean="0">
                <a:solidFill>
                  <a:schemeClr val="accent1"/>
                </a:solidFill>
              </a:rPr>
              <a:t>, described with string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'&lt;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KeyPress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&gt;'</a:t>
            </a:r>
            <a:r>
              <a:rPr lang="en-US" sz="2000" dirty="0" smtClean="0">
                <a:solidFill>
                  <a:schemeClr val="accent1"/>
                </a:solidFill>
              </a:rPr>
              <a:t>,</a:t>
            </a:r>
            <a:r>
              <a:rPr lang="en-US" sz="2000" dirty="0" smtClean="0">
                <a:solidFill>
                  <a:schemeClr val="accent1"/>
                </a:solidFill>
              </a:rPr>
              <a:t> within widget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text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to</a:t>
            </a:r>
            <a:r>
              <a:rPr lang="en-US" sz="2000" dirty="0" smtClean="0">
                <a:solidFill>
                  <a:schemeClr val="accent1"/>
                </a:solidFill>
              </a:rPr>
              <a:t> event </a:t>
            </a:r>
            <a:r>
              <a:rPr lang="en-US" sz="2000" dirty="0" smtClean="0">
                <a:solidFill>
                  <a:schemeClr val="accent1"/>
                </a:solidFill>
              </a:rPr>
              <a:t>handler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record(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Text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949087"/>
            <a:ext cx="7382104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Text, BOTH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record(event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'''event handling function for key press events;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input event is of type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tkinter.Event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print('char</a:t>
            </a:r>
            <a:r>
              <a:rPr lang="en-US" sz="1400" dirty="0" smtClean="0">
                <a:latin typeface="Courier"/>
                <a:cs typeface="Courier"/>
              </a:rPr>
              <a:t> = {}'.</a:t>
            </a:r>
            <a:r>
              <a:rPr lang="en-US" sz="1400" dirty="0" err="1" smtClean="0">
                <a:latin typeface="Courier"/>
                <a:cs typeface="Courier"/>
              </a:rPr>
              <a:t>format(event.keysym</a:t>
            </a:r>
            <a:r>
              <a:rPr lang="en-US" sz="1400" dirty="0" smtClean="0">
                <a:latin typeface="Courier"/>
                <a:cs typeface="Courier"/>
              </a:rPr>
              <a:t>))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print key symbol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text = </a:t>
            </a:r>
            <a:r>
              <a:rPr lang="en-US" sz="1400" dirty="0" err="1" smtClean="0">
                <a:latin typeface="Courier"/>
                <a:cs typeface="Courier"/>
              </a:rPr>
              <a:t>Text(root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width=20,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set width to 20 characters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height=5)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set height to 5 rows of characters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Bind a key press event with the event handling function record()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text.bind</a:t>
            </a:r>
            <a:r>
              <a:rPr lang="en-US" sz="1400" dirty="0" smtClean="0">
                <a:latin typeface="Courier"/>
                <a:cs typeface="Courier"/>
              </a:rPr>
              <a:t>('&lt;</a:t>
            </a:r>
            <a:r>
              <a:rPr lang="en-US" sz="1400" dirty="0" err="1" smtClean="0">
                <a:latin typeface="Courier"/>
                <a:cs typeface="Courier"/>
              </a:rPr>
              <a:t>KeyPress</a:t>
            </a:r>
            <a:r>
              <a:rPr lang="en-US" sz="1400" dirty="0" smtClean="0">
                <a:latin typeface="Courier"/>
                <a:cs typeface="Courier"/>
              </a:rPr>
              <a:t>&gt;', record)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widget expands if the master does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text.pack(expand</a:t>
            </a:r>
            <a:r>
              <a:rPr lang="en-US" sz="1400" dirty="0" smtClean="0">
                <a:latin typeface="Courier"/>
                <a:cs typeface="Courier"/>
              </a:rPr>
              <a:t>=True, fill=BOTH)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237104" y="1054526"/>
            <a:ext cx="40248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Event-handling function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record()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takes as input an object of type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Event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;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this object is created by Python when an event occurs</a:t>
            </a:r>
            <a:endParaRPr kumimoji="0" lang="en-US" sz="1600" b="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2296424" y="1470024"/>
            <a:ext cx="1940680" cy="10442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4991637" y="5317483"/>
            <a:ext cx="2308167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Keystroke events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bound to event handling function </a:t>
            </a:r>
            <a:r>
              <a:rPr lang="en-US" sz="1600" kern="0" dirty="0" smtClean="0">
                <a:latin typeface="Courier"/>
                <a:cs typeface="Courier"/>
              </a:rPr>
              <a:t>record()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874413" y="5317484"/>
            <a:ext cx="1117225" cy="249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6052038" y="3335198"/>
            <a:ext cx="3104662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 </a:t>
            </a:r>
            <a:r>
              <a:rPr lang="en-US" sz="1600" kern="0" dirty="0" smtClean="0">
                <a:solidFill>
                  <a:srgbClr val="000000"/>
                </a:solidFill>
                <a:latin typeface="Courier"/>
                <a:cs typeface="Courier"/>
              </a:rPr>
              <a:t>Event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contains information about the event, such as the symbol of the pressed key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4823774" y="3335198"/>
            <a:ext cx="1228265" cy="3720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Event pattern and </a:t>
            </a:r>
            <a:r>
              <a:rPr lang="en-US" sz="3600" b="1" kern="0" noProof="0" dirty="0" err="1" smtClean="0">
                <a:latin typeface="Courier"/>
                <a:ea typeface="+mj-ea"/>
                <a:cs typeface="Courier"/>
              </a:rPr>
              <a:t>tkinter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class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Event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422587" y="1666240"/>
            <a:ext cx="4273176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</a:t>
            </a:r>
            <a:r>
              <a:rPr lang="en-US" sz="2000" dirty="0" smtClean="0">
                <a:solidFill>
                  <a:schemeClr val="accent1"/>
                </a:solidFill>
              </a:rPr>
              <a:t>he </a:t>
            </a:r>
            <a:r>
              <a:rPr lang="en-US" sz="2000" dirty="0" smtClean="0">
                <a:solidFill>
                  <a:schemeClr val="accent1"/>
                </a:solidFill>
              </a:rPr>
              <a:t>first argument </a:t>
            </a:r>
            <a:r>
              <a:rPr lang="en-US" sz="2000" dirty="0" smtClean="0">
                <a:solidFill>
                  <a:schemeClr val="accent1"/>
                </a:solidFill>
              </a:rPr>
              <a:t>of method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bind()</a:t>
            </a:r>
            <a:r>
              <a:rPr lang="en-US" sz="2000" dirty="0" smtClean="0">
                <a:solidFill>
                  <a:schemeClr val="accent1"/>
                </a:solidFill>
              </a:rPr>
              <a:t> is </a:t>
            </a:r>
            <a:r>
              <a:rPr lang="en-US" sz="2000" dirty="0" smtClean="0">
                <a:solidFill>
                  <a:schemeClr val="accent1"/>
                </a:solidFill>
              </a:rPr>
              <a:t>the type of event we want to </a:t>
            </a:r>
            <a:r>
              <a:rPr lang="en-US" sz="2000" dirty="0" smtClean="0">
                <a:solidFill>
                  <a:schemeClr val="accent1"/>
                </a:solidFill>
              </a:rPr>
              <a:t>bind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</a:t>
            </a:r>
            <a:r>
              <a:rPr lang="en-US" sz="2000" dirty="0" smtClean="0">
                <a:solidFill>
                  <a:schemeClr val="accent1"/>
                </a:solidFill>
              </a:rPr>
              <a:t>type of event is described by a string that is the concatenation of one or more </a:t>
            </a:r>
            <a:r>
              <a:rPr lang="en-US" sz="2000" dirty="0" smtClean="0">
                <a:solidFill>
                  <a:srgbClr val="FF0000"/>
                </a:solidFill>
              </a:rPr>
              <a:t>event </a:t>
            </a:r>
            <a:r>
              <a:rPr lang="en-US" sz="2000" dirty="0" smtClean="0">
                <a:solidFill>
                  <a:srgbClr val="FF0000"/>
                </a:solidFill>
              </a:rPr>
              <a:t>patterns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</a:t>
            </a:r>
            <a:r>
              <a:rPr lang="en-US" sz="2000" dirty="0" smtClean="0">
                <a:solidFill>
                  <a:srgbClr val="FF0000"/>
                </a:solidFill>
              </a:rPr>
              <a:t>event pattern </a:t>
            </a:r>
            <a:r>
              <a:rPr lang="en-US" sz="2000" dirty="0" smtClean="0">
                <a:solidFill>
                  <a:schemeClr val="accent1"/>
                </a:solidFill>
              </a:rPr>
              <a:t>has the </a:t>
            </a:r>
            <a:r>
              <a:rPr lang="en-US" sz="2000" dirty="0" smtClean="0">
                <a:solidFill>
                  <a:schemeClr val="accent1"/>
                </a:solidFill>
              </a:rPr>
              <a:t>form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891280"/>
          <a:ext cx="4422589" cy="1854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07884"/>
                <a:gridCol w="2614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Control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Ctrl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Button1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mouse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Button3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 mouse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Shift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key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1666240"/>
          <a:ext cx="4422588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07882"/>
                <a:gridCol w="26147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Button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Mouse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Return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Enter/Return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KeyPress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 of a keyboard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KeyRelease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 of a keyboard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Motion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Mouse motion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-1" y="5745480"/>
          <a:ext cx="4422588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07883"/>
                <a:gridCol w="2614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&lt;button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number&gt;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Ctrl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&lt;key symbol&gt;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mouse button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4892886" y="4097675"/>
            <a:ext cx="348911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&lt;modifier-modifier-type-detail&gt;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397191" y="4591318"/>
            <a:ext cx="4734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smtClean="0">
                <a:latin typeface="Courier"/>
                <a:cs typeface="Courier"/>
              </a:rPr>
              <a:t>Control-Button-1&gt;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397191" y="4591318"/>
            <a:ext cx="47341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smtClean="0">
                <a:latin typeface="Courier"/>
                <a:cs typeface="Courier"/>
              </a:rPr>
              <a:t>Control-Button-1&gt;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Hitting </a:t>
            </a:r>
            <a:r>
              <a:rPr lang="en-US" dirty="0" smtClean="0">
                <a:solidFill>
                  <a:srgbClr val="000000"/>
                </a:solidFill>
              </a:rPr>
              <a:t>Ctrl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1"/>
                </a:solidFill>
              </a:rPr>
              <a:t>the left mouse button </a:t>
            </a:r>
            <a:r>
              <a:rPr lang="en-US" dirty="0" smtClean="0">
                <a:solidFill>
                  <a:schemeClr val="accent1"/>
                </a:solidFill>
              </a:rPr>
              <a:t>simultaneously</a:t>
            </a:r>
            <a:endParaRPr lang="en-US" dirty="0" smtClean="0">
              <a:solidFill>
                <a:schemeClr val="accent1"/>
              </a:solidFill>
            </a:endParaRP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Button-1&gt;&lt;Button-3&gt;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397191" y="4591318"/>
            <a:ext cx="473411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smtClean="0">
                <a:latin typeface="Courier"/>
                <a:cs typeface="Courier"/>
              </a:rPr>
              <a:t>Control-Button-1&gt;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Hitting </a:t>
            </a:r>
            <a:r>
              <a:rPr lang="en-US" dirty="0" smtClean="0">
                <a:solidFill>
                  <a:srgbClr val="000000"/>
                </a:solidFill>
              </a:rPr>
              <a:t>Ctrl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1"/>
                </a:solidFill>
              </a:rPr>
              <a:t>the left mouse button </a:t>
            </a:r>
            <a:r>
              <a:rPr lang="en-US" dirty="0" smtClean="0">
                <a:solidFill>
                  <a:schemeClr val="accent1"/>
                </a:solidFill>
              </a:rPr>
              <a:t>simultaneously</a:t>
            </a:r>
            <a:endParaRPr lang="en-US" dirty="0" smtClean="0">
              <a:solidFill>
                <a:schemeClr val="accent1"/>
              </a:solidFill>
            </a:endParaRP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Button-1&gt;&lt;Button-3&gt;</a:t>
            </a:r>
            <a:r>
              <a:rPr lang="en-US" dirty="0" smtClean="0">
                <a:solidFill>
                  <a:schemeClr val="accent1"/>
                </a:solidFill>
              </a:rPr>
              <a:t>: Clicking the left mouse button and then the right </a:t>
            </a:r>
            <a:r>
              <a:rPr lang="en-US" dirty="0" smtClean="0">
                <a:solidFill>
                  <a:schemeClr val="accent1"/>
                </a:solidFill>
              </a:rPr>
              <a:t>one</a:t>
            </a:r>
            <a:endParaRPr lang="en-US" dirty="0" smtClean="0">
              <a:solidFill>
                <a:schemeClr val="accent1"/>
              </a:solidFill>
            </a:endParaRP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KeyPress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-D&gt;&lt;Return&gt;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397191" y="4591318"/>
            <a:ext cx="473411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smtClean="0">
                <a:latin typeface="Courier"/>
                <a:cs typeface="Courier"/>
              </a:rPr>
              <a:t>Control-Button-1&gt;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Hitting </a:t>
            </a:r>
            <a:r>
              <a:rPr lang="en-US" dirty="0" smtClean="0">
                <a:solidFill>
                  <a:srgbClr val="000000"/>
                </a:solidFill>
              </a:rPr>
              <a:t>Ctrl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1"/>
                </a:solidFill>
              </a:rPr>
              <a:t>the left mouse button </a:t>
            </a:r>
            <a:r>
              <a:rPr lang="en-US" dirty="0" smtClean="0">
                <a:solidFill>
                  <a:schemeClr val="accent1"/>
                </a:solidFill>
              </a:rPr>
              <a:t>simultaneously</a:t>
            </a:r>
            <a:endParaRPr lang="en-US" dirty="0" smtClean="0">
              <a:solidFill>
                <a:schemeClr val="accent1"/>
              </a:solidFill>
            </a:endParaRP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Button-1&gt;&lt;Button-3&gt;</a:t>
            </a:r>
            <a:r>
              <a:rPr lang="en-US" dirty="0" smtClean="0">
                <a:solidFill>
                  <a:schemeClr val="accent1"/>
                </a:solidFill>
              </a:rPr>
              <a:t>: Clicking the left mouse button and then the right </a:t>
            </a:r>
            <a:r>
              <a:rPr lang="en-US" dirty="0" smtClean="0">
                <a:solidFill>
                  <a:schemeClr val="accent1"/>
                </a:solidFill>
              </a:rPr>
              <a:t>one</a:t>
            </a:r>
            <a:endParaRPr lang="en-US" dirty="0" smtClean="0">
              <a:solidFill>
                <a:schemeClr val="accent1"/>
              </a:solidFill>
            </a:endParaRP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KeyPress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-D&gt;&lt;Return&gt;</a:t>
            </a:r>
            <a:r>
              <a:rPr lang="en-US" dirty="0" smtClean="0">
                <a:solidFill>
                  <a:schemeClr val="accent1"/>
                </a:solidFill>
              </a:rPr>
              <a:t>: Hitting the keyboard </a:t>
            </a:r>
            <a:r>
              <a:rPr lang="en-US" dirty="0" smtClean="0">
                <a:solidFill>
                  <a:schemeClr val="accent1"/>
                </a:solidFill>
              </a:rPr>
              <a:t>key and then Return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&lt;Buttons1-Motion&gt;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409889" y="4591318"/>
            <a:ext cx="473411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smtClean="0">
                <a:latin typeface="Courier"/>
                <a:cs typeface="Courier"/>
              </a:rPr>
              <a:t>Control-Button-1&gt;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Hitting </a:t>
            </a:r>
            <a:r>
              <a:rPr lang="en-US" dirty="0" smtClean="0">
                <a:solidFill>
                  <a:srgbClr val="000000"/>
                </a:solidFill>
              </a:rPr>
              <a:t>Ctrl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1"/>
                </a:solidFill>
              </a:rPr>
              <a:t>the left mouse button </a:t>
            </a:r>
            <a:r>
              <a:rPr lang="en-US" dirty="0" smtClean="0">
                <a:solidFill>
                  <a:schemeClr val="accent1"/>
                </a:solidFill>
              </a:rPr>
              <a:t>simultaneously</a:t>
            </a:r>
            <a:endParaRPr lang="en-US" dirty="0" smtClean="0">
              <a:solidFill>
                <a:schemeClr val="accent1"/>
              </a:solidFill>
            </a:endParaRP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Button-1&gt;&lt;Button-3&gt;</a:t>
            </a:r>
            <a:r>
              <a:rPr lang="en-US" dirty="0" smtClean="0">
                <a:solidFill>
                  <a:schemeClr val="accent1"/>
                </a:solidFill>
              </a:rPr>
              <a:t>: Clicking the left mouse button and then the right </a:t>
            </a:r>
            <a:r>
              <a:rPr lang="en-US" dirty="0" smtClean="0">
                <a:solidFill>
                  <a:schemeClr val="accent1"/>
                </a:solidFill>
              </a:rPr>
              <a:t>one</a:t>
            </a:r>
            <a:endParaRPr lang="en-US" dirty="0" smtClean="0">
              <a:solidFill>
                <a:schemeClr val="accent1"/>
              </a:solidFill>
            </a:endParaRP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KeyPress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-D&gt;&lt;Return&gt;</a:t>
            </a:r>
            <a:r>
              <a:rPr lang="en-US" dirty="0" smtClean="0">
                <a:solidFill>
                  <a:schemeClr val="accent1"/>
                </a:solidFill>
              </a:rPr>
              <a:t>: Hitting the keyboard </a:t>
            </a:r>
            <a:r>
              <a:rPr lang="en-US" dirty="0" smtClean="0">
                <a:solidFill>
                  <a:schemeClr val="accent1"/>
                </a:solidFill>
              </a:rPr>
              <a:t>key and then Return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&lt;Buttons1-Motion&gt;</a:t>
            </a:r>
            <a:r>
              <a:rPr lang="en-US" dirty="0" smtClean="0">
                <a:solidFill>
                  <a:schemeClr val="accent1"/>
                </a:solidFill>
              </a:rPr>
              <a:t>: Mouse motion while holding left mouse button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Event pattern and </a:t>
            </a:r>
            <a:r>
              <a:rPr lang="en-US" sz="3600" b="1" kern="0" noProof="0" dirty="0" err="1" smtClean="0">
                <a:latin typeface="Courier"/>
                <a:ea typeface="+mj-ea"/>
                <a:cs typeface="Courier"/>
              </a:rPr>
              <a:t>tkinter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class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Event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6564" y="1269970"/>
            <a:ext cx="85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</a:t>
            </a:r>
            <a:r>
              <a:rPr lang="en-US" sz="2000" dirty="0" smtClean="0">
                <a:solidFill>
                  <a:schemeClr val="accent1"/>
                </a:solidFill>
              </a:rPr>
              <a:t>he second argument of method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bind()</a:t>
            </a:r>
            <a:r>
              <a:rPr lang="en-US" sz="2000" dirty="0" smtClean="0">
                <a:solidFill>
                  <a:schemeClr val="accent1"/>
                </a:solidFill>
              </a:rPr>
              <a:t> is the event handling function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91212" y="4262120"/>
          <a:ext cx="7552787" cy="2595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59829"/>
                <a:gridCol w="2759076"/>
                <a:gridCol w="33338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num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ButtonPress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ButtonRelease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Mouse button pressed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time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event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x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-coordinate of mouse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-coordinate of mouse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keysum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KeyPress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KeyRelease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pressed as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keysum_num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KeyPress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KeyRelease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pressed as Unicode 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306564" y="1716246"/>
            <a:ext cx="8583438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event handling function </a:t>
            </a:r>
            <a:r>
              <a:rPr lang="en-US" sz="2000" dirty="0" smtClean="0">
                <a:solidFill>
                  <a:schemeClr val="accent1"/>
                </a:solidFill>
              </a:rPr>
              <a:t>must be defined to take exactly one argument, an object of type </a:t>
            </a:r>
            <a:r>
              <a:rPr lang="en-US" dirty="0" smtClean="0">
                <a:latin typeface="Courier"/>
                <a:cs typeface="Courier"/>
              </a:rPr>
              <a:t>Event</a:t>
            </a:r>
            <a:r>
              <a:rPr lang="en-US" sz="2000" dirty="0" smtClean="0">
                <a:solidFill>
                  <a:schemeClr val="accent1"/>
                </a:solidFill>
              </a:rPr>
              <a:t>, a class defined </a:t>
            </a:r>
            <a:r>
              <a:rPr lang="en-US" sz="2000" dirty="0" smtClean="0">
                <a:solidFill>
                  <a:schemeClr val="accent1"/>
                </a:solidFill>
              </a:rPr>
              <a:t>in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tkinter</a:t>
            </a:r>
            <a:endParaRPr lang="en-US" sz="20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</a:t>
            </a:r>
            <a:r>
              <a:rPr lang="en-US" sz="2000" dirty="0" smtClean="0">
                <a:solidFill>
                  <a:schemeClr val="accent1"/>
                </a:solidFill>
              </a:rPr>
              <a:t>an </a:t>
            </a:r>
            <a:r>
              <a:rPr lang="en-US" sz="2000" dirty="0" smtClean="0">
                <a:solidFill>
                  <a:schemeClr val="accent1"/>
                </a:solidFill>
              </a:rPr>
              <a:t>event </a:t>
            </a:r>
            <a:r>
              <a:rPr lang="en-US" sz="2000" dirty="0" smtClean="0">
                <a:solidFill>
                  <a:schemeClr val="accent1"/>
                </a:solidFill>
              </a:rPr>
              <a:t>occurs</a:t>
            </a:r>
            <a:r>
              <a:rPr lang="en-US" sz="2000" dirty="0" smtClean="0">
                <a:solidFill>
                  <a:schemeClr val="accent1"/>
                </a:solidFill>
              </a:rPr>
              <a:t>,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Python will </a:t>
            </a:r>
            <a:r>
              <a:rPr lang="en-US" sz="2000" dirty="0" smtClean="0">
                <a:solidFill>
                  <a:schemeClr val="accent1"/>
                </a:solidFill>
              </a:rPr>
              <a:t>create an object of type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Event</a:t>
            </a:r>
            <a:r>
              <a:rPr lang="en-US" sz="2000" dirty="0" smtClean="0">
                <a:solidFill>
                  <a:schemeClr val="accent1"/>
                </a:solidFill>
              </a:rPr>
              <a:t> associated with the event and</a:t>
            </a:r>
            <a:r>
              <a:rPr lang="en-US" sz="2000" dirty="0" smtClean="0">
                <a:solidFill>
                  <a:schemeClr val="accent1"/>
                </a:solidFill>
              </a:rPr>
              <a:t> then call </a:t>
            </a:r>
            <a:r>
              <a:rPr lang="en-US" sz="2000" dirty="0" smtClean="0">
                <a:solidFill>
                  <a:schemeClr val="accent1"/>
                </a:solidFill>
              </a:rPr>
              <a:t>the event</a:t>
            </a:r>
            <a:r>
              <a:rPr lang="en-US" sz="2000" dirty="0" smtClean="0">
                <a:solidFill>
                  <a:schemeClr val="accent1"/>
                </a:solidFill>
              </a:rPr>
              <a:t>-handling </a:t>
            </a:r>
            <a:r>
              <a:rPr lang="en-US" sz="2000" dirty="0" smtClean="0">
                <a:solidFill>
                  <a:schemeClr val="accent1"/>
                </a:solidFill>
              </a:rPr>
              <a:t>function with the </a:t>
            </a:r>
            <a:r>
              <a:rPr lang="en-US" dirty="0" smtClean="0">
                <a:latin typeface="Courier"/>
                <a:cs typeface="Courier"/>
              </a:rPr>
              <a:t>Event</a:t>
            </a:r>
            <a:r>
              <a:rPr lang="en-US" sz="2000" dirty="0" smtClean="0">
                <a:solidFill>
                  <a:schemeClr val="accent1"/>
                </a:solidFill>
              </a:rPr>
              <a:t> object </a:t>
            </a:r>
            <a:r>
              <a:rPr lang="en-US" sz="2000" dirty="0" smtClean="0">
                <a:solidFill>
                  <a:schemeClr val="accent1"/>
                </a:solidFill>
              </a:rPr>
              <a:t>passed as the single </a:t>
            </a:r>
            <a:r>
              <a:rPr lang="en-US" sz="2000" dirty="0" smtClean="0">
                <a:solidFill>
                  <a:schemeClr val="accent1"/>
                </a:solidFill>
              </a:rPr>
              <a:t>argument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306564" y="3562905"/>
            <a:ext cx="85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Event</a:t>
            </a:r>
            <a:r>
              <a:rPr lang="en-US" sz="2000" dirty="0" smtClean="0">
                <a:solidFill>
                  <a:schemeClr val="accent1"/>
                </a:solidFill>
              </a:rPr>
              <a:t> object </a:t>
            </a:r>
            <a:r>
              <a:rPr lang="en-US" sz="2000" dirty="0" smtClean="0">
                <a:solidFill>
                  <a:schemeClr val="accent1"/>
                </a:solidFill>
              </a:rPr>
              <a:t>has many attributes that store information about the </a:t>
            </a:r>
            <a:r>
              <a:rPr lang="en-US" sz="2000" dirty="0" smtClean="0">
                <a:solidFill>
                  <a:schemeClr val="accent1"/>
                </a:solidFill>
              </a:rPr>
              <a:t>event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324556" y="4717139"/>
            <a:ext cx="86241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illustrate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Canvas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developing a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pen drawing app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user starts the drawing of the curve by pressing the left mouse button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sz="2000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 user then draws the curve by moving the mouse, while still pressing the left mouse 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Canvas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24556" y="2140338"/>
            <a:ext cx="23868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ourier"/>
                <a:ea typeface="+mj-ea"/>
                <a:cs typeface="Courier"/>
              </a:rPr>
              <a:t>Canvas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represents a drawing board in which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lines and other geometrical objects can be drawn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3" name="Picture 12" descr="Screen shot 2012-04-16 at 11.50.3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2108200"/>
            <a:ext cx="2236474" cy="1971130"/>
          </a:xfrm>
          <a:prstGeom prst="rect">
            <a:avLst/>
          </a:prstGeom>
        </p:spPr>
      </p:pic>
      <p:pic>
        <p:nvPicPr>
          <p:cNvPr id="15" name="Picture 14" descr="Screen shot 2012-04-16 at 11.50.5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0" y="2108200"/>
            <a:ext cx="2236474" cy="1971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Graphical user interfaces (GUIs)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2980014"/>
            <a:ext cx="7772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graphical user interface (GUI) consists of basic visual building blocks,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called </a:t>
            </a:r>
            <a:r>
              <a:rPr lang="en-US" sz="2000" dirty="0" smtClean="0">
                <a:solidFill>
                  <a:srgbClr val="FF0000"/>
                </a:solidFill>
              </a:rPr>
              <a:t>widgets</a:t>
            </a:r>
            <a:r>
              <a:rPr lang="en-US" sz="2000" dirty="0" smtClean="0">
                <a:solidFill>
                  <a:schemeClr val="accent1"/>
                </a:solidFill>
              </a:rPr>
              <a:t>, packed inside a standard window.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widgets include buttons, labels, text entry forms, menus, check boxes, scroll bars, …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1708358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Almost all computer apps have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GUI</a:t>
            </a:r>
          </a:p>
          <a:p>
            <a:pPr marL="736600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A GUI gives a better overview of what an application does</a:t>
            </a:r>
          </a:p>
          <a:p>
            <a:pPr marL="736600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A GUI makes it easier to use the application.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4669702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 order to develop GUIs, we need a module that makes widgets available; we will use module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tkinter</a:t>
            </a:r>
            <a:r>
              <a:rPr lang="en-US" sz="2000" dirty="0" smtClean="0">
                <a:solidFill>
                  <a:schemeClr val="accent1"/>
                </a:solidFill>
              </a:rPr>
              <a:t> that is included in the Standard Library.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Canvas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24556" y="4717139"/>
            <a:ext cx="86241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illustrate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Canvas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developing a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pen drawing app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user starts the drawing of the curve by pressing the left mouse button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sz="2000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 user then draws the curve by moving the mouse, while still pressing the left mouse 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928164" y="1135490"/>
            <a:ext cx="6215834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Canvas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event handlers begin() and draw()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canvas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Canvas(root</a:t>
            </a:r>
            <a:r>
              <a:rPr lang="en-US" sz="1400" dirty="0" smtClean="0">
                <a:latin typeface="Courier"/>
                <a:cs typeface="Courier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canvas.bind</a:t>
            </a:r>
            <a:r>
              <a:rPr lang="en-US" sz="1400" dirty="0" smtClean="0">
                <a:latin typeface="Courier"/>
                <a:cs typeface="Courier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canvas.bind</a:t>
            </a:r>
            <a:r>
              <a:rPr lang="en-US" sz="1400" dirty="0" smtClean="0">
                <a:latin typeface="Courier"/>
                <a:cs typeface="Courier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canvas.pack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24556" y="1135490"/>
            <a:ext cx="2603608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Every time the mouse is moved while pressing the left mouse button, the handler </a:t>
            </a:r>
            <a:r>
              <a:rPr lang="en-US" sz="1600" dirty="0" smtClean="0">
                <a:latin typeface="Courier"/>
                <a:cs typeface="Courier"/>
              </a:rPr>
              <a:t>draw(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 smtClean="0">
                <a:solidFill>
                  <a:srgbClr val="FF0000"/>
                </a:solidFill>
              </a:rPr>
              <a:t> is </a:t>
            </a:r>
            <a:r>
              <a:rPr lang="en-US" sz="1600" dirty="0" smtClean="0">
                <a:solidFill>
                  <a:srgbClr val="FF0000"/>
                </a:solidFill>
              </a:rPr>
              <a:t>called with</a:t>
            </a:r>
            <a:r>
              <a:rPr lang="en-US" sz="1600" dirty="0" smtClean="0">
                <a:solidFill>
                  <a:srgbClr val="FF0000"/>
                </a:solidFill>
              </a:rPr>
              <a:t> an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Event</a:t>
            </a:r>
            <a:r>
              <a:rPr lang="en-US" sz="1600" dirty="0" smtClean="0">
                <a:solidFill>
                  <a:srgbClr val="FF0000"/>
                </a:solidFill>
              </a:rPr>
              <a:t> object </a:t>
            </a:r>
            <a:r>
              <a:rPr lang="en-US" sz="1600" dirty="0" smtClean="0">
                <a:solidFill>
                  <a:srgbClr val="FF0000"/>
                </a:solidFill>
              </a:rPr>
              <a:t>storing the new mouse </a:t>
            </a:r>
            <a:r>
              <a:rPr lang="en-US" sz="1600" dirty="0" smtClean="0">
                <a:solidFill>
                  <a:srgbClr val="FF0000"/>
                </a:solidFill>
              </a:rPr>
              <a:t>position. </a:t>
            </a:r>
            <a:br>
              <a:rPr lang="en-US" sz="1600" dirty="0" smtClean="0">
                <a:solidFill>
                  <a:srgbClr val="FF0000"/>
                </a:solidFill>
              </a:rPr>
            </a:br>
            <a:endParaRPr lang="en-US" sz="1600" dirty="0" smtClean="0">
              <a:solidFill>
                <a:srgbClr val="FF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To </a:t>
            </a:r>
            <a:r>
              <a:rPr lang="en-US" sz="1600" dirty="0" smtClean="0">
                <a:solidFill>
                  <a:srgbClr val="FF0000"/>
                </a:solidFill>
              </a:rPr>
              <a:t>continue drawing the curve,</a:t>
            </a:r>
            <a:r>
              <a:rPr lang="en-US" sz="1600" dirty="0" smtClean="0">
                <a:solidFill>
                  <a:srgbClr val="FF0000"/>
                </a:solidFill>
              </a:rPr>
              <a:t> we </a:t>
            </a:r>
            <a:r>
              <a:rPr lang="en-US" sz="1600" dirty="0" smtClean="0">
                <a:solidFill>
                  <a:srgbClr val="FF0000"/>
                </a:solidFill>
              </a:rPr>
              <a:t>need to</a:t>
            </a:r>
            <a:r>
              <a:rPr lang="en-US" sz="1600" dirty="0" smtClean="0">
                <a:solidFill>
                  <a:srgbClr val="FF0000"/>
                </a:solidFill>
              </a:rPr>
              <a:t> connect </a:t>
            </a:r>
            <a:r>
              <a:rPr lang="en-US" sz="1600" dirty="0" smtClean="0">
                <a:solidFill>
                  <a:srgbClr val="FF0000"/>
                </a:solidFill>
              </a:rPr>
              <a:t>this new mouse position to the previous one with a straight line.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Canvas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4556" y="1472558"/>
            <a:ext cx="26036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Therefore the previous mouse position must be stored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But where?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24556" y="4717139"/>
            <a:ext cx="86241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illustrate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Canvas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developing a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pen drawing app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user starts the drawing of the curve by pressing the left mouse button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sz="2000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 user then draws the curve by moving the mouse, while still pressing the left mouse 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28164" y="1135490"/>
            <a:ext cx="6215834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Canvas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event handlers begin() and draw()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canvas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Canvas(root</a:t>
            </a:r>
            <a:r>
              <a:rPr lang="en-US" sz="1400" dirty="0" smtClean="0">
                <a:latin typeface="Courier"/>
                <a:cs typeface="Courier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canvas.bind</a:t>
            </a:r>
            <a:r>
              <a:rPr lang="en-US" sz="1400" dirty="0" smtClean="0">
                <a:latin typeface="Courier"/>
                <a:cs typeface="Courier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canvas.bind</a:t>
            </a:r>
            <a:r>
              <a:rPr lang="en-US" sz="1400" dirty="0" smtClean="0">
                <a:latin typeface="Courier"/>
                <a:cs typeface="Courier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canvas.pack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940866" y="1135490"/>
            <a:ext cx="6215834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Canvas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event handlers begin() and draw()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= 0,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0 #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mouse coordinates (global variables)</a:t>
            </a:r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canvas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Canvas(root</a:t>
            </a:r>
            <a:r>
              <a:rPr lang="en-US" sz="1400" dirty="0" smtClean="0">
                <a:latin typeface="Courier"/>
                <a:cs typeface="Courier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canvas.bind</a:t>
            </a:r>
            <a:r>
              <a:rPr lang="en-US" sz="1400" dirty="0" smtClean="0">
                <a:latin typeface="Courier"/>
                <a:cs typeface="Courier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canvas.bind</a:t>
            </a:r>
            <a:r>
              <a:rPr lang="en-US" sz="1400" dirty="0" smtClean="0">
                <a:latin typeface="Courier"/>
                <a:cs typeface="Courier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canvas.pack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4556" y="1472558"/>
            <a:ext cx="260360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Therefore the previous mouse position must be stored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But where?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In global variables </a:t>
            </a:r>
            <a:r>
              <a:rPr lang="en-US" sz="1600" dirty="0" err="1" smtClean="0">
                <a:latin typeface="Courier"/>
                <a:cs typeface="Courier"/>
              </a:rPr>
              <a:t>x</a:t>
            </a:r>
            <a:r>
              <a:rPr lang="en-US" sz="1600" dirty="0" smtClean="0">
                <a:solidFill>
                  <a:srgbClr val="FF0000"/>
                </a:solidFill>
              </a:rPr>
              <a:t> and </a:t>
            </a:r>
            <a:r>
              <a:rPr lang="en-US" sz="1600" dirty="0" err="1" smtClean="0">
                <a:latin typeface="Courier"/>
                <a:cs typeface="Courier"/>
              </a:rPr>
              <a:t>y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24557" y="3751590"/>
            <a:ext cx="261631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Handler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begin()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sets the initial values of </a:t>
            </a:r>
            <a:r>
              <a:rPr lang="en-US" sz="1600" dirty="0" err="1" smtClean="0">
                <a:latin typeface="Courier"/>
                <a:cs typeface="Courier"/>
              </a:rPr>
              <a:t>x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and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y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2940867" y="1135490"/>
            <a:ext cx="6215834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Canvas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begin(event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event.x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event.y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draw(event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newx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newy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event.x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event.y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connect previous mouse position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to current 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canvas.create_line(x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newx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newy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new position becomes previous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newx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newy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= 0,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mouse coordinates (global variables)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canvas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Canvas(root</a:t>
            </a:r>
            <a:r>
              <a:rPr lang="en-US" sz="1400" dirty="0" smtClean="0">
                <a:latin typeface="Courier"/>
                <a:cs typeface="Courier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canvas.bind</a:t>
            </a:r>
            <a:r>
              <a:rPr lang="en-US" sz="1400" dirty="0" smtClean="0">
                <a:latin typeface="Courier"/>
                <a:cs typeface="Courier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canvas.bind</a:t>
            </a:r>
            <a:r>
              <a:rPr lang="en-US" sz="1400" dirty="0" smtClean="0">
                <a:latin typeface="Courier"/>
                <a:cs typeface="Courier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canvas.pack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38582" y="4717139"/>
            <a:ext cx="258958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create_line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creates a line segment between 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x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y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 smtClean="0">
                <a:solidFill>
                  <a:srgbClr val="FF0000"/>
                </a:solidFill>
                <a:cs typeface="Courier"/>
              </a:rPr>
              <a:t> and 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newx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newy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583896" y="3628480"/>
            <a:ext cx="2204341" cy="10886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9" grpId="0" animBg="1"/>
      <p:bldP spid="9" grpId="1" animBg="1"/>
      <p:bldP spid="15" grpId="0"/>
      <p:bldP spid="17" grpId="0"/>
      <p:bldP spid="18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324555" y="4470950"/>
            <a:ext cx="86241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illustrate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Frame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developing an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Etch-A-Sketch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drawing app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Pressing a button moves the pen 10 pixels in the indicated direction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Frame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24555" y="1986451"/>
            <a:ext cx="285782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ourier"/>
                <a:ea typeface="+mj-ea"/>
                <a:cs typeface="Courier"/>
              </a:rPr>
              <a:t>Frame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a key widget whose primary purpose is to serve as the master of other widgets and help define a hierarchical structure of the GUI and its geometry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9" name="Picture 8" descr="Screen shot 2012-04-16 at 12.59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61" y="1931656"/>
            <a:ext cx="3753486" cy="23015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324556" y="5425260"/>
            <a:ext cx="77786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facilitate 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specification of the geometry of the GUI widgets, we use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Frame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widget to be the master of the 4 buttons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64419" y="2482792"/>
            <a:ext cx="1113121" cy="11129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7263430" y="1841799"/>
            <a:ext cx="742776" cy="540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 bwMode="auto">
          <a:xfrm>
            <a:off x="6866590" y="1424801"/>
            <a:ext cx="7147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Frame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1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Frame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pic>
        <p:nvPicPr>
          <p:cNvPr id="9" name="Picture 8" descr="Screen shot 2012-04-16 at 12.59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61" y="1931656"/>
            <a:ext cx="3753486" cy="23015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64419" y="2482792"/>
            <a:ext cx="1113121" cy="11129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1424801"/>
            <a:ext cx="5503553" cy="5478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Canvas, Frame, Button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SUNKEN</a:t>
            </a:r>
            <a:r>
              <a:rPr lang="en-US" sz="1400" dirty="0" smtClean="0">
                <a:latin typeface="Courier"/>
                <a:cs typeface="Courier"/>
              </a:rPr>
              <a:t>, LEFT, RIGHT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event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handlers to be defined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canvas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Canvas(root</a:t>
            </a:r>
            <a:r>
              <a:rPr lang="en-US" sz="1400" dirty="0" smtClean="0">
                <a:latin typeface="Courier"/>
                <a:cs typeface="Courier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relief=SUNKEN, </a:t>
            </a:r>
            <a:r>
              <a:rPr lang="en-US" sz="1400" dirty="0" err="1" smtClean="0">
                <a:latin typeface="Courier"/>
                <a:cs typeface="Courier"/>
              </a:rPr>
              <a:t>borderwidth</a:t>
            </a:r>
            <a:r>
              <a:rPr lang="en-US" sz="1400" dirty="0" smtClean="0">
                <a:latin typeface="Courier"/>
                <a:cs typeface="Courier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canvas.pack(side</a:t>
            </a:r>
            <a:r>
              <a:rPr lang="en-US" sz="1400" dirty="0" smtClean="0">
                <a:latin typeface="Courier"/>
                <a:cs typeface="Courier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box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Frame(root</a:t>
            </a:r>
            <a:r>
              <a:rPr lang="en-US" sz="1400" dirty="0" smtClean="0">
                <a:latin typeface="Courier"/>
                <a:cs typeface="Courier"/>
              </a:rPr>
              <a:t>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frame to hold the 4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buttons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box.pack(side</a:t>
            </a:r>
            <a:r>
              <a:rPr lang="en-US" sz="1400" dirty="0" smtClean="0">
                <a:latin typeface="Courier"/>
                <a:cs typeface="Courier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buttons have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Frame widget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as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their master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Button(box</a:t>
            </a:r>
            <a:r>
              <a:rPr lang="en-US" sz="1400" dirty="0" smtClean="0">
                <a:latin typeface="Courier"/>
                <a:cs typeface="Courier"/>
              </a:rPr>
              <a:t>, text='up', command=up)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=0, column=0, </a:t>
            </a:r>
            <a:r>
              <a:rPr lang="en-US" sz="1400" dirty="0" err="1" smtClean="0">
                <a:latin typeface="Courier"/>
                <a:cs typeface="Courier"/>
              </a:rPr>
              <a:t>columnspan</a:t>
            </a:r>
            <a:r>
              <a:rPr lang="en-US" sz="1400" dirty="0" smtClean="0">
                <a:latin typeface="Courier"/>
                <a:cs typeface="Courier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Button(box</a:t>
            </a:r>
            <a:r>
              <a:rPr lang="en-US" sz="1400" dirty="0" smtClean="0">
                <a:latin typeface="Courier"/>
                <a:cs typeface="Courier"/>
              </a:rPr>
              <a:t>, text='left'</a:t>
            </a:r>
            <a:r>
              <a:rPr lang="en-US" sz="1400" dirty="0" smtClean="0">
                <a:latin typeface="Courier"/>
                <a:cs typeface="Courier"/>
              </a:rPr>
              <a:t>, command</a:t>
            </a:r>
            <a:r>
              <a:rPr lang="en-US" sz="1400" dirty="0" smtClean="0">
                <a:latin typeface="Courier"/>
                <a:cs typeface="Courier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Button(box</a:t>
            </a:r>
            <a:r>
              <a:rPr lang="en-US" sz="1400" dirty="0" smtClean="0">
                <a:latin typeface="Courier"/>
                <a:cs typeface="Courier"/>
              </a:rPr>
              <a:t>, text='right', command=right)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Button(box</a:t>
            </a:r>
            <a:r>
              <a:rPr lang="en-US" sz="1400" dirty="0" smtClean="0">
                <a:latin typeface="Courier"/>
                <a:cs typeface="Courier"/>
              </a:rPr>
              <a:t>, text='down', command=down)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=2, column=0, </a:t>
            </a:r>
            <a:r>
              <a:rPr lang="en-US" sz="1400" dirty="0" err="1" smtClean="0">
                <a:latin typeface="Courier"/>
                <a:cs typeface="Courier"/>
              </a:rPr>
              <a:t>columnspan</a:t>
            </a:r>
            <a:r>
              <a:rPr lang="en-US" sz="1400" dirty="0" smtClean="0">
                <a:latin typeface="Courier"/>
                <a:cs typeface="Courier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50, </a:t>
            </a:r>
            <a:r>
              <a:rPr lang="en-US" sz="1400" dirty="0" smtClean="0">
                <a:latin typeface="Courier"/>
                <a:cs typeface="Courier"/>
              </a:rPr>
              <a:t>75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initial pen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position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7263430" y="1841799"/>
            <a:ext cx="742776" cy="540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6866590" y="1424801"/>
            <a:ext cx="7147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Frame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1424801"/>
            <a:ext cx="5503553" cy="5478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Canvas, Frame, Button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SUNKEN</a:t>
            </a:r>
            <a:r>
              <a:rPr lang="en-US" sz="1400" dirty="0" smtClean="0">
                <a:latin typeface="Courier"/>
                <a:cs typeface="Courier"/>
              </a:rPr>
              <a:t>, LEFT, RIGHT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event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handlers to be defined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canvas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Canvas(root</a:t>
            </a:r>
            <a:r>
              <a:rPr lang="en-US" sz="1400" dirty="0" smtClean="0">
                <a:latin typeface="Courier"/>
                <a:cs typeface="Courier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relief=SUNKEN, </a:t>
            </a:r>
            <a:r>
              <a:rPr lang="en-US" sz="1400" dirty="0" err="1" smtClean="0">
                <a:latin typeface="Courier"/>
                <a:cs typeface="Courier"/>
              </a:rPr>
              <a:t>borderwidth</a:t>
            </a:r>
            <a:r>
              <a:rPr lang="en-US" sz="1400" dirty="0" smtClean="0">
                <a:latin typeface="Courier"/>
                <a:cs typeface="Courier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canvas.pack(side</a:t>
            </a:r>
            <a:r>
              <a:rPr lang="en-US" sz="1400" dirty="0" smtClean="0">
                <a:latin typeface="Courier"/>
                <a:cs typeface="Courier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box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Frame(root</a:t>
            </a:r>
            <a:r>
              <a:rPr lang="en-US" sz="1400" dirty="0" smtClean="0">
                <a:latin typeface="Courier"/>
                <a:cs typeface="Courier"/>
              </a:rPr>
              <a:t>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frame to hold the 4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buttons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box.pack(side</a:t>
            </a:r>
            <a:r>
              <a:rPr lang="en-US" sz="1400" dirty="0" smtClean="0">
                <a:latin typeface="Courier"/>
                <a:cs typeface="Courier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buttons have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Frame widget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as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their master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Button(box</a:t>
            </a:r>
            <a:r>
              <a:rPr lang="en-US" sz="1400" dirty="0" smtClean="0">
                <a:latin typeface="Courier"/>
                <a:cs typeface="Courier"/>
              </a:rPr>
              <a:t>, text='up', command=up)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=0, column=0, </a:t>
            </a:r>
            <a:r>
              <a:rPr lang="en-US" sz="1400" dirty="0" err="1" smtClean="0">
                <a:latin typeface="Courier"/>
                <a:cs typeface="Courier"/>
              </a:rPr>
              <a:t>columnspan</a:t>
            </a:r>
            <a:r>
              <a:rPr lang="en-US" sz="1400" dirty="0" smtClean="0">
                <a:latin typeface="Courier"/>
                <a:cs typeface="Courier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Button(box</a:t>
            </a:r>
            <a:r>
              <a:rPr lang="en-US" sz="1400" dirty="0" smtClean="0">
                <a:latin typeface="Courier"/>
                <a:cs typeface="Courier"/>
              </a:rPr>
              <a:t>, text='</a:t>
            </a:r>
            <a:r>
              <a:rPr lang="en-US" sz="1400" dirty="0" err="1" smtClean="0">
                <a:latin typeface="Courier"/>
                <a:cs typeface="Courier"/>
              </a:rPr>
              <a:t>left',command</a:t>
            </a:r>
            <a:r>
              <a:rPr lang="en-US" sz="1400" dirty="0" smtClean="0">
                <a:latin typeface="Courier"/>
                <a:cs typeface="Courier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Button(box</a:t>
            </a:r>
            <a:r>
              <a:rPr lang="en-US" sz="1400" dirty="0" smtClean="0">
                <a:latin typeface="Courier"/>
                <a:cs typeface="Courier"/>
              </a:rPr>
              <a:t>, text='right', command=right)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Button(box</a:t>
            </a:r>
            <a:r>
              <a:rPr lang="en-US" sz="1400" dirty="0" smtClean="0">
                <a:latin typeface="Courier"/>
                <a:cs typeface="Courier"/>
              </a:rPr>
              <a:t>, text='down', command=down)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=2, column=0, </a:t>
            </a:r>
            <a:r>
              <a:rPr lang="en-US" sz="1400" dirty="0" err="1" smtClean="0">
                <a:latin typeface="Courier"/>
                <a:cs typeface="Courier"/>
              </a:rPr>
              <a:t>columnspan</a:t>
            </a:r>
            <a:r>
              <a:rPr lang="en-US" sz="1400" dirty="0" smtClean="0">
                <a:latin typeface="Courier"/>
                <a:cs typeface="Courier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50, </a:t>
            </a:r>
            <a:r>
              <a:rPr lang="en-US" sz="1400" dirty="0" smtClean="0">
                <a:latin typeface="Courier"/>
                <a:cs typeface="Courier"/>
              </a:rPr>
              <a:t>75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initial pen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position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5909244" y="1470025"/>
            <a:ext cx="323475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 the 4 event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handlers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Note: the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coordinates increase from left to right, while the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coordinates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increase from top to bottom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03972" y="1424801"/>
            <a:ext cx="5503553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smtClean="0">
                <a:latin typeface="Courier"/>
                <a:cs typeface="Courier"/>
              </a:rPr>
              <a:t>up():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'move pen up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>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canvas.create_line(x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y-10)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-= </a:t>
            </a:r>
            <a:r>
              <a:rPr lang="en-US" sz="1400" dirty="0" smtClean="0">
                <a:latin typeface="Courier"/>
                <a:cs typeface="Courier"/>
              </a:rPr>
              <a:t>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03972" y="1424801"/>
            <a:ext cx="5503553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smtClean="0">
                <a:latin typeface="Courier"/>
                <a:cs typeface="Courier"/>
              </a:rPr>
              <a:t>up():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'move pen up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>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canvas.create_line(x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y-10)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-=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down():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'move pen down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>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canvas.create_line(x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y+10)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+=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left():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'move pen left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>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canvas.create_line(x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, x-10,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 -=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right():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'move pen right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>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canvas.create_line(x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, x+10,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 += 10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4" grpId="1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OOP for GUIs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pic>
        <p:nvPicPr>
          <p:cNvPr id="12" name="Picture 11" descr="Screen shot 2012-04-17 at 9.4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80" y="2924478"/>
            <a:ext cx="4778810" cy="2025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709358" y="1712271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want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new GUI that incorporates GUIs we have already developed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For example,</a:t>
            </a:r>
            <a:r>
              <a:rPr lang="en-US" sz="2000" kern="0" baseline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GUIs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draw and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tch-A-Sketch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5198331"/>
            <a:ext cx="7168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Ideally,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we would like to reuse the code we have already developed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OOP for GUIs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1379578"/>
            <a:ext cx="5503553" cy="5478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Canvas, Frame, Button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SUNKEN</a:t>
            </a:r>
            <a:r>
              <a:rPr lang="en-US" sz="1400" dirty="0" smtClean="0">
                <a:latin typeface="Courier"/>
                <a:cs typeface="Courier"/>
              </a:rPr>
              <a:t>, LEFT, RIGHT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event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handlers to be defined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canvas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Canvas(root</a:t>
            </a:r>
            <a:r>
              <a:rPr lang="en-US" sz="1400" dirty="0" smtClean="0">
                <a:latin typeface="Courier"/>
                <a:cs typeface="Courier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relief=SUNKEN, </a:t>
            </a:r>
            <a:r>
              <a:rPr lang="en-US" sz="1400" dirty="0" err="1" smtClean="0">
                <a:latin typeface="Courier"/>
                <a:cs typeface="Courier"/>
              </a:rPr>
              <a:t>borderwidth</a:t>
            </a:r>
            <a:r>
              <a:rPr lang="en-US" sz="1400" dirty="0" smtClean="0">
                <a:latin typeface="Courier"/>
                <a:cs typeface="Courier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canvas.pack(side</a:t>
            </a:r>
            <a:r>
              <a:rPr lang="en-US" sz="1400" dirty="0" smtClean="0">
                <a:latin typeface="Courier"/>
                <a:cs typeface="Courier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box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Frame(root</a:t>
            </a:r>
            <a:r>
              <a:rPr lang="en-US" sz="1400" dirty="0" smtClean="0">
                <a:latin typeface="Courier"/>
                <a:cs typeface="Courier"/>
              </a:rPr>
              <a:t>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frame to hold the 4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buttons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box.pack(side</a:t>
            </a:r>
            <a:r>
              <a:rPr lang="en-US" sz="1400" dirty="0" smtClean="0">
                <a:latin typeface="Courier"/>
                <a:cs typeface="Courier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buttons have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Frame widget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as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their master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Button(box</a:t>
            </a:r>
            <a:r>
              <a:rPr lang="en-US" sz="1400" dirty="0" smtClean="0">
                <a:latin typeface="Courier"/>
                <a:cs typeface="Courier"/>
              </a:rPr>
              <a:t>, text='up', command=up)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=0, column=0, </a:t>
            </a:r>
            <a:r>
              <a:rPr lang="en-US" sz="1400" dirty="0" err="1" smtClean="0">
                <a:latin typeface="Courier"/>
                <a:cs typeface="Courier"/>
              </a:rPr>
              <a:t>columnspan</a:t>
            </a:r>
            <a:r>
              <a:rPr lang="en-US" sz="1400" dirty="0" smtClean="0">
                <a:latin typeface="Courier"/>
                <a:cs typeface="Courier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Button(box</a:t>
            </a:r>
            <a:r>
              <a:rPr lang="en-US" sz="1400" dirty="0" smtClean="0">
                <a:latin typeface="Courier"/>
                <a:cs typeface="Courier"/>
              </a:rPr>
              <a:t>, text='left'</a:t>
            </a:r>
            <a:r>
              <a:rPr lang="en-US" sz="1400" dirty="0" smtClean="0">
                <a:latin typeface="Courier"/>
                <a:cs typeface="Courier"/>
              </a:rPr>
              <a:t>, command</a:t>
            </a:r>
            <a:r>
              <a:rPr lang="en-US" sz="1400" dirty="0" smtClean="0">
                <a:latin typeface="Courier"/>
                <a:cs typeface="Courier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Button(box</a:t>
            </a:r>
            <a:r>
              <a:rPr lang="en-US" sz="1400" dirty="0" smtClean="0">
                <a:latin typeface="Courier"/>
                <a:cs typeface="Courier"/>
              </a:rPr>
              <a:t>, text='right', command=right)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Button(box</a:t>
            </a:r>
            <a:r>
              <a:rPr lang="en-US" sz="1400" dirty="0" smtClean="0">
                <a:latin typeface="Courier"/>
                <a:cs typeface="Courier"/>
              </a:rPr>
              <a:t>, text='down', command=down)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=2, column=0, </a:t>
            </a:r>
            <a:r>
              <a:rPr lang="en-US" sz="1400" dirty="0" err="1" smtClean="0">
                <a:latin typeface="Courier"/>
                <a:cs typeface="Courier"/>
              </a:rPr>
              <a:t>columnspan</a:t>
            </a:r>
            <a:r>
              <a:rPr lang="en-US" sz="1400" dirty="0" smtClean="0">
                <a:latin typeface="Courier"/>
                <a:cs typeface="Courier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50, </a:t>
            </a:r>
            <a:r>
              <a:rPr lang="en-US" sz="1400" dirty="0" smtClean="0">
                <a:latin typeface="Courier"/>
                <a:cs typeface="Courier"/>
              </a:rPr>
              <a:t>75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initial pen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position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940866" y="1164135"/>
            <a:ext cx="6215834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Canvas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begin(event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event.x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event.y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draw(event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newx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newy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event.x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event.y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connect previous mouse position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to current 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canvas.create_line(x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newx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newy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new position becomes previous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newx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newy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= 0,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mouse coordinates (global variables)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canvas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Canvas(root</a:t>
            </a:r>
            <a:r>
              <a:rPr lang="en-US" sz="1400" dirty="0" smtClean="0">
                <a:latin typeface="Courier"/>
                <a:cs typeface="Courier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canvas.bind</a:t>
            </a:r>
            <a:r>
              <a:rPr lang="en-US" sz="1400" dirty="0" smtClean="0">
                <a:latin typeface="Courier"/>
                <a:cs typeface="Courier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canvas.bind</a:t>
            </a:r>
            <a:r>
              <a:rPr lang="en-US" sz="1400" dirty="0" smtClean="0">
                <a:latin typeface="Courier"/>
                <a:cs typeface="Courier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canvas.pack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28166" y="1164135"/>
            <a:ext cx="6215834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Canvas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begin(event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y</a:t>
            </a:r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event.x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event.y</a:t>
            </a:r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draw(event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newx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newy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event.x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event.y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connect previous mouse position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to current 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canvas.create_line(x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newx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newy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new position becomes previous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newx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newy</a:t>
            </a:r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= 0,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0 # 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mouse coordinates (global variables)</a:t>
            </a:r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canvas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Canvas(root</a:t>
            </a:r>
            <a:r>
              <a:rPr lang="en-US" sz="1400" dirty="0" smtClean="0">
                <a:latin typeface="Courier"/>
                <a:cs typeface="Courier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canvas.bind</a:t>
            </a:r>
            <a:r>
              <a:rPr lang="en-US" sz="1400" dirty="0" smtClean="0">
                <a:latin typeface="Courier"/>
                <a:cs typeface="Courier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canvas.bind</a:t>
            </a:r>
            <a:r>
              <a:rPr lang="en-US" sz="1400" dirty="0" smtClean="0">
                <a:latin typeface="Courier"/>
                <a:cs typeface="Courier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canvas.pack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579768" y="1712270"/>
            <a:ext cx="1912865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Need to rename </a:t>
            </a:r>
            <a:r>
              <a:rPr lang="en-US" sz="1400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1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1400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y</a:t>
            </a:r>
            <a:endParaRPr lang="en-US" sz="1400" kern="0" dirty="0" smtClean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OOP for GUIs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1583235"/>
            <a:ext cx="458055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Our GUI programs do not encapsulate the implementation, making code reuse problematic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2762841"/>
            <a:ext cx="54182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now redevelop our GUIs as classes using OOP,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 that they are easily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reusab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86163" y="4180344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time import </a:t>
            </a:r>
            <a:r>
              <a:rPr lang="en-US" sz="1400" dirty="0" err="1" smtClean="0">
                <a:latin typeface="Courier"/>
                <a:cs typeface="Courier"/>
              </a:rPr>
              <a:t>strftime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localtime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from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tkinter.messagebox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showinfo</a:t>
            </a: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clicked():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time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strftime('Day</a:t>
            </a:r>
            <a:r>
              <a:rPr lang="en-US" sz="1400" dirty="0" smtClean="0">
                <a:latin typeface="Courier"/>
                <a:cs typeface="Courier"/>
              </a:rPr>
              <a:t>:  %</a:t>
            </a:r>
            <a:r>
              <a:rPr lang="en-US" sz="1400" dirty="0" err="1" smtClean="0"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 %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%Y\</a:t>
            </a:r>
            <a:r>
              <a:rPr lang="en-US" sz="1400" dirty="0" err="1" smtClean="0">
                <a:latin typeface="Courier"/>
                <a:cs typeface="Courier"/>
              </a:rPr>
              <a:t>nTime</a:t>
            </a:r>
            <a:r>
              <a:rPr lang="en-US" sz="1400" dirty="0" smtClean="0">
                <a:latin typeface="Courier"/>
                <a:cs typeface="Courier"/>
              </a:rPr>
              <a:t>: %H:%M:%S %</a:t>
            </a:r>
            <a:r>
              <a:rPr lang="en-US" sz="1400" dirty="0" err="1" smtClean="0">
                <a:latin typeface="Courier"/>
                <a:cs typeface="Courier"/>
              </a:rPr>
              <a:t>p\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’, </a:t>
            </a:r>
            <a:r>
              <a:rPr lang="en-US" sz="1400" dirty="0" err="1" smtClean="0">
                <a:latin typeface="Courier"/>
                <a:cs typeface="Courier"/>
              </a:rPr>
              <a:t>localtime</a:t>
            </a:r>
            <a:r>
              <a:rPr lang="en-US" sz="1400" dirty="0" smtClean="0">
                <a:latin typeface="Courier"/>
                <a:cs typeface="Courier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showinfo(message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time)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</a:t>
            </a:r>
            <a:r>
              <a:rPr lang="en-US" sz="1400" dirty="0" err="1" smtClean="0">
                <a:latin typeface="Courier"/>
                <a:cs typeface="Courier"/>
              </a:rPr>
              <a:t>root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>text</a:t>
            </a:r>
            <a:r>
              <a:rPr lang="en-US" sz="1400" dirty="0" smtClean="0">
                <a:latin typeface="Courier"/>
                <a:cs typeface="Courier"/>
              </a:rPr>
              <a:t>='Click </a:t>
            </a:r>
            <a:r>
              <a:rPr lang="en-US" sz="1400" dirty="0" smtClean="0">
                <a:latin typeface="Courier"/>
                <a:cs typeface="Courier"/>
              </a:rPr>
              <a:t>it', </a:t>
            </a:r>
            <a:r>
              <a:rPr lang="en-US" sz="1400" dirty="0" smtClean="0">
                <a:latin typeface="Courier"/>
                <a:cs typeface="Courier"/>
              </a:rPr>
              <a:t>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button.pack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pic>
        <p:nvPicPr>
          <p:cNvPr id="9" name="Picture 8" descr="Screen shot 2012-04-16 at 9.22.2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42" y="2091067"/>
            <a:ext cx="2415128" cy="2089277"/>
          </a:xfrm>
          <a:prstGeom prst="rect">
            <a:avLst/>
          </a:prstGeom>
        </p:spPr>
      </p:pic>
      <p:pic>
        <p:nvPicPr>
          <p:cNvPr id="10" name="Picture 9" descr="Screen shot 2012-04-16 at 9.25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11" y="343365"/>
            <a:ext cx="3854089" cy="18345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709358" y="3606664"/>
            <a:ext cx="40854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Let’s start simple, with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ClickIt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app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3600" b="1" kern="0" noProof="0" dirty="0" err="1" smtClean="0">
                <a:latin typeface="Courier"/>
                <a:ea typeface="+mj-ea"/>
                <a:cs typeface="Courier"/>
              </a:rPr>
              <a:t>ClickIt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86163" y="4180344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time import </a:t>
            </a:r>
            <a:r>
              <a:rPr lang="en-US" sz="1400" dirty="0" err="1" smtClean="0">
                <a:latin typeface="Courier"/>
                <a:cs typeface="Courier"/>
              </a:rPr>
              <a:t>strftime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localtime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from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tkinter.messagebox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showinfo</a:t>
            </a: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clicked():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time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strftime('Day</a:t>
            </a:r>
            <a:r>
              <a:rPr lang="en-US" sz="1400" dirty="0" smtClean="0">
                <a:latin typeface="Courier"/>
                <a:cs typeface="Courier"/>
              </a:rPr>
              <a:t>:  %</a:t>
            </a:r>
            <a:r>
              <a:rPr lang="en-US" sz="1400" dirty="0" err="1" smtClean="0"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 %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%Y\</a:t>
            </a:r>
            <a:r>
              <a:rPr lang="en-US" sz="1400" dirty="0" err="1" smtClean="0">
                <a:latin typeface="Courier"/>
                <a:cs typeface="Courier"/>
              </a:rPr>
              <a:t>nTime</a:t>
            </a:r>
            <a:r>
              <a:rPr lang="en-US" sz="1400" dirty="0" smtClean="0">
                <a:latin typeface="Courier"/>
                <a:cs typeface="Courier"/>
              </a:rPr>
              <a:t>: %H:%M:%S %</a:t>
            </a:r>
            <a:r>
              <a:rPr lang="en-US" sz="1400" dirty="0" err="1" smtClean="0">
                <a:latin typeface="Courier"/>
                <a:cs typeface="Courier"/>
              </a:rPr>
              <a:t>p\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’, </a:t>
            </a:r>
            <a:r>
              <a:rPr lang="en-US" sz="1400" dirty="0" err="1" smtClean="0">
                <a:latin typeface="Courier"/>
                <a:cs typeface="Courier"/>
              </a:rPr>
              <a:t>localtime</a:t>
            </a:r>
            <a:r>
              <a:rPr lang="en-US" sz="1400" dirty="0" smtClean="0">
                <a:latin typeface="Courier"/>
                <a:cs typeface="Courier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showinfo(message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time)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</a:t>
            </a:r>
            <a:r>
              <a:rPr lang="en-US" sz="1400" dirty="0" err="1" smtClean="0">
                <a:latin typeface="Courier"/>
                <a:cs typeface="Courier"/>
              </a:rPr>
              <a:t>root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>text</a:t>
            </a:r>
            <a:r>
              <a:rPr lang="en-US" sz="1400" dirty="0" smtClean="0">
                <a:latin typeface="Courier"/>
                <a:cs typeface="Courier"/>
              </a:rPr>
              <a:t>='Click </a:t>
            </a:r>
            <a:r>
              <a:rPr lang="en-US" sz="1400" dirty="0" smtClean="0">
                <a:latin typeface="Courier"/>
                <a:cs typeface="Courier"/>
              </a:rPr>
              <a:t>it', </a:t>
            </a:r>
            <a:r>
              <a:rPr lang="en-US" sz="1400" dirty="0" smtClean="0">
                <a:latin typeface="Courier"/>
                <a:cs typeface="Courier"/>
              </a:rPr>
              <a:t>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button.pack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3193574"/>
            <a:ext cx="3749482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class </a:t>
            </a:r>
            <a:r>
              <a:rPr lang="en-US" sz="1400" dirty="0" err="1" smtClean="0">
                <a:latin typeface="Courier"/>
                <a:cs typeface="Courier"/>
              </a:rPr>
              <a:t>ClickIt(Frame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# class methods to be defined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470025"/>
            <a:ext cx="70553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Main idea: incorporating a widget into a GUI is easy,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 </a:t>
            </a:r>
            <a:r>
              <a:rPr lang="en-US" sz="20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develop the user-defined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GUI so it is a widget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2177911"/>
            <a:ext cx="4738453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How?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By developing the user-defined GUI as a subclass of a built-in widget class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Frame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for example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21751" y="2177911"/>
            <a:ext cx="332800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clickit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ClickIt(root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clickit.pack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754292" y="2855020"/>
            <a:ext cx="6935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Usage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0" name="Straight Arrow Connector 19"/>
          <p:cNvCxnSpPr>
            <a:stCxn id="14" idx="3"/>
            <a:endCxn id="12" idx="1"/>
          </p:cNvCxnSpPr>
          <p:nvPr/>
        </p:nvCxnSpPr>
        <p:spPr>
          <a:xfrm flipV="1">
            <a:off x="5447811" y="2870409"/>
            <a:ext cx="273940" cy="1538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4458840" y="3762961"/>
            <a:ext cx="48303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ClickIt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constructor takes as input the master widget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7966553" y="3247753"/>
            <a:ext cx="858313" cy="172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12" grpId="0" animBg="1"/>
      <p:bldP spid="14" grpId="0"/>
      <p:bldP spid="14" grpId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286163" y="1296958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# from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class </a:t>
            </a:r>
            <a:r>
              <a:rPr lang="en-US" sz="1400" dirty="0" err="1" smtClean="0">
                <a:latin typeface="Courier"/>
                <a:cs typeface="Courier"/>
              </a:rPr>
              <a:t>ClickIt(Frame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latin typeface="Courier"/>
                <a:cs typeface="Courier"/>
              </a:rPr>
              <a:t>init__(self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>master)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Frame</a:t>
            </a:r>
            <a:r>
              <a:rPr lang="en-US" sz="1400" dirty="0" err="1" smtClean="0">
                <a:latin typeface="Courier"/>
                <a:cs typeface="Courier"/>
              </a:rPr>
              <a:t>.__init__(self</a:t>
            </a:r>
            <a:r>
              <a:rPr lang="en-US" sz="1400" dirty="0" smtClean="0">
                <a:latin typeface="Courier"/>
                <a:cs typeface="Courier"/>
              </a:rPr>
              <a:t>, master)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button = </a:t>
            </a:r>
            <a:r>
              <a:rPr lang="en-US" sz="1400" dirty="0" err="1" smtClean="0">
                <a:latin typeface="Courier"/>
                <a:cs typeface="Courier"/>
              </a:rPr>
              <a:t>Button(self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  <a:r>
              <a:rPr lang="en-US" sz="1400" dirty="0" smtClean="0">
                <a:latin typeface="Courier"/>
                <a:cs typeface="Courier"/>
              </a:rPr>
              <a:t> text='Click </a:t>
            </a:r>
            <a:r>
              <a:rPr lang="en-US" sz="1400" dirty="0" smtClean="0">
                <a:latin typeface="Courier"/>
                <a:cs typeface="Courier"/>
              </a:rPr>
              <a:t>it</a:t>
            </a:r>
            <a:r>
              <a:rPr lang="en-US" sz="1400" dirty="0" smtClean="0">
                <a:latin typeface="Courier"/>
                <a:cs typeface="Courier"/>
              </a:rPr>
              <a:t>'</a:t>
            </a:r>
            <a:r>
              <a:rPr lang="en-US" sz="1400" dirty="0" smtClean="0">
                <a:latin typeface="Courier"/>
                <a:cs typeface="Courier"/>
              </a:rPr>
              <a:t>, command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err="1" smtClean="0">
                <a:latin typeface="Courier"/>
                <a:cs typeface="Courier"/>
              </a:rPr>
              <a:t>self.clicked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button.pack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86163" y="1296957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# from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class </a:t>
            </a:r>
            <a:r>
              <a:rPr lang="en-US" sz="1400" dirty="0" err="1" smtClean="0">
                <a:latin typeface="Courier"/>
                <a:cs typeface="Courier"/>
              </a:rPr>
              <a:t>ClickIt(Frame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latin typeface="Courier"/>
                <a:cs typeface="Courier"/>
              </a:rPr>
              <a:t>init__(self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>master)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Frame</a:t>
            </a:r>
            <a:r>
              <a:rPr lang="en-US" sz="1400" dirty="0" err="1" smtClean="0">
                <a:latin typeface="Courier"/>
                <a:cs typeface="Courier"/>
              </a:rPr>
              <a:t>.__init__(self</a:t>
            </a:r>
            <a:r>
              <a:rPr lang="en-US" sz="1400" dirty="0" smtClean="0">
                <a:latin typeface="Courier"/>
                <a:cs typeface="Courier"/>
              </a:rPr>
              <a:t>, master)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button = </a:t>
            </a:r>
            <a:r>
              <a:rPr lang="en-US" sz="1400" dirty="0" err="1" smtClean="0">
                <a:latin typeface="Courier"/>
                <a:cs typeface="Courier"/>
              </a:rPr>
              <a:t>Button(self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  <a:r>
              <a:rPr lang="en-US" sz="1400" dirty="0" smtClean="0">
                <a:latin typeface="Courier"/>
                <a:cs typeface="Courier"/>
              </a:rPr>
              <a:t> text='Click </a:t>
            </a:r>
            <a:r>
              <a:rPr lang="en-US" sz="1400" dirty="0" smtClean="0">
                <a:latin typeface="Courier"/>
                <a:cs typeface="Courier"/>
              </a:rPr>
              <a:t>it</a:t>
            </a:r>
            <a:r>
              <a:rPr lang="en-US" sz="1400" dirty="0" smtClean="0">
                <a:latin typeface="Courier"/>
                <a:cs typeface="Courier"/>
              </a:rPr>
              <a:t>'</a:t>
            </a:r>
            <a:r>
              <a:rPr lang="en-US" sz="1400" dirty="0" smtClean="0">
                <a:latin typeface="Courier"/>
                <a:cs typeface="Courier"/>
              </a:rPr>
              <a:t>, command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err="1" smtClean="0">
                <a:latin typeface="Courier"/>
                <a:cs typeface="Courier"/>
              </a:rPr>
              <a:t>self.clicked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button.pack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latin typeface="Courier"/>
                <a:cs typeface="Courier"/>
              </a:rPr>
              <a:t>clicked(self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time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strftime('Day</a:t>
            </a:r>
            <a:r>
              <a:rPr lang="en-US" sz="1400" dirty="0" smtClean="0">
                <a:latin typeface="Courier"/>
                <a:cs typeface="Courier"/>
              </a:rPr>
              <a:t>:  %</a:t>
            </a:r>
            <a:r>
              <a:rPr lang="en-US" sz="1400" dirty="0" err="1" smtClean="0"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 %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%Y\</a:t>
            </a:r>
            <a:r>
              <a:rPr lang="en-US" sz="1400" dirty="0" err="1" smtClean="0">
                <a:latin typeface="Courier"/>
                <a:cs typeface="Courier"/>
              </a:rPr>
              <a:t>nTime</a:t>
            </a:r>
            <a:r>
              <a:rPr lang="en-US" sz="1400" dirty="0" smtClean="0">
                <a:latin typeface="Courier"/>
                <a:cs typeface="Courier"/>
              </a:rPr>
              <a:t>: %H:%M:%S %</a:t>
            </a:r>
            <a:r>
              <a:rPr lang="en-US" sz="1400" dirty="0" err="1" smtClean="0">
                <a:latin typeface="Courier"/>
                <a:cs typeface="Courier"/>
              </a:rPr>
              <a:t>p\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’,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localtime</a:t>
            </a:r>
            <a:r>
              <a:rPr lang="en-US" sz="1400" dirty="0" smtClean="0">
                <a:latin typeface="Courier"/>
                <a:cs typeface="Courier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showinfo(message</a:t>
            </a:r>
            <a:r>
              <a:rPr lang="en-US" sz="1400" dirty="0" smtClean="0">
                <a:latin typeface="Courier"/>
                <a:cs typeface="Courier"/>
              </a:rPr>
              <a:t>=time)</a:t>
            </a: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3600" b="1" kern="0" noProof="0" dirty="0" err="1" smtClean="0">
                <a:latin typeface="Courier"/>
                <a:ea typeface="+mj-ea"/>
                <a:cs typeface="Courier"/>
              </a:rPr>
              <a:t>ClickIt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86163" y="4180344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time import </a:t>
            </a:r>
            <a:r>
              <a:rPr lang="en-US" sz="1400" dirty="0" err="1" smtClean="0">
                <a:latin typeface="Courier"/>
                <a:cs typeface="Courier"/>
              </a:rPr>
              <a:t>strftime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localtime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from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tkinter.messagebox</a:t>
            </a:r>
            <a:r>
              <a:rPr lang="en-US" sz="1400" dirty="0" smtClean="0">
                <a:solidFill>
                  <a:schemeClr val="tx1"/>
                </a:solidFill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solidFill>
                  <a:schemeClr val="tx1"/>
                </a:solidFill>
                <a:latin typeface="Courier"/>
                <a:cs typeface="Courier"/>
              </a:rPr>
              <a:t>showinfo</a:t>
            </a:r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clicked():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time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strftime('Day</a:t>
            </a:r>
            <a:r>
              <a:rPr lang="en-US" sz="1400" dirty="0" smtClean="0">
                <a:latin typeface="Courier"/>
                <a:cs typeface="Courier"/>
              </a:rPr>
              <a:t>:  %</a:t>
            </a:r>
            <a:r>
              <a:rPr lang="en-US" sz="1400" dirty="0" err="1" smtClean="0"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 %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%Y\</a:t>
            </a:r>
            <a:r>
              <a:rPr lang="en-US" sz="1400" dirty="0" err="1" smtClean="0">
                <a:latin typeface="Courier"/>
                <a:cs typeface="Courier"/>
              </a:rPr>
              <a:t>nTime</a:t>
            </a:r>
            <a:r>
              <a:rPr lang="en-US" sz="1400" dirty="0" smtClean="0">
                <a:latin typeface="Courier"/>
                <a:cs typeface="Courier"/>
              </a:rPr>
              <a:t>: %H:%M:%S %</a:t>
            </a:r>
            <a:r>
              <a:rPr lang="en-US" sz="1400" dirty="0" err="1" smtClean="0">
                <a:latin typeface="Courier"/>
                <a:cs typeface="Courier"/>
              </a:rPr>
              <a:t>p\</a:t>
            </a:r>
            <a:r>
              <a:rPr lang="en-US" sz="1400" dirty="0" err="1" smtClean="0">
                <a:latin typeface="Courier"/>
                <a:cs typeface="Courier"/>
              </a:rPr>
              <a:t>n</a:t>
            </a:r>
            <a:r>
              <a:rPr lang="en-US" sz="1400" dirty="0" smtClean="0">
                <a:latin typeface="Courier"/>
                <a:cs typeface="Courier"/>
              </a:rPr>
              <a:t>’, </a:t>
            </a:r>
            <a:r>
              <a:rPr lang="en-US" sz="1400" dirty="0" err="1" smtClean="0">
                <a:latin typeface="Courier"/>
                <a:cs typeface="Courier"/>
              </a:rPr>
              <a:t>localtime</a:t>
            </a:r>
            <a:r>
              <a:rPr lang="en-US" sz="1400" dirty="0" smtClean="0">
                <a:latin typeface="Courier"/>
                <a:cs typeface="Courier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showinfo(message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= time)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</a:t>
            </a:r>
            <a:r>
              <a:rPr lang="en-US" sz="1400" dirty="0" err="1" smtClean="0">
                <a:latin typeface="Courier"/>
                <a:cs typeface="Courier"/>
              </a:rPr>
              <a:t>root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>text</a:t>
            </a:r>
            <a:r>
              <a:rPr lang="en-US" sz="1400" dirty="0" smtClean="0">
                <a:latin typeface="Courier"/>
                <a:cs typeface="Courier"/>
              </a:rPr>
              <a:t>='Click </a:t>
            </a:r>
            <a:r>
              <a:rPr lang="en-US" sz="1400" dirty="0" smtClean="0">
                <a:latin typeface="Courier"/>
                <a:cs typeface="Courier"/>
              </a:rPr>
              <a:t>it', </a:t>
            </a:r>
            <a:r>
              <a:rPr lang="en-US" sz="1400" dirty="0" smtClean="0">
                <a:latin typeface="Courier"/>
                <a:cs typeface="Courier"/>
              </a:rPr>
              <a:t>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button.pack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499513" y="1470025"/>
            <a:ext cx="4126149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constructor input argument: the master widget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127091" y="1856723"/>
            <a:ext cx="420567" cy="3242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4178866" y="1721315"/>
            <a:ext cx="4104509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ClickIt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be initialized just like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Frame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2661793" y="2059868"/>
            <a:ext cx="1517075" cy="420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3499513" y="2929340"/>
            <a:ext cx="4783862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ClickIt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widget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self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contains a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Button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widget that packs itself </a:t>
            </a:r>
            <a:r>
              <a:rPr lang="en-US" sz="1600" kern="0" baseline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inside its master (</a:t>
            </a:r>
            <a:r>
              <a:rPr lang="en-US" sz="1600" kern="0" baseline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self</a:t>
            </a:r>
            <a:r>
              <a:rPr lang="en-US" sz="1600" kern="0" baseline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)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rot="10800000">
            <a:off x="2867423" y="2929340"/>
            <a:ext cx="632091" cy="292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2661795" y="3052453"/>
            <a:ext cx="837719" cy="1692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019628" y="2059869"/>
            <a:ext cx="4416147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event handler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is a class method (for encapsulation)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rot="16200000" flipH="1">
            <a:off x="6417315" y="2208810"/>
            <a:ext cx="259663" cy="6388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8" grpId="1" animBg="1"/>
      <p:bldP spid="14" grpId="0" animBg="1"/>
      <p:bldP spid="14" grpId="1" animBg="1"/>
      <p:bldP spid="17" grpId="0" animBg="1"/>
      <p:bldP spid="17" grpId="1" animBg="1"/>
      <p:bldP spid="28" grpId="0" animBg="1"/>
      <p:bldP spid="2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709358" y="5068133"/>
            <a:ext cx="71113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As usual, the constructor creates the 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(i.e., GUI object) 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5068133"/>
            <a:ext cx="71113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As usual, the constructor creates the widget (i.e.,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GUI object) …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but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mainloop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()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really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starts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GUI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err="1" smtClean="0">
                <a:latin typeface="Courier"/>
                <a:ea typeface="+mj-ea"/>
                <a:cs typeface="Courier"/>
              </a:rPr>
              <a:t>Tk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3355454"/>
            <a:ext cx="314960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3355454"/>
            <a:ext cx="314960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882740"/>
            <a:ext cx="65209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introduce some of the commonly used </a:t>
            </a:r>
            <a:r>
              <a:rPr lang="en-US" kern="0" noProof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tkinter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widgets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2532824"/>
            <a:ext cx="42257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Widget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Tk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represents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GUI window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6074004"/>
            <a:ext cx="70978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window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currently empty; normally it contains other widgets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5" name="Picture 14" descr="Screen shot 2012-04-16 at 9.02.1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93" y="2678416"/>
            <a:ext cx="3184993" cy="242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4" grpId="0"/>
      <p:bldP spid="14" grpId="1"/>
      <p:bldP spid="12" grpId="0" animBg="1"/>
      <p:bldP spid="12" grpId="1" animBg="1"/>
      <p:bldP spid="7" grpId="0" animBg="1"/>
      <p:bldP spid="10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2-04-15 at 5.31.5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7" y="1356049"/>
            <a:ext cx="3600556" cy="1658565"/>
          </a:xfrm>
          <a:prstGeom prst="rect">
            <a:avLst/>
          </a:prstGeom>
        </p:spPr>
      </p:pic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Instance variables for shared widgets </a:t>
            </a:r>
            <a:endParaRPr lang="en-US" sz="2000" kern="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312898" y="6550223"/>
            <a:ext cx="831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day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4556" y="3014614"/>
            <a:ext cx="2200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redevelop next the birthday app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8" name="Picture 17" descr="dayinf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762" y="1356049"/>
            <a:ext cx="3969655" cy="12324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 bwMode="auto">
          <a:xfrm>
            <a:off x="2525469" y="1502688"/>
            <a:ext cx="6618531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Button, Entry, Label, END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time import </a:t>
            </a:r>
            <a:r>
              <a:rPr lang="en-US" sz="1400" dirty="0" err="1" smtClean="0">
                <a:latin typeface="Courier"/>
                <a:cs typeface="Courier"/>
              </a:rPr>
              <a:t>strptime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strftime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tkinter.messagebox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showinfo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latin typeface="Courier"/>
                <a:cs typeface="Courier"/>
              </a:rPr>
              <a:t>dateEnt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is a global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date = </a:t>
            </a:r>
            <a:r>
              <a:rPr lang="en-US" sz="1400" dirty="0" err="1" smtClean="0">
                <a:latin typeface="Courier"/>
                <a:cs typeface="Courier"/>
              </a:rPr>
              <a:t>dateEnt.get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weekday = </a:t>
            </a:r>
            <a:r>
              <a:rPr lang="en-US" sz="1400" dirty="0" err="1" smtClean="0">
                <a:latin typeface="Courier"/>
                <a:cs typeface="Courier"/>
              </a:rPr>
              <a:t>strftime('%A</a:t>
            </a:r>
            <a:r>
              <a:rPr lang="en-US" sz="1400" dirty="0" smtClean="0">
                <a:latin typeface="Courier"/>
                <a:cs typeface="Courier"/>
              </a:rPr>
              <a:t>', </a:t>
            </a:r>
            <a:r>
              <a:rPr lang="en-US" sz="1400" dirty="0" err="1" smtClean="0">
                <a:latin typeface="Courier"/>
                <a:cs typeface="Courier"/>
              </a:rPr>
              <a:t>strptime(date</a:t>
            </a:r>
            <a:r>
              <a:rPr lang="en-US" sz="1400" dirty="0" smtClean="0">
                <a:latin typeface="Courier"/>
                <a:cs typeface="Courier"/>
              </a:rPr>
              <a:t>, '%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%</a:t>
            </a:r>
            <a:r>
              <a:rPr lang="en-US" sz="1400" dirty="0" err="1" smtClean="0"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showinfo(message</a:t>
            </a:r>
            <a:r>
              <a:rPr lang="en-US" sz="1400" dirty="0" smtClean="0">
                <a:latin typeface="Courier"/>
                <a:cs typeface="Courier"/>
              </a:rPr>
              <a:t> = '{} was a {}'.</a:t>
            </a:r>
            <a:r>
              <a:rPr lang="en-US" sz="1400" dirty="0" err="1" smtClean="0">
                <a:latin typeface="Courier"/>
                <a:cs typeface="Courier"/>
              </a:rPr>
              <a:t>format(date</a:t>
            </a:r>
            <a:r>
              <a:rPr lang="en-US" sz="1400" dirty="0" smtClean="0">
                <a:latin typeface="Courier"/>
                <a:cs typeface="Courier"/>
              </a:rPr>
              <a:t>, weekday))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dateEnt.delete(0, END)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label = </a:t>
            </a:r>
            <a:r>
              <a:rPr lang="en-US" sz="1400" dirty="0" err="1" smtClean="0">
                <a:latin typeface="Courier"/>
                <a:cs typeface="Courier"/>
              </a:rPr>
              <a:t>Label(root</a:t>
            </a:r>
            <a:r>
              <a:rPr lang="en-US" sz="1400" dirty="0" smtClean="0">
                <a:latin typeface="Courier"/>
                <a:cs typeface="Courier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label.grid(row</a:t>
            </a:r>
            <a:r>
              <a:rPr lang="en-US" sz="1400" dirty="0" smtClean="0">
                <a:latin typeface="Courier"/>
                <a:cs typeface="Courier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dateEnt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Entry(root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dateEnt.grid(row</a:t>
            </a:r>
            <a:r>
              <a:rPr lang="en-US" sz="1400" dirty="0" smtClean="0">
                <a:latin typeface="Courier"/>
                <a:cs typeface="Courier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Button(root</a:t>
            </a:r>
            <a:r>
              <a:rPr lang="en-US" sz="1400" dirty="0" smtClean="0">
                <a:latin typeface="Courier"/>
                <a:cs typeface="Courier"/>
              </a:rPr>
              <a:t>, text='Enter', command=compute)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=1, column=0, </a:t>
            </a:r>
            <a:r>
              <a:rPr lang="en-US" sz="1400" dirty="0" err="1" smtClean="0">
                <a:latin typeface="Courier"/>
                <a:cs typeface="Courier"/>
              </a:rPr>
              <a:t>columnspan</a:t>
            </a:r>
            <a:r>
              <a:rPr lang="en-US" sz="1400" dirty="0" smtClean="0">
                <a:latin typeface="Courier"/>
                <a:cs typeface="Courier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5798077" y="3722500"/>
            <a:ext cx="3350998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Note that </a:t>
            </a:r>
            <a:r>
              <a:rPr lang="en-US" sz="1600" kern="0" dirty="0" smtClean="0">
                <a:latin typeface="Courier"/>
                <a:ea typeface="+mj-ea"/>
                <a:cs typeface="Courier"/>
              </a:rPr>
              <a:t>Entry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widget is accessed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by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event handling function …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3" name="Straight Arrow Connector 22"/>
          <p:cNvCxnSpPr>
            <a:stCxn id="19" idx="1"/>
          </p:cNvCxnSpPr>
          <p:nvPr/>
        </p:nvCxnSpPr>
        <p:spPr>
          <a:xfrm rot="10800000">
            <a:off x="3904863" y="3722500"/>
            <a:ext cx="1893214" cy="292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4566933" y="3014614"/>
            <a:ext cx="1383544" cy="707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6242810" y="4865826"/>
            <a:ext cx="2608607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while the Label and Button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widgets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are not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4135778" y="4606906"/>
            <a:ext cx="2107033" cy="551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4566934" y="5310617"/>
            <a:ext cx="1675879" cy="3500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0" y="2364462"/>
            <a:ext cx="7134144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class </a:t>
            </a:r>
            <a:r>
              <a:rPr lang="en-US" sz="1400" dirty="0" err="1" smtClean="0">
                <a:latin typeface="Courier"/>
                <a:cs typeface="Courier"/>
              </a:rPr>
              <a:t>Day(Frame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latin typeface="Courier"/>
                <a:cs typeface="Courier"/>
              </a:rPr>
              <a:t>init__(self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>master)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Frame.__init__(self</a:t>
            </a:r>
            <a:r>
              <a:rPr lang="en-US" sz="1400" dirty="0" smtClean="0">
                <a:latin typeface="Courier"/>
                <a:cs typeface="Courier"/>
              </a:rPr>
              <a:t>, master)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label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Label(self</a:t>
            </a:r>
            <a:r>
              <a:rPr lang="en-US" sz="1400" dirty="0" smtClean="0">
                <a:latin typeface="Courier"/>
                <a:cs typeface="Courier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label.grid(row</a:t>
            </a:r>
            <a:r>
              <a:rPr lang="en-US" sz="1400" dirty="0" smtClean="0">
                <a:latin typeface="Courier"/>
                <a:cs typeface="Courier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self.dateEnt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Entry(self</a:t>
            </a:r>
            <a:r>
              <a:rPr lang="en-US" sz="1400" dirty="0" smtClean="0">
                <a:latin typeface="Courier"/>
                <a:cs typeface="Courier"/>
              </a:rPr>
              <a:t>)          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instance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self.dateEnt.grid(row</a:t>
            </a:r>
            <a:r>
              <a:rPr lang="en-US" sz="1400" dirty="0" smtClean="0">
                <a:latin typeface="Courier"/>
                <a:cs typeface="Courier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button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Button(self</a:t>
            </a:r>
            <a:r>
              <a:rPr lang="en-US" sz="1400" dirty="0" smtClean="0">
                <a:latin typeface="Courier"/>
                <a:cs typeface="Courier"/>
              </a:rPr>
              <a:t>, text='Enter', command=</a:t>
            </a:r>
            <a:r>
              <a:rPr lang="en-US" sz="1400" dirty="0" err="1" smtClean="0">
                <a:latin typeface="Courier"/>
                <a:cs typeface="Courier"/>
              </a:rPr>
              <a:t>self.compute</a:t>
            </a:r>
            <a:r>
              <a:rPr lang="en-US" sz="1400" dirty="0" smtClean="0">
                <a:latin typeface="Courier"/>
                <a:cs typeface="Courier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=1, column=0, </a:t>
            </a:r>
            <a:r>
              <a:rPr lang="en-US" sz="1400" dirty="0" err="1" smtClean="0">
                <a:latin typeface="Courier"/>
                <a:cs typeface="Courier"/>
              </a:rPr>
              <a:t>columnspan</a:t>
            </a:r>
            <a:r>
              <a:rPr lang="en-US" sz="1400" dirty="0" smtClean="0">
                <a:latin typeface="Courier"/>
                <a:cs typeface="Courier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latin typeface="Courier"/>
                <a:cs typeface="Courier"/>
              </a:rPr>
              <a:t>compute(self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date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self.dateEnt.get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weekday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strftime('%A</a:t>
            </a:r>
            <a:r>
              <a:rPr lang="en-US" sz="1400" dirty="0" smtClean="0">
                <a:latin typeface="Courier"/>
                <a:cs typeface="Courier"/>
              </a:rPr>
              <a:t>', </a:t>
            </a:r>
            <a:r>
              <a:rPr lang="en-US" sz="1400" dirty="0" err="1" smtClean="0">
                <a:latin typeface="Courier"/>
                <a:cs typeface="Courier"/>
              </a:rPr>
              <a:t>strptime(date</a:t>
            </a:r>
            <a:r>
              <a:rPr lang="en-US" sz="1400" dirty="0" smtClean="0">
                <a:latin typeface="Courier"/>
                <a:cs typeface="Courier"/>
              </a:rPr>
              <a:t>, '%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%</a:t>
            </a:r>
            <a:r>
              <a:rPr lang="en-US" sz="1400" dirty="0" err="1" smtClean="0"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, %Y'))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showinfo</a:t>
            </a:r>
            <a:r>
              <a:rPr lang="en-US" sz="1400" dirty="0" err="1" smtClean="0">
                <a:latin typeface="Courier"/>
                <a:cs typeface="Courier"/>
              </a:rPr>
              <a:t>(message</a:t>
            </a:r>
            <a:r>
              <a:rPr lang="en-US" sz="1400" dirty="0" smtClean="0">
                <a:latin typeface="Courier"/>
                <a:cs typeface="Courier"/>
              </a:rPr>
              <a:t> = '{} was a {}'.</a:t>
            </a:r>
            <a:r>
              <a:rPr lang="en-US" sz="1400" dirty="0" err="1" smtClean="0">
                <a:latin typeface="Courier"/>
                <a:cs typeface="Courier"/>
              </a:rPr>
              <a:t>format(date</a:t>
            </a:r>
            <a:r>
              <a:rPr lang="en-US" sz="1400" dirty="0" smtClean="0">
                <a:latin typeface="Courier"/>
                <a:cs typeface="Courier"/>
              </a:rPr>
              <a:t>, weekday))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self.dateEnt.delete</a:t>
            </a:r>
            <a:r>
              <a:rPr lang="en-US" sz="1400" dirty="0" smtClean="0">
                <a:latin typeface="Courier"/>
                <a:cs typeface="Courier"/>
              </a:rPr>
              <a:t>(0, END)</a:t>
            </a: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4288177" y="2722226"/>
            <a:ext cx="2608607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Entry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widget is assigned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 an instance variable …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0800000" flipV="1">
            <a:off x="2472629" y="3014618"/>
            <a:ext cx="1815550" cy="11464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3927134" y="5252381"/>
            <a:ext cx="3166475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so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it is accessible by the event handler without global variables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 flipV="1">
            <a:off x="2850955" y="5544773"/>
            <a:ext cx="1076182" cy="1429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1" grpId="0" animBg="1"/>
      <p:bldP spid="31" grpId="1" animBg="1"/>
      <p:bldP spid="15" grpId="0" animBg="1"/>
      <p:bldP spid="40" grpId="0" animBg="1"/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Instance variables for shared</a:t>
            </a:r>
            <a:r>
              <a:rPr lang="en-US" sz="3600" b="1" kern="0" dirty="0" smtClean="0">
                <a:latin typeface="Calibri" pitchFamily="34" charset="0"/>
              </a:rPr>
              <a:t> data</a:t>
            </a:r>
            <a:endParaRPr lang="en-US" sz="2000" kern="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312898" y="6550223"/>
            <a:ext cx="831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day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4556" y="3014614"/>
            <a:ext cx="2200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redevelop next 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drawing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app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21" name="Picture 20" descr="Screen shot 2012-04-16 at 11.50.5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4" y="1296370"/>
            <a:ext cx="2236474" cy="197113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 bwMode="auto">
          <a:xfrm>
            <a:off x="2940867" y="1135490"/>
            <a:ext cx="6215834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Canvas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begin(event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event.x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event.y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</a:t>
            </a:r>
            <a:r>
              <a:rPr lang="en-US" sz="1400" dirty="0" err="1" smtClean="0">
                <a:latin typeface="Courier"/>
                <a:cs typeface="Courier"/>
              </a:rPr>
              <a:t>draw(event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newx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newy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event.x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event.y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connect previous mouse position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to current 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canvas.create_line(x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newx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newy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new position becomes previous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newx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newy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= 0,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mouse coordinates (global variables)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canvas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Canvas(root</a:t>
            </a:r>
            <a:r>
              <a:rPr lang="en-US" sz="1400" dirty="0" smtClean="0">
                <a:latin typeface="Courier"/>
                <a:cs typeface="Courier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canvas.bind</a:t>
            </a:r>
            <a:r>
              <a:rPr lang="en-US" sz="1400" dirty="0" smtClean="0">
                <a:latin typeface="Courier"/>
                <a:cs typeface="Courier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canvas.bind</a:t>
            </a:r>
            <a:r>
              <a:rPr lang="en-US" sz="1400" dirty="0" smtClean="0">
                <a:latin typeface="Courier"/>
                <a:cs typeface="Courier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canvas.pack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151956" y="1532288"/>
            <a:ext cx="2806260" cy="8617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addition to the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Canvas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widget,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v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ariables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accessed by event handlers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0800000" flipV="1">
            <a:off x="4931748" y="1985966"/>
            <a:ext cx="1148489" cy="108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6053214" y="2377754"/>
            <a:ext cx="621535" cy="432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0" y="2025908"/>
            <a:ext cx="7147655" cy="48320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Canvas, Frame, BOTH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class </a:t>
            </a:r>
            <a:r>
              <a:rPr lang="en-US" sz="1400" dirty="0" err="1" smtClean="0">
                <a:latin typeface="Courier"/>
                <a:cs typeface="Courier"/>
              </a:rPr>
              <a:t>Draw(Frame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latin typeface="Courier"/>
                <a:cs typeface="Courier"/>
              </a:rPr>
              <a:t>init__(self</a:t>
            </a:r>
            <a:r>
              <a:rPr lang="en-US" sz="1400" dirty="0" smtClean="0">
                <a:latin typeface="Courier"/>
                <a:cs typeface="Courier"/>
              </a:rPr>
              <a:t>, parent):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Frame.__init__(self</a:t>
            </a:r>
            <a:r>
              <a:rPr lang="en-US" sz="1400" dirty="0" smtClean="0">
                <a:latin typeface="Courier"/>
                <a:cs typeface="Courier"/>
              </a:rPr>
              <a:t>, parent)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# mouse coordinates are instance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self.oldx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self.oldy</a:t>
            </a:r>
            <a:r>
              <a:rPr lang="en-US" sz="1400" dirty="0" smtClean="0">
                <a:latin typeface="Courier"/>
                <a:cs typeface="Courier"/>
              </a:rPr>
              <a:t> = 0,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# create canvas and bind mouse events to handlers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self.canvas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Canvas(self</a:t>
            </a:r>
            <a:r>
              <a:rPr lang="en-US" sz="1400" dirty="0" smtClean="0">
                <a:latin typeface="Courier"/>
                <a:cs typeface="Courier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self.canvas.bind</a:t>
            </a:r>
            <a:r>
              <a:rPr lang="en-US" sz="1400" dirty="0" smtClean="0">
                <a:latin typeface="Courier"/>
                <a:cs typeface="Courier"/>
              </a:rPr>
              <a:t>("&lt;Button-1&gt;", </a:t>
            </a:r>
            <a:r>
              <a:rPr lang="en-US" sz="1400" dirty="0" err="1" smtClean="0">
                <a:latin typeface="Courier"/>
                <a:cs typeface="Courier"/>
              </a:rPr>
              <a:t>self.begin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self.canvas.bind</a:t>
            </a:r>
            <a:r>
              <a:rPr lang="en-US" sz="1400" dirty="0" smtClean="0">
                <a:latin typeface="Courier"/>
                <a:cs typeface="Courier"/>
              </a:rPr>
              <a:t>("&lt;Button1-Motion&gt;", </a:t>
            </a:r>
            <a:r>
              <a:rPr lang="en-US" sz="1400" dirty="0" err="1" smtClean="0">
                <a:latin typeface="Courier"/>
                <a:cs typeface="Courier"/>
              </a:rPr>
              <a:t>self.draw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self.canvas.pack(expand</a:t>
            </a:r>
            <a:r>
              <a:rPr lang="en-US" sz="1400" dirty="0" smtClean="0">
                <a:latin typeface="Courier"/>
                <a:cs typeface="Courier"/>
              </a:rPr>
              <a:t>=True, fill=BOTH)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latin typeface="Courier"/>
                <a:cs typeface="Courier"/>
              </a:rPr>
              <a:t>begin(self</a:t>
            </a:r>
            <a:r>
              <a:rPr lang="en-US" sz="1400" dirty="0" smtClean="0">
                <a:latin typeface="Courier"/>
                <a:cs typeface="Courier"/>
              </a:rPr>
              <a:t>, event):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self.oldx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self.oldy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event.x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event.y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latin typeface="Courier"/>
                <a:cs typeface="Courier"/>
              </a:rPr>
              <a:t>draw(self</a:t>
            </a:r>
            <a:r>
              <a:rPr lang="en-US" sz="1400" dirty="0" smtClean="0">
                <a:latin typeface="Courier"/>
                <a:cs typeface="Courier"/>
              </a:rPr>
              <a:t>, event):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newx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newy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event.x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event.y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self.canvas.create_line(self.oldx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self.oldy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newx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newy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self.oldx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self.oldy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newx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newy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97531" y="1833608"/>
            <a:ext cx="32695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Redevelop 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Etch-A-Sketch app as a class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640447" y="517805"/>
            <a:ext cx="5503553" cy="6340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Canvas, Frame, Button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SUNKEN</a:t>
            </a:r>
            <a:r>
              <a:rPr lang="en-US" sz="1400" dirty="0" smtClean="0">
                <a:latin typeface="Courier"/>
                <a:cs typeface="Courier"/>
              </a:rPr>
              <a:t>, LEFT, RIGHT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up():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'move pen up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global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canvas.create_line(x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y-10)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-= </a:t>
            </a:r>
            <a:r>
              <a:rPr lang="en-US" sz="1400" dirty="0" smtClean="0">
                <a:latin typeface="Courier"/>
                <a:cs typeface="Courier"/>
              </a:rPr>
              <a:t>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remaining event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handlers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omitted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canvas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Canvas(root</a:t>
            </a:r>
            <a:r>
              <a:rPr lang="en-US" sz="1400" dirty="0" smtClean="0">
                <a:latin typeface="Courier"/>
                <a:cs typeface="Courier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relief=SUNKEN, </a:t>
            </a:r>
            <a:r>
              <a:rPr lang="en-US" sz="1400" dirty="0" err="1" smtClean="0">
                <a:latin typeface="Courier"/>
                <a:cs typeface="Courier"/>
              </a:rPr>
              <a:t>borderwidth</a:t>
            </a:r>
            <a:r>
              <a:rPr lang="en-US" sz="1400" dirty="0" smtClean="0">
                <a:latin typeface="Courier"/>
                <a:cs typeface="Courier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canvas.pack(side</a:t>
            </a:r>
            <a:r>
              <a:rPr lang="en-US" sz="1400" dirty="0" smtClean="0">
                <a:latin typeface="Courier"/>
                <a:cs typeface="Courier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box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Frame(root</a:t>
            </a:r>
            <a:r>
              <a:rPr lang="en-US" sz="1400" dirty="0" smtClean="0">
                <a:latin typeface="Courier"/>
                <a:cs typeface="Courier"/>
              </a:rPr>
              <a:t>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frame to hold the 4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buttons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box.pack(side</a:t>
            </a:r>
            <a:r>
              <a:rPr lang="en-US" sz="1400" dirty="0" smtClean="0">
                <a:latin typeface="Courier"/>
                <a:cs typeface="Courier"/>
              </a:rPr>
              <a:t>=RIGHT)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err="1" smtClean="0">
                <a:latin typeface="Courier"/>
                <a:cs typeface="Courier"/>
              </a:rPr>
              <a:t>Button(box</a:t>
            </a:r>
            <a:r>
              <a:rPr lang="en-US" sz="1400" dirty="0" smtClean="0">
                <a:latin typeface="Courier"/>
                <a:cs typeface="Courier"/>
              </a:rPr>
              <a:t>, text='up', command=up)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=0, column=0, </a:t>
            </a:r>
            <a:r>
              <a:rPr lang="en-US" sz="1400" dirty="0" err="1" smtClean="0">
                <a:latin typeface="Courier"/>
                <a:cs typeface="Courier"/>
              </a:rPr>
              <a:t>columnspan</a:t>
            </a:r>
            <a:r>
              <a:rPr lang="en-US" sz="1400" dirty="0" smtClean="0">
                <a:latin typeface="Courier"/>
                <a:cs typeface="Courier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Button(box</a:t>
            </a:r>
            <a:r>
              <a:rPr lang="en-US" sz="1400" dirty="0" smtClean="0">
                <a:latin typeface="Courier"/>
                <a:cs typeface="Courier"/>
              </a:rPr>
              <a:t>, text='left'</a:t>
            </a:r>
            <a:r>
              <a:rPr lang="en-US" sz="1400" dirty="0" smtClean="0">
                <a:latin typeface="Courier"/>
                <a:cs typeface="Courier"/>
              </a:rPr>
              <a:t>, command</a:t>
            </a:r>
            <a:r>
              <a:rPr lang="en-US" sz="1400" dirty="0" smtClean="0">
                <a:latin typeface="Courier"/>
                <a:cs typeface="Courier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Button(box</a:t>
            </a:r>
            <a:r>
              <a:rPr lang="en-US" sz="1400" dirty="0" smtClean="0">
                <a:latin typeface="Courier"/>
                <a:cs typeface="Courier"/>
              </a:rPr>
              <a:t>, text='right', command=right)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Button(box</a:t>
            </a:r>
            <a:r>
              <a:rPr lang="en-US" sz="1400" dirty="0" smtClean="0">
                <a:latin typeface="Courier"/>
                <a:cs typeface="Courier"/>
              </a:rPr>
              <a:t>, text='down', command=down)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button.grid(row</a:t>
            </a:r>
            <a:r>
              <a:rPr lang="en-US" sz="1400" dirty="0" smtClean="0">
                <a:latin typeface="Courier"/>
                <a:cs typeface="Courier"/>
              </a:rPr>
              <a:t>=2, column=0, </a:t>
            </a:r>
            <a:r>
              <a:rPr lang="en-US" sz="1400" dirty="0" err="1" smtClean="0">
                <a:latin typeface="Courier"/>
                <a:cs typeface="Courier"/>
              </a:rPr>
              <a:t>columnspan</a:t>
            </a:r>
            <a:r>
              <a:rPr lang="en-US" sz="1400" dirty="0" smtClean="0">
                <a:latin typeface="Courier"/>
                <a:cs typeface="Courier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= 50, </a:t>
            </a:r>
            <a:r>
              <a:rPr lang="en-US" sz="1400" dirty="0" smtClean="0">
                <a:latin typeface="Courier"/>
                <a:cs typeface="Courier"/>
              </a:rPr>
              <a:t>75  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initial pen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position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</p:txBody>
      </p:sp>
      <p:pic>
        <p:nvPicPr>
          <p:cNvPr id="11" name="Picture 10" descr="Screen shot 2012-04-16 at 12.59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5765"/>
            <a:ext cx="3753486" cy="23015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1837965" y="948692"/>
            <a:ext cx="7306035" cy="5909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Canvas, Frame, Button, SUNKEN, LEFT, RIGHT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class </a:t>
            </a:r>
            <a:r>
              <a:rPr lang="en-US" sz="1400" dirty="0" err="1" smtClean="0">
                <a:latin typeface="Courier"/>
                <a:cs typeface="Courier"/>
              </a:rPr>
              <a:t>Plotter(Frame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latin typeface="Courier"/>
                <a:cs typeface="Courier"/>
              </a:rPr>
              <a:t>init__(self</a:t>
            </a:r>
            <a:r>
              <a:rPr lang="en-US" sz="1400" dirty="0" smtClean="0">
                <a:latin typeface="Courier"/>
                <a:cs typeface="Courier"/>
              </a:rPr>
              <a:t>, parent=None):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Frame</a:t>
            </a:r>
            <a:r>
              <a:rPr lang="en-US" sz="1400" dirty="0" err="1" smtClean="0">
                <a:latin typeface="Courier"/>
                <a:cs typeface="Courier"/>
              </a:rPr>
              <a:t>.__init__(self</a:t>
            </a:r>
            <a:r>
              <a:rPr lang="en-US" sz="1400" dirty="0" smtClean="0">
                <a:latin typeface="Courier"/>
                <a:cs typeface="Courier"/>
              </a:rPr>
              <a:t>, parent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self.x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self.y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75, 50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self.canvas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Canvas(self</a:t>
            </a:r>
            <a:r>
              <a:rPr lang="en-US" sz="1400" dirty="0" smtClean="0">
                <a:latin typeface="Courier"/>
                <a:cs typeface="Courier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             relief=SUNKEN, </a:t>
            </a:r>
            <a:r>
              <a:rPr lang="en-US" sz="1400" dirty="0" err="1" smtClean="0">
                <a:latin typeface="Courier"/>
                <a:cs typeface="Courier"/>
              </a:rPr>
              <a:t>borderwidth</a:t>
            </a:r>
            <a:r>
              <a:rPr lang="en-US" sz="1400" dirty="0" smtClean="0">
                <a:latin typeface="Courier"/>
                <a:cs typeface="Courier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self.canvas.pack(side</a:t>
            </a:r>
            <a:r>
              <a:rPr lang="en-US" sz="1400" dirty="0" smtClean="0">
                <a:latin typeface="Courier"/>
                <a:cs typeface="Courier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buttons = </a:t>
            </a:r>
            <a:r>
              <a:rPr lang="en-US" sz="1400" dirty="0" err="1" smtClean="0">
                <a:latin typeface="Courier"/>
                <a:cs typeface="Courier"/>
              </a:rPr>
              <a:t>Frame(self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buttons.pack(side</a:t>
            </a:r>
            <a:r>
              <a:rPr lang="en-US" sz="1400" dirty="0" smtClean="0">
                <a:latin typeface="Courier"/>
                <a:cs typeface="Courier"/>
              </a:rPr>
              <a:t>=RIGHT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Button(buttons</a:t>
            </a:r>
            <a:r>
              <a:rPr lang="en-US" sz="1400" dirty="0" smtClean="0">
                <a:latin typeface="Courier"/>
                <a:cs typeface="Courier"/>
              </a:rPr>
              <a:t>, text='up', command=</a:t>
            </a:r>
            <a:r>
              <a:rPr lang="en-US" sz="1400" dirty="0" err="1" smtClean="0">
                <a:latin typeface="Courier"/>
                <a:cs typeface="Courier"/>
              </a:rPr>
              <a:t>self.up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b.grid(row</a:t>
            </a:r>
            <a:r>
              <a:rPr lang="en-US" sz="1400" dirty="0" smtClean="0">
                <a:latin typeface="Courier"/>
                <a:cs typeface="Courier"/>
              </a:rPr>
              <a:t>=0, column=0, </a:t>
            </a:r>
            <a:r>
              <a:rPr lang="en-US" sz="1400" dirty="0" err="1" smtClean="0">
                <a:latin typeface="Courier"/>
                <a:cs typeface="Courier"/>
              </a:rPr>
              <a:t>columnspan</a:t>
            </a:r>
            <a:r>
              <a:rPr lang="en-US" sz="1400" dirty="0" smtClean="0">
                <a:latin typeface="Courier"/>
                <a:cs typeface="Courier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Button(buttons</a:t>
            </a:r>
            <a:r>
              <a:rPr lang="en-US" sz="1400" dirty="0" smtClean="0">
                <a:latin typeface="Courier"/>
                <a:cs typeface="Courier"/>
              </a:rPr>
              <a:t>, text='left', command=</a:t>
            </a:r>
            <a:r>
              <a:rPr lang="en-US" sz="1400" dirty="0" err="1" smtClean="0">
                <a:latin typeface="Courier"/>
                <a:cs typeface="Courier"/>
              </a:rPr>
              <a:t>self.left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b.grid(row</a:t>
            </a:r>
            <a:r>
              <a:rPr lang="en-US" sz="1400" dirty="0" smtClean="0">
                <a:latin typeface="Courier"/>
                <a:cs typeface="Courier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Button(buttons</a:t>
            </a:r>
            <a:r>
              <a:rPr lang="en-US" sz="1400" dirty="0" smtClean="0">
                <a:latin typeface="Courier"/>
                <a:cs typeface="Courier"/>
              </a:rPr>
              <a:t>, text='right', command=</a:t>
            </a:r>
            <a:r>
              <a:rPr lang="en-US" sz="1400" dirty="0" err="1" smtClean="0">
                <a:latin typeface="Courier"/>
                <a:cs typeface="Courier"/>
              </a:rPr>
              <a:t>self.right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b.grid(row</a:t>
            </a:r>
            <a:r>
              <a:rPr lang="en-US" sz="1400" dirty="0" smtClean="0">
                <a:latin typeface="Courier"/>
                <a:cs typeface="Courier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Button(buttons</a:t>
            </a:r>
            <a:r>
              <a:rPr lang="en-US" sz="1400" dirty="0" smtClean="0">
                <a:latin typeface="Courier"/>
                <a:cs typeface="Courier"/>
              </a:rPr>
              <a:t>, text='down', command=</a:t>
            </a:r>
            <a:r>
              <a:rPr lang="en-US" sz="1400" dirty="0" err="1" smtClean="0">
                <a:latin typeface="Courier"/>
                <a:cs typeface="Courier"/>
              </a:rPr>
              <a:t>self.down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b.grid(row</a:t>
            </a:r>
            <a:r>
              <a:rPr lang="en-US" sz="1400" dirty="0" smtClean="0">
                <a:latin typeface="Courier"/>
                <a:cs typeface="Courier"/>
              </a:rPr>
              <a:t>=2, column=0, </a:t>
            </a:r>
            <a:r>
              <a:rPr lang="en-US" sz="1400" dirty="0" err="1" smtClean="0">
                <a:latin typeface="Courier"/>
                <a:cs typeface="Courier"/>
              </a:rPr>
              <a:t>columnspan</a:t>
            </a:r>
            <a:r>
              <a:rPr lang="en-US" sz="1400" dirty="0" smtClean="0">
                <a:latin typeface="Courier"/>
                <a:cs typeface="Courier"/>
              </a:rPr>
              <a:t>=2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</a:t>
            </a:r>
            <a:r>
              <a:rPr lang="en-US" sz="1400" dirty="0" err="1" smtClean="0">
                <a:latin typeface="Courier"/>
                <a:cs typeface="Courier"/>
              </a:rPr>
              <a:t>up(self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self.canvas.create_line</a:t>
            </a:r>
            <a:r>
              <a:rPr lang="en-US" sz="1400" dirty="0" err="1" smtClean="0">
                <a:latin typeface="Courier"/>
                <a:cs typeface="Courier"/>
              </a:rPr>
              <a:t>(self.x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self.y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self.x</a:t>
            </a:r>
            <a:r>
              <a:rPr lang="en-US" sz="1400" dirty="0" smtClean="0">
                <a:latin typeface="Courier"/>
                <a:cs typeface="Courier"/>
              </a:rPr>
              <a:t>, self.y-10)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self.y</a:t>
            </a:r>
            <a:r>
              <a:rPr lang="en-US" sz="1400" dirty="0" smtClean="0">
                <a:latin typeface="Courier"/>
                <a:cs typeface="Courier"/>
              </a:rPr>
              <a:t> -=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# remaining event handlers omitted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OOP for GUIs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pic>
        <p:nvPicPr>
          <p:cNvPr id="12" name="Picture 11" descr="Screen shot 2012-04-17 at 9.4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190" y="1837674"/>
            <a:ext cx="4778810" cy="2025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552239" y="1430816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Let’s now develop the GUI combining our draw and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tch-A-Sketch apps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45335" y="2563302"/>
            <a:ext cx="408018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class </a:t>
            </a:r>
            <a:r>
              <a:rPr lang="en-US" sz="1400" dirty="0" err="1" smtClean="0">
                <a:latin typeface="Courier"/>
                <a:cs typeface="Courier"/>
              </a:rPr>
              <a:t>App(Frame</a:t>
            </a:r>
            <a:r>
              <a:rPr lang="en-US" sz="1400" dirty="0" smtClean="0">
                <a:latin typeface="Courier"/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def __</a:t>
            </a:r>
            <a:r>
              <a:rPr lang="en-US" sz="1400" dirty="0" err="1" smtClean="0">
                <a:latin typeface="Courier"/>
                <a:cs typeface="Courier"/>
              </a:rPr>
              <a:t>init__(self</a:t>
            </a:r>
            <a:r>
              <a:rPr lang="en-US" sz="1400" dirty="0" smtClean="0">
                <a:latin typeface="Courier"/>
                <a:cs typeface="Courier"/>
              </a:rPr>
              <a:t>, master):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Frame.__init__(self</a:t>
            </a:r>
            <a:r>
              <a:rPr lang="en-US" sz="1400" dirty="0" smtClean="0">
                <a:latin typeface="Courier"/>
                <a:cs typeface="Courier"/>
              </a:rPr>
              <a:t>, master)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draw = </a:t>
            </a:r>
            <a:r>
              <a:rPr lang="en-US" sz="1400" dirty="0" err="1" smtClean="0">
                <a:latin typeface="Courier"/>
                <a:cs typeface="Courier"/>
              </a:rPr>
              <a:t>Draw(self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draw.pack(side</a:t>
            </a:r>
            <a:r>
              <a:rPr lang="en-US" sz="1400" dirty="0" smtClean="0">
                <a:latin typeface="Courier"/>
                <a:cs typeface="Courier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plotter = </a:t>
            </a:r>
            <a:r>
              <a:rPr lang="en-US" sz="1400" dirty="0" err="1" smtClean="0">
                <a:latin typeface="Courier"/>
                <a:cs typeface="Courier"/>
              </a:rPr>
              <a:t>Plotter(self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plotter.pack(side</a:t>
            </a:r>
            <a:r>
              <a:rPr lang="en-US" sz="1400" dirty="0" smtClean="0">
                <a:latin typeface="Courier"/>
                <a:cs typeface="Courier"/>
              </a:rPr>
              <a:t>=RIGHT)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453351" y="4399595"/>
            <a:ext cx="1539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Yes, that’s it!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55140" y="4194392"/>
            <a:ext cx="332800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app = </a:t>
            </a:r>
            <a:r>
              <a:rPr lang="en-US" sz="1400" dirty="0" err="1" smtClean="0">
                <a:latin typeface="Courier"/>
                <a:cs typeface="Courier"/>
              </a:rPr>
              <a:t>App(root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app.pack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355140" y="3731799"/>
            <a:ext cx="19132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it started: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0776" y="5249865"/>
            <a:ext cx="47632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encapsulation and abstraction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resulting from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implementing our GUIs as classes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makes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code reuse easy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1" animBg="1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2101359" y="6191762"/>
            <a:ext cx="45007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widget constructor has many options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543300" y="1295851"/>
          <a:ext cx="5600700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43538"/>
                <a:gridCol w="4057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master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master of the widget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text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to </a:t>
                      </a:r>
                      <a:r>
                        <a:rPr lang="en-US" dirty="0" smtClean="0"/>
                        <a:t>display on the widget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56000" y="1295851"/>
          <a:ext cx="5600700" cy="445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49802"/>
                <a:gridCol w="40508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master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master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smtClean="0"/>
                        <a:t>the widget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text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to </a:t>
                      </a:r>
                      <a:r>
                        <a:rPr lang="en-US" dirty="0" smtClean="0"/>
                        <a:t>display on the widget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image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to display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width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widget (in pixels or characters)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height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widget (in pixels or characters)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relief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Border</a:t>
                      </a:r>
                      <a:r>
                        <a:rPr lang="en-US" baseline="0" dirty="0" smtClean="0"/>
                        <a:t> style (FLAT, RAISED, RIDGE, 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borderwidth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border (no border is 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background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 color (e.g., string “white”)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foreground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Foreground color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font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Font descriptor (as a </a:t>
                      </a:r>
                      <a:r>
                        <a:rPr lang="en-US" dirty="0" err="1" smtClean="0"/>
                        <a:t>tuple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padx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,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pady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Padding added along the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y</a:t>
                      </a:r>
                      <a:r>
                        <a:rPr lang="en-US" baseline="0" dirty="0" smtClean="0"/>
                        <a:t>- axis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-1" y="5473005"/>
            <a:ext cx="814186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Label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hello = </a:t>
            </a:r>
            <a:r>
              <a:rPr lang="en-US" sz="1400" dirty="0" err="1" smtClean="0">
                <a:latin typeface="Courier"/>
                <a:cs typeface="Courier"/>
              </a:rPr>
              <a:t>Label(master</a:t>
            </a:r>
            <a:r>
              <a:rPr lang="en-US" sz="1400" dirty="0" smtClean="0">
                <a:latin typeface="Courier"/>
                <a:cs typeface="Courier"/>
              </a:rPr>
              <a:t> = root, text = 'Hello GUI world!')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hello.pack</a:t>
            </a:r>
            <a:r>
              <a:rPr lang="en-US" sz="1400" dirty="0" smtClean="0">
                <a:latin typeface="Courier"/>
                <a:cs typeface="Courier"/>
              </a:rPr>
              <a:t>()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widget placed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against top boundary of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master (default)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latin typeface="Courier"/>
                <a:ea typeface="+mj-ea"/>
                <a:cs typeface="Courier"/>
              </a:rPr>
              <a:t>Label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(for displaying text)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-1" y="5473005"/>
            <a:ext cx="794908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Label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hello = </a:t>
            </a:r>
            <a:r>
              <a:rPr lang="en-US" sz="1400" dirty="0" err="1" smtClean="0">
                <a:latin typeface="Courier"/>
                <a:cs typeface="Courier"/>
              </a:rPr>
              <a:t>Label(master</a:t>
            </a:r>
            <a:r>
              <a:rPr lang="en-US" sz="1400" dirty="0" smtClean="0">
                <a:latin typeface="Courier"/>
                <a:cs typeface="Courier"/>
              </a:rPr>
              <a:t> = root, text = 'Hello GUI world!')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43409" y="1470025"/>
            <a:ext cx="29231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widget </a:t>
            </a:r>
            <a:r>
              <a:rPr lang="en-US" sz="2000" dirty="0" smtClean="0">
                <a:latin typeface="Courier"/>
                <a:cs typeface="Courier"/>
              </a:rPr>
              <a:t>Label</a:t>
            </a:r>
            <a:r>
              <a:rPr lang="en-US" sz="2000" dirty="0" smtClean="0">
                <a:solidFill>
                  <a:schemeClr val="accent1"/>
                </a:solidFill>
              </a:rPr>
              <a:t> can be used to display text inside a window.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43410" y="4170357"/>
            <a:ext cx="29231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pack()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specifies the placement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the widget within its master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-1" y="5473005"/>
            <a:ext cx="814186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Label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hello = </a:t>
            </a:r>
            <a:r>
              <a:rPr lang="en-US" sz="1400" dirty="0" err="1" smtClean="0">
                <a:latin typeface="Courier"/>
                <a:cs typeface="Courier"/>
              </a:rPr>
              <a:t>Label(master</a:t>
            </a:r>
            <a:r>
              <a:rPr lang="en-US" sz="1400" dirty="0" smtClean="0">
                <a:latin typeface="Courier"/>
                <a:cs typeface="Courier"/>
              </a:rPr>
              <a:t> = root, text = 'Hello GUI world!')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hello.pack</a:t>
            </a:r>
            <a:r>
              <a:rPr lang="en-US" sz="1400" dirty="0" smtClean="0">
                <a:latin typeface="Courier"/>
                <a:cs typeface="Courier"/>
              </a:rPr>
              <a:t>()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widget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placed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against top boundary of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master (default)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pic>
        <p:nvPicPr>
          <p:cNvPr id="16" name="Picture 15" descr="Screen shot 2012-04-16 at 9.00.1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9" y="2485688"/>
            <a:ext cx="2704896" cy="1907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  <p:bldP spid="15" grpId="1" animBg="1"/>
      <p:bldP spid="7" grpId="0" animBg="1"/>
      <p:bldP spid="7" grpId="1" animBg="1"/>
      <p:bldP spid="11" grpId="0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2-04-16 at 9.09.2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77911"/>
            <a:ext cx="3556000" cy="2648479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56000" y="1295851"/>
          <a:ext cx="5600700" cy="445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49802"/>
                <a:gridCol w="40508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master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master of the widget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text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to display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image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to display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width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widget (in pixels or characters)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height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widget (in pixels or characters)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relief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Border</a:t>
                      </a:r>
                      <a:r>
                        <a:rPr lang="en-US" baseline="0" dirty="0" smtClean="0"/>
                        <a:t> style (FLAT, RAISED, RIDGE, 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borderwidth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border (no border is 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background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 color (e.g., string “white”)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foreground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Foreground color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font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Font descriptor (as a </a:t>
                      </a:r>
                      <a:r>
                        <a:rPr lang="en-US" dirty="0" err="1" smtClean="0"/>
                        <a:t>tuple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padx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,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pady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Padding added along the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y</a:t>
                      </a:r>
                      <a:r>
                        <a:rPr lang="en-US" baseline="0" dirty="0" smtClean="0"/>
                        <a:t>- axis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latin typeface="Courier"/>
                <a:ea typeface="+mj-ea"/>
                <a:cs typeface="Courier"/>
              </a:rPr>
              <a:t>Label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(for displaying images)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43409" y="1470025"/>
            <a:ext cx="29231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widget </a:t>
            </a:r>
            <a:r>
              <a:rPr lang="en-US" sz="2000" dirty="0" smtClean="0">
                <a:latin typeface="Courier"/>
                <a:cs typeface="Courier"/>
              </a:rPr>
              <a:t>Label</a:t>
            </a:r>
            <a:r>
              <a:rPr lang="en-US" sz="2000" dirty="0" smtClean="0">
                <a:solidFill>
                  <a:schemeClr val="accent1"/>
                </a:solidFill>
              </a:rPr>
              <a:t> can be used to display images too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43410" y="4170357"/>
            <a:ext cx="6089987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Label, </a:t>
            </a:r>
            <a:r>
              <a:rPr lang="en-US" sz="1400" dirty="0" err="1" smtClean="0">
                <a:latin typeface="Courier"/>
                <a:cs typeface="Courier"/>
              </a:rPr>
              <a:t>PhotoImage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# transform GIF image to a format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tkinter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can display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photo = </a:t>
            </a:r>
            <a:r>
              <a:rPr lang="en-US" sz="1400" dirty="0" err="1" smtClean="0">
                <a:latin typeface="Courier"/>
                <a:cs typeface="Courier"/>
              </a:rPr>
              <a:t>PhotoImage(file</a:t>
            </a:r>
            <a:r>
              <a:rPr lang="en-US" sz="1400" dirty="0" smtClean="0">
                <a:latin typeface="Courier"/>
                <a:cs typeface="Courier"/>
              </a:rPr>
              <a:t>='</a:t>
            </a:r>
            <a:r>
              <a:rPr lang="en-US" sz="1400" dirty="0" err="1" smtClean="0">
                <a:latin typeface="Courier"/>
                <a:cs typeface="Courier"/>
              </a:rPr>
              <a:t>peace.gif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peace = </a:t>
            </a:r>
            <a:r>
              <a:rPr lang="en-US" sz="1400" dirty="0" err="1" smtClean="0">
                <a:latin typeface="Courier"/>
                <a:cs typeface="Courier"/>
              </a:rPr>
              <a:t>Label(master</a:t>
            </a:r>
            <a:r>
              <a:rPr lang="en-US" sz="1400" dirty="0" smtClean="0">
                <a:latin typeface="Courier"/>
                <a:cs typeface="Courier"/>
              </a:rPr>
              <a:t>=root,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image=photo,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width=300, 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width of label, in pixels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height=180)  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# height of label, in pixels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peace.pack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564226" y="2356287"/>
            <a:ext cx="382696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Option </a:t>
            </a:r>
            <a:r>
              <a:rPr lang="en-US" sz="1600" dirty="0" smtClean="0">
                <a:latin typeface="Courier"/>
                <a:cs typeface="Courier"/>
              </a:rPr>
              <a:t>image</a:t>
            </a:r>
            <a:r>
              <a:rPr lang="en-US" sz="1600" dirty="0" smtClean="0">
                <a:solidFill>
                  <a:srgbClr val="FF0000"/>
                </a:solidFill>
              </a:rPr>
              <a:t> must refer to an image in a format that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tkinter</a:t>
            </a:r>
            <a:r>
              <a:rPr lang="en-US" sz="1600" dirty="0" smtClean="0">
                <a:solidFill>
                  <a:srgbClr val="FF0000"/>
                </a:solidFill>
              </a:rPr>
              <a:t> can display. The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PhotoImage</a:t>
            </a:r>
            <a:r>
              <a:rPr lang="en-US" sz="1600" dirty="0" smtClean="0">
                <a:solidFill>
                  <a:srgbClr val="FF0000"/>
                </a:solidFill>
              </a:rPr>
              <a:t> class, defined in module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tkinter</a:t>
            </a:r>
            <a:r>
              <a:rPr lang="en-US" sz="1600" dirty="0" smtClean="0">
                <a:solidFill>
                  <a:srgbClr val="FF0000"/>
                </a:solidFill>
              </a:rPr>
              <a:t>, is used to transform a GIF image into an object with such a format.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330110" y="6550223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peace.py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Packing widgets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432522" y="1134263"/>
            <a:ext cx="5711478" cy="5478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Label, </a:t>
            </a:r>
            <a:r>
              <a:rPr lang="en-US" sz="1400" dirty="0" err="1" smtClean="0">
                <a:latin typeface="Courier"/>
                <a:cs typeface="Courier"/>
              </a:rPr>
              <a:t>PhotoImage</a:t>
            </a:r>
            <a:r>
              <a:rPr lang="en-US" sz="1400" dirty="0" smtClean="0">
                <a:latin typeface="Courier"/>
                <a:cs typeface="Courier"/>
              </a:rPr>
              <a:t>, BOTTOM, LEFT, RIGHT, RIDGE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text = </a:t>
            </a:r>
            <a:r>
              <a:rPr lang="en-US" sz="1400" dirty="0" err="1" smtClean="0">
                <a:latin typeface="Courier"/>
                <a:cs typeface="Courier"/>
              </a:rPr>
              <a:t>Label(root</a:t>
            </a:r>
            <a:r>
              <a:rPr lang="en-US" sz="1400" dirty="0" smtClean="0">
                <a:latin typeface="Courier"/>
                <a:cs typeface="Courier"/>
              </a:rPr>
              <a:t>,                                      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font=('Helvetica', 16, 'bold italic'),   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foreground='white',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background='black',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</a:t>
            </a:r>
            <a:r>
              <a:rPr lang="en-US" sz="1400" dirty="0" err="1" smtClean="0">
                <a:latin typeface="Courier"/>
                <a:cs typeface="Courier"/>
              </a:rPr>
              <a:t>pady</a:t>
            </a:r>
            <a:r>
              <a:rPr lang="en-US" sz="1400" dirty="0" smtClean="0">
                <a:latin typeface="Courier"/>
                <a:cs typeface="Courier"/>
              </a:rPr>
              <a:t>=10,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text='Peace begins with a smile.')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text.pack(side</a:t>
            </a:r>
            <a:r>
              <a:rPr lang="en-US" sz="1400" dirty="0" smtClean="0">
                <a:latin typeface="Courier"/>
                <a:cs typeface="Courier"/>
              </a:rPr>
              <a:t>=BOTTOM)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peace = </a:t>
            </a:r>
            <a:r>
              <a:rPr lang="en-US" sz="1400" dirty="0" err="1" smtClean="0">
                <a:latin typeface="Courier"/>
                <a:cs typeface="Courier"/>
              </a:rPr>
              <a:t>PhotoImage(file</a:t>
            </a:r>
            <a:r>
              <a:rPr lang="en-US" sz="1400" dirty="0" smtClean="0">
                <a:latin typeface="Courier"/>
                <a:cs typeface="Courier"/>
              </a:rPr>
              <a:t>='</a:t>
            </a:r>
            <a:r>
              <a:rPr lang="en-US" sz="1400" dirty="0" err="1" smtClean="0">
                <a:latin typeface="Courier"/>
                <a:cs typeface="Courier"/>
              </a:rPr>
              <a:t>peace.gif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peaceLabel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Label(root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   </a:t>
            </a:r>
            <a:r>
              <a:rPr lang="en-US" sz="1400" dirty="0" err="1" smtClean="0">
                <a:latin typeface="Courier"/>
                <a:cs typeface="Courier"/>
              </a:rPr>
              <a:t>borderwidth</a:t>
            </a:r>
            <a:r>
              <a:rPr lang="en-US" sz="1400" dirty="0" smtClean="0">
                <a:latin typeface="Courier"/>
                <a:cs typeface="Courier"/>
              </a:rPr>
              <a:t>=3,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   relief=RIDGE,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   image=peace)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peaceLabel.pack(side</a:t>
            </a:r>
            <a:r>
              <a:rPr lang="en-US" sz="1400" dirty="0" smtClean="0">
                <a:latin typeface="Courier"/>
                <a:cs typeface="Courier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smiley = </a:t>
            </a:r>
            <a:r>
              <a:rPr lang="en-US" sz="1400" dirty="0" err="1" smtClean="0">
                <a:latin typeface="Courier"/>
                <a:cs typeface="Courier"/>
              </a:rPr>
              <a:t>PhotoImage(file</a:t>
            </a:r>
            <a:r>
              <a:rPr lang="en-US" sz="1400" dirty="0" smtClean="0">
                <a:latin typeface="Courier"/>
                <a:cs typeface="Courier"/>
              </a:rPr>
              <a:t>='</a:t>
            </a:r>
            <a:r>
              <a:rPr lang="en-US" sz="1400" dirty="0" err="1" smtClean="0">
                <a:latin typeface="Courier"/>
                <a:cs typeface="Courier"/>
              </a:rPr>
              <a:t>smiley.gif</a:t>
            </a:r>
            <a:r>
              <a:rPr lang="en-US" sz="1400" dirty="0" smtClean="0">
                <a:latin typeface="Courier"/>
                <a:cs typeface="Courier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smileyLabel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Label(root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    image=smiley)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smileyLabel.pack(side</a:t>
            </a:r>
            <a:r>
              <a:rPr lang="en-US" sz="1400" dirty="0" smtClean="0">
                <a:latin typeface="Courier"/>
                <a:cs typeface="Courier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4556" y="1531579"/>
            <a:ext cx="29231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pack()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specifies the placement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the widget within its master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0" y="5009444"/>
          <a:ext cx="3304755" cy="1752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35711"/>
                <a:gridCol w="2369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LEFT, RIGHT, TOP,  BOTTOM,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'both',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or 'none'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or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7463683" y="6550223"/>
            <a:ext cx="16930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smileyPeace.py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pic>
        <p:nvPicPr>
          <p:cNvPr id="10" name="Picture 9" descr="Screen shot 2012-04-16 at 9.12.2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5" y="2669863"/>
            <a:ext cx="3029338" cy="2339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Arranging widgets into a grid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432522" y="2429954"/>
            <a:ext cx="5711478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Label,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labels = [['1', '2', '3'],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['4', '5', '6'],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['7', '8', '9'],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['*', '0', '#']]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for </a:t>
            </a:r>
            <a:r>
              <a:rPr lang="en-US" sz="1400" dirty="0" err="1" smtClean="0">
                <a:latin typeface="Courier"/>
                <a:cs typeface="Courier"/>
              </a:rPr>
              <a:t>r</a:t>
            </a:r>
            <a:r>
              <a:rPr lang="en-US" sz="1400" dirty="0" smtClean="0">
                <a:latin typeface="Courier"/>
                <a:cs typeface="Courier"/>
              </a:rPr>
              <a:t> in range(4):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for </a:t>
            </a:r>
            <a:r>
              <a:rPr lang="en-US" sz="1400" dirty="0" err="1" smtClean="0">
                <a:latin typeface="Courier"/>
                <a:cs typeface="Courier"/>
              </a:rPr>
              <a:t>c</a:t>
            </a:r>
            <a:r>
              <a:rPr lang="en-US" sz="1400" dirty="0" smtClean="0">
                <a:latin typeface="Courier"/>
                <a:cs typeface="Courier"/>
              </a:rPr>
              <a:t> in range(3):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    # create label for row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and column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c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label = </a:t>
            </a:r>
            <a:r>
              <a:rPr lang="en-US" sz="1400" dirty="0" err="1" smtClean="0">
                <a:latin typeface="Courier"/>
                <a:cs typeface="Courier"/>
              </a:rPr>
              <a:t>Label(root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      relief=RAISED,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      </a:t>
            </a:r>
            <a:r>
              <a:rPr lang="en-US" sz="1400" dirty="0" err="1" smtClean="0">
                <a:latin typeface="Courier"/>
                <a:cs typeface="Courier"/>
              </a:rPr>
              <a:t>padx</a:t>
            </a:r>
            <a:r>
              <a:rPr lang="en-US" sz="1400" dirty="0" smtClean="0">
                <a:latin typeface="Courier"/>
                <a:cs typeface="Courier"/>
              </a:rPr>
              <a:t>=10,    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      text=</a:t>
            </a:r>
            <a:r>
              <a:rPr lang="en-US" sz="1400" dirty="0" err="1" smtClean="0">
                <a:latin typeface="Courier"/>
                <a:cs typeface="Courier"/>
              </a:rPr>
              <a:t>labels[r][c</a:t>
            </a:r>
            <a:r>
              <a:rPr lang="en-US" sz="1400" dirty="0" smtClean="0">
                <a:latin typeface="Courier"/>
                <a:cs typeface="Courier"/>
              </a:rPr>
              <a:t>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       # place label in row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r</a:t>
            </a:r>
            <a:r>
              <a:rPr lang="en-US" sz="1400" dirty="0" smtClean="0">
                <a:solidFill>
                  <a:srgbClr val="7F7F7F"/>
                </a:solidFill>
                <a:latin typeface="Courier"/>
                <a:cs typeface="Courier"/>
              </a:rPr>
              <a:t> and column </a:t>
            </a:r>
            <a:r>
              <a:rPr lang="en-US" sz="1400" dirty="0" err="1" smtClean="0">
                <a:solidFill>
                  <a:srgbClr val="7F7F7F"/>
                </a:solidFill>
                <a:latin typeface="Courier"/>
                <a:cs typeface="Courier"/>
              </a:rPr>
              <a:t>c</a:t>
            </a:r>
            <a:endParaRPr lang="en-US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label.grid(row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err="1" smtClean="0">
                <a:latin typeface="Courier"/>
                <a:cs typeface="Courier"/>
              </a:rPr>
              <a:t>r</a:t>
            </a:r>
            <a:r>
              <a:rPr lang="en-US" sz="1400" dirty="0" smtClean="0">
                <a:latin typeface="Courier"/>
                <a:cs typeface="Courier"/>
              </a:rPr>
              <a:t>, column=</a:t>
            </a:r>
            <a:r>
              <a:rPr lang="en-US" sz="1400" dirty="0" err="1" smtClean="0">
                <a:latin typeface="Courier"/>
                <a:cs typeface="Courier"/>
              </a:rPr>
              <a:t>c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4556" y="1531579"/>
            <a:ext cx="29231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grid()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used to place widgets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 a grid format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097419" y="6550223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phone.py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51444" y="4715970"/>
          <a:ext cx="1601869" cy="1854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018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column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columnspan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row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rowspan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4040750" y="1429610"/>
            <a:ext cx="46035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"/>
                <a:ea typeface="+mj-ea"/>
                <a:cs typeface="Courier"/>
              </a:rPr>
              <a:t>pack()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grid()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use different algorithms to place widgets within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 master; </a:t>
            </a:r>
            <a:r>
              <a:rPr lang="en-US" sz="1600" dirty="0" smtClean="0">
                <a:solidFill>
                  <a:srgbClr val="FF0000"/>
                </a:solidFill>
              </a:rPr>
              <a:t>You must use one or the other for all widgets with the same master.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4" name="Picture 13" descr="Screen shot 2012-04-16 at 9.21.1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8" y="2429954"/>
            <a:ext cx="1841589" cy="2128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creen shot 2012-04-16 at 9.22.2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00" y="1300748"/>
            <a:ext cx="2415128" cy="2089277"/>
          </a:xfrm>
          <a:prstGeom prst="rect">
            <a:avLst/>
          </a:prstGeom>
        </p:spPr>
      </p:pic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741937" y="3264888"/>
            <a:ext cx="6402063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time import </a:t>
            </a:r>
            <a:r>
              <a:rPr lang="en-US" sz="1400" dirty="0" err="1" smtClean="0">
                <a:latin typeface="Courier"/>
                <a:cs typeface="Courier"/>
              </a:rPr>
              <a:t>strftime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localtime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'prints day and time info'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time = </a:t>
            </a:r>
            <a:r>
              <a:rPr lang="en-US" sz="1400" dirty="0" err="1" smtClean="0">
                <a:latin typeface="Courier"/>
                <a:cs typeface="Courier"/>
              </a:rPr>
              <a:t>strftime('Day</a:t>
            </a:r>
            <a:r>
              <a:rPr lang="en-US" sz="1400" dirty="0" smtClean="0">
                <a:latin typeface="Courier"/>
                <a:cs typeface="Courier"/>
              </a:rPr>
              <a:t>:  %</a:t>
            </a:r>
            <a:r>
              <a:rPr lang="en-US" sz="1400" dirty="0" err="1" smtClean="0"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 %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%Y\</a:t>
            </a:r>
            <a:r>
              <a:rPr lang="en-US" sz="1400" dirty="0" err="1" smtClean="0">
                <a:latin typeface="Courier"/>
                <a:cs typeface="Courier"/>
              </a:rPr>
              <a:t>nTime</a:t>
            </a:r>
            <a:r>
              <a:rPr lang="en-US" sz="1400" dirty="0" smtClean="0">
                <a:latin typeface="Courier"/>
                <a:cs typeface="Courier"/>
              </a:rPr>
              <a:t>: %H:%M:%S %</a:t>
            </a:r>
            <a:r>
              <a:rPr lang="en-US" sz="1400" dirty="0" err="1" smtClean="0">
                <a:latin typeface="Courier"/>
                <a:cs typeface="Courier"/>
              </a:rPr>
              <a:t>p\n</a:t>
            </a:r>
            <a:r>
              <a:rPr lang="en-US" sz="1400" dirty="0" smtClean="0">
                <a:latin typeface="Courier"/>
                <a:cs typeface="Courier"/>
              </a:rPr>
              <a:t>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    </a:t>
            </a:r>
            <a:r>
              <a:rPr lang="en-US" sz="1400" dirty="0" err="1" smtClean="0">
                <a:latin typeface="Courier"/>
                <a:cs typeface="Courier"/>
              </a:rPr>
              <a:t>localtime</a:t>
            </a:r>
            <a:r>
              <a:rPr lang="en-US" sz="1400" dirty="0" smtClean="0">
                <a:latin typeface="Courier"/>
                <a:cs typeface="Courier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print(time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Button(root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text='Click it',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button.pack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4556" y="1823968"/>
            <a:ext cx="36007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kern="0" dirty="0" smtClean="0">
                <a:latin typeface="Courier"/>
                <a:ea typeface="+mj-ea"/>
                <a:cs typeface="Courier"/>
              </a:rPr>
              <a:t>Button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represents the standard clickable GUI 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881941" y="6550223"/>
            <a:ext cx="12620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clickit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714123" y="454360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714123" y="454360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Time: 15:50:05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714123" y="460694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Time: 15:50:05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Time: 15:50:07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714123" y="454360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Time: 15:50:05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Time: 15:50:07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Time: 15:50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r>
              <a:rPr lang="en-US" sz="1400" dirty="0" smtClean="0">
                <a:latin typeface="Courier"/>
                <a:cs typeface="Courier"/>
              </a:rPr>
              <a:t>11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24556" y="3111000"/>
            <a:ext cx="2417381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command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specifies the function that is executed every time the button is clicked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This function is called an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event handler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: it handles 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event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clicking this particular button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4258251" y="792917"/>
            <a:ext cx="1643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Click the button…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4567592" y="1311759"/>
            <a:ext cx="692497" cy="3319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3925300" y="1131471"/>
            <a:ext cx="25885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…and clicked() gets executed</a:t>
            </a:r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 flipV="1">
            <a:off x="6513869" y="1131470"/>
            <a:ext cx="352721" cy="1692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2164769" y="3636365"/>
            <a:ext cx="2496442" cy="2150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20" grpId="0"/>
      <p:bldP spid="23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2-04-16 at 9.22.2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00" y="1300748"/>
            <a:ext cx="2415128" cy="208927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 bwMode="auto">
          <a:xfrm>
            <a:off x="2741937" y="3264888"/>
            <a:ext cx="6402063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time import </a:t>
            </a:r>
            <a:r>
              <a:rPr lang="en-US" sz="1400" dirty="0" err="1" smtClean="0">
                <a:latin typeface="Courier"/>
                <a:cs typeface="Courier"/>
              </a:rPr>
              <a:t>strftime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localtime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'prints day and time info'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time = </a:t>
            </a:r>
            <a:r>
              <a:rPr lang="en-US" sz="1400" dirty="0" err="1" smtClean="0">
                <a:latin typeface="Courier"/>
                <a:cs typeface="Courier"/>
              </a:rPr>
              <a:t>strftime('Day</a:t>
            </a:r>
            <a:r>
              <a:rPr lang="en-US" sz="1400" dirty="0" smtClean="0">
                <a:latin typeface="Courier"/>
                <a:cs typeface="Courier"/>
              </a:rPr>
              <a:t>:  %</a:t>
            </a:r>
            <a:r>
              <a:rPr lang="en-US" sz="1400" dirty="0" err="1" smtClean="0"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 %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%Y\</a:t>
            </a:r>
            <a:r>
              <a:rPr lang="en-US" sz="1400" dirty="0" err="1" smtClean="0">
                <a:latin typeface="Courier"/>
                <a:cs typeface="Courier"/>
              </a:rPr>
              <a:t>nTime</a:t>
            </a:r>
            <a:r>
              <a:rPr lang="en-US" sz="1400" dirty="0" smtClean="0">
                <a:latin typeface="Courier"/>
                <a:cs typeface="Courier"/>
              </a:rPr>
              <a:t>: %H:%M:%S %</a:t>
            </a:r>
            <a:r>
              <a:rPr lang="en-US" sz="1400" dirty="0" err="1" smtClean="0">
                <a:latin typeface="Courier"/>
                <a:cs typeface="Courier"/>
              </a:rPr>
              <a:t>p\n</a:t>
            </a:r>
            <a:r>
              <a:rPr lang="en-US" sz="1400" dirty="0" smtClean="0">
                <a:latin typeface="Courier"/>
                <a:cs typeface="Courier"/>
              </a:rPr>
              <a:t>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    </a:t>
            </a:r>
            <a:r>
              <a:rPr lang="en-US" sz="1400" dirty="0" err="1" smtClean="0">
                <a:latin typeface="Courier"/>
                <a:cs typeface="Courier"/>
              </a:rPr>
              <a:t>localtime</a:t>
            </a:r>
            <a:r>
              <a:rPr lang="en-US" sz="1400" dirty="0" smtClean="0">
                <a:latin typeface="Courier"/>
                <a:cs typeface="Courier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print(time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Button(root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text='Click it',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button.pack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6714123" y="454360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Time: 15:50:05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Time: 15:50:07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Time: 15:50:07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727506" y="3049444"/>
            <a:ext cx="6402063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</a:t>
            </a:r>
            <a:r>
              <a:rPr lang="en-US" sz="1400" dirty="0" err="1" smtClean="0">
                <a:latin typeface="Courier"/>
                <a:cs typeface="Courier"/>
              </a:rPr>
              <a:t>tkinter</a:t>
            </a:r>
            <a:r>
              <a:rPr lang="en-US" sz="1400" dirty="0" smtClean="0"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from time import </a:t>
            </a:r>
            <a:r>
              <a:rPr lang="en-US" sz="1400" dirty="0" err="1" smtClean="0">
                <a:latin typeface="Courier"/>
                <a:cs typeface="Courier"/>
              </a:rPr>
              <a:t>strftime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localtime</a:t>
            </a: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from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tkinter.messagebox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import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showinfo</a:t>
            </a:r>
            <a:endParaRPr lang="en-US" sz="1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'prints day and time info'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time = </a:t>
            </a:r>
            <a:r>
              <a:rPr lang="en-US" sz="1400" dirty="0" err="1" smtClean="0">
                <a:latin typeface="Courier"/>
                <a:cs typeface="Courier"/>
              </a:rPr>
              <a:t>strftime('Day</a:t>
            </a:r>
            <a:r>
              <a:rPr lang="en-US" sz="1400" dirty="0" smtClean="0">
                <a:latin typeface="Courier"/>
                <a:cs typeface="Courier"/>
              </a:rPr>
              <a:t>:  %</a:t>
            </a:r>
            <a:r>
              <a:rPr lang="en-US" sz="1400" dirty="0" err="1" smtClean="0"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 %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r>
              <a:rPr lang="en-US" sz="1400" dirty="0" smtClean="0">
                <a:latin typeface="Courier"/>
                <a:cs typeface="Courier"/>
              </a:rPr>
              <a:t> %Y\</a:t>
            </a:r>
            <a:r>
              <a:rPr lang="en-US" sz="1400" dirty="0" err="1" smtClean="0">
                <a:latin typeface="Courier"/>
                <a:cs typeface="Courier"/>
              </a:rPr>
              <a:t>nTime</a:t>
            </a:r>
            <a:r>
              <a:rPr lang="en-US" sz="1400" dirty="0" smtClean="0">
                <a:latin typeface="Courier"/>
                <a:cs typeface="Courier"/>
              </a:rPr>
              <a:t>: %H:%M:%S %</a:t>
            </a:r>
            <a:r>
              <a:rPr lang="en-US" sz="1400" dirty="0" err="1" smtClean="0">
                <a:latin typeface="Courier"/>
                <a:cs typeface="Courier"/>
              </a:rPr>
              <a:t>p\n</a:t>
            </a:r>
            <a:r>
              <a:rPr lang="en-US" sz="1400" dirty="0" smtClean="0">
                <a:latin typeface="Courier"/>
                <a:cs typeface="Courier"/>
              </a:rPr>
              <a:t>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    </a:t>
            </a:r>
            <a:r>
              <a:rPr lang="en-US" sz="1400" dirty="0" err="1" smtClean="0">
                <a:latin typeface="Courier"/>
                <a:cs typeface="Courier"/>
              </a:rPr>
              <a:t>localtime</a:t>
            </a:r>
            <a:r>
              <a:rPr lang="en-US" sz="1400" dirty="0" smtClean="0">
                <a:latin typeface="Courier"/>
                <a:cs typeface="Courier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  <a:cs typeface="Courier"/>
              </a:rPr>
              <a:t>showinfo(message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 = time)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"/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root = </a:t>
            </a:r>
            <a:r>
              <a:rPr lang="en-US" sz="1400" dirty="0" err="1" smtClean="0">
                <a:latin typeface="Courier"/>
                <a:cs typeface="Courier"/>
              </a:rPr>
              <a:t>Tk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button = </a:t>
            </a:r>
            <a:r>
              <a:rPr lang="en-US" sz="1400" dirty="0" err="1" smtClean="0">
                <a:latin typeface="Courier"/>
                <a:cs typeface="Courier"/>
              </a:rPr>
              <a:t>Button(root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text='Click it',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"/>
                <a:cs typeface="Courier"/>
              </a:rPr>
              <a:t>               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button.pack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"/>
                <a:cs typeface="Courier"/>
              </a:rPr>
              <a:t>root.mainloop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881941" y="6550223"/>
            <a:ext cx="12620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"/>
                <a:ea typeface="+mj-ea"/>
                <a:cs typeface="Courier"/>
              </a:rPr>
              <a:t>clickit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/>
                <a:ea typeface="+mj-ea"/>
                <a:cs typeface="Courier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3264888"/>
            <a:ext cx="27419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want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date and time to </a:t>
            </a: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printed in a window, rather than in the shell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11037" y="1919230"/>
            <a:ext cx="4203086" cy="23954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1076010" y="3318650"/>
            <a:ext cx="1233271" cy="152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creen shot 2012-04-16 at 9.25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1" y="1300748"/>
            <a:ext cx="3854089" cy="1834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9" grpId="0" animBg="1"/>
      <p:bldP spid="17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31429</TotalTime>
  <Words>7758</Words>
  <Application>Microsoft Macintosh PowerPoint</Application>
  <PresentationFormat>On-screen Show (4:3)</PresentationFormat>
  <Paragraphs>1156</Paragraphs>
  <Slides>33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Title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DePaul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Ljubomir Perkovic</cp:lastModifiedBy>
  <cp:revision>230</cp:revision>
  <dcterms:created xsi:type="dcterms:W3CDTF">2012-04-15T22:06:41Z</dcterms:created>
  <dcterms:modified xsi:type="dcterms:W3CDTF">2012-04-17T17:09:11Z</dcterms:modified>
</cp:coreProperties>
</file>