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ubik Medium"/>
      <p:regular r:id="rId15"/>
      <p:bold r:id="rId16"/>
      <p:italic r:id="rId17"/>
      <p:boldItalic r:id="rId18"/>
    </p:embeddedFont>
    <p:embeddedFont>
      <p:font typeface="Rubik Light"/>
      <p:regular r:id="rId19"/>
      <p:bold r:id="rId20"/>
      <p:italic r:id="rId21"/>
      <p:boldItalic r:id="rId22"/>
    </p:embeddedFont>
    <p:embeddedFont>
      <p:font typeface="Rubik"/>
      <p:regular r:id="rId23"/>
      <p:bold r:id="rId24"/>
      <p:italic r:id="rId25"/>
      <p:boldItalic r:id="rId26"/>
    </p:embeddedFont>
    <p:embeddedFont>
      <p:font typeface="Rubik SemiBold"/>
      <p:regular r:id="rId27"/>
      <p:bold r:id="rId28"/>
      <p:italic r:id="rId29"/>
      <p:boldItalic r:id="rId30"/>
    </p:embeddedFont>
    <p:embeddedFont>
      <p:font typeface="Roboto Mon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5" roundtripDataSignature="AMtx7midOcZzHehK4C7vk40kv0DGiHDu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ubikLight-bold.fntdata"/><Relationship Id="rId22" Type="http://schemas.openxmlformats.org/officeDocument/2006/relationships/font" Target="fonts/RubikLight-boldItalic.fntdata"/><Relationship Id="rId21" Type="http://schemas.openxmlformats.org/officeDocument/2006/relationships/font" Target="fonts/RubikLight-italic.fntdata"/><Relationship Id="rId24" Type="http://schemas.openxmlformats.org/officeDocument/2006/relationships/font" Target="fonts/Rubik-bold.fntdata"/><Relationship Id="rId23" Type="http://schemas.openxmlformats.org/officeDocument/2006/relationships/font" Target="fonts/Rubik-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ubik-boldItalic.fntdata"/><Relationship Id="rId25" Type="http://schemas.openxmlformats.org/officeDocument/2006/relationships/font" Target="fonts/Rubik-italic.fntdata"/><Relationship Id="rId28" Type="http://schemas.openxmlformats.org/officeDocument/2006/relationships/font" Target="fonts/RubikSemiBold-bold.fntdata"/><Relationship Id="rId27" Type="http://schemas.openxmlformats.org/officeDocument/2006/relationships/font" Target="fonts/RubikSemiBol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ubikSemi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regular.fntdata"/><Relationship Id="rId30" Type="http://schemas.openxmlformats.org/officeDocument/2006/relationships/font" Target="fonts/RubikSemiBold-boldItalic.fntdata"/><Relationship Id="rId11" Type="http://schemas.openxmlformats.org/officeDocument/2006/relationships/slide" Target="slides/slide6.xml"/><Relationship Id="rId33" Type="http://schemas.openxmlformats.org/officeDocument/2006/relationships/font" Target="fonts/RobotoMono-italic.fntdata"/><Relationship Id="rId10" Type="http://schemas.openxmlformats.org/officeDocument/2006/relationships/slide" Target="slides/slide5.xml"/><Relationship Id="rId32" Type="http://schemas.openxmlformats.org/officeDocument/2006/relationships/font" Target="fonts/RobotoMono-bold.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RobotoMono-boldItalic.fntdata"/><Relationship Id="rId15" Type="http://schemas.openxmlformats.org/officeDocument/2006/relationships/font" Target="fonts/RubikMedium-regular.fntdata"/><Relationship Id="rId14" Type="http://schemas.openxmlformats.org/officeDocument/2006/relationships/slide" Target="slides/slide9.xml"/><Relationship Id="rId17" Type="http://schemas.openxmlformats.org/officeDocument/2006/relationships/font" Target="fonts/RubikMedium-italic.fntdata"/><Relationship Id="rId16" Type="http://schemas.openxmlformats.org/officeDocument/2006/relationships/font" Target="fonts/RubikMedium-bold.fntdata"/><Relationship Id="rId19" Type="http://schemas.openxmlformats.org/officeDocument/2006/relationships/font" Target="fonts/RubikLight-regular.fntdata"/><Relationship Id="rId18" Type="http://schemas.openxmlformats.org/officeDocument/2006/relationships/font" Target="fonts/RubikMedium-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65ee868302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265ee868302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3ec2985a68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23ec2985a68_1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3ec2985a68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23ec2985a68_1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3ec2985a68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23ec2985a68_1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3ec2985a68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23ec2985a68_1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2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 name="Google Shape;13;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4" name="Google Shape;1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7" name="Google Shape;17;p1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8" name="Google Shape;1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1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1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1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1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1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1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9FAB"/>
        </a:solidFill>
      </p:bgPr>
    </p:bg>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3">
            <a:alphaModFix amt="10000"/>
          </a:blip>
          <a:srcRect b="0" l="0" r="0" t="0"/>
          <a:stretch/>
        </p:blipFill>
        <p:spPr>
          <a:xfrm>
            <a:off x="0" y="-314100"/>
            <a:ext cx="9144001" cy="5143501"/>
          </a:xfrm>
          <a:prstGeom prst="rect">
            <a:avLst/>
          </a:prstGeom>
          <a:noFill/>
          <a:ln>
            <a:noFill/>
          </a:ln>
        </p:spPr>
      </p:pic>
      <p:pic>
        <p:nvPicPr>
          <p:cNvPr id="55" name="Google Shape;55;p1"/>
          <p:cNvPicPr preferRelativeResize="0"/>
          <p:nvPr/>
        </p:nvPicPr>
        <p:blipFill rotWithShape="1">
          <a:blip r:embed="rId4">
            <a:alphaModFix/>
          </a:blip>
          <a:srcRect b="0" l="0" r="0" t="0"/>
          <a:stretch/>
        </p:blipFill>
        <p:spPr>
          <a:xfrm>
            <a:off x="349800" y="186500"/>
            <a:ext cx="1399901" cy="541300"/>
          </a:xfrm>
          <a:prstGeom prst="rect">
            <a:avLst/>
          </a:prstGeom>
          <a:noFill/>
          <a:ln>
            <a:noFill/>
          </a:ln>
        </p:spPr>
      </p:pic>
      <p:sp>
        <p:nvSpPr>
          <p:cNvPr id="56" name="Google Shape;56;p1"/>
          <p:cNvSpPr txBox="1"/>
          <p:nvPr/>
        </p:nvSpPr>
        <p:spPr>
          <a:xfrm>
            <a:off x="517900" y="1128025"/>
            <a:ext cx="6239100" cy="2262600"/>
          </a:xfrm>
          <a:prstGeom prst="rect">
            <a:avLst/>
          </a:prstGeom>
          <a:noFill/>
          <a:ln>
            <a:noFill/>
          </a:ln>
          <a:effectLst>
            <a:outerShdw blurRad="57150" rotWithShape="0" algn="bl" dir="5400000" dist="19050">
              <a:srgbClr val="000000">
                <a:alpha val="49019"/>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500"/>
              <a:buFont typeface="Arial"/>
              <a:buNone/>
            </a:pPr>
            <a:r>
              <a:rPr b="1" lang="en" sz="4500">
                <a:solidFill>
                  <a:schemeClr val="lt1"/>
                </a:solidFill>
                <a:latin typeface="Rubik"/>
                <a:ea typeface="Rubik"/>
                <a:cs typeface="Rubik"/>
                <a:sym typeface="Rubik"/>
              </a:rPr>
              <a:t>Analisa Kinerja Kimia Farma periode 2020-2023</a:t>
            </a:r>
            <a:endParaRPr b="0" i="0" sz="2000" u="none" cap="none" strike="noStrike">
              <a:solidFill>
                <a:schemeClr val="lt1"/>
              </a:solidFill>
              <a:latin typeface="Rubik"/>
              <a:ea typeface="Rubik"/>
              <a:cs typeface="Rubik"/>
              <a:sym typeface="Rubik"/>
            </a:endParaRPr>
          </a:p>
        </p:txBody>
      </p:sp>
      <p:sp>
        <p:nvSpPr>
          <p:cNvPr id="57" name="Google Shape;57;p1"/>
          <p:cNvSpPr txBox="1"/>
          <p:nvPr/>
        </p:nvSpPr>
        <p:spPr>
          <a:xfrm>
            <a:off x="452475" y="3390625"/>
            <a:ext cx="7289100" cy="569400"/>
          </a:xfrm>
          <a:prstGeom prst="rect">
            <a:avLst/>
          </a:prstGeom>
          <a:noFill/>
          <a:ln>
            <a:noFill/>
          </a:ln>
          <a:effectLst>
            <a:outerShdw blurRad="57150" rotWithShape="0" algn="bl" dir="5400000" dist="19050">
              <a:srgbClr val="000000">
                <a:alpha val="49019"/>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n" sz="2500" u="none" cap="none" strike="noStrike">
                <a:solidFill>
                  <a:schemeClr val="lt1"/>
                </a:solidFill>
                <a:latin typeface="Rubik SemiBold"/>
                <a:ea typeface="Rubik SemiBold"/>
                <a:cs typeface="Rubik SemiBold"/>
                <a:sym typeface="Rubik SemiBold"/>
              </a:rPr>
              <a:t>Kimia Farma - Big Data Analytics</a:t>
            </a:r>
            <a:endParaRPr b="0" i="0" sz="2500" u="none" cap="none" strike="noStrike">
              <a:solidFill>
                <a:schemeClr val="lt1"/>
              </a:solidFill>
              <a:latin typeface="Rubik SemiBold"/>
              <a:ea typeface="Rubik SemiBold"/>
              <a:cs typeface="Rubik SemiBold"/>
              <a:sym typeface="Rubik SemiBold"/>
            </a:endParaRPr>
          </a:p>
        </p:txBody>
      </p:sp>
      <p:sp>
        <p:nvSpPr>
          <p:cNvPr id="58" name="Google Shape;58;p1"/>
          <p:cNvSpPr/>
          <p:nvPr/>
        </p:nvSpPr>
        <p:spPr>
          <a:xfrm>
            <a:off x="6757125" y="-621925"/>
            <a:ext cx="3135000" cy="30510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
          <p:cNvSpPr txBox="1"/>
          <p:nvPr/>
        </p:nvSpPr>
        <p:spPr>
          <a:xfrm>
            <a:off x="1769125" y="172450"/>
            <a:ext cx="457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chemeClr val="lt1"/>
                </a:solidFill>
                <a:latin typeface="Rubik SemiBold"/>
                <a:ea typeface="Rubik SemiBold"/>
                <a:cs typeface="Rubik SemiBold"/>
                <a:sym typeface="Rubik SemiBold"/>
              </a:rPr>
              <a:t>X</a:t>
            </a:r>
            <a:endParaRPr b="0" i="0" sz="3000" u="none" cap="none" strike="noStrike">
              <a:solidFill>
                <a:schemeClr val="lt1"/>
              </a:solidFill>
              <a:latin typeface="Rubik SemiBold"/>
              <a:ea typeface="Rubik SemiBold"/>
              <a:cs typeface="Rubik SemiBold"/>
              <a:sym typeface="Rubik SemiBold"/>
            </a:endParaRPr>
          </a:p>
        </p:txBody>
      </p:sp>
      <p:sp>
        <p:nvSpPr>
          <p:cNvPr id="60" name="Google Shape;60;p1"/>
          <p:cNvSpPr txBox="1"/>
          <p:nvPr/>
        </p:nvSpPr>
        <p:spPr>
          <a:xfrm>
            <a:off x="517900" y="3961475"/>
            <a:ext cx="4392000" cy="954300"/>
          </a:xfrm>
          <a:prstGeom prst="rect">
            <a:avLst/>
          </a:prstGeom>
          <a:noFill/>
          <a:ln>
            <a:noFill/>
          </a:ln>
          <a:effectLst>
            <a:outerShdw blurRad="57150" rotWithShape="0" algn="bl" dir="5400000" dist="19050">
              <a:srgbClr val="000000">
                <a:alpha val="49019"/>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lt1"/>
                </a:solidFill>
                <a:latin typeface="Rubik Light"/>
                <a:ea typeface="Rubik Light"/>
                <a:cs typeface="Rubik Light"/>
                <a:sym typeface="Rubik Light"/>
              </a:rPr>
              <a:t>Presented by</a:t>
            </a:r>
            <a:endParaRPr b="0" i="0" sz="2000" u="none" cap="none" strike="noStrike">
              <a:solidFill>
                <a:schemeClr val="lt1"/>
              </a:solidFill>
              <a:latin typeface="Rubik Light"/>
              <a:ea typeface="Rubik Light"/>
              <a:cs typeface="Rubik Light"/>
              <a:sym typeface="Rubik Light"/>
            </a:endParaRPr>
          </a:p>
          <a:p>
            <a:pPr indent="0" lvl="0" marL="0" marR="0" rtl="0" algn="l">
              <a:lnSpc>
                <a:spcPct val="100000"/>
              </a:lnSpc>
              <a:spcBef>
                <a:spcPts val="0"/>
              </a:spcBef>
              <a:spcAft>
                <a:spcPts val="0"/>
              </a:spcAft>
              <a:buClr>
                <a:srgbClr val="000000"/>
              </a:buClr>
              <a:buSzPts val="2000"/>
              <a:buFont typeface="Arial"/>
              <a:buNone/>
            </a:pPr>
            <a:r>
              <a:rPr lang="en" sz="3000">
                <a:solidFill>
                  <a:schemeClr val="lt1"/>
                </a:solidFill>
                <a:latin typeface="Rubik Light"/>
                <a:ea typeface="Rubik Light"/>
                <a:cs typeface="Rubik Light"/>
                <a:sym typeface="Rubik Light"/>
              </a:rPr>
              <a:t>Fahmi Akbari</a:t>
            </a:r>
            <a:endParaRPr b="0" i="0" sz="3000" u="none" cap="none" strike="noStrike">
              <a:solidFill>
                <a:schemeClr val="lt1"/>
              </a:solidFill>
              <a:latin typeface="Rubik Light"/>
              <a:ea typeface="Rubik Light"/>
              <a:cs typeface="Rubik Light"/>
              <a:sym typeface="Rubik Light"/>
            </a:endParaRPr>
          </a:p>
        </p:txBody>
      </p:sp>
      <p:pic>
        <p:nvPicPr>
          <p:cNvPr id="61" name="Google Shape;61;p1"/>
          <p:cNvPicPr preferRelativeResize="0"/>
          <p:nvPr/>
        </p:nvPicPr>
        <p:blipFill rotWithShape="1">
          <a:blip r:embed="rId5">
            <a:alphaModFix/>
          </a:blip>
          <a:srcRect b="0" l="0" r="0" t="0"/>
          <a:stretch/>
        </p:blipFill>
        <p:spPr>
          <a:xfrm>
            <a:off x="2350825" y="133900"/>
            <a:ext cx="1581660" cy="569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3"/>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67" name="Google Shape;67;p3"/>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68" name="Google Shape;68;p3"/>
          <p:cNvSpPr/>
          <p:nvPr/>
        </p:nvSpPr>
        <p:spPr>
          <a:xfrm>
            <a:off x="0" y="0"/>
            <a:ext cx="5117400" cy="5143500"/>
          </a:xfrm>
          <a:prstGeom prst="rect">
            <a:avLst/>
          </a:prstGeom>
          <a:solidFill>
            <a:srgbClr val="019FAB">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
          <p:cNvSpPr txBox="1"/>
          <p:nvPr/>
        </p:nvSpPr>
        <p:spPr>
          <a:xfrm>
            <a:off x="4867250" y="951525"/>
            <a:ext cx="3504600" cy="846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n" sz="2000">
                <a:solidFill>
                  <a:srgbClr val="019FAB"/>
                </a:solidFill>
              </a:rPr>
              <a:t>Experience</a:t>
            </a:r>
            <a:endParaRPr sz="2000">
              <a:solidFill>
                <a:srgbClr val="019FAB"/>
              </a:solidFill>
            </a:endParaRPr>
          </a:p>
          <a:p>
            <a:pPr indent="0" lvl="0" marL="0" marR="0" rtl="0" algn="ctr">
              <a:lnSpc>
                <a:spcPct val="100000"/>
              </a:lnSpc>
              <a:spcBef>
                <a:spcPts val="0"/>
              </a:spcBef>
              <a:spcAft>
                <a:spcPts val="0"/>
              </a:spcAft>
              <a:buClr>
                <a:srgbClr val="000000"/>
              </a:buClr>
              <a:buSzPts val="2000"/>
              <a:buFont typeface="Arial"/>
              <a:buNone/>
            </a:pPr>
            <a:r>
              <a:t/>
            </a:r>
            <a:endParaRPr sz="2000">
              <a:solidFill>
                <a:srgbClr val="019FAB"/>
              </a:solidFill>
              <a:latin typeface="Rubik SemiBold"/>
              <a:ea typeface="Rubik SemiBold"/>
              <a:cs typeface="Rubik SemiBold"/>
              <a:sym typeface="Rubik SemiBold"/>
            </a:endParaRPr>
          </a:p>
        </p:txBody>
      </p:sp>
      <p:sp>
        <p:nvSpPr>
          <p:cNvPr id="70" name="Google Shape;70;p3"/>
          <p:cNvSpPr txBox="1"/>
          <p:nvPr/>
        </p:nvSpPr>
        <p:spPr>
          <a:xfrm>
            <a:off x="5351500" y="1593350"/>
            <a:ext cx="3504600" cy="2100900"/>
          </a:xfrm>
          <a:prstGeom prst="rect">
            <a:avLst/>
          </a:prstGeom>
          <a:noFill/>
          <a:ln>
            <a:noFill/>
          </a:ln>
        </p:spPr>
        <p:txBody>
          <a:bodyPr anchorCtr="0" anchor="t" bIns="91425" lIns="91425" spcFirstLastPara="1" rIns="91425" wrap="square" tIns="91425">
            <a:spAutoFit/>
          </a:bodyPr>
          <a:lstStyle/>
          <a:p>
            <a:pPr indent="0" lvl="0" marL="12700" rtl="0" algn="l">
              <a:lnSpc>
                <a:spcPct val="150000"/>
              </a:lnSpc>
              <a:spcBef>
                <a:spcPts val="0"/>
              </a:spcBef>
              <a:spcAft>
                <a:spcPts val="0"/>
              </a:spcAft>
              <a:buClr>
                <a:schemeClr val="dk1"/>
              </a:buClr>
              <a:buSzPts val="1100"/>
              <a:buFont typeface="Arial"/>
              <a:buNone/>
            </a:pPr>
            <a:r>
              <a:rPr lang="en" sz="1500">
                <a:solidFill>
                  <a:schemeClr val="dk1"/>
                </a:solidFill>
              </a:rPr>
              <a:t>●PT Espera Satya</a:t>
            </a:r>
            <a:endParaRPr sz="1500">
              <a:solidFill>
                <a:schemeClr val="dk1"/>
              </a:solidFill>
            </a:endParaRPr>
          </a:p>
          <a:p>
            <a:pPr indent="0" lvl="0" marL="12700" rtl="0" algn="l">
              <a:lnSpc>
                <a:spcPct val="150000"/>
              </a:lnSpc>
              <a:spcBef>
                <a:spcPts val="0"/>
              </a:spcBef>
              <a:spcAft>
                <a:spcPts val="0"/>
              </a:spcAft>
              <a:buClr>
                <a:schemeClr val="dk1"/>
              </a:buClr>
              <a:buSzPts val="1100"/>
              <a:buFont typeface="Arial"/>
              <a:buNone/>
            </a:pPr>
            <a:r>
              <a:rPr lang="en" sz="1500">
                <a:solidFill>
                  <a:schemeClr val="dk1"/>
                </a:solidFill>
              </a:rPr>
              <a:t>- Warehouse Admin</a:t>
            </a:r>
            <a:endParaRPr sz="1500">
              <a:solidFill>
                <a:schemeClr val="dk1"/>
              </a:solidFill>
            </a:endParaRPr>
          </a:p>
          <a:p>
            <a:pPr indent="0" lvl="0" marL="12700" rtl="0" algn="l">
              <a:lnSpc>
                <a:spcPct val="150000"/>
              </a:lnSpc>
              <a:spcBef>
                <a:spcPts val="0"/>
              </a:spcBef>
              <a:spcAft>
                <a:spcPts val="0"/>
              </a:spcAft>
              <a:buClr>
                <a:schemeClr val="dk1"/>
              </a:buClr>
              <a:buSzPts val="1100"/>
              <a:buFont typeface="Arial"/>
              <a:buNone/>
            </a:pPr>
            <a:r>
              <a:rPr lang="en" sz="1500">
                <a:solidFill>
                  <a:schemeClr val="dk1"/>
                </a:solidFill>
              </a:rPr>
              <a:t>- [7/10/2024 - Present]</a:t>
            </a:r>
            <a:endParaRPr sz="1500">
              <a:solidFill>
                <a:schemeClr val="dk1"/>
              </a:solidFill>
            </a:endParaRPr>
          </a:p>
          <a:p>
            <a:pPr indent="0" lvl="0" marL="457200" rtl="0" algn="l">
              <a:lnSpc>
                <a:spcPct val="150000"/>
              </a:lnSpc>
              <a:spcBef>
                <a:spcPts val="0"/>
              </a:spcBef>
              <a:spcAft>
                <a:spcPts val="0"/>
              </a:spcAft>
              <a:buClr>
                <a:schemeClr val="dk1"/>
              </a:buClr>
              <a:buSzPts val="1100"/>
              <a:buFont typeface="Arial"/>
              <a:buNone/>
            </a:pPr>
            <a:br>
              <a:rPr lang="en" sz="1500">
                <a:solidFill>
                  <a:schemeClr val="dk1"/>
                </a:solidFill>
              </a:rPr>
            </a:br>
            <a:endParaRPr sz="1500">
              <a:solidFill>
                <a:schemeClr val="dk1"/>
              </a:solidFill>
            </a:endParaRPr>
          </a:p>
          <a:p>
            <a:pPr indent="0" lvl="0" marL="0" marR="0" rtl="0" algn="ctr">
              <a:lnSpc>
                <a:spcPct val="150000"/>
              </a:lnSpc>
              <a:spcBef>
                <a:spcPts val="0"/>
              </a:spcBef>
              <a:spcAft>
                <a:spcPts val="0"/>
              </a:spcAft>
              <a:buClr>
                <a:srgbClr val="000000"/>
              </a:buClr>
              <a:buSzPts val="2000"/>
              <a:buFont typeface="Arial"/>
              <a:buNone/>
            </a:pPr>
            <a:r>
              <a:t/>
            </a:r>
            <a:endParaRPr sz="1200">
              <a:latin typeface="Rubik Medium"/>
              <a:ea typeface="Rubik Medium"/>
              <a:cs typeface="Rubik Medium"/>
              <a:sym typeface="Rubik Medium"/>
            </a:endParaRPr>
          </a:p>
        </p:txBody>
      </p:sp>
      <p:sp>
        <p:nvSpPr>
          <p:cNvPr id="71" name="Google Shape;71;p3"/>
          <p:cNvSpPr txBox="1"/>
          <p:nvPr/>
        </p:nvSpPr>
        <p:spPr>
          <a:xfrm>
            <a:off x="533700" y="1604175"/>
            <a:ext cx="3504600" cy="100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Data Science Students | Career Switcher</a:t>
            </a:r>
            <a:endParaRPr sz="1800">
              <a:solidFill>
                <a:schemeClr val="dk2"/>
              </a:solidFill>
            </a:endParaRPr>
          </a:p>
          <a:p>
            <a:pPr indent="0" lvl="0" marL="0" marR="0" rtl="0" algn="l">
              <a:lnSpc>
                <a:spcPct val="150000"/>
              </a:lnSpc>
              <a:spcBef>
                <a:spcPts val="0"/>
              </a:spcBef>
              <a:spcAft>
                <a:spcPts val="0"/>
              </a:spcAft>
              <a:buClr>
                <a:srgbClr val="000000"/>
              </a:buClr>
              <a:buSzPts val="2000"/>
              <a:buFont typeface="Arial"/>
              <a:buNone/>
            </a:pPr>
            <a:r>
              <a:t/>
            </a:r>
            <a:endParaRPr sz="1200">
              <a:latin typeface="Rubik Medium"/>
              <a:ea typeface="Rubik Medium"/>
              <a:cs typeface="Rubik Medium"/>
              <a:sym typeface="Rubik Medium"/>
            </a:endParaRPr>
          </a:p>
        </p:txBody>
      </p:sp>
      <p:sp>
        <p:nvSpPr>
          <p:cNvPr id="72" name="Google Shape;72;p3"/>
          <p:cNvSpPr txBox="1"/>
          <p:nvPr/>
        </p:nvSpPr>
        <p:spPr>
          <a:xfrm>
            <a:off x="599075" y="2369975"/>
            <a:ext cx="3504600" cy="1325400"/>
          </a:xfrm>
          <a:prstGeom prst="rect">
            <a:avLst/>
          </a:prstGeom>
          <a:noFill/>
          <a:ln>
            <a:noFill/>
          </a:ln>
        </p:spPr>
        <p:txBody>
          <a:bodyPr anchorCtr="0" anchor="t" bIns="91425" lIns="91425" spcFirstLastPara="1" rIns="91425" wrap="square" tIns="91425">
            <a:spAutoFit/>
          </a:bodyPr>
          <a:lstStyle/>
          <a:p>
            <a:pPr indent="0" lvl="0" marL="12700" rtl="0" algn="l">
              <a:lnSpc>
                <a:spcPct val="115000"/>
              </a:lnSpc>
              <a:spcBef>
                <a:spcPts val="0"/>
              </a:spcBef>
              <a:spcAft>
                <a:spcPts val="0"/>
              </a:spcAft>
              <a:buClr>
                <a:schemeClr val="dk1"/>
              </a:buClr>
              <a:buSzPts val="1100"/>
              <a:buFont typeface="Arial"/>
              <a:buNone/>
            </a:pPr>
            <a:r>
              <a:rPr lang="en" sz="1800">
                <a:solidFill>
                  <a:schemeClr val="dk2"/>
                </a:solidFill>
              </a:rPr>
              <a:t>●Python</a:t>
            </a:r>
            <a:endParaRPr sz="1800">
              <a:solidFill>
                <a:schemeClr val="dk2"/>
              </a:solidFill>
            </a:endParaRPr>
          </a:p>
          <a:p>
            <a:pPr indent="0" lvl="0" marL="12700" rtl="0" algn="l">
              <a:lnSpc>
                <a:spcPct val="115000"/>
              </a:lnSpc>
              <a:spcBef>
                <a:spcPts val="0"/>
              </a:spcBef>
              <a:spcAft>
                <a:spcPts val="0"/>
              </a:spcAft>
              <a:buClr>
                <a:schemeClr val="dk1"/>
              </a:buClr>
              <a:buSzPts val="1100"/>
              <a:buFont typeface="Arial"/>
              <a:buNone/>
            </a:pPr>
            <a:r>
              <a:rPr lang="en" sz="1800">
                <a:solidFill>
                  <a:schemeClr val="dk2"/>
                </a:solidFill>
              </a:rPr>
              <a:t>●BigQuery</a:t>
            </a:r>
            <a:endParaRPr sz="1800">
              <a:solidFill>
                <a:schemeClr val="dk2"/>
              </a:solidFill>
            </a:endParaRPr>
          </a:p>
          <a:p>
            <a:pPr indent="0" lvl="0" marL="12700" rtl="0" algn="l">
              <a:lnSpc>
                <a:spcPct val="115000"/>
              </a:lnSpc>
              <a:spcBef>
                <a:spcPts val="0"/>
              </a:spcBef>
              <a:spcAft>
                <a:spcPts val="0"/>
              </a:spcAft>
              <a:buClr>
                <a:schemeClr val="dk1"/>
              </a:buClr>
              <a:buSzPts val="1100"/>
              <a:buFont typeface="Arial"/>
              <a:buNone/>
            </a:pPr>
            <a:r>
              <a:rPr lang="en" sz="1800">
                <a:solidFill>
                  <a:schemeClr val="dk2"/>
                </a:solidFill>
              </a:rPr>
              <a:t>●Looker studio</a:t>
            </a:r>
            <a:endParaRPr sz="1800">
              <a:solidFill>
                <a:schemeClr val="dk2"/>
              </a:solidFill>
            </a:endParaRPr>
          </a:p>
          <a:p>
            <a:pPr indent="0" lvl="0" marL="0" marR="0" rtl="0" algn="l">
              <a:lnSpc>
                <a:spcPct val="150000"/>
              </a:lnSpc>
              <a:spcBef>
                <a:spcPts val="0"/>
              </a:spcBef>
              <a:spcAft>
                <a:spcPts val="0"/>
              </a:spcAft>
              <a:buClr>
                <a:srgbClr val="000000"/>
              </a:buClr>
              <a:buSzPts val="2000"/>
              <a:buFont typeface="Arial"/>
              <a:buNone/>
            </a:pPr>
            <a:r>
              <a:t/>
            </a:r>
            <a:endParaRPr sz="1200">
              <a:latin typeface="Rubik Medium"/>
              <a:ea typeface="Rubik Medium"/>
              <a:cs typeface="Rubik Medium"/>
              <a:sym typeface="Rubik Medium"/>
            </a:endParaRPr>
          </a:p>
        </p:txBody>
      </p:sp>
      <p:sp>
        <p:nvSpPr>
          <p:cNvPr id="73" name="Google Shape;73;p3"/>
          <p:cNvSpPr txBox="1"/>
          <p:nvPr/>
        </p:nvSpPr>
        <p:spPr>
          <a:xfrm>
            <a:off x="533700" y="951526"/>
            <a:ext cx="35046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000"/>
              <a:buFont typeface="Arial"/>
              <a:buNone/>
            </a:pPr>
            <a:r>
              <a:rPr lang="en" sz="2100">
                <a:latin typeface="Rubik Medium"/>
                <a:ea typeface="Rubik Medium"/>
                <a:cs typeface="Rubik Medium"/>
                <a:sym typeface="Rubik Medium"/>
              </a:rPr>
              <a:t>Fahmi Akbari</a:t>
            </a:r>
            <a:endParaRPr b="0" i="0" sz="2100" u="none" cap="none" strike="noStrike">
              <a:solidFill>
                <a:srgbClr val="000000"/>
              </a:solidFill>
              <a:latin typeface="Rubik Medium"/>
              <a:ea typeface="Rubik Medium"/>
              <a:cs typeface="Rubik Medium"/>
              <a:sym typeface="Rubik Medium"/>
            </a:endParaRPr>
          </a:p>
        </p:txBody>
      </p:sp>
      <p:sp>
        <p:nvSpPr>
          <p:cNvPr id="74" name="Google Shape;74;p3"/>
          <p:cNvSpPr txBox="1"/>
          <p:nvPr/>
        </p:nvSpPr>
        <p:spPr>
          <a:xfrm>
            <a:off x="80775" y="4109575"/>
            <a:ext cx="5350800" cy="5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https://github.com/fahmi901/PBI-internship-Kimia-Farma</a:t>
            </a:r>
            <a:endParaRPr b="1" sz="11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4"/>
          <p:cNvPicPr preferRelativeResize="0"/>
          <p:nvPr/>
        </p:nvPicPr>
        <p:blipFill rotWithShape="1">
          <a:blip r:embed="rId3">
            <a:alphaModFix amt="10000"/>
          </a:blip>
          <a:srcRect b="0" l="0" r="0" t="0"/>
          <a:stretch/>
        </p:blipFill>
        <p:spPr>
          <a:xfrm>
            <a:off x="65450" y="0"/>
            <a:ext cx="9144001" cy="5143501"/>
          </a:xfrm>
          <a:prstGeom prst="rect">
            <a:avLst/>
          </a:prstGeom>
          <a:noFill/>
          <a:ln>
            <a:noFill/>
          </a:ln>
        </p:spPr>
      </p:pic>
      <p:pic>
        <p:nvPicPr>
          <p:cNvPr id="80" name="Google Shape;80;p4"/>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81" name="Google Shape;81;p4"/>
          <p:cNvSpPr txBox="1"/>
          <p:nvPr/>
        </p:nvSpPr>
        <p:spPr>
          <a:xfrm>
            <a:off x="340500" y="1406350"/>
            <a:ext cx="5915400" cy="20688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chemeClr val="dk1"/>
              </a:buClr>
              <a:buSzPts val="1100"/>
              <a:buFont typeface="Arial"/>
              <a:buNone/>
            </a:pPr>
            <a:r>
              <a:rPr b="1" lang="en" sz="1200">
                <a:solidFill>
                  <a:schemeClr val="dk1"/>
                </a:solidFill>
              </a:rPr>
              <a:t>PT Kimia Farma Tbk</a:t>
            </a:r>
            <a:r>
              <a:rPr lang="en" sz="1200">
                <a:solidFill>
                  <a:schemeClr val="dk1"/>
                </a:solidFill>
              </a:rPr>
              <a:t> adalah perusahaan farmasi tertua di Indonesia, didirikan pada tahun 1817 dan kini menjadi bagian dari Holding BUMN Farmasi di bawah Bio Farma. Perusahaan ini bergerak di bidang produksi obat-obatan, distribusi farmasi, serta layanan kesehatan melalui jaringan apotek dan klinik yang tersebar luas. Dengan lebih dari 1.300 apotek dan berbagai inovasi di sektor kesehatan, Kimia Farma terus berkembang melalui riset dan ekspansi, termasuk layanan kesehatan di luar negeri. Meskipun menghadapi tantangan seperti persaingan industri dan ketergantungan impor bahan baku, perusahaan ini memiliki peluang besar melalui digitalisasi layanan serta peningkatan kesadaran masyarakat terhadap kesehatan.</a:t>
            </a:r>
            <a:endParaRPr b="0" i="0" sz="1300" u="none" cap="none" strike="noStrike">
              <a:solidFill>
                <a:srgbClr val="000000"/>
              </a:solidFill>
              <a:latin typeface="Rubik"/>
              <a:ea typeface="Rubik"/>
              <a:cs typeface="Rubik"/>
              <a:sym typeface="Rubik"/>
            </a:endParaRPr>
          </a:p>
        </p:txBody>
      </p:sp>
      <p:sp>
        <p:nvSpPr>
          <p:cNvPr id="82" name="Google Shape;82;p4"/>
          <p:cNvSpPr txBox="1"/>
          <p:nvPr/>
        </p:nvSpPr>
        <p:spPr>
          <a:xfrm>
            <a:off x="340500" y="452038"/>
            <a:ext cx="8463000" cy="6465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0"/>
              <a:buFont typeface="Arial"/>
              <a:buNone/>
            </a:pPr>
            <a:r>
              <a:rPr b="1" i="0" lang="en" sz="3000" u="none" cap="none" strike="noStrike">
                <a:solidFill>
                  <a:srgbClr val="000000"/>
                </a:solidFill>
                <a:latin typeface="Rubik"/>
                <a:ea typeface="Rubik"/>
                <a:cs typeface="Rubik"/>
                <a:sym typeface="Rubik"/>
              </a:rPr>
              <a:t>About </a:t>
            </a:r>
            <a:r>
              <a:rPr b="1" i="0" lang="en" sz="3000" u="none" cap="none" strike="noStrike">
                <a:solidFill>
                  <a:schemeClr val="accent5"/>
                </a:solidFill>
                <a:latin typeface="Rubik"/>
                <a:ea typeface="Rubik"/>
                <a:cs typeface="Rubik"/>
                <a:sym typeface="Rubik"/>
              </a:rPr>
              <a:t>Company</a:t>
            </a:r>
            <a:endParaRPr b="1" i="0" sz="3000" u="none" cap="none" strike="noStrike">
              <a:solidFill>
                <a:schemeClr val="accent5"/>
              </a:solidFill>
              <a:latin typeface="Rubik"/>
              <a:ea typeface="Rubik"/>
              <a:cs typeface="Rubik"/>
              <a:sym typeface="Rubik"/>
            </a:endParaRPr>
          </a:p>
        </p:txBody>
      </p:sp>
      <p:pic>
        <p:nvPicPr>
          <p:cNvPr id="83" name="Google Shape;83;p4"/>
          <p:cNvPicPr preferRelativeResize="0"/>
          <p:nvPr/>
        </p:nvPicPr>
        <p:blipFill rotWithShape="1">
          <a:blip r:embed="rId5">
            <a:alphaModFix/>
          </a:blip>
          <a:srcRect b="0" l="0" r="0" t="0"/>
          <a:stretch/>
        </p:blipFill>
        <p:spPr>
          <a:xfrm>
            <a:off x="5774100" y="3363993"/>
            <a:ext cx="3104925" cy="1115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g265ee868302_0_99"/>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89" name="Google Shape;89;g265ee868302_0_99"/>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90" name="Google Shape;90;g265ee868302_0_99"/>
          <p:cNvSpPr txBox="1"/>
          <p:nvPr/>
        </p:nvSpPr>
        <p:spPr>
          <a:xfrm>
            <a:off x="340500" y="1406350"/>
            <a:ext cx="8340300" cy="12006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Clr>
                <a:schemeClr val="dk1"/>
              </a:buClr>
              <a:buSzPts val="1100"/>
              <a:buFont typeface="Arial"/>
              <a:buNone/>
            </a:pPr>
            <a:r>
              <a:rPr b="1" lang="en" sz="1200">
                <a:latin typeface="Rubik"/>
                <a:ea typeface="Rubik"/>
                <a:cs typeface="Rubik"/>
                <a:sym typeface="Rubik"/>
              </a:rPr>
              <a:t>Sebagai Big Data Analytic Intern di Kimia Farma , Saya diharuskan untuk bisa menganalisa kinerja bisnis perusahaan dalam beberapa tahun terakhir. Pemanfaatan data dalam melihat kondisi trend atau anomali didalam bisnis. Dalam project ini saya membuat dashboard kinerja analisis Kimia Farma dari tahun 2020 - 2023</a:t>
            </a:r>
            <a:endParaRPr b="0" i="0" sz="1200" u="none" cap="none" strike="noStrike">
              <a:solidFill>
                <a:srgbClr val="000000"/>
              </a:solidFill>
              <a:latin typeface="Rubik"/>
              <a:ea typeface="Rubik"/>
              <a:cs typeface="Rubik"/>
              <a:sym typeface="Rubik"/>
            </a:endParaRPr>
          </a:p>
        </p:txBody>
      </p:sp>
      <p:sp>
        <p:nvSpPr>
          <p:cNvPr id="91" name="Google Shape;91;g265ee868302_0_99"/>
          <p:cNvSpPr txBox="1"/>
          <p:nvPr/>
        </p:nvSpPr>
        <p:spPr>
          <a:xfrm>
            <a:off x="340500" y="452038"/>
            <a:ext cx="8463000" cy="6465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0"/>
              <a:buFont typeface="Arial"/>
              <a:buNone/>
            </a:pPr>
            <a:r>
              <a:rPr b="1" i="0" lang="en" sz="3000" u="none" cap="none" strike="noStrike">
                <a:solidFill>
                  <a:srgbClr val="000000"/>
                </a:solidFill>
                <a:latin typeface="Rubik"/>
                <a:ea typeface="Rubik"/>
                <a:cs typeface="Rubik"/>
                <a:sym typeface="Rubik"/>
              </a:rPr>
              <a:t>Project </a:t>
            </a:r>
            <a:r>
              <a:rPr b="1" i="0" lang="en" sz="3000" u="none" cap="none" strike="noStrike">
                <a:solidFill>
                  <a:schemeClr val="accent5"/>
                </a:solidFill>
                <a:latin typeface="Rubik"/>
                <a:ea typeface="Rubik"/>
                <a:cs typeface="Rubik"/>
                <a:sym typeface="Rubik"/>
              </a:rPr>
              <a:t>Portfolio</a:t>
            </a:r>
            <a:endParaRPr b="1" i="0" sz="3000" u="none" cap="none" strike="noStrike">
              <a:solidFill>
                <a:schemeClr val="accent5"/>
              </a:solidFill>
              <a:latin typeface="Rubik"/>
              <a:ea typeface="Rubik"/>
              <a:cs typeface="Rubik"/>
              <a:sym typeface="Rubi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g23ec2985a68_1_33"/>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97" name="Google Shape;97;g23ec2985a68_1_33"/>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98" name="Google Shape;98;g23ec2985a68_1_33"/>
          <p:cNvSpPr txBox="1"/>
          <p:nvPr/>
        </p:nvSpPr>
        <p:spPr>
          <a:xfrm>
            <a:off x="340500" y="255738"/>
            <a:ext cx="8463000" cy="6003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400050" lvl="0" marL="457200" marR="0" rtl="0" algn="l">
              <a:lnSpc>
                <a:spcPct val="100000"/>
              </a:lnSpc>
              <a:spcBef>
                <a:spcPts val="0"/>
              </a:spcBef>
              <a:spcAft>
                <a:spcPts val="0"/>
              </a:spcAft>
              <a:buClr>
                <a:srgbClr val="000000"/>
              </a:buClr>
              <a:buSzPts val="2700"/>
              <a:buFont typeface="Rubik"/>
              <a:buAutoNum type="arabicPeriod"/>
            </a:pPr>
            <a:r>
              <a:rPr b="1" i="0" lang="en" sz="2700" u="none" cap="none" strike="noStrike">
                <a:solidFill>
                  <a:srgbClr val="000000"/>
                </a:solidFill>
                <a:latin typeface="Rubik"/>
                <a:ea typeface="Rubik"/>
                <a:cs typeface="Rubik"/>
                <a:sym typeface="Rubik"/>
              </a:rPr>
              <a:t>Importing Dataset to BigQuery</a:t>
            </a:r>
            <a:endParaRPr b="1" i="0" sz="2700" u="none" cap="none" strike="noStrike">
              <a:solidFill>
                <a:srgbClr val="000000"/>
              </a:solidFill>
              <a:latin typeface="Rubik"/>
              <a:ea typeface="Rubik"/>
              <a:cs typeface="Rubik"/>
              <a:sym typeface="Rubik"/>
            </a:endParaRPr>
          </a:p>
        </p:txBody>
      </p:sp>
      <p:sp>
        <p:nvSpPr>
          <p:cNvPr id="99" name="Google Shape;99;g23ec2985a68_1_33"/>
          <p:cNvSpPr txBox="1"/>
          <p:nvPr/>
        </p:nvSpPr>
        <p:spPr>
          <a:xfrm>
            <a:off x="178175" y="3519837"/>
            <a:ext cx="8463000" cy="13623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285750" lvl="0" marL="457200" marR="0" rtl="0" algn="l">
              <a:lnSpc>
                <a:spcPct val="150000"/>
              </a:lnSpc>
              <a:spcBef>
                <a:spcPts val="0"/>
              </a:spcBef>
              <a:spcAft>
                <a:spcPts val="0"/>
              </a:spcAft>
              <a:buClr>
                <a:schemeClr val="dk1"/>
              </a:buClr>
              <a:buSzPts val="900"/>
              <a:buChar char="-"/>
            </a:pPr>
            <a:r>
              <a:rPr lang="en" sz="900">
                <a:solidFill>
                  <a:schemeClr val="dk1"/>
                </a:solidFill>
              </a:rPr>
              <a:t>Buka </a:t>
            </a:r>
            <a:r>
              <a:rPr b="1" lang="en" sz="900">
                <a:solidFill>
                  <a:schemeClr val="dk1"/>
                </a:solidFill>
              </a:rPr>
              <a:t>Google Cloud Console</a:t>
            </a:r>
            <a:r>
              <a:rPr lang="en" sz="900">
                <a:solidFill>
                  <a:schemeClr val="dk1"/>
                </a:solidFill>
              </a:rPr>
              <a:t>, lalu klik ikon </a:t>
            </a:r>
            <a:r>
              <a:rPr b="1" lang="en" sz="900">
                <a:solidFill>
                  <a:schemeClr val="dk1"/>
                </a:solidFill>
              </a:rPr>
              <a:t>menu (hamburger)</a:t>
            </a:r>
            <a:r>
              <a:rPr lang="en" sz="900">
                <a:solidFill>
                  <a:schemeClr val="dk1"/>
                </a:solidFill>
              </a:rPr>
              <a:t> di pojok kiri atas dan pilih </a:t>
            </a:r>
            <a:r>
              <a:rPr b="1" lang="en" sz="900">
                <a:solidFill>
                  <a:schemeClr val="dk1"/>
                </a:solidFill>
              </a:rPr>
              <a:t>BigQuery</a:t>
            </a:r>
            <a:r>
              <a:rPr lang="en" sz="900">
                <a:solidFill>
                  <a:schemeClr val="dk1"/>
                </a:solidFill>
              </a:rPr>
              <a:t>. Setelah itu, klik </a:t>
            </a:r>
            <a:r>
              <a:rPr b="1" lang="en" sz="900">
                <a:solidFill>
                  <a:schemeClr val="dk1"/>
                </a:solidFill>
              </a:rPr>
              <a:t>Dataset</a:t>
            </a:r>
            <a:r>
              <a:rPr lang="en" sz="900">
                <a:solidFill>
                  <a:schemeClr val="dk1"/>
                </a:solidFill>
              </a:rPr>
              <a:t>, lalu tekan tombol </a:t>
            </a:r>
            <a:r>
              <a:rPr b="1" lang="en" sz="900">
                <a:solidFill>
                  <a:schemeClr val="dk1"/>
                </a:solidFill>
              </a:rPr>
              <a:t>Buat Dataset</a:t>
            </a:r>
            <a:r>
              <a:rPr lang="en" sz="900">
                <a:solidFill>
                  <a:schemeClr val="dk1"/>
                </a:solidFill>
              </a:rPr>
              <a:t>. Masukkan nama dataset yang diinginkan, tentukan lokasi penyimpanan, dan pilih opsi </a:t>
            </a:r>
            <a:r>
              <a:rPr b="1" lang="en" sz="900">
                <a:solidFill>
                  <a:schemeClr val="dk1"/>
                </a:solidFill>
              </a:rPr>
              <a:t>Buat tabel kosong</a:t>
            </a:r>
            <a:r>
              <a:rPr lang="en" sz="900">
                <a:solidFill>
                  <a:schemeClr val="dk1"/>
                </a:solidFill>
              </a:rPr>
              <a:t>. Terakhir, klik tombol </a:t>
            </a:r>
            <a:r>
              <a:rPr b="1" lang="en" sz="900">
                <a:solidFill>
                  <a:schemeClr val="dk1"/>
                </a:solidFill>
              </a:rPr>
              <a:t>Buat</a:t>
            </a:r>
            <a:r>
              <a:rPr lang="en" sz="900">
                <a:solidFill>
                  <a:schemeClr val="dk1"/>
                </a:solidFill>
              </a:rPr>
              <a:t> untuk menyelesaikan pembuatan dataset.</a:t>
            </a:r>
            <a:endParaRPr sz="900">
              <a:solidFill>
                <a:schemeClr val="dk1"/>
              </a:solidFill>
            </a:endParaRPr>
          </a:p>
          <a:p>
            <a:pPr indent="-285750" lvl="0" marL="457200" marR="0" rtl="0" algn="l">
              <a:lnSpc>
                <a:spcPct val="150000"/>
              </a:lnSpc>
              <a:spcBef>
                <a:spcPts val="0"/>
              </a:spcBef>
              <a:spcAft>
                <a:spcPts val="0"/>
              </a:spcAft>
              <a:buClr>
                <a:schemeClr val="dk1"/>
              </a:buClr>
              <a:buSzPts val="900"/>
              <a:buChar char="-"/>
            </a:pPr>
            <a:r>
              <a:rPr lang="en" sz="900">
                <a:solidFill>
                  <a:schemeClr val="dk1"/>
                </a:solidFill>
              </a:rPr>
              <a:t>Selanjutnya, buka </a:t>
            </a:r>
            <a:r>
              <a:rPr b="1" lang="en" sz="900">
                <a:solidFill>
                  <a:schemeClr val="dk1"/>
                </a:solidFill>
              </a:rPr>
              <a:t>BigQuery</a:t>
            </a:r>
            <a:r>
              <a:rPr lang="en" sz="900">
                <a:solidFill>
                  <a:schemeClr val="dk1"/>
                </a:solidFill>
              </a:rPr>
              <a:t> dan klik </a:t>
            </a:r>
            <a:r>
              <a:rPr b="1" lang="en" sz="900">
                <a:solidFill>
                  <a:schemeClr val="dk1"/>
                </a:solidFill>
              </a:rPr>
              <a:t>Dataset</a:t>
            </a:r>
            <a:r>
              <a:rPr lang="en" sz="900">
                <a:solidFill>
                  <a:schemeClr val="dk1"/>
                </a:solidFill>
              </a:rPr>
              <a:t>, kemudian pilih dataset yang akan ditambahkan data. Tekan tombol </a:t>
            </a:r>
            <a:r>
              <a:rPr b="1" lang="en" sz="900">
                <a:solidFill>
                  <a:schemeClr val="dk1"/>
                </a:solidFill>
              </a:rPr>
              <a:t>Impor Data</a:t>
            </a:r>
            <a:r>
              <a:rPr lang="en" sz="900">
                <a:solidFill>
                  <a:schemeClr val="dk1"/>
                </a:solidFill>
              </a:rPr>
              <a:t>, lalu buka tab </a:t>
            </a:r>
            <a:r>
              <a:rPr b="1" lang="en" sz="900">
                <a:solidFill>
                  <a:schemeClr val="dk1"/>
                </a:solidFill>
              </a:rPr>
              <a:t>Unggah File</a:t>
            </a:r>
            <a:r>
              <a:rPr lang="en" sz="900">
                <a:solidFill>
                  <a:schemeClr val="dk1"/>
                </a:solidFill>
              </a:rPr>
              <a:t>. Klik </a:t>
            </a:r>
            <a:r>
              <a:rPr b="1" lang="en" sz="900">
                <a:solidFill>
                  <a:schemeClr val="dk1"/>
                </a:solidFill>
              </a:rPr>
              <a:t>Pilih File</a:t>
            </a:r>
            <a:r>
              <a:rPr lang="en" sz="900">
                <a:solidFill>
                  <a:schemeClr val="dk1"/>
                </a:solidFill>
              </a:rPr>
              <a:t> untuk memilih file dari perangkat lokal. Tentukan format file serta skema tabel yang sesuai, lalu tekan </a:t>
            </a:r>
            <a:r>
              <a:rPr b="1" lang="en" sz="900">
                <a:solidFill>
                  <a:schemeClr val="dk1"/>
                </a:solidFill>
              </a:rPr>
              <a:t>Impor</a:t>
            </a:r>
            <a:r>
              <a:rPr lang="en" sz="900">
                <a:solidFill>
                  <a:schemeClr val="dk1"/>
                </a:solidFill>
              </a:rPr>
              <a:t> untuk mulai mengunggah data ke dataset.</a:t>
            </a:r>
            <a:endParaRPr sz="900">
              <a:solidFill>
                <a:schemeClr val="dk1"/>
              </a:solidFill>
            </a:endParaRPr>
          </a:p>
        </p:txBody>
      </p:sp>
      <p:pic>
        <p:nvPicPr>
          <p:cNvPr id="100" name="Google Shape;100;g23ec2985a68_1_33"/>
          <p:cNvPicPr preferRelativeResize="0"/>
          <p:nvPr/>
        </p:nvPicPr>
        <p:blipFill>
          <a:blip r:embed="rId5">
            <a:alphaModFix/>
          </a:blip>
          <a:stretch>
            <a:fillRect/>
          </a:stretch>
        </p:blipFill>
        <p:spPr>
          <a:xfrm>
            <a:off x="3686175" y="898475"/>
            <a:ext cx="5117324" cy="2449800"/>
          </a:xfrm>
          <a:prstGeom prst="rect">
            <a:avLst/>
          </a:prstGeom>
          <a:noFill/>
          <a:ln>
            <a:noFill/>
          </a:ln>
        </p:spPr>
      </p:pic>
      <p:pic>
        <p:nvPicPr>
          <p:cNvPr id="101" name="Google Shape;101;g23ec2985a68_1_33"/>
          <p:cNvPicPr preferRelativeResize="0"/>
          <p:nvPr/>
        </p:nvPicPr>
        <p:blipFill>
          <a:blip r:embed="rId6">
            <a:alphaModFix/>
          </a:blip>
          <a:stretch>
            <a:fillRect/>
          </a:stretch>
        </p:blipFill>
        <p:spPr>
          <a:xfrm>
            <a:off x="178175" y="953225"/>
            <a:ext cx="3367168" cy="23403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g23ec2985a68_1_42"/>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107" name="Google Shape;107;g23ec2985a68_1_42"/>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08" name="Google Shape;108;g23ec2985a68_1_42"/>
          <p:cNvSpPr txBox="1"/>
          <p:nvPr/>
        </p:nvSpPr>
        <p:spPr>
          <a:xfrm>
            <a:off x="340500" y="452038"/>
            <a:ext cx="8463000" cy="6003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400050" lvl="0" marL="457200" marR="0" rtl="0" algn="l">
              <a:lnSpc>
                <a:spcPct val="100000"/>
              </a:lnSpc>
              <a:spcBef>
                <a:spcPts val="0"/>
              </a:spcBef>
              <a:spcAft>
                <a:spcPts val="0"/>
              </a:spcAft>
              <a:buClr>
                <a:srgbClr val="000000"/>
              </a:buClr>
              <a:buSzPts val="2700"/>
              <a:buFont typeface="Rubik"/>
              <a:buAutoNum type="arabicPeriod" startAt="2"/>
            </a:pPr>
            <a:r>
              <a:rPr b="1" i="0" lang="en" sz="2700" u="none" cap="none" strike="noStrike">
                <a:solidFill>
                  <a:srgbClr val="000000"/>
                </a:solidFill>
                <a:latin typeface="Rubik"/>
                <a:ea typeface="Rubik"/>
                <a:cs typeface="Rubik"/>
                <a:sym typeface="Rubik"/>
              </a:rPr>
              <a:t>Tabel Analisa</a:t>
            </a:r>
            <a:endParaRPr b="1" i="0" sz="2700" u="none" cap="none" strike="noStrike">
              <a:solidFill>
                <a:srgbClr val="000000"/>
              </a:solidFill>
              <a:latin typeface="Rubik"/>
              <a:ea typeface="Rubik"/>
              <a:cs typeface="Rubik"/>
              <a:sym typeface="Rubik"/>
            </a:endParaRPr>
          </a:p>
        </p:txBody>
      </p:sp>
      <p:sp>
        <p:nvSpPr>
          <p:cNvPr id="109" name="Google Shape;109;g23ec2985a68_1_42"/>
          <p:cNvSpPr txBox="1"/>
          <p:nvPr/>
        </p:nvSpPr>
        <p:spPr>
          <a:xfrm>
            <a:off x="52550" y="1309775"/>
            <a:ext cx="3193200" cy="18777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400"/>
              <a:buFont typeface="Arial"/>
              <a:buNone/>
            </a:pPr>
            <a:r>
              <a:rPr lang="en" sz="2000">
                <a:solidFill>
                  <a:schemeClr val="dk1"/>
                </a:solidFill>
                <a:latin typeface="Rubik"/>
                <a:ea typeface="Rubik"/>
                <a:cs typeface="Rubik"/>
                <a:sym typeface="Rubik"/>
              </a:rPr>
              <a:t>Kf_final_transaction.csv</a:t>
            </a:r>
            <a:endParaRPr sz="2000">
              <a:solidFill>
                <a:schemeClr val="dk1"/>
              </a:solidFill>
              <a:latin typeface="Rubik"/>
              <a:ea typeface="Rubik"/>
              <a:cs typeface="Rubik"/>
              <a:sym typeface="Rubik"/>
            </a:endParaRPr>
          </a:p>
          <a:p>
            <a:pPr indent="0" lvl="0" marL="0" marR="0" rtl="0" algn="l">
              <a:lnSpc>
                <a:spcPct val="150000"/>
              </a:lnSpc>
              <a:spcBef>
                <a:spcPts val="0"/>
              </a:spcBef>
              <a:spcAft>
                <a:spcPts val="0"/>
              </a:spcAft>
              <a:buClr>
                <a:schemeClr val="dk1"/>
              </a:buClr>
              <a:buSzPts val="1400"/>
              <a:buFont typeface="Arial"/>
              <a:buNone/>
            </a:pPr>
            <a:r>
              <a:rPr lang="en" sz="2000">
                <a:solidFill>
                  <a:schemeClr val="dk1"/>
                </a:solidFill>
                <a:latin typeface="Rubik"/>
                <a:ea typeface="Rubik"/>
                <a:cs typeface="Rubik"/>
                <a:sym typeface="Rubik"/>
              </a:rPr>
              <a:t>Kf_kantor_cabang.csv</a:t>
            </a:r>
            <a:endParaRPr sz="2000">
              <a:solidFill>
                <a:schemeClr val="dk1"/>
              </a:solidFill>
              <a:latin typeface="Rubik"/>
              <a:ea typeface="Rubik"/>
              <a:cs typeface="Rubik"/>
              <a:sym typeface="Rubik"/>
            </a:endParaRPr>
          </a:p>
          <a:p>
            <a:pPr indent="0" lvl="0" marL="0" marR="0" rtl="0" algn="l">
              <a:lnSpc>
                <a:spcPct val="150000"/>
              </a:lnSpc>
              <a:spcBef>
                <a:spcPts val="0"/>
              </a:spcBef>
              <a:spcAft>
                <a:spcPts val="0"/>
              </a:spcAft>
              <a:buClr>
                <a:schemeClr val="dk1"/>
              </a:buClr>
              <a:buSzPts val="1400"/>
              <a:buFont typeface="Arial"/>
              <a:buNone/>
            </a:pPr>
            <a:r>
              <a:rPr lang="en" sz="2000">
                <a:solidFill>
                  <a:schemeClr val="dk1"/>
                </a:solidFill>
                <a:latin typeface="Rubik"/>
                <a:ea typeface="Rubik"/>
                <a:cs typeface="Rubik"/>
                <a:sym typeface="Rubik"/>
              </a:rPr>
              <a:t>Kf_inventory.csv</a:t>
            </a:r>
            <a:endParaRPr sz="2000">
              <a:solidFill>
                <a:schemeClr val="dk1"/>
              </a:solidFill>
              <a:latin typeface="Rubik"/>
              <a:ea typeface="Rubik"/>
              <a:cs typeface="Rubik"/>
              <a:sym typeface="Rubik"/>
            </a:endParaRPr>
          </a:p>
          <a:p>
            <a:pPr indent="0" lvl="0" marL="0" marR="0" rtl="0" algn="l">
              <a:lnSpc>
                <a:spcPct val="150000"/>
              </a:lnSpc>
              <a:spcBef>
                <a:spcPts val="0"/>
              </a:spcBef>
              <a:spcAft>
                <a:spcPts val="0"/>
              </a:spcAft>
              <a:buClr>
                <a:schemeClr val="dk1"/>
              </a:buClr>
              <a:buSzPts val="1400"/>
              <a:buFont typeface="Arial"/>
              <a:buNone/>
            </a:pPr>
            <a:r>
              <a:rPr lang="en" sz="2000">
                <a:solidFill>
                  <a:schemeClr val="dk1"/>
                </a:solidFill>
                <a:latin typeface="Rubik"/>
                <a:ea typeface="Rubik"/>
                <a:cs typeface="Rubik"/>
                <a:sym typeface="Rubik"/>
              </a:rPr>
              <a:t>kf_product.csv</a:t>
            </a:r>
            <a:endParaRPr sz="2000">
              <a:solidFill>
                <a:schemeClr val="dk1"/>
              </a:solidFill>
              <a:latin typeface="Rubik"/>
              <a:ea typeface="Rubik"/>
              <a:cs typeface="Rubik"/>
              <a:sym typeface="Rubik"/>
            </a:endParaRPr>
          </a:p>
        </p:txBody>
      </p:sp>
      <p:pic>
        <p:nvPicPr>
          <p:cNvPr id="110" name="Google Shape;110;g23ec2985a68_1_42"/>
          <p:cNvPicPr preferRelativeResize="0"/>
          <p:nvPr/>
        </p:nvPicPr>
        <p:blipFill>
          <a:blip r:embed="rId5">
            <a:alphaModFix/>
          </a:blip>
          <a:stretch>
            <a:fillRect/>
          </a:stretch>
        </p:blipFill>
        <p:spPr>
          <a:xfrm>
            <a:off x="3245750" y="1052351"/>
            <a:ext cx="5907376" cy="34995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g23ec2985a68_1_49"/>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116" name="Google Shape;116;g23ec2985a68_1_49"/>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17" name="Google Shape;117;g23ec2985a68_1_49"/>
          <p:cNvSpPr txBox="1"/>
          <p:nvPr/>
        </p:nvSpPr>
        <p:spPr>
          <a:xfrm>
            <a:off x="254500" y="-12"/>
            <a:ext cx="8463000" cy="6003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400050" lvl="0" marL="457200" marR="0" rtl="0" algn="l">
              <a:lnSpc>
                <a:spcPct val="100000"/>
              </a:lnSpc>
              <a:spcBef>
                <a:spcPts val="0"/>
              </a:spcBef>
              <a:spcAft>
                <a:spcPts val="0"/>
              </a:spcAft>
              <a:buClr>
                <a:srgbClr val="000000"/>
              </a:buClr>
              <a:buSzPts val="2700"/>
              <a:buFont typeface="Rubik"/>
              <a:buAutoNum type="arabicPeriod" startAt="3"/>
            </a:pPr>
            <a:r>
              <a:rPr b="1" i="0" lang="en" sz="2700" u="none" cap="none" strike="noStrike">
                <a:solidFill>
                  <a:srgbClr val="000000"/>
                </a:solidFill>
                <a:latin typeface="Rubik"/>
                <a:ea typeface="Rubik"/>
                <a:cs typeface="Rubik"/>
                <a:sym typeface="Rubik"/>
              </a:rPr>
              <a:t>BigQuery Syntax</a:t>
            </a:r>
            <a:endParaRPr b="1" i="0" sz="2700" u="none" cap="none" strike="noStrike">
              <a:solidFill>
                <a:srgbClr val="000000"/>
              </a:solidFill>
              <a:latin typeface="Rubik"/>
              <a:ea typeface="Rubik"/>
              <a:cs typeface="Rubik"/>
              <a:sym typeface="Rubik"/>
            </a:endParaRPr>
          </a:p>
        </p:txBody>
      </p:sp>
      <p:sp>
        <p:nvSpPr>
          <p:cNvPr id="118" name="Google Shape;118;g23ec2985a68_1_49"/>
          <p:cNvSpPr txBox="1"/>
          <p:nvPr/>
        </p:nvSpPr>
        <p:spPr>
          <a:xfrm>
            <a:off x="135000" y="649175"/>
            <a:ext cx="3677400" cy="34632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0" lvl="0" marL="0" rtl="0" algn="l">
              <a:lnSpc>
                <a:spcPct val="133333"/>
              </a:lnSpc>
              <a:spcBef>
                <a:spcPts val="0"/>
              </a:spcBef>
              <a:spcAft>
                <a:spcPts val="0"/>
              </a:spcAft>
              <a:buClr>
                <a:schemeClr val="dk1"/>
              </a:buClr>
              <a:buSzPts val="1100"/>
              <a:buFont typeface="Arial"/>
              <a:buNone/>
            </a:pPr>
            <a:r>
              <a:rPr lang="en" sz="900">
                <a:solidFill>
                  <a:srgbClr val="1967D2"/>
                </a:solidFill>
                <a:highlight>
                  <a:srgbClr val="FFFFFF"/>
                </a:highlight>
                <a:latin typeface="Roboto Mono"/>
                <a:ea typeface="Roboto Mono"/>
                <a:cs typeface="Roboto Mono"/>
                <a:sym typeface="Roboto Mono"/>
              </a:rPr>
              <a:t>CREATE</a:t>
            </a:r>
            <a:r>
              <a:rPr lang="en" sz="900">
                <a:solidFill>
                  <a:srgbClr val="202124"/>
                </a:solidFill>
                <a:highlight>
                  <a:srgbClr val="FFFFFF"/>
                </a:highlight>
                <a:latin typeface="Roboto Mono"/>
                <a:ea typeface="Roboto Mono"/>
                <a:cs typeface="Roboto Mono"/>
                <a:sym typeface="Roboto Mono"/>
              </a:rPr>
              <a:t> </a:t>
            </a:r>
            <a:r>
              <a:rPr lang="en" sz="900">
                <a:solidFill>
                  <a:srgbClr val="1967D2"/>
                </a:solidFill>
                <a:highlight>
                  <a:srgbClr val="FFFFFF"/>
                </a:highlight>
                <a:latin typeface="Roboto Mono"/>
                <a:ea typeface="Roboto Mono"/>
                <a:cs typeface="Roboto Mono"/>
                <a:sym typeface="Roboto Mono"/>
              </a:rPr>
              <a:t>TABLE</a:t>
            </a:r>
            <a:r>
              <a:rPr lang="en" sz="900">
                <a:solidFill>
                  <a:srgbClr val="202124"/>
                </a:solidFill>
                <a:highlight>
                  <a:srgbClr val="FFFFFF"/>
                </a:highlight>
                <a:latin typeface="Roboto Mono"/>
                <a:ea typeface="Roboto Mono"/>
                <a:cs typeface="Roboto Mono"/>
                <a:sym typeface="Roboto Mono"/>
              </a:rPr>
              <a:t> </a:t>
            </a:r>
            <a:r>
              <a:rPr lang="en" sz="900">
                <a:solidFill>
                  <a:srgbClr val="188038"/>
                </a:solidFill>
                <a:highlight>
                  <a:srgbClr val="FFFFFF"/>
                </a:highlight>
                <a:latin typeface="Roboto Mono"/>
                <a:ea typeface="Roboto Mono"/>
                <a:cs typeface="Roboto Mono"/>
                <a:sym typeface="Roboto Mono"/>
              </a:rPr>
              <a:t>`rakamin-kf-analytics-449112.kimia_farma.kimia_farma_table`</a:t>
            </a:r>
            <a:r>
              <a:rPr lang="en" sz="900">
                <a:solidFill>
                  <a:srgbClr val="202124"/>
                </a:solidFill>
                <a:highlight>
                  <a:srgbClr val="FFFFFF"/>
                </a:highlight>
                <a:latin typeface="Roboto Mono"/>
                <a:ea typeface="Roboto Mono"/>
                <a:cs typeface="Roboto Mono"/>
                <a:sym typeface="Roboto Mono"/>
              </a:rPr>
              <a:t> </a:t>
            </a:r>
            <a:r>
              <a:rPr lang="en" sz="900">
                <a:solidFill>
                  <a:srgbClr val="1967D2"/>
                </a:solidFill>
                <a:highlight>
                  <a:srgbClr val="FFFFFF"/>
                </a:highlight>
                <a:latin typeface="Roboto Mono"/>
                <a:ea typeface="Roboto Mono"/>
                <a:cs typeface="Roboto Mono"/>
                <a:sym typeface="Roboto Mono"/>
              </a:rPr>
              <a:t>AS</a:t>
            </a:r>
            <a:endParaRPr sz="900">
              <a:solidFill>
                <a:srgbClr val="1967D2"/>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 sz="900">
                <a:solidFill>
                  <a:srgbClr val="1967D2"/>
                </a:solidFill>
                <a:highlight>
                  <a:srgbClr val="FFFFFF"/>
                </a:highlight>
                <a:latin typeface="Roboto Mono"/>
                <a:ea typeface="Roboto Mono"/>
                <a:cs typeface="Roboto Mono"/>
                <a:sym typeface="Roboto Mono"/>
              </a:rPr>
              <a:t>SELECT</a:t>
            </a:r>
            <a:endParaRPr sz="900">
              <a:solidFill>
                <a:srgbClr val="1967D2"/>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 sz="900">
                <a:solidFill>
                  <a:srgbClr val="202124"/>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t.transaction_id</a:t>
            </a:r>
            <a:r>
              <a:rPr lang="en" sz="900">
                <a:solidFill>
                  <a:srgbClr val="202124"/>
                </a:solidFill>
                <a:highlight>
                  <a:srgbClr val="FFFFFF"/>
                </a:highlight>
                <a:latin typeface="Roboto Mono"/>
                <a:ea typeface="Roboto Mono"/>
                <a:cs typeface="Roboto Mono"/>
                <a:sym typeface="Roboto Mono"/>
              </a:rPr>
              <a:t>,</a:t>
            </a:r>
            <a:endParaRPr sz="900">
              <a:solidFill>
                <a:srgbClr val="202124"/>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 sz="900">
                <a:solidFill>
                  <a:srgbClr val="202124"/>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t.date</a:t>
            </a:r>
            <a:r>
              <a:rPr lang="en" sz="900">
                <a:solidFill>
                  <a:srgbClr val="202124"/>
                </a:solidFill>
                <a:highlight>
                  <a:srgbClr val="FFFFFF"/>
                </a:highlight>
                <a:latin typeface="Roboto Mono"/>
                <a:ea typeface="Roboto Mono"/>
                <a:cs typeface="Roboto Mono"/>
                <a:sym typeface="Roboto Mono"/>
              </a:rPr>
              <a:t>,</a:t>
            </a:r>
            <a:endParaRPr sz="900">
              <a:solidFill>
                <a:srgbClr val="202124"/>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 sz="900">
                <a:solidFill>
                  <a:srgbClr val="202124"/>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t.branch_id</a:t>
            </a:r>
            <a:r>
              <a:rPr lang="en" sz="900">
                <a:solidFill>
                  <a:srgbClr val="202124"/>
                </a:solidFill>
                <a:highlight>
                  <a:srgbClr val="FFFFFF"/>
                </a:highlight>
                <a:latin typeface="Roboto Mono"/>
                <a:ea typeface="Roboto Mono"/>
                <a:cs typeface="Roboto Mono"/>
                <a:sym typeface="Roboto Mono"/>
              </a:rPr>
              <a:t>,</a:t>
            </a:r>
            <a:endParaRPr sz="900">
              <a:solidFill>
                <a:srgbClr val="202124"/>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 sz="900">
                <a:solidFill>
                  <a:srgbClr val="202124"/>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kc.branch_name</a:t>
            </a:r>
            <a:r>
              <a:rPr lang="en" sz="900">
                <a:solidFill>
                  <a:srgbClr val="202124"/>
                </a:solidFill>
                <a:highlight>
                  <a:srgbClr val="FFFFFF"/>
                </a:highlight>
                <a:latin typeface="Roboto Mono"/>
                <a:ea typeface="Roboto Mono"/>
                <a:cs typeface="Roboto Mono"/>
                <a:sym typeface="Roboto Mono"/>
              </a:rPr>
              <a:t>,</a:t>
            </a:r>
            <a:endParaRPr sz="900">
              <a:solidFill>
                <a:srgbClr val="202124"/>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 sz="900">
                <a:solidFill>
                  <a:srgbClr val="202124"/>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kc.kota</a:t>
            </a:r>
            <a:r>
              <a:rPr lang="en" sz="900">
                <a:solidFill>
                  <a:srgbClr val="202124"/>
                </a:solidFill>
                <a:highlight>
                  <a:srgbClr val="FFFFFF"/>
                </a:highlight>
                <a:latin typeface="Roboto Mono"/>
                <a:ea typeface="Roboto Mono"/>
                <a:cs typeface="Roboto Mono"/>
                <a:sym typeface="Roboto Mono"/>
              </a:rPr>
              <a:t>,</a:t>
            </a:r>
            <a:endParaRPr sz="900">
              <a:solidFill>
                <a:srgbClr val="202124"/>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 sz="900">
                <a:solidFill>
                  <a:srgbClr val="202124"/>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kc.provinsi</a:t>
            </a:r>
            <a:r>
              <a:rPr lang="en" sz="900">
                <a:solidFill>
                  <a:srgbClr val="202124"/>
                </a:solidFill>
                <a:highlight>
                  <a:srgbClr val="FFFFFF"/>
                </a:highlight>
                <a:latin typeface="Roboto Mono"/>
                <a:ea typeface="Roboto Mono"/>
                <a:cs typeface="Roboto Mono"/>
                <a:sym typeface="Roboto Mono"/>
              </a:rPr>
              <a:t>,</a:t>
            </a:r>
            <a:endParaRPr sz="900">
              <a:solidFill>
                <a:srgbClr val="202124"/>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 sz="900">
                <a:solidFill>
                  <a:srgbClr val="202124"/>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kc.rating</a:t>
            </a:r>
            <a:r>
              <a:rPr lang="en" sz="900">
                <a:solidFill>
                  <a:srgbClr val="202124"/>
                </a:solidFill>
                <a:highlight>
                  <a:srgbClr val="FFFFFF"/>
                </a:highlight>
                <a:latin typeface="Roboto Mono"/>
                <a:ea typeface="Roboto Mono"/>
                <a:cs typeface="Roboto Mono"/>
                <a:sym typeface="Roboto Mono"/>
              </a:rPr>
              <a:t> </a:t>
            </a:r>
            <a:r>
              <a:rPr lang="en" sz="900">
                <a:solidFill>
                  <a:srgbClr val="1967D2"/>
                </a:solidFill>
                <a:highlight>
                  <a:srgbClr val="FFFFFF"/>
                </a:highlight>
                <a:latin typeface="Roboto Mono"/>
                <a:ea typeface="Roboto Mono"/>
                <a:cs typeface="Roboto Mono"/>
                <a:sym typeface="Roboto Mono"/>
              </a:rPr>
              <a:t>AS</a:t>
            </a:r>
            <a:r>
              <a:rPr lang="en" sz="900">
                <a:solidFill>
                  <a:srgbClr val="202124"/>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rating_cabang</a:t>
            </a:r>
            <a:r>
              <a:rPr lang="en" sz="900">
                <a:solidFill>
                  <a:srgbClr val="202124"/>
                </a:solidFill>
                <a:highlight>
                  <a:srgbClr val="FFFFFF"/>
                </a:highlight>
                <a:latin typeface="Roboto Mono"/>
                <a:ea typeface="Roboto Mono"/>
                <a:cs typeface="Roboto Mono"/>
                <a:sym typeface="Roboto Mono"/>
              </a:rPr>
              <a:t>,</a:t>
            </a:r>
            <a:endParaRPr sz="900">
              <a:solidFill>
                <a:srgbClr val="202124"/>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 sz="900">
                <a:solidFill>
                  <a:srgbClr val="202124"/>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t.customer_name</a:t>
            </a:r>
            <a:r>
              <a:rPr lang="en" sz="900">
                <a:solidFill>
                  <a:srgbClr val="202124"/>
                </a:solidFill>
                <a:highlight>
                  <a:srgbClr val="FFFFFF"/>
                </a:highlight>
                <a:latin typeface="Roboto Mono"/>
                <a:ea typeface="Roboto Mono"/>
                <a:cs typeface="Roboto Mono"/>
                <a:sym typeface="Roboto Mono"/>
              </a:rPr>
              <a:t>,</a:t>
            </a:r>
            <a:endParaRPr sz="900">
              <a:solidFill>
                <a:srgbClr val="202124"/>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 sz="900">
                <a:solidFill>
                  <a:srgbClr val="202124"/>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t.product_id</a:t>
            </a:r>
            <a:r>
              <a:rPr lang="en" sz="900">
                <a:solidFill>
                  <a:srgbClr val="202124"/>
                </a:solidFill>
                <a:highlight>
                  <a:srgbClr val="FFFFFF"/>
                </a:highlight>
                <a:latin typeface="Roboto Mono"/>
                <a:ea typeface="Roboto Mono"/>
                <a:cs typeface="Roboto Mono"/>
                <a:sym typeface="Roboto Mono"/>
              </a:rPr>
              <a:t>,</a:t>
            </a:r>
            <a:endParaRPr sz="900">
              <a:solidFill>
                <a:srgbClr val="202124"/>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 sz="900">
                <a:solidFill>
                  <a:srgbClr val="202124"/>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p.product_name</a:t>
            </a:r>
            <a:r>
              <a:rPr lang="en" sz="900">
                <a:solidFill>
                  <a:srgbClr val="202124"/>
                </a:solidFill>
                <a:highlight>
                  <a:srgbClr val="FFFFFF"/>
                </a:highlight>
                <a:latin typeface="Roboto Mono"/>
                <a:ea typeface="Roboto Mono"/>
                <a:cs typeface="Roboto Mono"/>
                <a:sym typeface="Roboto Mono"/>
              </a:rPr>
              <a:t>,</a:t>
            </a:r>
            <a:endParaRPr sz="900">
              <a:solidFill>
                <a:srgbClr val="202124"/>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 sz="900">
                <a:solidFill>
                  <a:srgbClr val="202124"/>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p.product_category</a:t>
            </a:r>
            <a:r>
              <a:rPr lang="en" sz="900">
                <a:solidFill>
                  <a:srgbClr val="202124"/>
                </a:solidFill>
                <a:highlight>
                  <a:srgbClr val="FFFFFF"/>
                </a:highlight>
                <a:latin typeface="Roboto Mono"/>
                <a:ea typeface="Roboto Mono"/>
                <a:cs typeface="Roboto Mono"/>
                <a:sym typeface="Roboto Mono"/>
              </a:rPr>
              <a:t>,</a:t>
            </a:r>
            <a:endParaRPr sz="900">
              <a:solidFill>
                <a:srgbClr val="202124"/>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 sz="900">
                <a:solidFill>
                  <a:srgbClr val="202124"/>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p.price</a:t>
            </a:r>
            <a:r>
              <a:rPr lang="en" sz="900">
                <a:solidFill>
                  <a:srgbClr val="202124"/>
                </a:solidFill>
                <a:highlight>
                  <a:srgbClr val="FFFFFF"/>
                </a:highlight>
                <a:latin typeface="Roboto Mono"/>
                <a:ea typeface="Roboto Mono"/>
                <a:cs typeface="Roboto Mono"/>
                <a:sym typeface="Roboto Mono"/>
              </a:rPr>
              <a:t> </a:t>
            </a:r>
            <a:r>
              <a:rPr lang="en" sz="900">
                <a:solidFill>
                  <a:srgbClr val="1967D2"/>
                </a:solidFill>
                <a:highlight>
                  <a:srgbClr val="FFFFFF"/>
                </a:highlight>
                <a:latin typeface="Roboto Mono"/>
                <a:ea typeface="Roboto Mono"/>
                <a:cs typeface="Roboto Mono"/>
                <a:sym typeface="Roboto Mono"/>
              </a:rPr>
              <a:t>AS</a:t>
            </a:r>
            <a:r>
              <a:rPr lang="en" sz="900">
                <a:solidFill>
                  <a:srgbClr val="202124"/>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actual_price</a:t>
            </a:r>
            <a:r>
              <a:rPr lang="en" sz="900">
                <a:solidFill>
                  <a:srgbClr val="202124"/>
                </a:solidFill>
                <a:highlight>
                  <a:srgbClr val="FFFFFF"/>
                </a:highlight>
                <a:latin typeface="Roboto Mono"/>
                <a:ea typeface="Roboto Mono"/>
                <a:cs typeface="Roboto Mono"/>
                <a:sym typeface="Roboto Mono"/>
              </a:rPr>
              <a:t>,</a:t>
            </a:r>
            <a:endParaRPr sz="900">
              <a:solidFill>
                <a:srgbClr val="202124"/>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 sz="900">
                <a:solidFill>
                  <a:srgbClr val="202124"/>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t.discount_percentage</a:t>
            </a:r>
            <a:r>
              <a:rPr lang="en" sz="900">
                <a:solidFill>
                  <a:srgbClr val="202124"/>
                </a:solidFill>
                <a:highlight>
                  <a:srgbClr val="FFFFFF"/>
                </a:highlight>
                <a:latin typeface="Roboto Mono"/>
                <a:ea typeface="Roboto Mono"/>
                <a:cs typeface="Roboto Mono"/>
                <a:sym typeface="Roboto Mono"/>
              </a:rPr>
              <a:t>,</a:t>
            </a:r>
            <a:endParaRPr sz="900">
              <a:solidFill>
                <a:srgbClr val="202124"/>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 sz="900">
                <a:solidFill>
                  <a:srgbClr val="202124"/>
                </a:solidFill>
                <a:highlight>
                  <a:srgbClr val="FFFFFF"/>
                </a:highlight>
                <a:latin typeface="Roboto Mono"/>
                <a:ea typeface="Roboto Mono"/>
                <a:cs typeface="Roboto Mono"/>
                <a:sym typeface="Roboto Mono"/>
              </a:rPr>
              <a:t>    </a:t>
            </a:r>
            <a:endParaRPr sz="2000">
              <a:solidFill>
                <a:schemeClr val="dk1"/>
              </a:solidFill>
              <a:latin typeface="Rubik"/>
              <a:ea typeface="Rubik"/>
              <a:cs typeface="Rubik"/>
              <a:sym typeface="Rubik"/>
            </a:endParaRPr>
          </a:p>
        </p:txBody>
      </p:sp>
      <p:sp>
        <p:nvSpPr>
          <p:cNvPr id="119" name="Google Shape;119;g23ec2985a68_1_49"/>
          <p:cNvSpPr txBox="1"/>
          <p:nvPr/>
        </p:nvSpPr>
        <p:spPr>
          <a:xfrm>
            <a:off x="3743100" y="412825"/>
            <a:ext cx="2643600" cy="405600"/>
          </a:xfrm>
          <a:prstGeom prst="rect">
            <a:avLst/>
          </a:prstGeom>
          <a:noFill/>
          <a:ln>
            <a:noFill/>
          </a:ln>
        </p:spPr>
        <p:txBody>
          <a:bodyPr anchorCtr="0" anchor="t" bIns="91425" lIns="91425" spcFirstLastPara="1" rIns="91425" wrap="square" tIns="91425">
            <a:noAutofit/>
          </a:bodyPr>
          <a:lstStyle/>
          <a:p>
            <a:pPr indent="0" lvl="0" marL="0" rtl="0" algn="l">
              <a:lnSpc>
                <a:spcPct val="133333"/>
              </a:lnSpc>
              <a:spcBef>
                <a:spcPts val="0"/>
              </a:spcBef>
              <a:spcAft>
                <a:spcPts val="0"/>
              </a:spcAft>
              <a:buClr>
                <a:schemeClr val="dk1"/>
              </a:buClr>
              <a:buSzPts val="1100"/>
              <a:buFont typeface="Arial"/>
              <a:buNone/>
            </a:pPr>
            <a:r>
              <a:rPr lang="en" sz="900">
                <a:solidFill>
                  <a:srgbClr val="1967D2"/>
                </a:solidFill>
                <a:highlight>
                  <a:srgbClr val="FFFFFF"/>
                </a:highlight>
                <a:latin typeface="Roboto Mono"/>
                <a:ea typeface="Roboto Mono"/>
                <a:cs typeface="Roboto Mono"/>
                <a:sym typeface="Roboto Mono"/>
              </a:rPr>
              <a:t>CASE</a:t>
            </a:r>
            <a:endParaRPr sz="900">
              <a:solidFill>
                <a:srgbClr val="1967D2"/>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 sz="900">
                <a:solidFill>
                  <a:srgbClr val="202124"/>
                </a:solidFill>
                <a:highlight>
                  <a:srgbClr val="FFFFFF"/>
                </a:highlight>
                <a:latin typeface="Roboto Mono"/>
                <a:ea typeface="Roboto Mono"/>
                <a:cs typeface="Roboto Mono"/>
                <a:sym typeface="Roboto Mono"/>
              </a:rPr>
              <a:t>        </a:t>
            </a:r>
            <a:r>
              <a:rPr lang="en" sz="900">
                <a:solidFill>
                  <a:srgbClr val="1967D2"/>
                </a:solidFill>
                <a:highlight>
                  <a:srgbClr val="FFFFFF"/>
                </a:highlight>
                <a:latin typeface="Roboto Mono"/>
                <a:ea typeface="Roboto Mono"/>
                <a:cs typeface="Roboto Mono"/>
                <a:sym typeface="Roboto Mono"/>
              </a:rPr>
              <a:t>WHEN</a:t>
            </a:r>
            <a:r>
              <a:rPr lang="en" sz="900">
                <a:solidFill>
                  <a:srgbClr val="202124"/>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t.price</a:t>
            </a:r>
            <a:r>
              <a:rPr lang="en" sz="900">
                <a:solidFill>
                  <a:srgbClr val="202124"/>
                </a:solidFill>
                <a:highlight>
                  <a:srgbClr val="FFFFFF"/>
                </a:highlight>
                <a:latin typeface="Roboto Mono"/>
                <a:ea typeface="Roboto Mono"/>
                <a:cs typeface="Roboto Mono"/>
                <a:sym typeface="Roboto Mono"/>
              </a:rPr>
              <a:t> </a:t>
            </a:r>
            <a:r>
              <a:rPr lang="en" sz="900">
                <a:solidFill>
                  <a:srgbClr val="3C4043"/>
                </a:solidFill>
                <a:highlight>
                  <a:srgbClr val="FFFFFF"/>
                </a:highlight>
                <a:latin typeface="Roboto Mono"/>
                <a:ea typeface="Roboto Mono"/>
                <a:cs typeface="Roboto Mono"/>
                <a:sym typeface="Roboto Mono"/>
              </a:rPr>
              <a:t>&lt;=</a:t>
            </a:r>
            <a:r>
              <a:rPr lang="en" sz="900">
                <a:solidFill>
                  <a:srgbClr val="202124"/>
                </a:solidFill>
                <a:highlight>
                  <a:srgbClr val="FFFFFF"/>
                </a:highlight>
                <a:latin typeface="Roboto Mono"/>
                <a:ea typeface="Roboto Mono"/>
                <a:cs typeface="Roboto Mono"/>
                <a:sym typeface="Roboto Mono"/>
              </a:rPr>
              <a:t> </a:t>
            </a:r>
            <a:r>
              <a:rPr lang="en" sz="900">
                <a:solidFill>
                  <a:srgbClr val="B06000"/>
                </a:solidFill>
                <a:highlight>
                  <a:srgbClr val="FFFFFF"/>
                </a:highlight>
                <a:latin typeface="Roboto Mono"/>
                <a:ea typeface="Roboto Mono"/>
                <a:cs typeface="Roboto Mono"/>
                <a:sym typeface="Roboto Mono"/>
              </a:rPr>
              <a:t>50000</a:t>
            </a:r>
            <a:r>
              <a:rPr lang="en" sz="900">
                <a:solidFill>
                  <a:srgbClr val="202124"/>
                </a:solidFill>
                <a:highlight>
                  <a:srgbClr val="FFFFFF"/>
                </a:highlight>
                <a:latin typeface="Roboto Mono"/>
                <a:ea typeface="Roboto Mono"/>
                <a:cs typeface="Roboto Mono"/>
                <a:sym typeface="Roboto Mono"/>
              </a:rPr>
              <a:t> </a:t>
            </a:r>
            <a:r>
              <a:rPr lang="en" sz="900">
                <a:solidFill>
                  <a:srgbClr val="1967D2"/>
                </a:solidFill>
                <a:highlight>
                  <a:srgbClr val="FFFFFF"/>
                </a:highlight>
                <a:latin typeface="Roboto Mono"/>
                <a:ea typeface="Roboto Mono"/>
                <a:cs typeface="Roboto Mono"/>
                <a:sym typeface="Roboto Mono"/>
              </a:rPr>
              <a:t>THEN</a:t>
            </a:r>
            <a:r>
              <a:rPr lang="en" sz="900">
                <a:solidFill>
                  <a:srgbClr val="202124"/>
                </a:solidFill>
                <a:highlight>
                  <a:srgbClr val="FFFFFF"/>
                </a:highlight>
                <a:latin typeface="Roboto Mono"/>
                <a:ea typeface="Roboto Mono"/>
                <a:cs typeface="Roboto Mono"/>
                <a:sym typeface="Roboto Mono"/>
              </a:rPr>
              <a:t> </a:t>
            </a:r>
            <a:r>
              <a:rPr lang="en" sz="900">
                <a:solidFill>
                  <a:srgbClr val="B06000"/>
                </a:solidFill>
                <a:highlight>
                  <a:srgbClr val="FFFFFF"/>
                </a:highlight>
                <a:latin typeface="Roboto Mono"/>
                <a:ea typeface="Roboto Mono"/>
                <a:cs typeface="Roboto Mono"/>
                <a:sym typeface="Roboto Mono"/>
              </a:rPr>
              <a:t>0.10</a:t>
            </a:r>
            <a:endParaRPr sz="900">
              <a:solidFill>
                <a:srgbClr val="B06000"/>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 sz="900">
                <a:solidFill>
                  <a:srgbClr val="202124"/>
                </a:solidFill>
                <a:highlight>
                  <a:srgbClr val="FFFFFF"/>
                </a:highlight>
                <a:latin typeface="Roboto Mono"/>
                <a:ea typeface="Roboto Mono"/>
                <a:cs typeface="Roboto Mono"/>
                <a:sym typeface="Roboto Mono"/>
              </a:rPr>
              <a:t>        </a:t>
            </a:r>
            <a:r>
              <a:rPr lang="en" sz="900">
                <a:solidFill>
                  <a:srgbClr val="1967D2"/>
                </a:solidFill>
                <a:highlight>
                  <a:srgbClr val="FFFFFF"/>
                </a:highlight>
                <a:latin typeface="Roboto Mono"/>
                <a:ea typeface="Roboto Mono"/>
                <a:cs typeface="Roboto Mono"/>
                <a:sym typeface="Roboto Mono"/>
              </a:rPr>
              <a:t>WHEN</a:t>
            </a:r>
            <a:r>
              <a:rPr lang="en" sz="900">
                <a:solidFill>
                  <a:srgbClr val="202124"/>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t.price</a:t>
            </a:r>
            <a:r>
              <a:rPr lang="en" sz="900">
                <a:solidFill>
                  <a:srgbClr val="202124"/>
                </a:solidFill>
                <a:highlight>
                  <a:srgbClr val="FFFFFF"/>
                </a:highlight>
                <a:latin typeface="Roboto Mono"/>
                <a:ea typeface="Roboto Mono"/>
                <a:cs typeface="Roboto Mono"/>
                <a:sym typeface="Roboto Mono"/>
              </a:rPr>
              <a:t> </a:t>
            </a:r>
            <a:r>
              <a:rPr lang="en" sz="900">
                <a:solidFill>
                  <a:srgbClr val="3C4043"/>
                </a:solidFill>
                <a:highlight>
                  <a:srgbClr val="FFFFFF"/>
                </a:highlight>
                <a:latin typeface="Roboto Mono"/>
                <a:ea typeface="Roboto Mono"/>
                <a:cs typeface="Roboto Mono"/>
                <a:sym typeface="Roboto Mono"/>
              </a:rPr>
              <a:t>&gt;</a:t>
            </a:r>
            <a:r>
              <a:rPr lang="en" sz="900">
                <a:solidFill>
                  <a:srgbClr val="202124"/>
                </a:solidFill>
                <a:highlight>
                  <a:srgbClr val="FFFFFF"/>
                </a:highlight>
                <a:latin typeface="Roboto Mono"/>
                <a:ea typeface="Roboto Mono"/>
                <a:cs typeface="Roboto Mono"/>
                <a:sym typeface="Roboto Mono"/>
              </a:rPr>
              <a:t> </a:t>
            </a:r>
            <a:r>
              <a:rPr lang="en" sz="900">
                <a:solidFill>
                  <a:srgbClr val="B06000"/>
                </a:solidFill>
                <a:highlight>
                  <a:srgbClr val="FFFFFF"/>
                </a:highlight>
                <a:latin typeface="Roboto Mono"/>
                <a:ea typeface="Roboto Mono"/>
                <a:cs typeface="Roboto Mono"/>
                <a:sym typeface="Roboto Mono"/>
              </a:rPr>
              <a:t>50000</a:t>
            </a:r>
            <a:r>
              <a:rPr lang="en" sz="900">
                <a:solidFill>
                  <a:srgbClr val="202124"/>
                </a:solidFill>
                <a:highlight>
                  <a:srgbClr val="FFFFFF"/>
                </a:highlight>
                <a:latin typeface="Roboto Mono"/>
                <a:ea typeface="Roboto Mono"/>
                <a:cs typeface="Roboto Mono"/>
                <a:sym typeface="Roboto Mono"/>
              </a:rPr>
              <a:t> </a:t>
            </a:r>
            <a:r>
              <a:rPr lang="en" sz="900">
                <a:solidFill>
                  <a:srgbClr val="1967D2"/>
                </a:solidFill>
                <a:highlight>
                  <a:srgbClr val="FFFFFF"/>
                </a:highlight>
                <a:latin typeface="Roboto Mono"/>
                <a:ea typeface="Roboto Mono"/>
                <a:cs typeface="Roboto Mono"/>
                <a:sym typeface="Roboto Mono"/>
              </a:rPr>
              <a:t>AND</a:t>
            </a:r>
            <a:r>
              <a:rPr lang="en" sz="900">
                <a:solidFill>
                  <a:srgbClr val="202124"/>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t.price</a:t>
            </a:r>
            <a:r>
              <a:rPr lang="en" sz="900">
                <a:solidFill>
                  <a:srgbClr val="202124"/>
                </a:solidFill>
                <a:highlight>
                  <a:srgbClr val="FFFFFF"/>
                </a:highlight>
                <a:latin typeface="Roboto Mono"/>
                <a:ea typeface="Roboto Mono"/>
                <a:cs typeface="Roboto Mono"/>
                <a:sym typeface="Roboto Mono"/>
              </a:rPr>
              <a:t> </a:t>
            </a:r>
            <a:r>
              <a:rPr lang="en" sz="900">
                <a:solidFill>
                  <a:srgbClr val="3C4043"/>
                </a:solidFill>
                <a:highlight>
                  <a:srgbClr val="FFFFFF"/>
                </a:highlight>
                <a:latin typeface="Roboto Mono"/>
                <a:ea typeface="Roboto Mono"/>
                <a:cs typeface="Roboto Mono"/>
                <a:sym typeface="Roboto Mono"/>
              </a:rPr>
              <a:t>&lt;=</a:t>
            </a:r>
            <a:r>
              <a:rPr lang="en" sz="900">
                <a:solidFill>
                  <a:srgbClr val="202124"/>
                </a:solidFill>
                <a:highlight>
                  <a:srgbClr val="FFFFFF"/>
                </a:highlight>
                <a:latin typeface="Roboto Mono"/>
                <a:ea typeface="Roboto Mono"/>
                <a:cs typeface="Roboto Mono"/>
                <a:sym typeface="Roboto Mono"/>
              </a:rPr>
              <a:t> </a:t>
            </a:r>
            <a:r>
              <a:rPr lang="en" sz="900">
                <a:solidFill>
                  <a:srgbClr val="B06000"/>
                </a:solidFill>
                <a:highlight>
                  <a:srgbClr val="FFFFFF"/>
                </a:highlight>
                <a:latin typeface="Roboto Mono"/>
                <a:ea typeface="Roboto Mono"/>
                <a:cs typeface="Roboto Mono"/>
                <a:sym typeface="Roboto Mono"/>
              </a:rPr>
              <a:t>100000</a:t>
            </a:r>
            <a:r>
              <a:rPr lang="en" sz="900">
                <a:solidFill>
                  <a:srgbClr val="202124"/>
                </a:solidFill>
                <a:highlight>
                  <a:srgbClr val="FFFFFF"/>
                </a:highlight>
                <a:latin typeface="Roboto Mono"/>
                <a:ea typeface="Roboto Mono"/>
                <a:cs typeface="Roboto Mono"/>
                <a:sym typeface="Roboto Mono"/>
              </a:rPr>
              <a:t> </a:t>
            </a:r>
            <a:r>
              <a:rPr lang="en" sz="900">
                <a:solidFill>
                  <a:srgbClr val="1967D2"/>
                </a:solidFill>
                <a:highlight>
                  <a:srgbClr val="FFFFFF"/>
                </a:highlight>
                <a:latin typeface="Roboto Mono"/>
                <a:ea typeface="Roboto Mono"/>
                <a:cs typeface="Roboto Mono"/>
                <a:sym typeface="Roboto Mono"/>
              </a:rPr>
              <a:t>THEN</a:t>
            </a:r>
            <a:r>
              <a:rPr lang="en" sz="900">
                <a:solidFill>
                  <a:srgbClr val="202124"/>
                </a:solidFill>
                <a:highlight>
                  <a:srgbClr val="FFFFFF"/>
                </a:highlight>
                <a:latin typeface="Roboto Mono"/>
                <a:ea typeface="Roboto Mono"/>
                <a:cs typeface="Roboto Mono"/>
                <a:sym typeface="Roboto Mono"/>
              </a:rPr>
              <a:t> </a:t>
            </a:r>
            <a:r>
              <a:rPr lang="en" sz="900">
                <a:solidFill>
                  <a:srgbClr val="B06000"/>
                </a:solidFill>
                <a:highlight>
                  <a:srgbClr val="FFFFFF"/>
                </a:highlight>
                <a:latin typeface="Roboto Mono"/>
                <a:ea typeface="Roboto Mono"/>
                <a:cs typeface="Roboto Mono"/>
                <a:sym typeface="Roboto Mono"/>
              </a:rPr>
              <a:t>0.15</a:t>
            </a:r>
            <a:endParaRPr sz="900">
              <a:solidFill>
                <a:srgbClr val="B06000"/>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 sz="900">
                <a:solidFill>
                  <a:srgbClr val="202124"/>
                </a:solidFill>
                <a:highlight>
                  <a:srgbClr val="FFFFFF"/>
                </a:highlight>
                <a:latin typeface="Roboto Mono"/>
                <a:ea typeface="Roboto Mono"/>
                <a:cs typeface="Roboto Mono"/>
                <a:sym typeface="Roboto Mono"/>
              </a:rPr>
              <a:t>        </a:t>
            </a:r>
            <a:r>
              <a:rPr lang="en" sz="900">
                <a:solidFill>
                  <a:srgbClr val="1967D2"/>
                </a:solidFill>
                <a:highlight>
                  <a:srgbClr val="FFFFFF"/>
                </a:highlight>
                <a:latin typeface="Roboto Mono"/>
                <a:ea typeface="Roboto Mono"/>
                <a:cs typeface="Roboto Mono"/>
                <a:sym typeface="Roboto Mono"/>
              </a:rPr>
              <a:t>WHEN</a:t>
            </a:r>
            <a:r>
              <a:rPr lang="en" sz="900">
                <a:solidFill>
                  <a:srgbClr val="202124"/>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t.price</a:t>
            </a:r>
            <a:r>
              <a:rPr lang="en" sz="900">
                <a:solidFill>
                  <a:srgbClr val="202124"/>
                </a:solidFill>
                <a:highlight>
                  <a:srgbClr val="FFFFFF"/>
                </a:highlight>
                <a:latin typeface="Roboto Mono"/>
                <a:ea typeface="Roboto Mono"/>
                <a:cs typeface="Roboto Mono"/>
                <a:sym typeface="Roboto Mono"/>
              </a:rPr>
              <a:t> </a:t>
            </a:r>
            <a:r>
              <a:rPr lang="en" sz="900">
                <a:solidFill>
                  <a:srgbClr val="3C4043"/>
                </a:solidFill>
                <a:highlight>
                  <a:srgbClr val="FFFFFF"/>
                </a:highlight>
                <a:latin typeface="Roboto Mono"/>
                <a:ea typeface="Roboto Mono"/>
                <a:cs typeface="Roboto Mono"/>
                <a:sym typeface="Roboto Mono"/>
              </a:rPr>
              <a:t>&gt;</a:t>
            </a:r>
            <a:r>
              <a:rPr lang="en" sz="900">
                <a:solidFill>
                  <a:srgbClr val="202124"/>
                </a:solidFill>
                <a:highlight>
                  <a:srgbClr val="FFFFFF"/>
                </a:highlight>
                <a:latin typeface="Roboto Mono"/>
                <a:ea typeface="Roboto Mono"/>
                <a:cs typeface="Roboto Mono"/>
                <a:sym typeface="Roboto Mono"/>
              </a:rPr>
              <a:t> </a:t>
            </a:r>
            <a:r>
              <a:rPr lang="en" sz="900">
                <a:solidFill>
                  <a:srgbClr val="B06000"/>
                </a:solidFill>
                <a:highlight>
                  <a:srgbClr val="FFFFFF"/>
                </a:highlight>
                <a:latin typeface="Roboto Mono"/>
                <a:ea typeface="Roboto Mono"/>
                <a:cs typeface="Roboto Mono"/>
                <a:sym typeface="Roboto Mono"/>
              </a:rPr>
              <a:t>100000</a:t>
            </a:r>
            <a:r>
              <a:rPr lang="en" sz="900">
                <a:solidFill>
                  <a:srgbClr val="202124"/>
                </a:solidFill>
                <a:highlight>
                  <a:srgbClr val="FFFFFF"/>
                </a:highlight>
                <a:latin typeface="Roboto Mono"/>
                <a:ea typeface="Roboto Mono"/>
                <a:cs typeface="Roboto Mono"/>
                <a:sym typeface="Roboto Mono"/>
              </a:rPr>
              <a:t> </a:t>
            </a:r>
            <a:r>
              <a:rPr lang="en" sz="900">
                <a:solidFill>
                  <a:srgbClr val="1967D2"/>
                </a:solidFill>
                <a:highlight>
                  <a:srgbClr val="FFFFFF"/>
                </a:highlight>
                <a:latin typeface="Roboto Mono"/>
                <a:ea typeface="Roboto Mono"/>
                <a:cs typeface="Roboto Mono"/>
                <a:sym typeface="Roboto Mono"/>
              </a:rPr>
              <a:t>AND</a:t>
            </a:r>
            <a:r>
              <a:rPr lang="en" sz="900">
                <a:solidFill>
                  <a:srgbClr val="202124"/>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t.price</a:t>
            </a:r>
            <a:r>
              <a:rPr lang="en" sz="900">
                <a:solidFill>
                  <a:srgbClr val="202124"/>
                </a:solidFill>
                <a:highlight>
                  <a:srgbClr val="FFFFFF"/>
                </a:highlight>
                <a:latin typeface="Roboto Mono"/>
                <a:ea typeface="Roboto Mono"/>
                <a:cs typeface="Roboto Mono"/>
                <a:sym typeface="Roboto Mono"/>
              </a:rPr>
              <a:t> </a:t>
            </a:r>
            <a:r>
              <a:rPr lang="en" sz="900">
                <a:solidFill>
                  <a:srgbClr val="3C4043"/>
                </a:solidFill>
                <a:highlight>
                  <a:srgbClr val="FFFFFF"/>
                </a:highlight>
                <a:latin typeface="Roboto Mono"/>
                <a:ea typeface="Roboto Mono"/>
                <a:cs typeface="Roboto Mono"/>
                <a:sym typeface="Roboto Mono"/>
              </a:rPr>
              <a:t>&lt;=</a:t>
            </a:r>
            <a:r>
              <a:rPr lang="en" sz="900">
                <a:solidFill>
                  <a:srgbClr val="202124"/>
                </a:solidFill>
                <a:highlight>
                  <a:srgbClr val="FFFFFF"/>
                </a:highlight>
                <a:latin typeface="Roboto Mono"/>
                <a:ea typeface="Roboto Mono"/>
                <a:cs typeface="Roboto Mono"/>
                <a:sym typeface="Roboto Mono"/>
              </a:rPr>
              <a:t> </a:t>
            </a:r>
            <a:r>
              <a:rPr lang="en" sz="900">
                <a:solidFill>
                  <a:srgbClr val="B06000"/>
                </a:solidFill>
                <a:highlight>
                  <a:srgbClr val="FFFFFF"/>
                </a:highlight>
                <a:latin typeface="Roboto Mono"/>
                <a:ea typeface="Roboto Mono"/>
                <a:cs typeface="Roboto Mono"/>
                <a:sym typeface="Roboto Mono"/>
              </a:rPr>
              <a:t>300000</a:t>
            </a:r>
            <a:r>
              <a:rPr lang="en" sz="900">
                <a:solidFill>
                  <a:srgbClr val="202124"/>
                </a:solidFill>
                <a:highlight>
                  <a:srgbClr val="FFFFFF"/>
                </a:highlight>
                <a:latin typeface="Roboto Mono"/>
                <a:ea typeface="Roboto Mono"/>
                <a:cs typeface="Roboto Mono"/>
                <a:sym typeface="Roboto Mono"/>
              </a:rPr>
              <a:t> </a:t>
            </a:r>
            <a:r>
              <a:rPr lang="en" sz="900">
                <a:solidFill>
                  <a:srgbClr val="1967D2"/>
                </a:solidFill>
                <a:highlight>
                  <a:srgbClr val="FFFFFF"/>
                </a:highlight>
                <a:latin typeface="Roboto Mono"/>
                <a:ea typeface="Roboto Mono"/>
                <a:cs typeface="Roboto Mono"/>
                <a:sym typeface="Roboto Mono"/>
              </a:rPr>
              <a:t>THEN</a:t>
            </a:r>
            <a:r>
              <a:rPr lang="en" sz="900">
                <a:solidFill>
                  <a:srgbClr val="202124"/>
                </a:solidFill>
                <a:highlight>
                  <a:srgbClr val="FFFFFF"/>
                </a:highlight>
                <a:latin typeface="Roboto Mono"/>
                <a:ea typeface="Roboto Mono"/>
                <a:cs typeface="Roboto Mono"/>
                <a:sym typeface="Roboto Mono"/>
              </a:rPr>
              <a:t> </a:t>
            </a:r>
            <a:r>
              <a:rPr lang="en" sz="900">
                <a:solidFill>
                  <a:srgbClr val="B06000"/>
                </a:solidFill>
                <a:highlight>
                  <a:srgbClr val="FFFFFF"/>
                </a:highlight>
                <a:latin typeface="Roboto Mono"/>
                <a:ea typeface="Roboto Mono"/>
                <a:cs typeface="Roboto Mono"/>
                <a:sym typeface="Roboto Mono"/>
              </a:rPr>
              <a:t>0.20</a:t>
            </a:r>
            <a:endParaRPr sz="900">
              <a:solidFill>
                <a:srgbClr val="B06000"/>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 sz="900">
                <a:solidFill>
                  <a:srgbClr val="202124"/>
                </a:solidFill>
                <a:highlight>
                  <a:srgbClr val="FFFFFF"/>
                </a:highlight>
                <a:latin typeface="Roboto Mono"/>
                <a:ea typeface="Roboto Mono"/>
                <a:cs typeface="Roboto Mono"/>
                <a:sym typeface="Roboto Mono"/>
              </a:rPr>
              <a:t>        </a:t>
            </a:r>
            <a:r>
              <a:rPr lang="en" sz="900">
                <a:solidFill>
                  <a:srgbClr val="1967D2"/>
                </a:solidFill>
                <a:highlight>
                  <a:srgbClr val="FFFFFF"/>
                </a:highlight>
                <a:latin typeface="Roboto Mono"/>
                <a:ea typeface="Roboto Mono"/>
                <a:cs typeface="Roboto Mono"/>
                <a:sym typeface="Roboto Mono"/>
              </a:rPr>
              <a:t>WHEN</a:t>
            </a:r>
            <a:r>
              <a:rPr lang="en" sz="900">
                <a:solidFill>
                  <a:srgbClr val="202124"/>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t.price</a:t>
            </a:r>
            <a:r>
              <a:rPr lang="en" sz="900">
                <a:solidFill>
                  <a:srgbClr val="202124"/>
                </a:solidFill>
                <a:highlight>
                  <a:srgbClr val="FFFFFF"/>
                </a:highlight>
                <a:latin typeface="Roboto Mono"/>
                <a:ea typeface="Roboto Mono"/>
                <a:cs typeface="Roboto Mono"/>
                <a:sym typeface="Roboto Mono"/>
              </a:rPr>
              <a:t> </a:t>
            </a:r>
            <a:r>
              <a:rPr lang="en" sz="900">
                <a:solidFill>
                  <a:srgbClr val="3C4043"/>
                </a:solidFill>
                <a:highlight>
                  <a:srgbClr val="FFFFFF"/>
                </a:highlight>
                <a:latin typeface="Roboto Mono"/>
                <a:ea typeface="Roboto Mono"/>
                <a:cs typeface="Roboto Mono"/>
                <a:sym typeface="Roboto Mono"/>
              </a:rPr>
              <a:t>&gt;</a:t>
            </a:r>
            <a:r>
              <a:rPr lang="en" sz="900">
                <a:solidFill>
                  <a:srgbClr val="202124"/>
                </a:solidFill>
                <a:highlight>
                  <a:srgbClr val="FFFFFF"/>
                </a:highlight>
                <a:latin typeface="Roboto Mono"/>
                <a:ea typeface="Roboto Mono"/>
                <a:cs typeface="Roboto Mono"/>
                <a:sym typeface="Roboto Mono"/>
              </a:rPr>
              <a:t> </a:t>
            </a:r>
            <a:r>
              <a:rPr lang="en" sz="900">
                <a:solidFill>
                  <a:srgbClr val="B06000"/>
                </a:solidFill>
                <a:highlight>
                  <a:srgbClr val="FFFFFF"/>
                </a:highlight>
                <a:latin typeface="Roboto Mono"/>
                <a:ea typeface="Roboto Mono"/>
                <a:cs typeface="Roboto Mono"/>
                <a:sym typeface="Roboto Mono"/>
              </a:rPr>
              <a:t>300000</a:t>
            </a:r>
            <a:r>
              <a:rPr lang="en" sz="900">
                <a:solidFill>
                  <a:srgbClr val="202124"/>
                </a:solidFill>
                <a:highlight>
                  <a:srgbClr val="FFFFFF"/>
                </a:highlight>
                <a:latin typeface="Roboto Mono"/>
                <a:ea typeface="Roboto Mono"/>
                <a:cs typeface="Roboto Mono"/>
                <a:sym typeface="Roboto Mono"/>
              </a:rPr>
              <a:t> </a:t>
            </a:r>
            <a:r>
              <a:rPr lang="en" sz="900">
                <a:solidFill>
                  <a:srgbClr val="1967D2"/>
                </a:solidFill>
                <a:highlight>
                  <a:srgbClr val="FFFFFF"/>
                </a:highlight>
                <a:latin typeface="Roboto Mono"/>
                <a:ea typeface="Roboto Mono"/>
                <a:cs typeface="Roboto Mono"/>
                <a:sym typeface="Roboto Mono"/>
              </a:rPr>
              <a:t>AND</a:t>
            </a:r>
            <a:r>
              <a:rPr lang="en" sz="900">
                <a:solidFill>
                  <a:srgbClr val="202124"/>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t.price</a:t>
            </a:r>
            <a:r>
              <a:rPr lang="en" sz="900">
                <a:solidFill>
                  <a:srgbClr val="202124"/>
                </a:solidFill>
                <a:highlight>
                  <a:srgbClr val="FFFFFF"/>
                </a:highlight>
                <a:latin typeface="Roboto Mono"/>
                <a:ea typeface="Roboto Mono"/>
                <a:cs typeface="Roboto Mono"/>
                <a:sym typeface="Roboto Mono"/>
              </a:rPr>
              <a:t> </a:t>
            </a:r>
            <a:r>
              <a:rPr lang="en" sz="900">
                <a:solidFill>
                  <a:srgbClr val="3C4043"/>
                </a:solidFill>
                <a:highlight>
                  <a:srgbClr val="FFFFFF"/>
                </a:highlight>
                <a:latin typeface="Roboto Mono"/>
                <a:ea typeface="Roboto Mono"/>
                <a:cs typeface="Roboto Mono"/>
                <a:sym typeface="Roboto Mono"/>
              </a:rPr>
              <a:t>&lt;=</a:t>
            </a:r>
            <a:r>
              <a:rPr lang="en" sz="900">
                <a:solidFill>
                  <a:srgbClr val="202124"/>
                </a:solidFill>
                <a:highlight>
                  <a:srgbClr val="FFFFFF"/>
                </a:highlight>
                <a:latin typeface="Roboto Mono"/>
                <a:ea typeface="Roboto Mono"/>
                <a:cs typeface="Roboto Mono"/>
                <a:sym typeface="Roboto Mono"/>
              </a:rPr>
              <a:t> </a:t>
            </a:r>
            <a:r>
              <a:rPr lang="en" sz="900">
                <a:solidFill>
                  <a:srgbClr val="B06000"/>
                </a:solidFill>
                <a:highlight>
                  <a:srgbClr val="FFFFFF"/>
                </a:highlight>
                <a:latin typeface="Roboto Mono"/>
                <a:ea typeface="Roboto Mono"/>
                <a:cs typeface="Roboto Mono"/>
                <a:sym typeface="Roboto Mono"/>
              </a:rPr>
              <a:t>500000</a:t>
            </a:r>
            <a:r>
              <a:rPr lang="en" sz="900">
                <a:solidFill>
                  <a:srgbClr val="202124"/>
                </a:solidFill>
                <a:highlight>
                  <a:srgbClr val="FFFFFF"/>
                </a:highlight>
                <a:latin typeface="Roboto Mono"/>
                <a:ea typeface="Roboto Mono"/>
                <a:cs typeface="Roboto Mono"/>
                <a:sym typeface="Roboto Mono"/>
              </a:rPr>
              <a:t> </a:t>
            </a:r>
            <a:r>
              <a:rPr lang="en" sz="900">
                <a:solidFill>
                  <a:srgbClr val="1967D2"/>
                </a:solidFill>
                <a:highlight>
                  <a:srgbClr val="FFFFFF"/>
                </a:highlight>
                <a:latin typeface="Roboto Mono"/>
                <a:ea typeface="Roboto Mono"/>
                <a:cs typeface="Roboto Mono"/>
                <a:sym typeface="Roboto Mono"/>
              </a:rPr>
              <a:t>THEN</a:t>
            </a:r>
            <a:r>
              <a:rPr lang="en" sz="900">
                <a:solidFill>
                  <a:srgbClr val="202124"/>
                </a:solidFill>
                <a:highlight>
                  <a:srgbClr val="FFFFFF"/>
                </a:highlight>
                <a:latin typeface="Roboto Mono"/>
                <a:ea typeface="Roboto Mono"/>
                <a:cs typeface="Roboto Mono"/>
                <a:sym typeface="Roboto Mono"/>
              </a:rPr>
              <a:t> </a:t>
            </a:r>
            <a:r>
              <a:rPr lang="en" sz="900">
                <a:solidFill>
                  <a:srgbClr val="B06000"/>
                </a:solidFill>
                <a:highlight>
                  <a:srgbClr val="FFFFFF"/>
                </a:highlight>
                <a:latin typeface="Roboto Mono"/>
                <a:ea typeface="Roboto Mono"/>
                <a:cs typeface="Roboto Mono"/>
                <a:sym typeface="Roboto Mono"/>
              </a:rPr>
              <a:t>0.25</a:t>
            </a:r>
            <a:endParaRPr sz="900">
              <a:solidFill>
                <a:srgbClr val="B06000"/>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 sz="900">
                <a:solidFill>
                  <a:srgbClr val="202124"/>
                </a:solidFill>
                <a:highlight>
                  <a:srgbClr val="FFFFFF"/>
                </a:highlight>
                <a:latin typeface="Roboto Mono"/>
                <a:ea typeface="Roboto Mono"/>
                <a:cs typeface="Roboto Mono"/>
                <a:sym typeface="Roboto Mono"/>
              </a:rPr>
              <a:t>        </a:t>
            </a:r>
            <a:r>
              <a:rPr lang="en" sz="900">
                <a:solidFill>
                  <a:srgbClr val="1967D2"/>
                </a:solidFill>
                <a:highlight>
                  <a:srgbClr val="FFFFFF"/>
                </a:highlight>
                <a:latin typeface="Roboto Mono"/>
                <a:ea typeface="Roboto Mono"/>
                <a:cs typeface="Roboto Mono"/>
                <a:sym typeface="Roboto Mono"/>
              </a:rPr>
              <a:t>WHEN</a:t>
            </a:r>
            <a:r>
              <a:rPr lang="en" sz="900">
                <a:solidFill>
                  <a:srgbClr val="202124"/>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t.price</a:t>
            </a:r>
            <a:r>
              <a:rPr lang="en" sz="900">
                <a:solidFill>
                  <a:srgbClr val="202124"/>
                </a:solidFill>
                <a:highlight>
                  <a:srgbClr val="FFFFFF"/>
                </a:highlight>
                <a:latin typeface="Roboto Mono"/>
                <a:ea typeface="Roboto Mono"/>
                <a:cs typeface="Roboto Mono"/>
                <a:sym typeface="Roboto Mono"/>
              </a:rPr>
              <a:t> </a:t>
            </a:r>
            <a:r>
              <a:rPr lang="en" sz="900">
                <a:solidFill>
                  <a:srgbClr val="3C4043"/>
                </a:solidFill>
                <a:highlight>
                  <a:srgbClr val="FFFFFF"/>
                </a:highlight>
                <a:latin typeface="Roboto Mono"/>
                <a:ea typeface="Roboto Mono"/>
                <a:cs typeface="Roboto Mono"/>
                <a:sym typeface="Roboto Mono"/>
              </a:rPr>
              <a:t>&gt;</a:t>
            </a:r>
            <a:r>
              <a:rPr lang="en" sz="900">
                <a:solidFill>
                  <a:srgbClr val="202124"/>
                </a:solidFill>
                <a:highlight>
                  <a:srgbClr val="FFFFFF"/>
                </a:highlight>
                <a:latin typeface="Roboto Mono"/>
                <a:ea typeface="Roboto Mono"/>
                <a:cs typeface="Roboto Mono"/>
                <a:sym typeface="Roboto Mono"/>
              </a:rPr>
              <a:t> </a:t>
            </a:r>
            <a:r>
              <a:rPr lang="en" sz="900">
                <a:solidFill>
                  <a:srgbClr val="B06000"/>
                </a:solidFill>
                <a:highlight>
                  <a:srgbClr val="FFFFFF"/>
                </a:highlight>
                <a:latin typeface="Roboto Mono"/>
                <a:ea typeface="Roboto Mono"/>
                <a:cs typeface="Roboto Mono"/>
                <a:sym typeface="Roboto Mono"/>
              </a:rPr>
              <a:t>500000</a:t>
            </a:r>
            <a:r>
              <a:rPr lang="en" sz="900">
                <a:solidFill>
                  <a:srgbClr val="202124"/>
                </a:solidFill>
                <a:highlight>
                  <a:srgbClr val="FFFFFF"/>
                </a:highlight>
                <a:latin typeface="Roboto Mono"/>
                <a:ea typeface="Roboto Mono"/>
                <a:cs typeface="Roboto Mono"/>
                <a:sym typeface="Roboto Mono"/>
              </a:rPr>
              <a:t> </a:t>
            </a:r>
            <a:r>
              <a:rPr lang="en" sz="900">
                <a:solidFill>
                  <a:srgbClr val="1967D2"/>
                </a:solidFill>
                <a:highlight>
                  <a:srgbClr val="FFFFFF"/>
                </a:highlight>
                <a:latin typeface="Roboto Mono"/>
                <a:ea typeface="Roboto Mono"/>
                <a:cs typeface="Roboto Mono"/>
                <a:sym typeface="Roboto Mono"/>
              </a:rPr>
              <a:t>THEN</a:t>
            </a:r>
            <a:r>
              <a:rPr lang="en" sz="900">
                <a:solidFill>
                  <a:srgbClr val="202124"/>
                </a:solidFill>
                <a:highlight>
                  <a:srgbClr val="FFFFFF"/>
                </a:highlight>
                <a:latin typeface="Roboto Mono"/>
                <a:ea typeface="Roboto Mono"/>
                <a:cs typeface="Roboto Mono"/>
                <a:sym typeface="Roboto Mono"/>
              </a:rPr>
              <a:t> </a:t>
            </a:r>
            <a:r>
              <a:rPr lang="en" sz="900">
                <a:solidFill>
                  <a:srgbClr val="B06000"/>
                </a:solidFill>
                <a:highlight>
                  <a:srgbClr val="FFFFFF"/>
                </a:highlight>
                <a:latin typeface="Roboto Mono"/>
                <a:ea typeface="Roboto Mono"/>
                <a:cs typeface="Roboto Mono"/>
                <a:sym typeface="Roboto Mono"/>
              </a:rPr>
              <a:t>0.30</a:t>
            </a:r>
            <a:endParaRPr sz="900">
              <a:solidFill>
                <a:srgbClr val="B06000"/>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 sz="900">
                <a:solidFill>
                  <a:srgbClr val="202124"/>
                </a:solidFill>
                <a:highlight>
                  <a:srgbClr val="FFFFFF"/>
                </a:highlight>
                <a:latin typeface="Roboto Mono"/>
                <a:ea typeface="Roboto Mono"/>
                <a:cs typeface="Roboto Mono"/>
                <a:sym typeface="Roboto Mono"/>
              </a:rPr>
              <a:t>    </a:t>
            </a:r>
            <a:r>
              <a:rPr lang="en" sz="900">
                <a:solidFill>
                  <a:srgbClr val="1967D2"/>
                </a:solidFill>
                <a:highlight>
                  <a:srgbClr val="FFFFFF"/>
                </a:highlight>
                <a:latin typeface="Roboto Mono"/>
                <a:ea typeface="Roboto Mono"/>
                <a:cs typeface="Roboto Mono"/>
                <a:sym typeface="Roboto Mono"/>
              </a:rPr>
              <a:t>END</a:t>
            </a:r>
            <a:r>
              <a:rPr lang="en" sz="900">
                <a:solidFill>
                  <a:srgbClr val="202124"/>
                </a:solidFill>
                <a:highlight>
                  <a:srgbClr val="FFFFFF"/>
                </a:highlight>
                <a:latin typeface="Roboto Mono"/>
                <a:ea typeface="Roboto Mono"/>
                <a:cs typeface="Roboto Mono"/>
                <a:sym typeface="Roboto Mono"/>
              </a:rPr>
              <a:t> </a:t>
            </a:r>
            <a:r>
              <a:rPr lang="en" sz="900">
                <a:solidFill>
                  <a:srgbClr val="1967D2"/>
                </a:solidFill>
                <a:highlight>
                  <a:srgbClr val="FFFFFF"/>
                </a:highlight>
                <a:latin typeface="Roboto Mono"/>
                <a:ea typeface="Roboto Mono"/>
                <a:cs typeface="Roboto Mono"/>
                <a:sym typeface="Roboto Mono"/>
              </a:rPr>
              <a:t>AS</a:t>
            </a:r>
            <a:r>
              <a:rPr lang="en" sz="900">
                <a:solidFill>
                  <a:srgbClr val="202124"/>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persentase_gross_laba</a:t>
            </a:r>
            <a:r>
              <a:rPr lang="en" sz="900">
                <a:solidFill>
                  <a:srgbClr val="202124"/>
                </a:solidFill>
                <a:highlight>
                  <a:srgbClr val="FFFFFF"/>
                </a:highlight>
                <a:latin typeface="Roboto Mono"/>
                <a:ea typeface="Roboto Mono"/>
                <a:cs typeface="Roboto Mono"/>
                <a:sym typeface="Roboto Mono"/>
              </a:rPr>
              <a:t>,</a:t>
            </a:r>
            <a:endParaRPr sz="900">
              <a:solidFill>
                <a:srgbClr val="202124"/>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 sz="900">
                <a:solidFill>
                  <a:srgbClr val="202124"/>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t.price</a:t>
            </a:r>
            <a:r>
              <a:rPr lang="en" sz="900">
                <a:solidFill>
                  <a:srgbClr val="202124"/>
                </a:solidFill>
                <a:highlight>
                  <a:srgbClr val="FFFFFF"/>
                </a:highlight>
                <a:latin typeface="Roboto Mono"/>
                <a:ea typeface="Roboto Mono"/>
                <a:cs typeface="Roboto Mono"/>
                <a:sym typeface="Roboto Mono"/>
              </a:rPr>
              <a:t> </a:t>
            </a:r>
            <a:r>
              <a:rPr lang="en" sz="900">
                <a:solidFill>
                  <a:srgbClr val="1967D2"/>
                </a:solidFill>
                <a:highlight>
                  <a:srgbClr val="FFFFFF"/>
                </a:highlight>
                <a:latin typeface="Roboto Mono"/>
                <a:ea typeface="Roboto Mono"/>
                <a:cs typeface="Roboto Mono"/>
                <a:sym typeface="Roboto Mono"/>
              </a:rPr>
              <a:t>AS</a:t>
            </a:r>
            <a:r>
              <a:rPr lang="en" sz="900">
                <a:solidFill>
                  <a:srgbClr val="202124"/>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nett_sales</a:t>
            </a:r>
            <a:r>
              <a:rPr lang="en" sz="900">
                <a:solidFill>
                  <a:srgbClr val="202124"/>
                </a:solidFill>
                <a:highlight>
                  <a:srgbClr val="FFFFFF"/>
                </a:highlight>
                <a:latin typeface="Roboto Mono"/>
                <a:ea typeface="Roboto Mono"/>
                <a:cs typeface="Roboto Mono"/>
                <a:sym typeface="Roboto Mono"/>
              </a:rPr>
              <a:t>,</a:t>
            </a:r>
            <a:endParaRPr sz="900">
              <a:solidFill>
                <a:srgbClr val="202124"/>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 sz="900">
                <a:solidFill>
                  <a:srgbClr val="202124"/>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t.price</a:t>
            </a:r>
            <a:r>
              <a:rPr lang="en" sz="900">
                <a:solidFill>
                  <a:srgbClr val="202124"/>
                </a:solidFill>
                <a:highlight>
                  <a:srgbClr val="FFFFFF"/>
                </a:highlight>
                <a:latin typeface="Roboto Mono"/>
                <a:ea typeface="Roboto Mono"/>
                <a:cs typeface="Roboto Mono"/>
                <a:sym typeface="Roboto Mono"/>
              </a:rPr>
              <a:t> </a:t>
            </a:r>
            <a:r>
              <a:rPr lang="en" sz="900">
                <a:solidFill>
                  <a:srgbClr val="3C4043"/>
                </a:solidFill>
                <a:highlight>
                  <a:srgbClr val="FFFFFF"/>
                </a:highlight>
                <a:latin typeface="Roboto Mono"/>
                <a:ea typeface="Roboto Mono"/>
                <a:cs typeface="Roboto Mono"/>
                <a:sym typeface="Roboto Mono"/>
              </a:rPr>
              <a:t>*</a:t>
            </a:r>
            <a:r>
              <a:rPr lang="en" sz="900">
                <a:solidFill>
                  <a:srgbClr val="202124"/>
                </a:solidFill>
                <a:highlight>
                  <a:srgbClr val="FFFFFF"/>
                </a:highlight>
                <a:latin typeface="Roboto Mono"/>
                <a:ea typeface="Roboto Mono"/>
                <a:cs typeface="Roboto Mono"/>
                <a:sym typeface="Roboto Mono"/>
              </a:rPr>
              <a:t> </a:t>
            </a:r>
            <a:r>
              <a:rPr lang="en" sz="900">
                <a:solidFill>
                  <a:srgbClr val="3C4043"/>
                </a:solidFill>
                <a:highlight>
                  <a:srgbClr val="FFFFFF"/>
                </a:highlight>
                <a:latin typeface="Roboto Mono"/>
                <a:ea typeface="Roboto Mono"/>
                <a:cs typeface="Roboto Mono"/>
                <a:sym typeface="Roboto Mono"/>
              </a:rPr>
              <a:t>(</a:t>
            </a:r>
            <a:endParaRPr sz="900">
              <a:solidFill>
                <a:srgbClr val="3C4043"/>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 sz="900">
                <a:solidFill>
                  <a:srgbClr val="202124"/>
                </a:solidFill>
                <a:highlight>
                  <a:srgbClr val="FFFFFF"/>
                </a:highlight>
                <a:latin typeface="Roboto Mono"/>
                <a:ea typeface="Roboto Mono"/>
                <a:cs typeface="Roboto Mono"/>
                <a:sym typeface="Roboto Mono"/>
              </a:rPr>
              <a:t>        </a:t>
            </a:r>
            <a:r>
              <a:rPr lang="en" sz="900">
                <a:solidFill>
                  <a:srgbClr val="1967D2"/>
                </a:solidFill>
                <a:highlight>
                  <a:srgbClr val="FFFFFF"/>
                </a:highlight>
                <a:latin typeface="Roboto Mono"/>
                <a:ea typeface="Roboto Mono"/>
                <a:cs typeface="Roboto Mono"/>
                <a:sym typeface="Roboto Mono"/>
              </a:rPr>
              <a:t>CASE</a:t>
            </a:r>
            <a:endParaRPr sz="900">
              <a:solidFill>
                <a:srgbClr val="1967D2"/>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 sz="900">
                <a:solidFill>
                  <a:srgbClr val="202124"/>
                </a:solidFill>
                <a:highlight>
                  <a:srgbClr val="FFFFFF"/>
                </a:highlight>
                <a:latin typeface="Roboto Mono"/>
                <a:ea typeface="Roboto Mono"/>
                <a:cs typeface="Roboto Mono"/>
                <a:sym typeface="Roboto Mono"/>
              </a:rPr>
              <a:t>            </a:t>
            </a:r>
            <a:r>
              <a:rPr lang="en" sz="900">
                <a:solidFill>
                  <a:srgbClr val="1967D2"/>
                </a:solidFill>
                <a:highlight>
                  <a:srgbClr val="FFFFFF"/>
                </a:highlight>
                <a:latin typeface="Roboto Mono"/>
                <a:ea typeface="Roboto Mono"/>
                <a:cs typeface="Roboto Mono"/>
                <a:sym typeface="Roboto Mono"/>
              </a:rPr>
              <a:t>WHEN</a:t>
            </a:r>
            <a:r>
              <a:rPr lang="en" sz="900">
                <a:solidFill>
                  <a:srgbClr val="202124"/>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t.price</a:t>
            </a:r>
            <a:r>
              <a:rPr lang="en" sz="900">
                <a:solidFill>
                  <a:srgbClr val="202124"/>
                </a:solidFill>
                <a:highlight>
                  <a:srgbClr val="FFFFFF"/>
                </a:highlight>
                <a:latin typeface="Roboto Mono"/>
                <a:ea typeface="Roboto Mono"/>
                <a:cs typeface="Roboto Mono"/>
                <a:sym typeface="Roboto Mono"/>
              </a:rPr>
              <a:t> </a:t>
            </a:r>
            <a:r>
              <a:rPr lang="en" sz="900">
                <a:solidFill>
                  <a:srgbClr val="3C4043"/>
                </a:solidFill>
                <a:highlight>
                  <a:srgbClr val="FFFFFF"/>
                </a:highlight>
                <a:latin typeface="Roboto Mono"/>
                <a:ea typeface="Roboto Mono"/>
                <a:cs typeface="Roboto Mono"/>
                <a:sym typeface="Roboto Mono"/>
              </a:rPr>
              <a:t>&lt;=</a:t>
            </a:r>
            <a:r>
              <a:rPr lang="en" sz="900">
                <a:solidFill>
                  <a:srgbClr val="202124"/>
                </a:solidFill>
                <a:highlight>
                  <a:srgbClr val="FFFFFF"/>
                </a:highlight>
                <a:latin typeface="Roboto Mono"/>
                <a:ea typeface="Roboto Mono"/>
                <a:cs typeface="Roboto Mono"/>
                <a:sym typeface="Roboto Mono"/>
              </a:rPr>
              <a:t> </a:t>
            </a:r>
            <a:r>
              <a:rPr lang="en" sz="900">
                <a:solidFill>
                  <a:srgbClr val="B06000"/>
                </a:solidFill>
                <a:highlight>
                  <a:srgbClr val="FFFFFF"/>
                </a:highlight>
                <a:latin typeface="Roboto Mono"/>
                <a:ea typeface="Roboto Mono"/>
                <a:cs typeface="Roboto Mono"/>
                <a:sym typeface="Roboto Mono"/>
              </a:rPr>
              <a:t>50000</a:t>
            </a:r>
            <a:r>
              <a:rPr lang="en" sz="900">
                <a:solidFill>
                  <a:srgbClr val="202124"/>
                </a:solidFill>
                <a:highlight>
                  <a:srgbClr val="FFFFFF"/>
                </a:highlight>
                <a:latin typeface="Roboto Mono"/>
                <a:ea typeface="Roboto Mono"/>
                <a:cs typeface="Roboto Mono"/>
                <a:sym typeface="Roboto Mono"/>
              </a:rPr>
              <a:t> </a:t>
            </a:r>
            <a:r>
              <a:rPr lang="en" sz="900">
                <a:solidFill>
                  <a:srgbClr val="1967D2"/>
                </a:solidFill>
                <a:highlight>
                  <a:srgbClr val="FFFFFF"/>
                </a:highlight>
                <a:latin typeface="Roboto Mono"/>
                <a:ea typeface="Roboto Mono"/>
                <a:cs typeface="Roboto Mono"/>
                <a:sym typeface="Roboto Mono"/>
              </a:rPr>
              <a:t>THEN</a:t>
            </a:r>
            <a:r>
              <a:rPr lang="en" sz="900">
                <a:solidFill>
                  <a:srgbClr val="202124"/>
                </a:solidFill>
                <a:highlight>
                  <a:srgbClr val="FFFFFF"/>
                </a:highlight>
                <a:latin typeface="Roboto Mono"/>
                <a:ea typeface="Roboto Mono"/>
                <a:cs typeface="Roboto Mono"/>
                <a:sym typeface="Roboto Mono"/>
              </a:rPr>
              <a:t> </a:t>
            </a:r>
            <a:r>
              <a:rPr lang="en" sz="900">
                <a:solidFill>
                  <a:srgbClr val="B06000"/>
                </a:solidFill>
                <a:highlight>
                  <a:srgbClr val="FFFFFF"/>
                </a:highlight>
                <a:latin typeface="Roboto Mono"/>
                <a:ea typeface="Roboto Mono"/>
                <a:cs typeface="Roboto Mono"/>
                <a:sym typeface="Roboto Mono"/>
              </a:rPr>
              <a:t>0.10</a:t>
            </a:r>
            <a:endParaRPr sz="900">
              <a:solidFill>
                <a:srgbClr val="B06000"/>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 sz="900">
                <a:solidFill>
                  <a:srgbClr val="202124"/>
                </a:solidFill>
                <a:highlight>
                  <a:srgbClr val="FFFFFF"/>
                </a:highlight>
                <a:latin typeface="Roboto Mono"/>
                <a:ea typeface="Roboto Mono"/>
                <a:cs typeface="Roboto Mono"/>
                <a:sym typeface="Roboto Mono"/>
              </a:rPr>
              <a:t>            </a:t>
            </a:r>
            <a:r>
              <a:rPr lang="en" sz="900">
                <a:solidFill>
                  <a:srgbClr val="1967D2"/>
                </a:solidFill>
                <a:highlight>
                  <a:srgbClr val="FFFFFF"/>
                </a:highlight>
                <a:latin typeface="Roboto Mono"/>
                <a:ea typeface="Roboto Mono"/>
                <a:cs typeface="Roboto Mono"/>
                <a:sym typeface="Roboto Mono"/>
              </a:rPr>
              <a:t>WHEN</a:t>
            </a:r>
            <a:r>
              <a:rPr lang="en" sz="900">
                <a:solidFill>
                  <a:srgbClr val="202124"/>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t.price</a:t>
            </a:r>
            <a:r>
              <a:rPr lang="en" sz="900">
                <a:solidFill>
                  <a:srgbClr val="202124"/>
                </a:solidFill>
                <a:highlight>
                  <a:srgbClr val="FFFFFF"/>
                </a:highlight>
                <a:latin typeface="Roboto Mono"/>
                <a:ea typeface="Roboto Mono"/>
                <a:cs typeface="Roboto Mono"/>
                <a:sym typeface="Roboto Mono"/>
              </a:rPr>
              <a:t> </a:t>
            </a:r>
            <a:r>
              <a:rPr lang="en" sz="900">
                <a:solidFill>
                  <a:srgbClr val="3C4043"/>
                </a:solidFill>
                <a:highlight>
                  <a:srgbClr val="FFFFFF"/>
                </a:highlight>
                <a:latin typeface="Roboto Mono"/>
                <a:ea typeface="Roboto Mono"/>
                <a:cs typeface="Roboto Mono"/>
                <a:sym typeface="Roboto Mono"/>
              </a:rPr>
              <a:t>&gt;</a:t>
            </a:r>
            <a:r>
              <a:rPr lang="en" sz="900">
                <a:solidFill>
                  <a:srgbClr val="202124"/>
                </a:solidFill>
                <a:highlight>
                  <a:srgbClr val="FFFFFF"/>
                </a:highlight>
                <a:latin typeface="Roboto Mono"/>
                <a:ea typeface="Roboto Mono"/>
                <a:cs typeface="Roboto Mono"/>
                <a:sym typeface="Roboto Mono"/>
              </a:rPr>
              <a:t> </a:t>
            </a:r>
            <a:r>
              <a:rPr lang="en" sz="900">
                <a:solidFill>
                  <a:srgbClr val="B06000"/>
                </a:solidFill>
                <a:highlight>
                  <a:srgbClr val="FFFFFF"/>
                </a:highlight>
                <a:latin typeface="Roboto Mono"/>
                <a:ea typeface="Roboto Mono"/>
                <a:cs typeface="Roboto Mono"/>
                <a:sym typeface="Roboto Mono"/>
              </a:rPr>
              <a:t>50000</a:t>
            </a:r>
            <a:r>
              <a:rPr lang="en" sz="900">
                <a:solidFill>
                  <a:srgbClr val="202124"/>
                </a:solidFill>
                <a:highlight>
                  <a:srgbClr val="FFFFFF"/>
                </a:highlight>
                <a:latin typeface="Roboto Mono"/>
                <a:ea typeface="Roboto Mono"/>
                <a:cs typeface="Roboto Mono"/>
                <a:sym typeface="Roboto Mono"/>
              </a:rPr>
              <a:t> </a:t>
            </a:r>
            <a:r>
              <a:rPr lang="en" sz="900">
                <a:solidFill>
                  <a:srgbClr val="1967D2"/>
                </a:solidFill>
                <a:highlight>
                  <a:srgbClr val="FFFFFF"/>
                </a:highlight>
                <a:latin typeface="Roboto Mono"/>
                <a:ea typeface="Roboto Mono"/>
                <a:cs typeface="Roboto Mono"/>
                <a:sym typeface="Roboto Mono"/>
              </a:rPr>
              <a:t>AND</a:t>
            </a:r>
            <a:r>
              <a:rPr lang="en" sz="900">
                <a:solidFill>
                  <a:srgbClr val="202124"/>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t.price</a:t>
            </a:r>
            <a:r>
              <a:rPr lang="en" sz="900">
                <a:solidFill>
                  <a:srgbClr val="202124"/>
                </a:solidFill>
                <a:highlight>
                  <a:srgbClr val="FFFFFF"/>
                </a:highlight>
                <a:latin typeface="Roboto Mono"/>
                <a:ea typeface="Roboto Mono"/>
                <a:cs typeface="Roboto Mono"/>
                <a:sym typeface="Roboto Mono"/>
              </a:rPr>
              <a:t> </a:t>
            </a:r>
            <a:r>
              <a:rPr lang="en" sz="900">
                <a:solidFill>
                  <a:srgbClr val="3C4043"/>
                </a:solidFill>
                <a:highlight>
                  <a:srgbClr val="FFFFFF"/>
                </a:highlight>
                <a:latin typeface="Roboto Mono"/>
                <a:ea typeface="Roboto Mono"/>
                <a:cs typeface="Roboto Mono"/>
                <a:sym typeface="Roboto Mono"/>
              </a:rPr>
              <a:t>&lt;=</a:t>
            </a:r>
            <a:r>
              <a:rPr lang="en" sz="900">
                <a:solidFill>
                  <a:srgbClr val="202124"/>
                </a:solidFill>
                <a:highlight>
                  <a:srgbClr val="FFFFFF"/>
                </a:highlight>
                <a:latin typeface="Roboto Mono"/>
                <a:ea typeface="Roboto Mono"/>
                <a:cs typeface="Roboto Mono"/>
                <a:sym typeface="Roboto Mono"/>
              </a:rPr>
              <a:t> </a:t>
            </a:r>
            <a:r>
              <a:rPr lang="en" sz="900">
                <a:solidFill>
                  <a:srgbClr val="B06000"/>
                </a:solidFill>
                <a:highlight>
                  <a:srgbClr val="FFFFFF"/>
                </a:highlight>
                <a:latin typeface="Roboto Mono"/>
                <a:ea typeface="Roboto Mono"/>
                <a:cs typeface="Roboto Mono"/>
                <a:sym typeface="Roboto Mono"/>
              </a:rPr>
              <a:t>100000</a:t>
            </a:r>
            <a:r>
              <a:rPr lang="en" sz="900">
                <a:solidFill>
                  <a:srgbClr val="202124"/>
                </a:solidFill>
                <a:highlight>
                  <a:srgbClr val="FFFFFF"/>
                </a:highlight>
                <a:latin typeface="Roboto Mono"/>
                <a:ea typeface="Roboto Mono"/>
                <a:cs typeface="Roboto Mono"/>
                <a:sym typeface="Roboto Mono"/>
              </a:rPr>
              <a:t> </a:t>
            </a:r>
            <a:r>
              <a:rPr lang="en" sz="900">
                <a:solidFill>
                  <a:srgbClr val="1967D2"/>
                </a:solidFill>
                <a:highlight>
                  <a:srgbClr val="FFFFFF"/>
                </a:highlight>
                <a:latin typeface="Roboto Mono"/>
                <a:ea typeface="Roboto Mono"/>
                <a:cs typeface="Roboto Mono"/>
                <a:sym typeface="Roboto Mono"/>
              </a:rPr>
              <a:t>THEN</a:t>
            </a:r>
            <a:r>
              <a:rPr lang="en" sz="900">
                <a:solidFill>
                  <a:srgbClr val="202124"/>
                </a:solidFill>
                <a:highlight>
                  <a:srgbClr val="FFFFFF"/>
                </a:highlight>
                <a:latin typeface="Roboto Mono"/>
                <a:ea typeface="Roboto Mono"/>
                <a:cs typeface="Roboto Mono"/>
                <a:sym typeface="Roboto Mono"/>
              </a:rPr>
              <a:t> </a:t>
            </a:r>
            <a:r>
              <a:rPr lang="en" sz="900">
                <a:solidFill>
                  <a:srgbClr val="B06000"/>
                </a:solidFill>
                <a:highlight>
                  <a:srgbClr val="FFFFFF"/>
                </a:highlight>
                <a:latin typeface="Roboto Mono"/>
                <a:ea typeface="Roboto Mono"/>
                <a:cs typeface="Roboto Mono"/>
                <a:sym typeface="Roboto Mono"/>
              </a:rPr>
              <a:t>0.15</a:t>
            </a:r>
            <a:endParaRPr sz="900">
              <a:solidFill>
                <a:srgbClr val="B06000"/>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 sz="900">
                <a:solidFill>
                  <a:srgbClr val="202124"/>
                </a:solidFill>
                <a:highlight>
                  <a:srgbClr val="FFFFFF"/>
                </a:highlight>
                <a:latin typeface="Roboto Mono"/>
                <a:ea typeface="Roboto Mono"/>
                <a:cs typeface="Roboto Mono"/>
                <a:sym typeface="Roboto Mono"/>
              </a:rPr>
              <a:t>            </a:t>
            </a:r>
            <a:r>
              <a:rPr lang="en" sz="900">
                <a:solidFill>
                  <a:srgbClr val="1967D2"/>
                </a:solidFill>
                <a:highlight>
                  <a:srgbClr val="FFFFFF"/>
                </a:highlight>
                <a:latin typeface="Roboto Mono"/>
                <a:ea typeface="Roboto Mono"/>
                <a:cs typeface="Roboto Mono"/>
                <a:sym typeface="Roboto Mono"/>
              </a:rPr>
              <a:t>WHEN</a:t>
            </a:r>
            <a:r>
              <a:rPr lang="en" sz="900">
                <a:solidFill>
                  <a:srgbClr val="202124"/>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t.price</a:t>
            </a:r>
            <a:r>
              <a:rPr lang="en" sz="900">
                <a:solidFill>
                  <a:srgbClr val="202124"/>
                </a:solidFill>
                <a:highlight>
                  <a:srgbClr val="FFFFFF"/>
                </a:highlight>
                <a:latin typeface="Roboto Mono"/>
                <a:ea typeface="Roboto Mono"/>
                <a:cs typeface="Roboto Mono"/>
                <a:sym typeface="Roboto Mono"/>
              </a:rPr>
              <a:t> </a:t>
            </a:r>
            <a:r>
              <a:rPr lang="en" sz="900">
                <a:solidFill>
                  <a:srgbClr val="3C4043"/>
                </a:solidFill>
                <a:highlight>
                  <a:srgbClr val="FFFFFF"/>
                </a:highlight>
                <a:latin typeface="Roboto Mono"/>
                <a:ea typeface="Roboto Mono"/>
                <a:cs typeface="Roboto Mono"/>
                <a:sym typeface="Roboto Mono"/>
              </a:rPr>
              <a:t>&gt;</a:t>
            </a:r>
            <a:r>
              <a:rPr lang="en" sz="900">
                <a:solidFill>
                  <a:srgbClr val="202124"/>
                </a:solidFill>
                <a:highlight>
                  <a:srgbClr val="FFFFFF"/>
                </a:highlight>
                <a:latin typeface="Roboto Mono"/>
                <a:ea typeface="Roboto Mono"/>
                <a:cs typeface="Roboto Mono"/>
                <a:sym typeface="Roboto Mono"/>
              </a:rPr>
              <a:t> </a:t>
            </a:r>
            <a:r>
              <a:rPr lang="en" sz="900">
                <a:solidFill>
                  <a:srgbClr val="B06000"/>
                </a:solidFill>
                <a:highlight>
                  <a:srgbClr val="FFFFFF"/>
                </a:highlight>
                <a:latin typeface="Roboto Mono"/>
                <a:ea typeface="Roboto Mono"/>
                <a:cs typeface="Roboto Mono"/>
                <a:sym typeface="Roboto Mono"/>
              </a:rPr>
              <a:t>100000</a:t>
            </a:r>
            <a:r>
              <a:rPr lang="en" sz="900">
                <a:solidFill>
                  <a:srgbClr val="202124"/>
                </a:solidFill>
                <a:highlight>
                  <a:srgbClr val="FFFFFF"/>
                </a:highlight>
                <a:latin typeface="Roboto Mono"/>
                <a:ea typeface="Roboto Mono"/>
                <a:cs typeface="Roboto Mono"/>
                <a:sym typeface="Roboto Mono"/>
              </a:rPr>
              <a:t> </a:t>
            </a:r>
            <a:r>
              <a:rPr lang="en" sz="900">
                <a:solidFill>
                  <a:srgbClr val="1967D2"/>
                </a:solidFill>
                <a:highlight>
                  <a:srgbClr val="FFFFFF"/>
                </a:highlight>
                <a:latin typeface="Roboto Mono"/>
                <a:ea typeface="Roboto Mono"/>
                <a:cs typeface="Roboto Mono"/>
                <a:sym typeface="Roboto Mono"/>
              </a:rPr>
              <a:t>AND</a:t>
            </a:r>
            <a:r>
              <a:rPr lang="en" sz="900">
                <a:solidFill>
                  <a:srgbClr val="202124"/>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t.price</a:t>
            </a:r>
            <a:r>
              <a:rPr lang="en" sz="900">
                <a:solidFill>
                  <a:srgbClr val="202124"/>
                </a:solidFill>
                <a:highlight>
                  <a:srgbClr val="FFFFFF"/>
                </a:highlight>
                <a:latin typeface="Roboto Mono"/>
                <a:ea typeface="Roboto Mono"/>
                <a:cs typeface="Roboto Mono"/>
                <a:sym typeface="Roboto Mono"/>
              </a:rPr>
              <a:t> </a:t>
            </a:r>
            <a:r>
              <a:rPr lang="en" sz="900">
                <a:solidFill>
                  <a:srgbClr val="3C4043"/>
                </a:solidFill>
                <a:highlight>
                  <a:srgbClr val="FFFFFF"/>
                </a:highlight>
                <a:latin typeface="Roboto Mono"/>
                <a:ea typeface="Roboto Mono"/>
                <a:cs typeface="Roboto Mono"/>
                <a:sym typeface="Roboto Mono"/>
              </a:rPr>
              <a:t>&lt;=</a:t>
            </a:r>
            <a:r>
              <a:rPr lang="en" sz="900">
                <a:solidFill>
                  <a:srgbClr val="202124"/>
                </a:solidFill>
                <a:highlight>
                  <a:srgbClr val="FFFFFF"/>
                </a:highlight>
                <a:latin typeface="Roboto Mono"/>
                <a:ea typeface="Roboto Mono"/>
                <a:cs typeface="Roboto Mono"/>
                <a:sym typeface="Roboto Mono"/>
              </a:rPr>
              <a:t> </a:t>
            </a:r>
            <a:r>
              <a:rPr lang="en" sz="900">
                <a:solidFill>
                  <a:srgbClr val="B06000"/>
                </a:solidFill>
                <a:highlight>
                  <a:srgbClr val="FFFFFF"/>
                </a:highlight>
                <a:latin typeface="Roboto Mono"/>
                <a:ea typeface="Roboto Mono"/>
                <a:cs typeface="Roboto Mono"/>
                <a:sym typeface="Roboto Mono"/>
              </a:rPr>
              <a:t>300000</a:t>
            </a:r>
            <a:r>
              <a:rPr lang="en" sz="900">
                <a:solidFill>
                  <a:srgbClr val="202124"/>
                </a:solidFill>
                <a:highlight>
                  <a:srgbClr val="FFFFFF"/>
                </a:highlight>
                <a:latin typeface="Roboto Mono"/>
                <a:ea typeface="Roboto Mono"/>
                <a:cs typeface="Roboto Mono"/>
                <a:sym typeface="Roboto Mono"/>
              </a:rPr>
              <a:t> </a:t>
            </a:r>
            <a:r>
              <a:rPr lang="en" sz="900">
                <a:solidFill>
                  <a:srgbClr val="1967D2"/>
                </a:solidFill>
                <a:highlight>
                  <a:srgbClr val="FFFFFF"/>
                </a:highlight>
                <a:latin typeface="Roboto Mono"/>
                <a:ea typeface="Roboto Mono"/>
                <a:cs typeface="Roboto Mono"/>
                <a:sym typeface="Roboto Mono"/>
              </a:rPr>
              <a:t>THEN</a:t>
            </a:r>
            <a:r>
              <a:rPr lang="en" sz="900">
                <a:solidFill>
                  <a:srgbClr val="202124"/>
                </a:solidFill>
                <a:highlight>
                  <a:srgbClr val="FFFFFF"/>
                </a:highlight>
                <a:latin typeface="Roboto Mono"/>
                <a:ea typeface="Roboto Mono"/>
                <a:cs typeface="Roboto Mono"/>
                <a:sym typeface="Roboto Mono"/>
              </a:rPr>
              <a:t> </a:t>
            </a:r>
            <a:r>
              <a:rPr lang="en" sz="900">
                <a:solidFill>
                  <a:srgbClr val="B06000"/>
                </a:solidFill>
                <a:highlight>
                  <a:srgbClr val="FFFFFF"/>
                </a:highlight>
                <a:latin typeface="Roboto Mono"/>
                <a:ea typeface="Roboto Mono"/>
                <a:cs typeface="Roboto Mono"/>
                <a:sym typeface="Roboto Mono"/>
              </a:rPr>
              <a:t>0.20</a:t>
            </a:r>
            <a:endParaRPr sz="900">
              <a:solidFill>
                <a:srgbClr val="B06000"/>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 sz="900">
                <a:solidFill>
                  <a:srgbClr val="202124"/>
                </a:solidFill>
                <a:highlight>
                  <a:srgbClr val="FFFFFF"/>
                </a:highlight>
                <a:latin typeface="Roboto Mono"/>
                <a:ea typeface="Roboto Mono"/>
                <a:cs typeface="Roboto Mono"/>
                <a:sym typeface="Roboto Mono"/>
              </a:rPr>
              <a:t>            </a:t>
            </a:r>
            <a:r>
              <a:rPr lang="en" sz="900">
                <a:solidFill>
                  <a:srgbClr val="1967D2"/>
                </a:solidFill>
                <a:highlight>
                  <a:srgbClr val="FFFFFF"/>
                </a:highlight>
                <a:latin typeface="Roboto Mono"/>
                <a:ea typeface="Roboto Mono"/>
                <a:cs typeface="Roboto Mono"/>
                <a:sym typeface="Roboto Mono"/>
              </a:rPr>
              <a:t>WHEN</a:t>
            </a:r>
            <a:r>
              <a:rPr lang="en" sz="900">
                <a:solidFill>
                  <a:srgbClr val="202124"/>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t.price</a:t>
            </a:r>
            <a:r>
              <a:rPr lang="en" sz="900">
                <a:solidFill>
                  <a:srgbClr val="202124"/>
                </a:solidFill>
                <a:highlight>
                  <a:srgbClr val="FFFFFF"/>
                </a:highlight>
                <a:latin typeface="Roboto Mono"/>
                <a:ea typeface="Roboto Mono"/>
                <a:cs typeface="Roboto Mono"/>
                <a:sym typeface="Roboto Mono"/>
              </a:rPr>
              <a:t> </a:t>
            </a:r>
            <a:r>
              <a:rPr lang="en" sz="900">
                <a:solidFill>
                  <a:srgbClr val="3C4043"/>
                </a:solidFill>
                <a:highlight>
                  <a:srgbClr val="FFFFFF"/>
                </a:highlight>
                <a:latin typeface="Roboto Mono"/>
                <a:ea typeface="Roboto Mono"/>
                <a:cs typeface="Roboto Mono"/>
                <a:sym typeface="Roboto Mono"/>
              </a:rPr>
              <a:t>&gt;</a:t>
            </a:r>
            <a:r>
              <a:rPr lang="en" sz="900">
                <a:solidFill>
                  <a:srgbClr val="202124"/>
                </a:solidFill>
                <a:highlight>
                  <a:srgbClr val="FFFFFF"/>
                </a:highlight>
                <a:latin typeface="Roboto Mono"/>
                <a:ea typeface="Roboto Mono"/>
                <a:cs typeface="Roboto Mono"/>
                <a:sym typeface="Roboto Mono"/>
              </a:rPr>
              <a:t> </a:t>
            </a:r>
            <a:r>
              <a:rPr lang="en" sz="900">
                <a:solidFill>
                  <a:srgbClr val="B06000"/>
                </a:solidFill>
                <a:highlight>
                  <a:srgbClr val="FFFFFF"/>
                </a:highlight>
                <a:latin typeface="Roboto Mono"/>
                <a:ea typeface="Roboto Mono"/>
                <a:cs typeface="Roboto Mono"/>
                <a:sym typeface="Roboto Mono"/>
              </a:rPr>
              <a:t>300000</a:t>
            </a:r>
            <a:r>
              <a:rPr lang="en" sz="900">
                <a:solidFill>
                  <a:srgbClr val="202124"/>
                </a:solidFill>
                <a:highlight>
                  <a:srgbClr val="FFFFFF"/>
                </a:highlight>
                <a:latin typeface="Roboto Mono"/>
                <a:ea typeface="Roboto Mono"/>
                <a:cs typeface="Roboto Mono"/>
                <a:sym typeface="Roboto Mono"/>
              </a:rPr>
              <a:t> </a:t>
            </a:r>
            <a:r>
              <a:rPr lang="en" sz="900">
                <a:solidFill>
                  <a:srgbClr val="1967D2"/>
                </a:solidFill>
                <a:highlight>
                  <a:srgbClr val="FFFFFF"/>
                </a:highlight>
                <a:latin typeface="Roboto Mono"/>
                <a:ea typeface="Roboto Mono"/>
                <a:cs typeface="Roboto Mono"/>
                <a:sym typeface="Roboto Mono"/>
              </a:rPr>
              <a:t>AND</a:t>
            </a:r>
            <a:r>
              <a:rPr lang="en" sz="900">
                <a:solidFill>
                  <a:srgbClr val="202124"/>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t.price</a:t>
            </a:r>
            <a:r>
              <a:rPr lang="en" sz="900">
                <a:solidFill>
                  <a:srgbClr val="202124"/>
                </a:solidFill>
                <a:highlight>
                  <a:srgbClr val="FFFFFF"/>
                </a:highlight>
                <a:latin typeface="Roboto Mono"/>
                <a:ea typeface="Roboto Mono"/>
                <a:cs typeface="Roboto Mono"/>
                <a:sym typeface="Roboto Mono"/>
              </a:rPr>
              <a:t> </a:t>
            </a:r>
            <a:r>
              <a:rPr lang="en" sz="900">
                <a:solidFill>
                  <a:srgbClr val="3C4043"/>
                </a:solidFill>
                <a:highlight>
                  <a:srgbClr val="FFFFFF"/>
                </a:highlight>
                <a:latin typeface="Roboto Mono"/>
                <a:ea typeface="Roboto Mono"/>
                <a:cs typeface="Roboto Mono"/>
                <a:sym typeface="Roboto Mono"/>
              </a:rPr>
              <a:t>&lt;=</a:t>
            </a:r>
            <a:r>
              <a:rPr lang="en" sz="900">
                <a:solidFill>
                  <a:srgbClr val="202124"/>
                </a:solidFill>
                <a:highlight>
                  <a:srgbClr val="FFFFFF"/>
                </a:highlight>
                <a:latin typeface="Roboto Mono"/>
                <a:ea typeface="Roboto Mono"/>
                <a:cs typeface="Roboto Mono"/>
                <a:sym typeface="Roboto Mono"/>
              </a:rPr>
              <a:t> </a:t>
            </a:r>
            <a:r>
              <a:rPr lang="en" sz="900">
                <a:solidFill>
                  <a:srgbClr val="B06000"/>
                </a:solidFill>
                <a:highlight>
                  <a:srgbClr val="FFFFFF"/>
                </a:highlight>
                <a:latin typeface="Roboto Mono"/>
                <a:ea typeface="Roboto Mono"/>
                <a:cs typeface="Roboto Mono"/>
                <a:sym typeface="Roboto Mono"/>
              </a:rPr>
              <a:t>500000</a:t>
            </a:r>
            <a:r>
              <a:rPr lang="en" sz="900">
                <a:solidFill>
                  <a:srgbClr val="202124"/>
                </a:solidFill>
                <a:highlight>
                  <a:srgbClr val="FFFFFF"/>
                </a:highlight>
                <a:latin typeface="Roboto Mono"/>
                <a:ea typeface="Roboto Mono"/>
                <a:cs typeface="Roboto Mono"/>
                <a:sym typeface="Roboto Mono"/>
              </a:rPr>
              <a:t> </a:t>
            </a:r>
            <a:r>
              <a:rPr lang="en" sz="900">
                <a:solidFill>
                  <a:srgbClr val="1967D2"/>
                </a:solidFill>
                <a:highlight>
                  <a:srgbClr val="FFFFFF"/>
                </a:highlight>
                <a:latin typeface="Roboto Mono"/>
                <a:ea typeface="Roboto Mono"/>
                <a:cs typeface="Roboto Mono"/>
                <a:sym typeface="Roboto Mono"/>
              </a:rPr>
              <a:t>THEN</a:t>
            </a:r>
            <a:r>
              <a:rPr lang="en" sz="900">
                <a:solidFill>
                  <a:srgbClr val="202124"/>
                </a:solidFill>
                <a:highlight>
                  <a:srgbClr val="FFFFFF"/>
                </a:highlight>
                <a:latin typeface="Roboto Mono"/>
                <a:ea typeface="Roboto Mono"/>
                <a:cs typeface="Roboto Mono"/>
                <a:sym typeface="Roboto Mono"/>
              </a:rPr>
              <a:t> </a:t>
            </a:r>
            <a:r>
              <a:rPr lang="en" sz="900">
                <a:solidFill>
                  <a:srgbClr val="B06000"/>
                </a:solidFill>
                <a:highlight>
                  <a:srgbClr val="FFFFFF"/>
                </a:highlight>
                <a:latin typeface="Roboto Mono"/>
                <a:ea typeface="Roboto Mono"/>
                <a:cs typeface="Roboto Mono"/>
                <a:sym typeface="Roboto Mono"/>
              </a:rPr>
              <a:t>0.25</a:t>
            </a:r>
            <a:endParaRPr sz="900">
              <a:solidFill>
                <a:srgbClr val="B06000"/>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 sz="900">
                <a:solidFill>
                  <a:srgbClr val="202124"/>
                </a:solidFill>
                <a:highlight>
                  <a:srgbClr val="FFFFFF"/>
                </a:highlight>
                <a:latin typeface="Roboto Mono"/>
                <a:ea typeface="Roboto Mono"/>
                <a:cs typeface="Roboto Mono"/>
                <a:sym typeface="Roboto Mono"/>
              </a:rPr>
              <a:t>            </a:t>
            </a:r>
            <a:r>
              <a:rPr lang="en" sz="900">
                <a:solidFill>
                  <a:srgbClr val="1967D2"/>
                </a:solidFill>
                <a:highlight>
                  <a:srgbClr val="FFFFFF"/>
                </a:highlight>
                <a:latin typeface="Roboto Mono"/>
                <a:ea typeface="Roboto Mono"/>
                <a:cs typeface="Roboto Mono"/>
                <a:sym typeface="Roboto Mono"/>
              </a:rPr>
              <a:t>WHEN</a:t>
            </a:r>
            <a:r>
              <a:rPr lang="en" sz="900">
                <a:solidFill>
                  <a:srgbClr val="202124"/>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t.price</a:t>
            </a:r>
            <a:r>
              <a:rPr lang="en" sz="900">
                <a:solidFill>
                  <a:srgbClr val="202124"/>
                </a:solidFill>
                <a:highlight>
                  <a:srgbClr val="FFFFFF"/>
                </a:highlight>
                <a:latin typeface="Roboto Mono"/>
                <a:ea typeface="Roboto Mono"/>
                <a:cs typeface="Roboto Mono"/>
                <a:sym typeface="Roboto Mono"/>
              </a:rPr>
              <a:t> </a:t>
            </a:r>
            <a:r>
              <a:rPr lang="en" sz="900">
                <a:solidFill>
                  <a:srgbClr val="3C4043"/>
                </a:solidFill>
                <a:highlight>
                  <a:srgbClr val="FFFFFF"/>
                </a:highlight>
                <a:latin typeface="Roboto Mono"/>
                <a:ea typeface="Roboto Mono"/>
                <a:cs typeface="Roboto Mono"/>
                <a:sym typeface="Roboto Mono"/>
              </a:rPr>
              <a:t>&gt;</a:t>
            </a:r>
            <a:r>
              <a:rPr lang="en" sz="900">
                <a:solidFill>
                  <a:srgbClr val="202124"/>
                </a:solidFill>
                <a:highlight>
                  <a:srgbClr val="FFFFFF"/>
                </a:highlight>
                <a:latin typeface="Roboto Mono"/>
                <a:ea typeface="Roboto Mono"/>
                <a:cs typeface="Roboto Mono"/>
                <a:sym typeface="Roboto Mono"/>
              </a:rPr>
              <a:t> </a:t>
            </a:r>
            <a:r>
              <a:rPr lang="en" sz="900">
                <a:solidFill>
                  <a:srgbClr val="B06000"/>
                </a:solidFill>
                <a:highlight>
                  <a:srgbClr val="FFFFFF"/>
                </a:highlight>
                <a:latin typeface="Roboto Mono"/>
                <a:ea typeface="Roboto Mono"/>
                <a:cs typeface="Roboto Mono"/>
                <a:sym typeface="Roboto Mono"/>
              </a:rPr>
              <a:t>500000</a:t>
            </a:r>
            <a:r>
              <a:rPr lang="en" sz="900">
                <a:solidFill>
                  <a:srgbClr val="202124"/>
                </a:solidFill>
                <a:highlight>
                  <a:srgbClr val="FFFFFF"/>
                </a:highlight>
                <a:latin typeface="Roboto Mono"/>
                <a:ea typeface="Roboto Mono"/>
                <a:cs typeface="Roboto Mono"/>
                <a:sym typeface="Roboto Mono"/>
              </a:rPr>
              <a:t> </a:t>
            </a:r>
            <a:r>
              <a:rPr lang="en" sz="900">
                <a:solidFill>
                  <a:srgbClr val="1967D2"/>
                </a:solidFill>
                <a:highlight>
                  <a:srgbClr val="FFFFFF"/>
                </a:highlight>
                <a:latin typeface="Roboto Mono"/>
                <a:ea typeface="Roboto Mono"/>
                <a:cs typeface="Roboto Mono"/>
                <a:sym typeface="Roboto Mono"/>
              </a:rPr>
              <a:t>THEN</a:t>
            </a:r>
            <a:r>
              <a:rPr lang="en" sz="900">
                <a:solidFill>
                  <a:srgbClr val="202124"/>
                </a:solidFill>
                <a:highlight>
                  <a:srgbClr val="FFFFFF"/>
                </a:highlight>
                <a:latin typeface="Roboto Mono"/>
                <a:ea typeface="Roboto Mono"/>
                <a:cs typeface="Roboto Mono"/>
                <a:sym typeface="Roboto Mono"/>
              </a:rPr>
              <a:t> </a:t>
            </a:r>
            <a:r>
              <a:rPr lang="en" sz="900">
                <a:solidFill>
                  <a:srgbClr val="B06000"/>
                </a:solidFill>
                <a:highlight>
                  <a:srgbClr val="FFFFFF"/>
                </a:highlight>
                <a:latin typeface="Roboto Mono"/>
                <a:ea typeface="Roboto Mono"/>
                <a:cs typeface="Roboto Mono"/>
                <a:sym typeface="Roboto Mono"/>
              </a:rPr>
              <a:t>0.30</a:t>
            </a:r>
            <a:endParaRPr sz="900">
              <a:solidFill>
                <a:srgbClr val="B06000"/>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None/>
            </a:pPr>
            <a:r>
              <a:rPr lang="en" sz="900">
                <a:solidFill>
                  <a:srgbClr val="202124"/>
                </a:solidFill>
                <a:highlight>
                  <a:srgbClr val="FFFFFF"/>
                </a:highlight>
                <a:latin typeface="Roboto Mono"/>
                <a:ea typeface="Roboto Mono"/>
                <a:cs typeface="Roboto Mono"/>
                <a:sym typeface="Roboto Mono"/>
              </a:rPr>
              <a:t>       </a:t>
            </a:r>
            <a:endParaRPr sz="1800">
              <a:solidFill>
                <a:schemeClr val="dk2"/>
              </a:solidFill>
            </a:endParaRPr>
          </a:p>
        </p:txBody>
      </p:sp>
      <p:sp>
        <p:nvSpPr>
          <p:cNvPr id="120" name="Google Shape;120;g23ec2985a68_1_49"/>
          <p:cNvSpPr txBox="1"/>
          <p:nvPr/>
        </p:nvSpPr>
        <p:spPr>
          <a:xfrm>
            <a:off x="6386700" y="1138650"/>
            <a:ext cx="2643600" cy="1308600"/>
          </a:xfrm>
          <a:prstGeom prst="rect">
            <a:avLst/>
          </a:prstGeom>
          <a:noFill/>
          <a:ln>
            <a:noFill/>
          </a:ln>
        </p:spPr>
        <p:txBody>
          <a:bodyPr anchorCtr="0" anchor="t" bIns="91425" lIns="91425" spcFirstLastPara="1" rIns="91425" wrap="square" tIns="91425">
            <a:noAutofit/>
          </a:bodyPr>
          <a:lstStyle/>
          <a:p>
            <a:pPr indent="0" lvl="0" marL="0" rtl="0" algn="l">
              <a:lnSpc>
                <a:spcPct val="133333"/>
              </a:lnSpc>
              <a:spcBef>
                <a:spcPts val="0"/>
              </a:spcBef>
              <a:spcAft>
                <a:spcPts val="0"/>
              </a:spcAft>
              <a:buClr>
                <a:schemeClr val="dk1"/>
              </a:buClr>
              <a:buSzPts val="1100"/>
              <a:buFont typeface="Arial"/>
              <a:buNone/>
            </a:pPr>
            <a:r>
              <a:rPr lang="en" sz="900">
                <a:solidFill>
                  <a:srgbClr val="202124"/>
                </a:solidFill>
                <a:highlight>
                  <a:srgbClr val="FFFFFF"/>
                </a:highlight>
                <a:latin typeface="Roboto Mono"/>
                <a:ea typeface="Roboto Mono"/>
                <a:cs typeface="Roboto Mono"/>
                <a:sym typeface="Roboto Mono"/>
              </a:rPr>
              <a:t> </a:t>
            </a:r>
            <a:r>
              <a:rPr lang="en" sz="900">
                <a:solidFill>
                  <a:srgbClr val="1967D2"/>
                </a:solidFill>
                <a:highlight>
                  <a:srgbClr val="FFFFFF"/>
                </a:highlight>
                <a:latin typeface="Roboto Mono"/>
                <a:ea typeface="Roboto Mono"/>
                <a:cs typeface="Roboto Mono"/>
                <a:sym typeface="Roboto Mono"/>
              </a:rPr>
              <a:t>END</a:t>
            </a:r>
            <a:endParaRPr sz="900">
              <a:solidFill>
                <a:srgbClr val="1967D2"/>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 sz="900">
                <a:solidFill>
                  <a:srgbClr val="202124"/>
                </a:solidFill>
                <a:highlight>
                  <a:srgbClr val="FFFFFF"/>
                </a:highlight>
                <a:latin typeface="Roboto Mono"/>
                <a:ea typeface="Roboto Mono"/>
                <a:cs typeface="Roboto Mono"/>
                <a:sym typeface="Roboto Mono"/>
              </a:rPr>
              <a:t>    </a:t>
            </a:r>
            <a:r>
              <a:rPr lang="en" sz="900">
                <a:solidFill>
                  <a:srgbClr val="3C4043"/>
                </a:solidFill>
                <a:highlight>
                  <a:srgbClr val="FFFFFF"/>
                </a:highlight>
                <a:latin typeface="Roboto Mono"/>
                <a:ea typeface="Roboto Mono"/>
                <a:cs typeface="Roboto Mono"/>
                <a:sym typeface="Roboto Mono"/>
              </a:rPr>
              <a:t>)</a:t>
            </a:r>
            <a:r>
              <a:rPr lang="en" sz="900">
                <a:solidFill>
                  <a:srgbClr val="202124"/>
                </a:solidFill>
                <a:highlight>
                  <a:srgbClr val="FFFFFF"/>
                </a:highlight>
                <a:latin typeface="Roboto Mono"/>
                <a:ea typeface="Roboto Mono"/>
                <a:cs typeface="Roboto Mono"/>
                <a:sym typeface="Roboto Mono"/>
              </a:rPr>
              <a:t> </a:t>
            </a:r>
            <a:r>
              <a:rPr lang="en" sz="900">
                <a:solidFill>
                  <a:srgbClr val="1967D2"/>
                </a:solidFill>
                <a:highlight>
                  <a:srgbClr val="FFFFFF"/>
                </a:highlight>
                <a:latin typeface="Roboto Mono"/>
                <a:ea typeface="Roboto Mono"/>
                <a:cs typeface="Roboto Mono"/>
                <a:sym typeface="Roboto Mono"/>
              </a:rPr>
              <a:t>AS</a:t>
            </a:r>
            <a:r>
              <a:rPr lang="en" sz="900">
                <a:solidFill>
                  <a:srgbClr val="202124"/>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nett_profit</a:t>
            </a:r>
            <a:r>
              <a:rPr lang="en" sz="900">
                <a:solidFill>
                  <a:srgbClr val="202124"/>
                </a:solidFill>
                <a:highlight>
                  <a:srgbClr val="FFFFFF"/>
                </a:highlight>
                <a:latin typeface="Roboto Mono"/>
                <a:ea typeface="Roboto Mono"/>
                <a:cs typeface="Roboto Mono"/>
                <a:sym typeface="Roboto Mono"/>
              </a:rPr>
              <a:t>,</a:t>
            </a:r>
            <a:endParaRPr sz="900">
              <a:solidFill>
                <a:srgbClr val="202124"/>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 sz="900">
                <a:solidFill>
                  <a:srgbClr val="202124"/>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t.rating</a:t>
            </a:r>
            <a:r>
              <a:rPr lang="en" sz="900">
                <a:solidFill>
                  <a:srgbClr val="202124"/>
                </a:solidFill>
                <a:highlight>
                  <a:srgbClr val="FFFFFF"/>
                </a:highlight>
                <a:latin typeface="Roboto Mono"/>
                <a:ea typeface="Roboto Mono"/>
                <a:cs typeface="Roboto Mono"/>
                <a:sym typeface="Roboto Mono"/>
              </a:rPr>
              <a:t> </a:t>
            </a:r>
            <a:r>
              <a:rPr lang="en" sz="900">
                <a:solidFill>
                  <a:srgbClr val="1967D2"/>
                </a:solidFill>
                <a:highlight>
                  <a:srgbClr val="FFFFFF"/>
                </a:highlight>
                <a:latin typeface="Roboto Mono"/>
                <a:ea typeface="Roboto Mono"/>
                <a:cs typeface="Roboto Mono"/>
                <a:sym typeface="Roboto Mono"/>
              </a:rPr>
              <a:t>AS</a:t>
            </a:r>
            <a:r>
              <a:rPr lang="en" sz="900">
                <a:solidFill>
                  <a:srgbClr val="202124"/>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rating_transaksi</a:t>
            </a:r>
            <a:endParaRPr sz="900">
              <a:solidFill>
                <a:schemeClr val="dk1"/>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 sz="900">
                <a:solidFill>
                  <a:srgbClr val="1967D2"/>
                </a:solidFill>
                <a:highlight>
                  <a:srgbClr val="FFFFFF"/>
                </a:highlight>
                <a:latin typeface="Roboto Mono"/>
                <a:ea typeface="Roboto Mono"/>
                <a:cs typeface="Roboto Mono"/>
                <a:sym typeface="Roboto Mono"/>
              </a:rPr>
              <a:t>FROM</a:t>
            </a:r>
            <a:endParaRPr sz="900">
              <a:solidFill>
                <a:srgbClr val="1967D2"/>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 sz="900">
                <a:solidFill>
                  <a:srgbClr val="202124"/>
                </a:solidFill>
                <a:highlight>
                  <a:srgbClr val="FFFFFF"/>
                </a:highlight>
                <a:latin typeface="Roboto Mono"/>
                <a:ea typeface="Roboto Mono"/>
                <a:cs typeface="Roboto Mono"/>
                <a:sym typeface="Roboto Mono"/>
              </a:rPr>
              <a:t>    </a:t>
            </a:r>
            <a:r>
              <a:rPr lang="en" sz="900">
                <a:solidFill>
                  <a:srgbClr val="188038"/>
                </a:solidFill>
                <a:highlight>
                  <a:srgbClr val="FFFFFF"/>
                </a:highlight>
                <a:latin typeface="Roboto Mono"/>
                <a:ea typeface="Roboto Mono"/>
                <a:cs typeface="Roboto Mono"/>
                <a:sym typeface="Roboto Mono"/>
              </a:rPr>
              <a:t>`rakamin-kf-analytics-449112.kimia_farma.kf_final_transaction`</a:t>
            </a:r>
            <a:r>
              <a:rPr lang="en" sz="900">
                <a:solidFill>
                  <a:srgbClr val="202124"/>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t</a:t>
            </a:r>
            <a:endParaRPr sz="900">
              <a:solidFill>
                <a:schemeClr val="dk1"/>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 sz="900">
                <a:solidFill>
                  <a:srgbClr val="1967D2"/>
                </a:solidFill>
                <a:highlight>
                  <a:srgbClr val="FFFFFF"/>
                </a:highlight>
                <a:latin typeface="Roboto Mono"/>
                <a:ea typeface="Roboto Mono"/>
                <a:cs typeface="Roboto Mono"/>
                <a:sym typeface="Roboto Mono"/>
              </a:rPr>
              <a:t>LEFT</a:t>
            </a:r>
            <a:r>
              <a:rPr lang="en" sz="900">
                <a:solidFill>
                  <a:srgbClr val="202124"/>
                </a:solidFill>
                <a:highlight>
                  <a:srgbClr val="FFFFFF"/>
                </a:highlight>
                <a:latin typeface="Roboto Mono"/>
                <a:ea typeface="Roboto Mono"/>
                <a:cs typeface="Roboto Mono"/>
                <a:sym typeface="Roboto Mono"/>
              </a:rPr>
              <a:t> </a:t>
            </a:r>
            <a:r>
              <a:rPr lang="en" sz="900">
                <a:solidFill>
                  <a:srgbClr val="1967D2"/>
                </a:solidFill>
                <a:highlight>
                  <a:srgbClr val="FFFFFF"/>
                </a:highlight>
                <a:latin typeface="Roboto Mono"/>
                <a:ea typeface="Roboto Mono"/>
                <a:cs typeface="Roboto Mono"/>
                <a:sym typeface="Roboto Mono"/>
              </a:rPr>
              <a:t>JOIN</a:t>
            </a:r>
            <a:endParaRPr sz="900">
              <a:solidFill>
                <a:srgbClr val="1967D2"/>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 sz="900">
                <a:solidFill>
                  <a:srgbClr val="202124"/>
                </a:solidFill>
                <a:highlight>
                  <a:srgbClr val="FFFFFF"/>
                </a:highlight>
                <a:latin typeface="Roboto Mono"/>
                <a:ea typeface="Roboto Mono"/>
                <a:cs typeface="Roboto Mono"/>
                <a:sym typeface="Roboto Mono"/>
              </a:rPr>
              <a:t>    </a:t>
            </a:r>
            <a:r>
              <a:rPr lang="en" sz="900">
                <a:solidFill>
                  <a:srgbClr val="188038"/>
                </a:solidFill>
                <a:highlight>
                  <a:srgbClr val="FFFFFF"/>
                </a:highlight>
                <a:latin typeface="Roboto Mono"/>
                <a:ea typeface="Roboto Mono"/>
                <a:cs typeface="Roboto Mono"/>
                <a:sym typeface="Roboto Mono"/>
              </a:rPr>
              <a:t>`rakamin-kf-analytics-449112.kimia_farma.kf_kantor_cabang`</a:t>
            </a:r>
            <a:r>
              <a:rPr lang="en" sz="900">
                <a:solidFill>
                  <a:srgbClr val="202124"/>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kc</a:t>
            </a:r>
            <a:r>
              <a:rPr lang="en" sz="900">
                <a:solidFill>
                  <a:srgbClr val="202124"/>
                </a:solidFill>
                <a:highlight>
                  <a:srgbClr val="FFFFFF"/>
                </a:highlight>
                <a:latin typeface="Roboto Mono"/>
                <a:ea typeface="Roboto Mono"/>
                <a:cs typeface="Roboto Mono"/>
                <a:sym typeface="Roboto Mono"/>
              </a:rPr>
              <a:t> </a:t>
            </a:r>
            <a:r>
              <a:rPr lang="en" sz="900">
                <a:solidFill>
                  <a:srgbClr val="1967D2"/>
                </a:solidFill>
                <a:highlight>
                  <a:srgbClr val="FFFFFF"/>
                </a:highlight>
                <a:latin typeface="Roboto Mono"/>
                <a:ea typeface="Roboto Mono"/>
                <a:cs typeface="Roboto Mono"/>
                <a:sym typeface="Roboto Mono"/>
              </a:rPr>
              <a:t>ON</a:t>
            </a:r>
            <a:r>
              <a:rPr lang="en" sz="900">
                <a:solidFill>
                  <a:srgbClr val="202124"/>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t.branch_id</a:t>
            </a:r>
            <a:r>
              <a:rPr lang="en" sz="900">
                <a:solidFill>
                  <a:srgbClr val="202124"/>
                </a:solidFill>
                <a:highlight>
                  <a:srgbClr val="FFFFFF"/>
                </a:highlight>
                <a:latin typeface="Roboto Mono"/>
                <a:ea typeface="Roboto Mono"/>
                <a:cs typeface="Roboto Mono"/>
                <a:sym typeface="Roboto Mono"/>
              </a:rPr>
              <a:t> = </a:t>
            </a:r>
            <a:r>
              <a:rPr lang="en" sz="900">
                <a:solidFill>
                  <a:schemeClr val="dk1"/>
                </a:solidFill>
                <a:highlight>
                  <a:srgbClr val="FFFFFF"/>
                </a:highlight>
                <a:latin typeface="Roboto Mono"/>
                <a:ea typeface="Roboto Mono"/>
                <a:cs typeface="Roboto Mono"/>
                <a:sym typeface="Roboto Mono"/>
              </a:rPr>
              <a:t>kc.branch_id</a:t>
            </a:r>
            <a:endParaRPr sz="900">
              <a:solidFill>
                <a:schemeClr val="dk1"/>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 sz="900">
                <a:solidFill>
                  <a:srgbClr val="1967D2"/>
                </a:solidFill>
                <a:highlight>
                  <a:srgbClr val="FFFFFF"/>
                </a:highlight>
                <a:latin typeface="Roboto Mono"/>
                <a:ea typeface="Roboto Mono"/>
                <a:cs typeface="Roboto Mono"/>
                <a:sym typeface="Roboto Mono"/>
              </a:rPr>
              <a:t>LEFT</a:t>
            </a:r>
            <a:r>
              <a:rPr lang="en" sz="900">
                <a:solidFill>
                  <a:srgbClr val="202124"/>
                </a:solidFill>
                <a:highlight>
                  <a:srgbClr val="FFFFFF"/>
                </a:highlight>
                <a:latin typeface="Roboto Mono"/>
                <a:ea typeface="Roboto Mono"/>
                <a:cs typeface="Roboto Mono"/>
                <a:sym typeface="Roboto Mono"/>
              </a:rPr>
              <a:t> </a:t>
            </a:r>
            <a:r>
              <a:rPr lang="en" sz="900">
                <a:solidFill>
                  <a:srgbClr val="1967D2"/>
                </a:solidFill>
                <a:highlight>
                  <a:srgbClr val="FFFFFF"/>
                </a:highlight>
                <a:latin typeface="Roboto Mono"/>
                <a:ea typeface="Roboto Mono"/>
                <a:cs typeface="Roboto Mono"/>
                <a:sym typeface="Roboto Mono"/>
              </a:rPr>
              <a:t>JOIN</a:t>
            </a:r>
            <a:endParaRPr sz="900">
              <a:solidFill>
                <a:srgbClr val="1967D2"/>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 sz="900">
                <a:solidFill>
                  <a:srgbClr val="202124"/>
                </a:solidFill>
                <a:highlight>
                  <a:srgbClr val="FFFFFF"/>
                </a:highlight>
                <a:latin typeface="Roboto Mono"/>
                <a:ea typeface="Roboto Mono"/>
                <a:cs typeface="Roboto Mono"/>
                <a:sym typeface="Roboto Mono"/>
              </a:rPr>
              <a:t>    </a:t>
            </a:r>
            <a:r>
              <a:rPr lang="en" sz="900">
                <a:solidFill>
                  <a:srgbClr val="188038"/>
                </a:solidFill>
                <a:highlight>
                  <a:srgbClr val="FFFFFF"/>
                </a:highlight>
                <a:latin typeface="Roboto Mono"/>
                <a:ea typeface="Roboto Mono"/>
                <a:cs typeface="Roboto Mono"/>
                <a:sym typeface="Roboto Mono"/>
              </a:rPr>
              <a:t>`rakamin-kf-analytics-449112.kimia_farma.kf_product`</a:t>
            </a:r>
            <a:r>
              <a:rPr lang="en" sz="900">
                <a:solidFill>
                  <a:srgbClr val="202124"/>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p</a:t>
            </a:r>
            <a:r>
              <a:rPr lang="en" sz="900">
                <a:solidFill>
                  <a:srgbClr val="202124"/>
                </a:solidFill>
                <a:highlight>
                  <a:srgbClr val="FFFFFF"/>
                </a:highlight>
                <a:latin typeface="Roboto Mono"/>
                <a:ea typeface="Roboto Mono"/>
                <a:cs typeface="Roboto Mono"/>
                <a:sym typeface="Roboto Mono"/>
              </a:rPr>
              <a:t> </a:t>
            </a:r>
            <a:r>
              <a:rPr lang="en" sz="900">
                <a:solidFill>
                  <a:srgbClr val="1967D2"/>
                </a:solidFill>
                <a:highlight>
                  <a:srgbClr val="FFFFFF"/>
                </a:highlight>
                <a:latin typeface="Roboto Mono"/>
                <a:ea typeface="Roboto Mono"/>
                <a:cs typeface="Roboto Mono"/>
                <a:sym typeface="Roboto Mono"/>
              </a:rPr>
              <a:t>ON</a:t>
            </a:r>
            <a:r>
              <a:rPr lang="en" sz="900">
                <a:solidFill>
                  <a:srgbClr val="202124"/>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t.product_id</a:t>
            </a:r>
            <a:r>
              <a:rPr lang="en" sz="900">
                <a:solidFill>
                  <a:srgbClr val="202124"/>
                </a:solidFill>
                <a:highlight>
                  <a:srgbClr val="FFFFFF"/>
                </a:highlight>
                <a:latin typeface="Roboto Mono"/>
                <a:ea typeface="Roboto Mono"/>
                <a:cs typeface="Roboto Mono"/>
                <a:sym typeface="Roboto Mono"/>
              </a:rPr>
              <a:t> = </a:t>
            </a:r>
            <a:r>
              <a:rPr lang="en" sz="900">
                <a:solidFill>
                  <a:schemeClr val="dk1"/>
                </a:solidFill>
                <a:highlight>
                  <a:srgbClr val="FFFFFF"/>
                </a:highlight>
                <a:latin typeface="Roboto Mono"/>
                <a:ea typeface="Roboto Mono"/>
                <a:cs typeface="Roboto Mono"/>
                <a:sym typeface="Roboto Mono"/>
              </a:rPr>
              <a:t>p.product_id</a:t>
            </a:r>
            <a:r>
              <a:rPr lang="en" sz="900">
                <a:solidFill>
                  <a:srgbClr val="202124"/>
                </a:solidFill>
                <a:highlight>
                  <a:srgbClr val="FFFFFF"/>
                </a:highlight>
                <a:latin typeface="Roboto Mono"/>
                <a:ea typeface="Roboto Mono"/>
                <a:cs typeface="Roboto Mono"/>
                <a:sym typeface="Roboto Mono"/>
              </a:rPr>
              <a:t>;</a:t>
            </a:r>
            <a:endParaRPr sz="900">
              <a:solidFill>
                <a:srgbClr val="202124"/>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t/>
            </a:r>
            <a:endParaRPr sz="2000">
              <a:solidFill>
                <a:schemeClr val="dk1"/>
              </a:solidFill>
              <a:latin typeface="Rubik"/>
              <a:ea typeface="Rubik"/>
              <a:cs typeface="Rubik"/>
              <a:sym typeface="Rubik"/>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g23ec2985a68_1_56"/>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126" name="Google Shape;126;g23ec2985a68_1_56"/>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27" name="Google Shape;127;g23ec2985a68_1_56"/>
          <p:cNvSpPr txBox="1"/>
          <p:nvPr/>
        </p:nvSpPr>
        <p:spPr>
          <a:xfrm>
            <a:off x="340500" y="156113"/>
            <a:ext cx="8463000" cy="6003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400050" lvl="0" marL="457200" marR="0" rtl="0" algn="l">
              <a:lnSpc>
                <a:spcPct val="100000"/>
              </a:lnSpc>
              <a:spcBef>
                <a:spcPts val="0"/>
              </a:spcBef>
              <a:spcAft>
                <a:spcPts val="0"/>
              </a:spcAft>
              <a:buClr>
                <a:srgbClr val="000000"/>
              </a:buClr>
              <a:buSzPts val="2700"/>
              <a:buFont typeface="Rubik"/>
              <a:buAutoNum type="arabicPeriod" startAt="4"/>
            </a:pPr>
            <a:r>
              <a:rPr b="1" i="0" lang="en" sz="2700" u="none" cap="none" strike="noStrike">
                <a:solidFill>
                  <a:srgbClr val="000000"/>
                </a:solidFill>
                <a:latin typeface="Rubik"/>
                <a:ea typeface="Rubik"/>
                <a:cs typeface="Rubik"/>
                <a:sym typeface="Rubik"/>
              </a:rPr>
              <a:t>Dashboard  Performance Analytics</a:t>
            </a:r>
            <a:endParaRPr b="1" i="0" sz="2700" u="none" cap="none" strike="noStrike">
              <a:solidFill>
                <a:srgbClr val="000000"/>
              </a:solidFill>
              <a:latin typeface="Rubik"/>
              <a:ea typeface="Rubik"/>
              <a:cs typeface="Rubik"/>
              <a:sym typeface="Rubik"/>
            </a:endParaRPr>
          </a:p>
        </p:txBody>
      </p:sp>
      <p:pic>
        <p:nvPicPr>
          <p:cNvPr id="128" name="Google Shape;128;g23ec2985a68_1_56"/>
          <p:cNvPicPr preferRelativeResize="0"/>
          <p:nvPr/>
        </p:nvPicPr>
        <p:blipFill>
          <a:blip r:embed="rId5">
            <a:alphaModFix/>
          </a:blip>
          <a:stretch>
            <a:fillRect/>
          </a:stretch>
        </p:blipFill>
        <p:spPr>
          <a:xfrm>
            <a:off x="903275" y="726925"/>
            <a:ext cx="5823849" cy="2197900"/>
          </a:xfrm>
          <a:prstGeom prst="rect">
            <a:avLst/>
          </a:prstGeom>
          <a:noFill/>
          <a:ln>
            <a:noFill/>
          </a:ln>
        </p:spPr>
      </p:pic>
      <p:pic>
        <p:nvPicPr>
          <p:cNvPr id="129" name="Google Shape;129;g23ec2985a68_1_56"/>
          <p:cNvPicPr preferRelativeResize="0"/>
          <p:nvPr/>
        </p:nvPicPr>
        <p:blipFill>
          <a:blip r:embed="rId6">
            <a:alphaModFix/>
          </a:blip>
          <a:stretch>
            <a:fillRect/>
          </a:stretch>
        </p:blipFill>
        <p:spPr>
          <a:xfrm>
            <a:off x="837600" y="2924825"/>
            <a:ext cx="5823850" cy="21966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9FAB"/>
        </a:solidFill>
      </p:bgPr>
    </p:bg>
    <p:spTree>
      <p:nvGrpSpPr>
        <p:cNvPr id="133" name="Shape 133"/>
        <p:cNvGrpSpPr/>
        <p:nvPr/>
      </p:nvGrpSpPr>
      <p:grpSpPr>
        <a:xfrm>
          <a:off x="0" y="0"/>
          <a:ext cx="0" cy="0"/>
          <a:chOff x="0" y="0"/>
          <a:chExt cx="0" cy="0"/>
        </a:xfrm>
      </p:grpSpPr>
      <p:pic>
        <p:nvPicPr>
          <p:cNvPr id="134" name="Google Shape;134;p8"/>
          <p:cNvPicPr preferRelativeResize="0"/>
          <p:nvPr/>
        </p:nvPicPr>
        <p:blipFill rotWithShape="1">
          <a:blip r:embed="rId3">
            <a:alphaModFix amt="10000"/>
          </a:blip>
          <a:srcRect b="0" l="0" r="0" t="0"/>
          <a:stretch/>
        </p:blipFill>
        <p:spPr>
          <a:xfrm>
            <a:off x="65425" y="0"/>
            <a:ext cx="9144001" cy="5143501"/>
          </a:xfrm>
          <a:prstGeom prst="rect">
            <a:avLst/>
          </a:prstGeom>
          <a:noFill/>
          <a:ln>
            <a:noFill/>
          </a:ln>
        </p:spPr>
      </p:pic>
      <p:pic>
        <p:nvPicPr>
          <p:cNvPr id="135" name="Google Shape;135;p8"/>
          <p:cNvPicPr preferRelativeResize="0"/>
          <p:nvPr/>
        </p:nvPicPr>
        <p:blipFill rotWithShape="1">
          <a:blip r:embed="rId4">
            <a:alphaModFix/>
          </a:blip>
          <a:srcRect b="0" l="0" r="0" t="0"/>
          <a:stretch/>
        </p:blipFill>
        <p:spPr>
          <a:xfrm>
            <a:off x="2895425" y="4262625"/>
            <a:ext cx="1399901" cy="541300"/>
          </a:xfrm>
          <a:prstGeom prst="rect">
            <a:avLst/>
          </a:prstGeom>
          <a:noFill/>
          <a:ln>
            <a:noFill/>
          </a:ln>
        </p:spPr>
      </p:pic>
      <p:sp>
        <p:nvSpPr>
          <p:cNvPr id="136" name="Google Shape;136;p8"/>
          <p:cNvSpPr txBox="1"/>
          <p:nvPr/>
        </p:nvSpPr>
        <p:spPr>
          <a:xfrm>
            <a:off x="2376000" y="1939850"/>
            <a:ext cx="4392000" cy="877200"/>
          </a:xfrm>
          <a:prstGeom prst="rect">
            <a:avLst/>
          </a:prstGeom>
          <a:noFill/>
          <a:ln>
            <a:noFill/>
          </a:ln>
          <a:effectLst>
            <a:outerShdw blurRad="57150" rotWithShape="0" algn="bl" dir="5400000" dist="19050">
              <a:srgbClr val="000000">
                <a:alpha val="49019"/>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chemeClr val="lt1"/>
                </a:solidFill>
                <a:latin typeface="Rubik"/>
                <a:ea typeface="Rubik"/>
                <a:cs typeface="Rubik"/>
                <a:sym typeface="Rubik"/>
              </a:rPr>
              <a:t>Thank You</a:t>
            </a:r>
            <a:endParaRPr b="0" i="0" sz="2000" u="none" cap="none" strike="noStrike">
              <a:solidFill>
                <a:schemeClr val="lt1"/>
              </a:solidFill>
              <a:latin typeface="Rubik"/>
              <a:ea typeface="Rubik"/>
              <a:cs typeface="Rubik"/>
              <a:sym typeface="Rubik"/>
            </a:endParaRPr>
          </a:p>
        </p:txBody>
      </p:sp>
      <p:sp>
        <p:nvSpPr>
          <p:cNvPr id="137" name="Google Shape;137;p8"/>
          <p:cNvSpPr txBox="1"/>
          <p:nvPr/>
        </p:nvSpPr>
        <p:spPr>
          <a:xfrm>
            <a:off x="4314750" y="4248575"/>
            <a:ext cx="457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chemeClr val="lt1"/>
                </a:solidFill>
                <a:latin typeface="Rubik SemiBold"/>
                <a:ea typeface="Rubik SemiBold"/>
                <a:cs typeface="Rubik SemiBold"/>
                <a:sym typeface="Rubik SemiBold"/>
              </a:rPr>
              <a:t>X</a:t>
            </a:r>
            <a:endParaRPr b="0" i="0" sz="3000" u="none" cap="none" strike="noStrike">
              <a:solidFill>
                <a:schemeClr val="lt1"/>
              </a:solidFill>
              <a:latin typeface="Rubik SemiBold"/>
              <a:ea typeface="Rubik SemiBold"/>
              <a:cs typeface="Rubik SemiBold"/>
              <a:sym typeface="Rubik SemiBold"/>
            </a:endParaRPr>
          </a:p>
        </p:txBody>
      </p:sp>
      <p:pic>
        <p:nvPicPr>
          <p:cNvPr id="138" name="Google Shape;138;p8"/>
          <p:cNvPicPr preferRelativeResize="0"/>
          <p:nvPr/>
        </p:nvPicPr>
        <p:blipFill>
          <a:blip r:embed="rId5">
            <a:alphaModFix/>
          </a:blip>
          <a:stretch>
            <a:fillRect/>
          </a:stretch>
        </p:blipFill>
        <p:spPr>
          <a:xfrm>
            <a:off x="4971175" y="3824725"/>
            <a:ext cx="1494200" cy="1494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