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8" name=""/>
        <p:cNvGrpSpPr/>
        <p:nvPr/>
      </p:nvGrpSpPr>
      <p:grpSpPr>
        <a:xfrm>
          <a:off x="0" y="0"/>
          <a:ext cx="0" cy="0"/>
          <a:chOff x="0" y="0"/>
          <a:chExt cx="0" cy="0"/>
        </a:xfrm>
      </p:grpSpPr>
      <p:sp>
        <p:nvSpPr>
          <p:cNvPr id="1048626" name="Title 1"/>
          <p:cNvSpPr>
            <a:spLocks noGrp="1"/>
          </p:cNvSpPr>
          <p:nvPr>
            <p:ph type="title"/>
          </p:nvPr>
        </p:nvSpPr>
        <p:spPr/>
        <p:txBody>
          <a:bodyPr/>
          <a:p>
            <a:r>
              <a:rPr altLang="zh-CN" lang="en-US" smtClean="0"/>
              <a:t>Click to edit Master title style</a:t>
            </a:r>
            <a:endParaRPr dirty="0" lang="en-US"/>
          </a:p>
        </p:txBody>
      </p:sp>
      <p:sp>
        <p:nvSpPr>
          <p:cNvPr id="104862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7" name=""/>
        <p:cNvGrpSpPr/>
        <p:nvPr/>
      </p:nvGrpSpPr>
      <p:grpSpPr>
        <a:xfrm>
          <a:off x="0" y="0"/>
          <a:ext cx="0" cy="0"/>
          <a:chOff x="0" y="0"/>
          <a:chExt cx="0" cy="0"/>
        </a:xfrm>
      </p:grpSpPr>
      <p:sp>
        <p:nvSpPr>
          <p:cNvPr id="104862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4"/>
          <p:cNvSpPr>
            <a:spLocks noGrp="1"/>
          </p:cNvSpPr>
          <p:nvPr>
            <p:ph type="ftr" sz="quarter" idx="11"/>
          </p:nvPr>
        </p:nvSpPr>
        <p:spPr/>
        <p:txBody>
          <a:bodyPr/>
          <a:p>
            <a:endParaRPr altLang="en-US" lang="zh-CN"/>
          </a:p>
        </p:txBody>
      </p:sp>
      <p:sp>
        <p:nvSpPr>
          <p:cNvPr id="104862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61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4"/>
          <p:cNvSpPr>
            <a:spLocks noGrp="1"/>
          </p:cNvSpPr>
          <p:nvPr>
            <p:ph type="ftr" sz="quarter" idx="11"/>
          </p:nvPr>
        </p:nvSpPr>
        <p:spPr/>
        <p:txBody>
          <a:bodyPr/>
          <a:p>
            <a:endParaRPr altLang="en-US" lang="zh-CN"/>
          </a:p>
        </p:txBody>
      </p:sp>
      <p:sp>
        <p:nvSpPr>
          <p:cNvPr id="104862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5" name=""/>
        <p:cNvGrpSpPr/>
        <p:nvPr/>
      </p:nvGrpSpPr>
      <p:grpSpPr>
        <a:xfrm>
          <a:off x="0" y="0"/>
          <a:ext cx="0" cy="0"/>
          <a:chOff x="0" y="0"/>
          <a:chExt cx="0" cy="0"/>
        </a:xfrm>
      </p:grpSpPr>
      <p:sp>
        <p:nvSpPr>
          <p:cNvPr id="1048610" name="Title 1"/>
          <p:cNvSpPr>
            <a:spLocks noGrp="1"/>
          </p:cNvSpPr>
          <p:nvPr>
            <p:ph type="title"/>
          </p:nvPr>
        </p:nvSpPr>
        <p:spPr/>
        <p:txBody>
          <a:bodyPr/>
          <a:p>
            <a:r>
              <a:rPr altLang="zh-CN" lang="en-US" smtClean="0"/>
              <a:t>Click to edit Master title style</a:t>
            </a:r>
            <a:endParaRPr dirty="0" lang="en-US"/>
          </a:p>
        </p:txBody>
      </p:sp>
      <p:sp>
        <p:nvSpPr>
          <p:cNvPr id="104861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4" name="Footer Placeholder 5"/>
          <p:cNvSpPr>
            <a:spLocks noGrp="1"/>
          </p:cNvSpPr>
          <p:nvPr>
            <p:ph type="ftr" sz="quarter" idx="11"/>
          </p:nvPr>
        </p:nvSpPr>
        <p:spPr/>
        <p:txBody>
          <a:bodyPr/>
          <a:p>
            <a:endParaRPr altLang="en-US" lang="zh-CN"/>
          </a:p>
        </p:txBody>
      </p:sp>
      <p:sp>
        <p:nvSpPr>
          <p:cNvPr id="104861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2" name=""/>
        <p:cNvGrpSpPr/>
        <p:nvPr/>
      </p:nvGrpSpPr>
      <p:grpSpPr>
        <a:xfrm>
          <a:off x="0" y="0"/>
          <a:ext cx="0" cy="0"/>
          <a:chOff x="0" y="0"/>
          <a:chExt cx="0" cy="0"/>
        </a:xfrm>
      </p:grpSpPr>
      <p:sp>
        <p:nvSpPr>
          <p:cNvPr id="104864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7"/>
          <p:cNvSpPr>
            <a:spLocks noGrp="1"/>
          </p:cNvSpPr>
          <p:nvPr>
            <p:ph type="ftr" sz="quarter" idx="11"/>
          </p:nvPr>
        </p:nvSpPr>
        <p:spPr/>
        <p:txBody>
          <a:bodyPr/>
          <a:p>
            <a:endParaRPr altLang="en-US" lang="zh-CN"/>
          </a:p>
        </p:txBody>
      </p:sp>
      <p:sp>
        <p:nvSpPr>
          <p:cNvPr id="104865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3"/>
          <p:cNvSpPr>
            <a:spLocks noGrp="1"/>
          </p:cNvSpPr>
          <p:nvPr>
            <p:ph type="ftr" sz="quarter" idx="11"/>
          </p:nvPr>
        </p:nvSpPr>
        <p:spPr/>
        <p:txBody>
          <a:bodyPr/>
          <a:p>
            <a:endParaRPr altLang="en-US" lang="zh-CN"/>
          </a:p>
        </p:txBody>
      </p:sp>
      <p:sp>
        <p:nvSpPr>
          <p:cNvPr id="104863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03"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4" name="Footer Placeholder 2"/>
          <p:cNvSpPr>
            <a:spLocks noGrp="1"/>
          </p:cNvSpPr>
          <p:nvPr>
            <p:ph type="ftr" sz="quarter" idx="11"/>
          </p:nvPr>
        </p:nvSpPr>
        <p:spPr/>
        <p:txBody>
          <a:bodyPr/>
          <a:p>
            <a:endParaRPr altLang="en-US" lang="zh-CN"/>
          </a:p>
        </p:txBody>
      </p:sp>
      <p:sp>
        <p:nvSpPr>
          <p:cNvPr id="1048605"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1"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r>
              <a:rPr altLang="en-GB" lang="en-US"/>
              <a:t>E</a:t>
            </a:r>
            <a:r>
              <a:rPr altLang="en-GB" lang="en-US"/>
              <a:t>-</a:t>
            </a:r>
            <a:r>
              <a:rPr altLang="en-GB" lang="en-US"/>
              <a:t>G</a:t>
            </a:r>
            <a:r>
              <a:rPr altLang="en-GB" lang="en-US"/>
              <a:t>O</a:t>
            </a:r>
            <a:r>
              <a:rPr altLang="en-GB" lang="en-US"/>
              <a:t>V</a:t>
            </a:r>
            <a:r>
              <a:rPr altLang="en-GB" lang="en-US"/>
              <a:t>E</a:t>
            </a:r>
            <a:r>
              <a:rPr altLang="en-GB" lang="en-US"/>
              <a:t>R</a:t>
            </a:r>
            <a:r>
              <a:rPr altLang="en-GB" lang="en-US"/>
              <a:t>M</a:t>
            </a:r>
            <a:r>
              <a:rPr altLang="en-GB" lang="en-US"/>
              <a:t>E</a:t>
            </a:r>
            <a:r>
              <a:rPr altLang="en-GB" lang="en-US"/>
              <a:t>N</a:t>
            </a:r>
            <a:r>
              <a:rPr altLang="en-GB" lang="en-US"/>
              <a:t>T</a:t>
            </a:r>
            <a:endParaRPr altLang="zh-CN" lang="en-US"/>
          </a:p>
        </p:txBody>
      </p:sp>
      <p:sp>
        <p:nvSpPr>
          <p:cNvPr id="1048587" name="Subtitle 2"/>
          <p:cNvSpPr>
            <a:spLocks noGrp="1"/>
          </p:cNvSpPr>
          <p:nvPr>
            <p:ph type="subTitle" idx="1"/>
          </p:nvPr>
        </p:nvSpPr>
        <p:spPr/>
        <p:txBody>
          <a:bodyPr/>
          <a:p>
            <a:r>
              <a:rPr altLang="en-GB" lang="en-US"/>
              <a:t>N</a:t>
            </a:r>
            <a:r>
              <a:rPr altLang="en-GB" lang="en-US"/>
              <a:t>a</a:t>
            </a:r>
            <a:r>
              <a:rPr altLang="en-GB" lang="en-US"/>
              <a:t>m</a:t>
            </a:r>
            <a:r>
              <a:rPr altLang="en-GB" lang="en-US"/>
              <a:t>a</a:t>
            </a:r>
            <a:r>
              <a:rPr altLang="en-GB" lang="en-US"/>
              <a:t> </a:t>
            </a:r>
            <a:r>
              <a:rPr altLang="en-GB" lang="en-US"/>
              <a:t>k</a:t>
            </a:r>
            <a:r>
              <a:rPr altLang="en-GB" lang="en-US"/>
              <a:t>e</a:t>
            </a:r>
            <a:r>
              <a:rPr altLang="en-GB" lang="en-US"/>
              <a:t>l</a:t>
            </a:r>
            <a:r>
              <a:rPr altLang="en-GB" lang="en-US"/>
              <a:t>o</a:t>
            </a:r>
            <a:r>
              <a:rPr altLang="en-GB" lang="en-US"/>
              <a:t>m</a:t>
            </a:r>
            <a:r>
              <a:rPr altLang="en-GB" lang="en-US"/>
              <a:t>p</a:t>
            </a:r>
            <a:r>
              <a:rPr altLang="en-GB" lang="en-US"/>
              <a:t>o</a:t>
            </a:r>
            <a:r>
              <a:rPr altLang="en-GB" lang="en-US"/>
              <a:t>k</a:t>
            </a:r>
            <a:r>
              <a:rPr altLang="en-GB" lang="en-US"/>
              <a:t> </a:t>
            </a:r>
            <a:r>
              <a:rPr altLang="en-GB" lang="en-US"/>
              <a:t>8</a:t>
            </a:r>
            <a:r>
              <a:rPr altLang="en-GB" lang="en-US"/>
              <a:t> </a:t>
            </a:r>
            <a:r>
              <a:rPr altLang="en-GB" lang="en-US"/>
              <a:t>P</a:t>
            </a:r>
            <a:r>
              <a:rPr altLang="en-GB" lang="en-US"/>
              <a:t>T</a:t>
            </a:r>
            <a:r>
              <a:rPr altLang="en-GB" lang="en-US"/>
              <a:t>I</a:t>
            </a:r>
            <a:r>
              <a:rPr altLang="en-GB" lang="en-US"/>
              <a:t> </a:t>
            </a:r>
            <a:r>
              <a:rPr altLang="en-GB" lang="en-US"/>
              <a:t>:</a:t>
            </a:r>
            <a:endParaRPr altLang="zh-CN" lang="en-US"/>
          </a:p>
          <a:p>
            <a:r>
              <a:rPr altLang="en-GB" lang="en-US"/>
              <a:t>1</a:t>
            </a:r>
            <a:r>
              <a:rPr altLang="en-GB" lang="en-US"/>
              <a:t>.</a:t>
            </a:r>
            <a:r>
              <a:rPr altLang="en-GB" lang="en-US"/>
              <a:t>F</a:t>
            </a:r>
            <a:r>
              <a:rPr altLang="en-GB" lang="en-US"/>
              <a:t>a</a:t>
            </a:r>
            <a:r>
              <a:rPr altLang="en-GB" lang="en-US"/>
              <a:t>h</a:t>
            </a:r>
            <a:r>
              <a:rPr altLang="en-GB" lang="en-US"/>
              <a:t>m</a:t>
            </a:r>
            <a:r>
              <a:rPr altLang="en-GB" lang="en-US"/>
              <a:t>i</a:t>
            </a:r>
            <a:r>
              <a:rPr altLang="en-GB" lang="en-US"/>
              <a:t> </a:t>
            </a:r>
            <a:r>
              <a:rPr altLang="en-GB" lang="en-US"/>
              <a:t>A</a:t>
            </a:r>
            <a:r>
              <a:rPr altLang="en-GB" lang="en-US"/>
              <a:t>k</a:t>
            </a:r>
            <a:r>
              <a:rPr altLang="en-GB" lang="en-US"/>
              <a:t>b</a:t>
            </a:r>
            <a:r>
              <a:rPr altLang="en-GB" lang="en-US"/>
              <a:t>a</a:t>
            </a:r>
            <a:r>
              <a:rPr altLang="en-GB" lang="en-US"/>
              <a:t>r</a:t>
            </a:r>
            <a:endParaRPr altLang="zh-CN" lang="en-US"/>
          </a:p>
          <a:p>
            <a:r>
              <a:rPr altLang="en-GB" lang="en-US"/>
              <a:t>2</a:t>
            </a:r>
            <a:r>
              <a:rPr altLang="en-GB" lang="en-US"/>
              <a:t>.</a:t>
            </a:r>
            <a:r>
              <a:rPr altLang="en-GB" lang="en-US"/>
              <a:t>H</a:t>
            </a:r>
            <a:r>
              <a:rPr altLang="en-GB" lang="en-US"/>
              <a:t>a</a:t>
            </a:r>
            <a:r>
              <a:rPr altLang="en-GB" lang="en-US"/>
              <a:t>n</a:t>
            </a:r>
            <a:r>
              <a:rPr altLang="en-GB" lang="en-US"/>
              <a:t>n</a:t>
            </a:r>
            <a:r>
              <a:rPr altLang="en-GB" lang="en-US"/>
              <a:t>a</a:t>
            </a:r>
            <a:r>
              <a:rPr altLang="en-GB" lang="en-US"/>
              <a:t>h</a:t>
            </a:r>
            <a:r>
              <a:rPr altLang="en-GB" lang="en-US"/>
              <a:t> </a:t>
            </a:r>
            <a:r>
              <a:rPr altLang="en-GB" lang="en-US"/>
              <a:t>F</a:t>
            </a:r>
            <a:r>
              <a:rPr altLang="en-GB" lang="en-US"/>
              <a:t>i</a:t>
            </a:r>
            <a:r>
              <a:rPr altLang="en-GB" lang="en-US"/>
              <a:t>t</a:t>
            </a:r>
            <a:r>
              <a:rPr altLang="en-GB" lang="en-US"/>
              <a:t>r</a:t>
            </a:r>
            <a:r>
              <a:rPr altLang="en-GB" lang="en-US"/>
              <a:t>i</a:t>
            </a:r>
            <a:r>
              <a:rPr altLang="en-GB" lang="en-US"/>
              <a:t> </a:t>
            </a:r>
            <a:r>
              <a:rPr altLang="en-GB" lang="en-US"/>
              <a:t>N</a:t>
            </a:r>
            <a:r>
              <a:rPr altLang="en-GB" lang="en-US"/>
              <a:t>.</a:t>
            </a:r>
            <a:r>
              <a:rPr altLang="en-GB" lang="en-US"/>
              <a:t>A</a:t>
            </a:r>
            <a:endParaRPr altLang="zh-C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
          <p:cNvSpPr>
            <a:spLocks noGrp="1"/>
          </p:cNvSpPr>
          <p:nvPr>
            <p:ph type="title"/>
          </p:nvPr>
        </p:nvSpPr>
        <p:spPr/>
        <p:txBody>
          <a:bodyPr/>
          <a:p>
            <a:r>
              <a:rPr altLang="en-GB" lang="en-US"/>
              <a:t>P</a:t>
            </a:r>
            <a:r>
              <a:rPr altLang="en-GB" lang="en-US"/>
              <a:t>e</a:t>
            </a:r>
            <a:r>
              <a:rPr altLang="en-GB" lang="en-US"/>
              <a:t>n</a:t>
            </a:r>
            <a:r>
              <a:rPr altLang="en-GB" lang="en-US"/>
              <a:t>g</a:t>
            </a:r>
            <a:r>
              <a:rPr altLang="en-GB" lang="en-US"/>
              <a:t>e</a:t>
            </a:r>
            <a:r>
              <a:rPr altLang="en-GB" lang="en-US"/>
              <a:t>r</a:t>
            </a:r>
            <a:r>
              <a:rPr altLang="en-GB" lang="en-US"/>
              <a:t>t</a:t>
            </a:r>
            <a:r>
              <a:rPr altLang="en-GB" lang="en-US"/>
              <a:t>i</a:t>
            </a:r>
            <a:r>
              <a:rPr altLang="en-GB" lang="en-US"/>
              <a:t>a</a:t>
            </a:r>
            <a:r>
              <a:rPr altLang="en-GB" lang="en-US"/>
              <a:t>n</a:t>
            </a:r>
            <a:r>
              <a:rPr altLang="en-GB" lang="en-US"/>
              <a:t> </a:t>
            </a:r>
            <a:r>
              <a:rPr altLang="en-GB" lang="en-US"/>
              <a:t>e</a:t>
            </a:r>
            <a:r>
              <a:rPr altLang="en-GB" lang="en-US"/>
              <a:t>-</a:t>
            </a:r>
            <a:r>
              <a:rPr altLang="en-GB" lang="en-US"/>
              <a:t>g</a:t>
            </a:r>
            <a:r>
              <a:rPr altLang="en-GB" lang="en-US"/>
              <a:t>o</a:t>
            </a:r>
            <a:r>
              <a:rPr altLang="en-GB" lang="en-US"/>
              <a:t>v</a:t>
            </a:r>
            <a:r>
              <a:rPr altLang="en-GB" lang="en-US"/>
              <a:t>e</a:t>
            </a:r>
            <a:r>
              <a:rPr altLang="en-GB" lang="en-US"/>
              <a:t>r</a:t>
            </a:r>
            <a:r>
              <a:rPr altLang="en-GB" lang="en-US"/>
              <a:t>m</a:t>
            </a:r>
            <a:r>
              <a:rPr altLang="en-GB" lang="en-US"/>
              <a:t>e</a:t>
            </a:r>
            <a:r>
              <a:rPr altLang="en-GB" lang="en-US"/>
              <a:t>n</a:t>
            </a:r>
            <a:r>
              <a:rPr altLang="en-GB" lang="en-US"/>
              <a:t>t</a:t>
            </a:r>
            <a:endParaRPr lang="in-ID"/>
          </a:p>
        </p:txBody>
      </p:sp>
      <p:sp>
        <p:nvSpPr>
          <p:cNvPr id="1048594" name=""/>
          <p:cNvSpPr>
            <a:spLocks noGrp="1"/>
          </p:cNvSpPr>
          <p:nvPr>
            <p:ph idx="1"/>
          </p:nvPr>
        </p:nvSpPr>
        <p:spPr/>
        <p:txBody>
          <a:bodyPr/>
          <a:p>
            <a:r>
              <a:rPr altLang="en-GB" lang="en-US"/>
              <a:t>E</a:t>
            </a:r>
            <a:r>
              <a:rPr altLang="en-GB" lang="en-US"/>
              <a:t>-</a:t>
            </a:r>
            <a:r>
              <a:rPr altLang="en-GB" lang="en-US"/>
              <a:t>g</a:t>
            </a:r>
            <a:r>
              <a:rPr altLang="en-GB" lang="en-US"/>
              <a:t>o</a:t>
            </a:r>
            <a:r>
              <a:rPr altLang="en-GB" lang="en-US"/>
              <a:t>v</a:t>
            </a:r>
            <a:r>
              <a:rPr altLang="en-GB" lang="en-US"/>
              <a:t>e</a:t>
            </a:r>
            <a:r>
              <a:rPr altLang="en-GB" lang="en-US"/>
              <a:t>r</a:t>
            </a:r>
            <a:r>
              <a:rPr altLang="en-GB" lang="en-US"/>
              <a:t>m</a:t>
            </a:r>
            <a:r>
              <a:rPr altLang="en-GB" lang="en-US"/>
              <a:t>e</a:t>
            </a:r>
            <a:r>
              <a:rPr altLang="en-GB" lang="en-US"/>
              <a:t>n</a:t>
            </a:r>
            <a:r>
              <a:rPr altLang="en-GB" lang="en-US"/>
              <a:t>t</a:t>
            </a:r>
            <a:r>
              <a:rPr altLang="en-GB" lang="en-US"/>
              <a:t> </a:t>
            </a:r>
            <a:r>
              <a:rPr altLang="en-GB" lang="en-US"/>
              <a:t>a</a:t>
            </a:r>
            <a:r>
              <a:rPr altLang="en-GB" lang="en-US"/>
              <a:t>d</a:t>
            </a:r>
            <a:r>
              <a:rPr altLang="en-GB" lang="en-US"/>
              <a:t>a</a:t>
            </a:r>
            <a:r>
              <a:rPr altLang="en-GB" lang="en-US"/>
              <a:t>l</a:t>
            </a:r>
            <a:r>
              <a:rPr altLang="en-GB" lang="en-US"/>
              <a:t>a</a:t>
            </a:r>
            <a:r>
              <a:rPr altLang="en-GB" lang="en-US"/>
              <a:t>h</a:t>
            </a:r>
            <a:r>
              <a:rPr altLang="en-GB" lang="en-US"/>
              <a:t> </a:t>
            </a:r>
            <a:r>
              <a:rPr altLang="en-GB" lang="en-US"/>
              <a:t>penggunaan teknologi informasi dan komunikasi dalam penyelenggaraan pemerintahan dan pelayanan publik serta penyediaan layanan informasi dari pemerintahan ke warganya (G2C), dan bisnis (G2B), serta hubungan antar pemerintah (G2G).</a:t>
            </a:r>
            <a:r>
              <a:rPr altLang="en-GB" lang="en-US"/>
              <a:t> </a:t>
            </a:r>
            <a:endParaRPr lang="in-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
          <p:cNvSpPr>
            <a:spLocks noGrp="1"/>
          </p:cNvSpPr>
          <p:nvPr>
            <p:ph type="title"/>
          </p:nvPr>
        </p:nvSpPr>
        <p:spPr/>
        <p:txBody>
          <a:bodyPr/>
          <a:p>
            <a:r>
              <a:rPr lang="in-ID"/>
              <a:t>Fungsi E-Government</a:t>
            </a:r>
            <a:endParaRPr lang="in-ID"/>
          </a:p>
        </p:txBody>
      </p:sp>
      <p:sp>
        <p:nvSpPr>
          <p:cNvPr id="1048596" name=""/>
          <p:cNvSpPr>
            <a:spLocks noGrp="1"/>
          </p:cNvSpPr>
          <p:nvPr>
            <p:ph idx="1"/>
          </p:nvPr>
        </p:nvSpPr>
        <p:spPr/>
        <p:txBody>
          <a:bodyPr>
            <a:normAutofit fontScale="46429" lnSpcReduction="20000"/>
          </a:bodyPr>
          <a:p>
            <a:r>
              <a:rPr lang="in-ID"/>
              <a:t>Pelayanan servis yang lebih baik kepada masyarakat. Informasi dapat disediakan 24 jam sehari, 7 hari dalam seminggu, tanpa harus menunggu dibukanya kantor. Informasi dapat dicari dari kantor, rumah, tanpa harus secara fisik datang ke kantor.</a:t>
            </a:r>
            <a:endParaRPr lang="in-ID"/>
          </a:p>
          <a:p>
            <a:r>
              <a:rPr lang="in-ID"/>
              <a:t>Peningkatan hubungan antara pemerintah, pelaku bisnis, dan masyarakat umum. Adanya keterbukaan (transparansi) maka diharapkan hubungan antara berbagai pihak menjadi lebih baik. Keterbukaan ini menghilangkan saling curiga dan kekesalan dari kesemua.</a:t>
            </a:r>
            <a:endParaRPr lang="in-ID"/>
          </a:p>
          <a:p>
            <a:r>
              <a:rPr lang="in-ID"/>
              <a:t>Pemberdayaan masyarakat melalui informasi yang mudah diperoleh. Dengan adanya informasi yang mencukupi, masyarakat akan belajar untuk dapat menentukan pilihannya. Sebagai contoh, data-data tentang sekolahan (jumlah kelas, daya tampung murid, passing grade, dan sebagainya) dapat ditampilkan secara online dan digunakan oleh orang tua untuk memilihkan sekolah yang pas untuk.</a:t>
            </a:r>
            <a:endParaRPr lang="in-ID"/>
          </a:p>
          <a:p>
            <a:r>
              <a:rPr lang="in-ID"/>
              <a:t>Pelaksanaan pemerintahan yang lebih efisien. Sebagai contoh, koordinasi pemerintahan dapat dilakukan melalui email atau bahkan video conferencing. Bagi Indonesia yang luas areanya sangat besar, hal ini sangat membantu. Tanya jawab, koordinasi, diskusi antara pimpinan daerah dapat dilakukan tanpa kesemuanya harus berada pada lokasi fisik yang sama. Tidak lagi semua harus terbang ke Jakarta untuk pertemuan yang hanya berlangsung satu atau dua jam.</a:t>
            </a:r>
            <a:endParaRPr lang="in-ID"/>
          </a:p>
          <a:p>
            <a:r>
              <a:rPr lang="in-ID"/>
              <a:t>Dan juga dalam fungsinya, dapat dikelompokkan dalam 3 kelompok  sistem yaitu :</a:t>
            </a:r>
            <a:endParaRPr lang="in-ID"/>
          </a:p>
          <a:p>
            <a:r>
              <a:rPr lang="in-ID"/>
              <a:t>Kelompok sistem aplikasi e-Government yang orientasi fungsinya melayani kebutuhan dan kepentingan masyarakat (G2C: Government To Citizen)</a:t>
            </a:r>
            <a:endParaRPr lang="in-ID"/>
          </a:p>
          <a:p>
            <a:r>
              <a:rPr lang="in-ID"/>
              <a:t>Kelompok sistem aplikasi e-Government yang orientasi fungsinya melayani kebutuhan dan kepentingan kalangan bisnis (G2B: Government To Business)</a:t>
            </a:r>
            <a:endParaRPr lang="in-ID"/>
          </a:p>
          <a:p>
            <a:r>
              <a:rPr lang="in-ID"/>
              <a:t>Kelompok sistem aplikasi e-Government yang orientasi fungsinya melayani kebutuhan internal lembaga kepemerintahan, atau kebutuhan dari pemerintah daerah lainnya (G2G: Government To Government)</a:t>
            </a:r>
            <a:endParaRPr lang="i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
          <p:cNvSpPr>
            <a:spLocks noGrp="1"/>
          </p:cNvSpPr>
          <p:nvPr>
            <p:ph type="title"/>
          </p:nvPr>
        </p:nvSpPr>
        <p:spPr/>
        <p:txBody>
          <a:bodyPr/>
          <a:p>
            <a:r>
              <a:rPr lang="in-ID"/>
              <a:t>Jenis-Jenis E-Government</a:t>
            </a:r>
            <a:br>
              <a:rPr lang="in-ID"/>
            </a:br>
            <a:endParaRPr lang="in-ID"/>
          </a:p>
        </p:txBody>
      </p:sp>
      <p:sp>
        <p:nvSpPr>
          <p:cNvPr id="1048598" name=""/>
          <p:cNvSpPr>
            <a:spLocks noGrp="1"/>
          </p:cNvSpPr>
          <p:nvPr>
            <p:ph idx="1"/>
          </p:nvPr>
        </p:nvSpPr>
        <p:spPr>
          <a:xfrm>
            <a:off x="628650" y="1177647"/>
            <a:ext cx="7886700" cy="4999316"/>
          </a:xfrm>
        </p:spPr>
        <p:txBody>
          <a:bodyPr>
            <a:normAutofit fontScale="53571" lnSpcReduction="20000"/>
          </a:bodyPr>
          <a:p>
            <a:r>
              <a:rPr lang="in-ID"/>
              <a:t>Government to Citizen (G2C)</a:t>
            </a:r>
            <a:endParaRPr lang="in-ID"/>
          </a:p>
          <a:p>
            <a:r>
              <a:rPr lang="in-ID"/>
              <a:t>Government to Citize (G2C) ialah sebuah teknologi informasi yang memiliki sebuah tujuan untuk dapat memperbaiki hubungan interaksi diantara pemerintah dengan masyarakat serta untuk mempermudah masyarakat di dalam mencari berbagai informasi mengenai pemerintahan.</a:t>
            </a:r>
            <a:endParaRPr lang="in-ID"/>
          </a:p>
          <a:p>
            <a:r>
              <a:rPr lang="in-ID"/>
              <a:t>Government to Business (G2B)</a:t>
            </a:r>
            <a:endParaRPr lang="in-ID"/>
          </a:p>
          <a:p>
            <a:r>
              <a:rPr lang="in-ID"/>
              <a:t>Government to Business (G2B) ialah sebuah tipe dari hubungan pemerintah dengan bisnis. Di karenakan sangatlah dibutuhkan seorang relasi yang sangat baik, diantara pemerintah dengan kalangan bisnis. Dan tujuannya ialah demi sebuah kemudahan berbisnis masyarakat dari kalangan pembisnis.</a:t>
            </a:r>
            <a:endParaRPr lang="in-ID"/>
          </a:p>
          <a:p>
            <a:r>
              <a:rPr lang="in-ID"/>
              <a:t>Government to Government (G2G)</a:t>
            </a:r>
            <a:endParaRPr lang="in-ID"/>
          </a:p>
          <a:p>
            <a:r>
              <a:rPr lang="in-ID"/>
              <a:t>Government to Goverment (G2G) ialah sebuah web pemerintahan yang dibuat dengan tujuan agar dapat memenuhi berbagai macam dari informasi yang dibutuhkan diantara pemerintah yang satu dengan pemerintah lainnya, dan untuk memperlancar dan juga mempermudah sebuah kerjasama diantara pemerintah-pemerintah yang bersangkut.</a:t>
            </a:r>
            <a:endParaRPr lang="in-ID"/>
          </a:p>
          <a:p>
            <a:r>
              <a:rPr lang="in-ID"/>
              <a:t>Government to Employees (G2E)</a:t>
            </a:r>
            <a:endParaRPr lang="in-ID"/>
          </a:p>
          <a:p>
            <a:r>
              <a:rPr lang="in-ID"/>
              <a:t>Government to Employees (G2E) ialah sebuah tipe hubungan yang juga ditujukan supaya para pegawai pemerintahan ataupun pegawai negeri dapat meningkatkan kinerja beserta kesejahteraan dari para pegawai yang bekerja pada salah satu institusi pemerintah.</a:t>
            </a:r>
            <a:endParaRPr lang="i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
          <p:cNvSpPr>
            <a:spLocks noGrp="1"/>
          </p:cNvSpPr>
          <p:nvPr>
            <p:ph type="title"/>
          </p:nvPr>
        </p:nvSpPr>
        <p:spPr/>
        <p:txBody>
          <a:bodyPr/>
          <a:p>
            <a:r>
              <a:rPr lang="in-ID"/>
              <a:t>Kendala E-Government</a:t>
            </a:r>
            <a:endParaRPr lang="in-ID"/>
          </a:p>
        </p:txBody>
      </p:sp>
      <p:sp>
        <p:nvSpPr>
          <p:cNvPr id="1048600" name=""/>
          <p:cNvSpPr>
            <a:spLocks noGrp="1"/>
          </p:cNvSpPr>
          <p:nvPr>
            <p:ph idx="1"/>
          </p:nvPr>
        </p:nvSpPr>
        <p:spPr>
          <a:xfrm>
            <a:off x="628650" y="1335514"/>
            <a:ext cx="7886700" cy="5080697"/>
          </a:xfrm>
        </p:spPr>
        <p:txBody>
          <a:bodyPr/>
          <a:p>
            <a:r>
              <a:rPr lang="in-ID"/>
              <a:t>Salah satu kendala utama dalam pelaksanaan e-government adalah kurangnya ketersediaan infrastruktur telekomunikasi. Jaringan telepon masih belum tersedia di banyak tempat di Indonesia. Biaya penggunaan jasa telekomunikasi masih mahal. Harapan kita bersama ini dapat diselesaikan sejalan dengan perkembangan telekomunikasi yang semakin canggih dan semakin murah.</a:t>
            </a:r>
            <a:endParaRPr lang="in-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
          <p:cNvSpPr>
            <a:spLocks noGrp="1"/>
          </p:cNvSpPr>
          <p:nvPr>
            <p:ph type="title"/>
          </p:nvPr>
        </p:nvSpPr>
        <p:spPr/>
        <p:txBody>
          <a:bodyPr/>
          <a:p>
            <a:r>
              <a:rPr lang="in-ID"/>
              <a:t>Keuntungan  e-government</a:t>
            </a:r>
            <a:endParaRPr lang="in-ID"/>
          </a:p>
        </p:txBody>
      </p:sp>
      <p:sp>
        <p:nvSpPr>
          <p:cNvPr id="1048602" name=""/>
          <p:cNvSpPr>
            <a:spLocks noGrp="1"/>
          </p:cNvSpPr>
          <p:nvPr>
            <p:ph idx="1"/>
          </p:nvPr>
        </p:nvSpPr>
        <p:spPr/>
        <p:txBody>
          <a:bodyPr/>
          <a:p>
            <a:r>
              <a:rPr lang="in-ID"/>
              <a:t>peningkatan efisiensi, kenyamanan, serta aksesibilitas yang lebih baik dari pelayanan publik. Jika e-government seringkali dianggap sebagai pemerintahan online (“online government”) atau pemerintahan berbasis internet (“Internet-based government”), banyak teknologi pemerintahan elektronik non-internet yang dapat digunakan dalam konteks ini, beberapa bentuk non-internet termasuk telepon, faksimil, PDA, SMS, MMS,</a:t>
            </a:r>
            <a:endParaRPr lang="in-ID"/>
          </a:p>
          <a:p>
            <a:endParaRPr lang="in-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6" name=""/>
          <p:cNvSpPr txBox="1"/>
          <p:nvPr/>
        </p:nvSpPr>
        <p:spPr>
          <a:xfrm>
            <a:off x="512505" y="611243"/>
            <a:ext cx="8118990" cy="4282440"/>
          </a:xfrm>
          <a:prstGeom prst="rect"/>
        </p:spPr>
        <p:txBody>
          <a:bodyPr rtlCol="0" wrap="square">
            <a:spAutoFit/>
          </a:bodyPr>
          <a:p>
            <a:r>
              <a:rPr sz="2800" lang="in-ID">
                <a:solidFill>
                  <a:srgbClr val="000000"/>
                </a:solidFill>
              </a:rPr>
              <a:t>jaringan dan layanan nirkabel (wireless networks and services), Bluetooth, CCTV, sistem penjejak (tracking systems), RFID, indentifikasi biometrik, manajemen dan penegakan peraturan lalu lintas jalan, kartu identitas (KTP), kartu pintar (smart card) serta aplikasi NFC lainnya ada banyak pertimbangan dan dampak potensial penerapan dan perancangan e- government, termasuk disintermediasi pemerintah dengan warganya, dampak pada faktor sosial, ekonomi, dan politik.</a:t>
            </a:r>
            <a:endParaRPr sz="2800" lang="in-ID">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
          <p:cNvSpPr>
            <a:spLocks noGrp="1"/>
          </p:cNvSpPr>
          <p:nvPr>
            <p:ph type="title"/>
          </p:nvPr>
        </p:nvSpPr>
        <p:spPr/>
        <p:txBody>
          <a:bodyPr/>
          <a:p>
            <a:r>
              <a:rPr lang="in-ID"/>
              <a:t>Manfaat E-Government Bagi Masyarakat</a:t>
            </a:r>
            <a:endParaRPr lang="in-ID"/>
          </a:p>
        </p:txBody>
      </p:sp>
      <p:sp>
        <p:nvSpPr>
          <p:cNvPr id="1048608" name=""/>
          <p:cNvSpPr>
            <a:spLocks noGrp="1"/>
          </p:cNvSpPr>
          <p:nvPr>
            <p:ph idx="1"/>
          </p:nvPr>
        </p:nvSpPr>
        <p:spPr>
          <a:xfrm>
            <a:off x="628649" y="1962103"/>
            <a:ext cx="7886700" cy="4587826"/>
          </a:xfrm>
        </p:spPr>
        <p:txBody>
          <a:bodyPr>
            <a:normAutofit fontScale="89286" lnSpcReduction="20000"/>
          </a:bodyPr>
          <a:p>
            <a:r>
              <a:rPr lang="in-ID"/>
              <a:t>Meningkatkan kualitas pelayanan pemerintah kepada para stakeholder (warga, bisnis, dan industri), terutama dalam hal efektivitas dan efisiensi kinerja di berbagai bidang kehidupan negara.</a:t>
            </a:r>
            <a:endParaRPr lang="in-ID"/>
          </a:p>
          <a:p>
            <a:r>
              <a:rPr lang="in-ID"/>
              <a:t>Meningkatkan transparansi, kontrol dan akuntabilitas pemerintah dalam rangka menerapkan konsep good governance di pemerintahan (bebas korupsi).</a:t>
            </a:r>
            <a:endParaRPr lang="in-ID"/>
          </a:p>
          <a:p>
            <a:r>
              <a:rPr lang="in-ID"/>
              <a:t>Secara signifikan mengurangi total biaya administrasi, relasi, dan interaksi yang dikeluarkan oleh pemerintah dan para pemangku kepentingan untuk keperluan aktivitas sehari-hari.</a:t>
            </a:r>
            <a:endParaRPr lang="in-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
          <p:cNvSpPr txBox="1"/>
          <p:nvPr/>
        </p:nvSpPr>
        <p:spPr>
          <a:xfrm>
            <a:off x="531193" y="449579"/>
            <a:ext cx="8081612" cy="5539741"/>
          </a:xfrm>
          <a:prstGeom prst="rect"/>
        </p:spPr>
        <p:txBody>
          <a:bodyPr rtlCol="0" wrap="square">
            <a:spAutoFit/>
          </a:bodyPr>
          <a:p>
            <a:r>
              <a:rPr sz="2800" lang="in-ID">
                <a:solidFill>
                  <a:srgbClr val="000000"/>
                </a:solidFill>
              </a:rPr>
              <a:t>Memberikan kesempatan bagi pemerintah untuk mendapatkan sumber-sumber pendapatan baru melalui interaksinya dengan para pemangku kepentingan.
Menciptakan lingkungan masyarakat baru yang dapat secara cepat dan akurat menjawab berbagai permasalahan yang dihadapi sejalan dengan berbagai perubahan global dan trend yang ada.
Memberdayakan masyarakat dan pihak-pihak lain sebagai mitra pemerintah dalam proses pembuatan kebijakan publik secara merata dan demokratis.</a:t>
            </a:r>
            <a:endParaRPr sz="2800" lang="in-ID">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SM-J110G</dc:creator>
  <dcterms:created xsi:type="dcterms:W3CDTF">2015-05-01T21:30:45Z</dcterms:created>
  <dcterms:modified xsi:type="dcterms:W3CDTF">2019-11-22T04:14:42Z</dcterms:modified>
</cp:coreProperties>
</file>