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SemiBold"/>
      <p:regular r:id="rId12"/>
      <p:bold r:id="rId13"/>
      <p:italic r:id="rId14"/>
      <p:boldItalic r:id="rId15"/>
    </p:embeddedFont>
    <p:embeddedFont>
      <p:font typeface="Montserrat"/>
      <p:regular r:id="rId16"/>
      <p:bold r:id="rId17"/>
      <p:italic r:id="rId18"/>
      <p:boldItalic r:id="rId19"/>
    </p:embeddedFont>
    <p:embeddedFont>
      <p:font typeface="Lato"/>
      <p:regular r:id="rId20"/>
      <p:bold r:id="rId21"/>
      <p:italic r:id="rId22"/>
      <p:boldItalic r:id="rId23"/>
    </p:embeddedFont>
    <p:embeddedFont>
      <p:font typeface="Montserrat ExtraBold"/>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ontserratExtraBold-bold.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SemiBold-bold.fntdata"/><Relationship Id="rId12" Type="http://schemas.openxmlformats.org/officeDocument/2006/relationships/font" Target="fonts/MontserratSemiBold-regular.fntdata"/><Relationship Id="rId15" Type="http://schemas.openxmlformats.org/officeDocument/2006/relationships/font" Target="fonts/MontserratSemiBold-boldItalic.fntdata"/><Relationship Id="rId14" Type="http://schemas.openxmlformats.org/officeDocument/2006/relationships/font" Target="fonts/MontserratSemiBold-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90af206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90af206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90af2065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90af2065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90af2065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90af2065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90af2065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90af2065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90af2065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90af2065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66050" y="580200"/>
            <a:ext cx="5017500" cy="1578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latin typeface="Montserrat ExtraBold"/>
                <a:ea typeface="Montserrat ExtraBold"/>
                <a:cs typeface="Montserrat ExtraBold"/>
                <a:sym typeface="Montserrat ExtraBold"/>
              </a:rPr>
              <a:t>Recognition of Different Accents and Speech Sentiments Using Zero-Shot Learning </a:t>
            </a:r>
            <a:endParaRPr sz="2200">
              <a:latin typeface="Montserrat ExtraBold"/>
              <a:ea typeface="Montserrat ExtraBold"/>
              <a:cs typeface="Montserrat ExtraBold"/>
              <a:sym typeface="Montserrat ExtraBold"/>
            </a:endParaRPr>
          </a:p>
        </p:txBody>
      </p:sp>
      <p:sp>
        <p:nvSpPr>
          <p:cNvPr id="135" name="Google Shape;135;p13"/>
          <p:cNvSpPr txBox="1"/>
          <p:nvPr>
            <p:ph idx="1" type="subTitle"/>
          </p:nvPr>
        </p:nvSpPr>
        <p:spPr>
          <a:xfrm>
            <a:off x="4627975" y="2318700"/>
            <a:ext cx="4281900" cy="21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SemiBold"/>
                <a:ea typeface="Montserrat SemiBold"/>
                <a:cs typeface="Montserrat SemiBold"/>
                <a:sym typeface="Montserrat SemiBold"/>
              </a:rPr>
              <a:t>Presented By </a:t>
            </a:r>
            <a:endParaRPr sz="1200">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lang="en" sz="1200">
                <a:latin typeface="Montserrat SemiBold"/>
                <a:ea typeface="Montserrat SemiBold"/>
                <a:cs typeface="Montserrat SemiBold"/>
                <a:sym typeface="Montserrat SemiBold"/>
              </a:rPr>
              <a:t>Fahmida Ahmed - 22241167</a:t>
            </a:r>
            <a:endParaRPr sz="1200">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lang="en" sz="1200">
                <a:latin typeface="Montserrat SemiBold"/>
                <a:ea typeface="Montserrat SemiBold"/>
                <a:cs typeface="Montserrat SemiBold"/>
                <a:sym typeface="Montserrat SemiBold"/>
              </a:rPr>
              <a:t>Syed Ziaul Bin Bashar - 19101166</a:t>
            </a:r>
            <a:endParaRPr sz="1200">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lang="en" sz="1200">
                <a:latin typeface="Montserrat SemiBold"/>
                <a:ea typeface="Montserrat SemiBold"/>
                <a:cs typeface="Montserrat SemiBold"/>
                <a:sym typeface="Montserrat SemiBold"/>
              </a:rPr>
              <a:t>Md. Muhtadee Faiaz Khan Soumik - 19101491</a:t>
            </a:r>
            <a:endParaRPr sz="1200">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sz="1200">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lang="en" sz="1200">
                <a:latin typeface="Montserrat SemiBold"/>
                <a:ea typeface="Montserrat SemiBold"/>
                <a:cs typeface="Montserrat SemiBold"/>
                <a:sym typeface="Montserrat SemiBold"/>
              </a:rPr>
              <a:t>Supervisor </a:t>
            </a:r>
            <a:endParaRPr sz="1200">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lang="en" sz="1200">
                <a:latin typeface="Montserrat SemiBold"/>
                <a:ea typeface="Montserrat SemiBold"/>
                <a:cs typeface="Montserrat SemiBold"/>
                <a:sym typeface="Montserrat SemiBold"/>
              </a:rPr>
              <a:t>Annajiat Alim Rasel </a:t>
            </a:r>
            <a:endParaRPr sz="1200">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lang="en" sz="1200">
                <a:latin typeface="Montserrat SemiBold"/>
                <a:ea typeface="Montserrat SemiBold"/>
                <a:cs typeface="Montserrat SemiBold"/>
                <a:sym typeface="Montserrat SemiBold"/>
              </a:rPr>
              <a:t>Senior Lecturer, Department of Computer Science and Engineering</a:t>
            </a:r>
            <a:endParaRPr sz="1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4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4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400">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 </a:t>
            </a:r>
            <a:endParaRPr b="1"/>
          </a:p>
        </p:txBody>
      </p:sp>
      <p:sp>
        <p:nvSpPr>
          <p:cNvPr id="141" name="Google Shape;141;p14"/>
          <p:cNvSpPr txBox="1"/>
          <p:nvPr>
            <p:ph idx="1" type="body"/>
          </p:nvPr>
        </p:nvSpPr>
        <p:spPr>
          <a:xfrm>
            <a:off x="1297500" y="1256475"/>
            <a:ext cx="7423200" cy="369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latin typeface="Montserrat"/>
                <a:ea typeface="Montserrat"/>
                <a:cs typeface="Montserrat"/>
                <a:sym typeface="Montserrat"/>
              </a:rPr>
              <a:t>I</a:t>
            </a:r>
            <a:r>
              <a:rPr lang="en" sz="1200">
                <a:latin typeface="Montserrat SemiBold"/>
                <a:ea typeface="Montserrat SemiBold"/>
                <a:cs typeface="Montserrat SemiBold"/>
                <a:sym typeface="Montserrat SemiBold"/>
              </a:rPr>
              <a:t>n the modern world, Machine Learning (ML) has become very popular at the forefront of many advancements in technology. It is used in many industries for solving multitudes of various problems. In recent years, a popular ML trend has become the industry standard - Zero-Shot Learning (ZSL). Nowadays different versions of zero-shot learning are used in many industries. We will discuss how the ZSL can recognize different accents to pronounce words of the same language in this modern world. We will also discuss how ZSL can detect speech sentiments in a different conversations. We will consider the pros and cons of using ZSL in this industry and some of the obstacles. We will also shed light on our new idea of using zero-shot learning on accent detection and speech sentimentation. We talk about the system model, the steps in particular, and aggregation pseudocode. We also discuss some issues with our model idea and provide solutions. Lastly, we reach a conclusion and discuss some future work. We believe ZSL will bring forth a data revolution in the modern world. </a:t>
            </a:r>
            <a:r>
              <a:rPr lang="en" sz="1200">
                <a:solidFill>
                  <a:srgbClr val="000000"/>
                </a:solidFill>
                <a:latin typeface="Montserrat SemiBold"/>
                <a:ea typeface="Montserrat SemiBold"/>
                <a:cs typeface="Montserrat SemiBold"/>
                <a:sym typeface="Montserrat SemiBold"/>
              </a:rPr>
              <a:t> </a:t>
            </a:r>
            <a:r>
              <a:rPr lang="en" sz="1200">
                <a:latin typeface="Montserrat SemiBold"/>
                <a:ea typeface="Montserrat SemiBold"/>
                <a:cs typeface="Montserrat SemiBold"/>
                <a:sym typeface="Montserrat SemiBold"/>
              </a:rPr>
              <a:t>In this paper, we present a graphical representation of speaker and accent embedding distributions for accent-converted and natural speech; the findings demonstrate the ability of accentron syntheses to capture the identity of the speaker's voice while also conveying the target accent.</a:t>
            </a:r>
            <a:endParaRPr sz="1200">
              <a:latin typeface="Montserrat SemiBold"/>
              <a:ea typeface="Montserrat SemiBold"/>
              <a:cs typeface="Montserrat SemiBold"/>
              <a:sym typeface="Montserrat SemiBold"/>
            </a:endParaRPr>
          </a:p>
          <a:p>
            <a:pPr indent="0" lvl="0" marL="0" rtl="0" algn="just">
              <a:spcBef>
                <a:spcPts val="0"/>
              </a:spcBef>
              <a:spcAft>
                <a:spcPts val="0"/>
              </a:spcAft>
              <a:buNone/>
            </a:pPr>
            <a:r>
              <a:t/>
            </a:r>
            <a:endParaRPr sz="1200">
              <a:latin typeface="Montserrat SemiBold"/>
              <a:ea typeface="Montserrat SemiBold"/>
              <a:cs typeface="Montserrat SemiBold"/>
              <a:sym typeface="Montserrat SemiBold"/>
            </a:endParaRPr>
          </a:p>
          <a:p>
            <a:pPr indent="0" lvl="0" marL="0" rtl="0" algn="l">
              <a:spcBef>
                <a:spcPts val="0"/>
              </a:spcBef>
              <a:spcAft>
                <a:spcPts val="1200"/>
              </a:spcAft>
              <a:buNone/>
            </a:pPr>
            <a:r>
              <a:t/>
            </a:r>
            <a:endParaRPr sz="1200">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Literature</a:t>
            </a:r>
            <a:endParaRPr>
              <a:latin typeface="Montserrat SemiBold"/>
              <a:ea typeface="Montserrat SemiBold"/>
              <a:cs typeface="Montserrat SemiBold"/>
              <a:sym typeface="Montserrat SemiBold"/>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Font typeface="Montserrat SemiBold"/>
              <a:buChar char="●"/>
            </a:pPr>
            <a:r>
              <a:rPr lang="en" sz="1200">
                <a:latin typeface="Montserrat SemiBold"/>
                <a:ea typeface="Montserrat SemiBold"/>
                <a:cs typeface="Montserrat SemiBold"/>
                <a:sym typeface="Montserrat SemiBold"/>
              </a:rPr>
              <a:t>Researchers have turned to both indirect approaches, such as compatibility learning frameworks, and direct ones, such as learning intermediate attribute classifiers, to overcome the difficulty posed by zero-shot learning's split-second test and training sets.</a:t>
            </a:r>
            <a:endParaRPr sz="1200">
              <a:latin typeface="Montserrat SemiBold"/>
              <a:ea typeface="Montserrat SemiBold"/>
              <a:cs typeface="Montserrat SemiBold"/>
              <a:sym typeface="Montserrat SemiBold"/>
            </a:endParaRPr>
          </a:p>
          <a:p>
            <a:pPr indent="-305435" lvl="0" marL="457200" rtl="0" algn="l">
              <a:spcBef>
                <a:spcPts val="0"/>
              </a:spcBef>
              <a:spcAft>
                <a:spcPts val="0"/>
              </a:spcAft>
              <a:buSzPct val="100000"/>
              <a:buFont typeface="Montserrat SemiBold"/>
              <a:buChar char="●"/>
            </a:pPr>
            <a:r>
              <a:rPr lang="en" sz="1308">
                <a:latin typeface="Montserrat SemiBold"/>
                <a:ea typeface="Montserrat SemiBold"/>
                <a:cs typeface="Montserrat SemiBold"/>
                <a:sym typeface="Montserrat SemiBold"/>
              </a:rPr>
              <a:t>Accent-converted speech and natural speech's speaker and accent embedding distributions were first shown; the results confirm that Accentron syntheses are capable of accurately reproducing both the L2 voice identity and the L1 accent. Second, they administered a battery of listening tests in two distinct environments: (1) a traditional FAC setup, where the test L2 speakers were present throughout training, and (2) a zero-shot FAC setup, </a:t>
            </a:r>
            <a:endParaRPr sz="1308">
              <a:latin typeface="Montserrat SemiBold"/>
              <a:ea typeface="Montserrat SemiBold"/>
              <a:cs typeface="Montserrat SemiBold"/>
              <a:sym typeface="Montserrat SemiBold"/>
            </a:endParaRPr>
          </a:p>
          <a:p>
            <a:pPr indent="-305435" lvl="0" marL="457200" rtl="0" algn="l">
              <a:spcBef>
                <a:spcPts val="0"/>
              </a:spcBef>
              <a:spcAft>
                <a:spcPts val="0"/>
              </a:spcAft>
              <a:buSzPct val="100000"/>
              <a:buFont typeface="Montserrat SemiBold"/>
              <a:buChar char="●"/>
            </a:pPr>
            <a:r>
              <a:rPr lang="en" sz="1308">
                <a:latin typeface="Montserrat SemiBold"/>
                <a:ea typeface="Montserrat SemiBold"/>
                <a:cs typeface="Montserrat SemiBold"/>
                <a:sym typeface="Montserrat SemiBold"/>
              </a:rPr>
              <a:t>for many years - people have had to adapt their communication style to be 'understood' by computers, but natural language communication has lately become a trend. </a:t>
            </a:r>
            <a:endParaRPr sz="1308">
              <a:latin typeface="Montserrat SemiBold"/>
              <a:ea typeface="Montserrat SemiBold"/>
              <a:cs typeface="Montserrat SemiBold"/>
              <a:sym typeface="Montserrat SemiBold"/>
            </a:endParaRPr>
          </a:p>
          <a:p>
            <a:pPr indent="-305435" lvl="0" marL="457200" rtl="0" algn="l">
              <a:spcBef>
                <a:spcPts val="0"/>
              </a:spcBef>
              <a:spcAft>
                <a:spcPts val="0"/>
              </a:spcAft>
              <a:buSzPct val="100000"/>
              <a:buFont typeface="Montserrat SemiBold"/>
              <a:buChar char="●"/>
            </a:pPr>
            <a:r>
              <a:rPr lang="en" sz="1308">
                <a:latin typeface="Montserrat SemiBold"/>
                <a:ea typeface="Montserrat SemiBold"/>
                <a:cs typeface="Montserrat SemiBold"/>
                <a:sym typeface="Montserrat SemiBold"/>
              </a:rPr>
              <a:t> unstructured and unannotated and, as a result, are of little use. After appropriate processing, such noisy data can be turned into usable information. However, manual processing is a time-consuming and laborious operation.</a:t>
            </a:r>
            <a:endParaRPr sz="1308">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Accent detection is the process of determining a speaker's accent or dialect from their spoken language. By using a large dataset of speech samples from a variety of different accents to train a model, zero-shot learning could potentially be used for accent detection.</a:t>
            </a:r>
            <a:endParaRPr sz="1200">
              <a:latin typeface="Montserrat SemiBold"/>
              <a:ea typeface="Montserrat SemiBold"/>
              <a:cs typeface="Montserrat SemiBold"/>
              <a:sym typeface="Montserrat SemiBold"/>
            </a:endParaRPr>
          </a:p>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Natural language processing applications including language translation, text categorization, and question answering have benefited greatly from BERT (Bidirectional Encoder Representations from Transformers), a transformer-based machine learning approach. </a:t>
            </a:r>
            <a:endParaRPr sz="1200">
              <a:latin typeface="Montserrat SemiBold"/>
              <a:ea typeface="Montserrat SemiBold"/>
              <a:cs typeface="Montserrat SemiBold"/>
              <a:sym typeface="Montserrat SemiBold"/>
            </a:endParaRPr>
          </a:p>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BERT processes data in the form of text and is able to understand the context in which words are used by considering the links between words in a phrase. </a:t>
            </a:r>
            <a:endParaRPr sz="1200">
              <a:latin typeface="Montserrat SemiBold"/>
              <a:ea typeface="Montserrat SemiBold"/>
              <a:cs typeface="Montserrat SemiBold"/>
              <a:sym typeface="Montserrat SemiBold"/>
            </a:endParaRPr>
          </a:p>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HMMs process data in the form of a sequence of observations, and represent the underlying sequence of events or states that generate the observations. </a:t>
            </a:r>
            <a:endParaRPr sz="1200">
              <a:latin typeface="Montserrat SemiBold"/>
              <a:ea typeface="Montserrat SemiBold"/>
              <a:cs typeface="Montserrat SemiBold"/>
              <a:sym typeface="Montserrat SemiBold"/>
            </a:endParaRPr>
          </a:p>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The accuracy of the model's predictions will depend on the quality and diversity of the training data, as well as the complexity and efficacy of the model itself.</a:t>
            </a:r>
            <a:endParaRPr sz="1200">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200">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Results and Analysis</a:t>
            </a:r>
            <a:endParaRPr>
              <a:latin typeface="Montserrat SemiBold"/>
              <a:ea typeface="Montserrat SemiBold"/>
              <a:cs typeface="Montserrat SemiBold"/>
              <a:sym typeface="Montserrat SemiBold"/>
            </a:endParaRPr>
          </a:p>
        </p:txBody>
      </p:sp>
      <p:pic>
        <p:nvPicPr>
          <p:cNvPr id="159" name="Google Shape;159;p17"/>
          <p:cNvPicPr preferRelativeResize="0"/>
          <p:nvPr/>
        </p:nvPicPr>
        <p:blipFill>
          <a:blip r:embed="rId3">
            <a:alphaModFix/>
          </a:blip>
          <a:stretch>
            <a:fillRect/>
          </a:stretch>
        </p:blipFill>
        <p:spPr>
          <a:xfrm>
            <a:off x="2162050" y="1307850"/>
            <a:ext cx="5486400" cy="847725"/>
          </a:xfrm>
          <a:prstGeom prst="rect">
            <a:avLst/>
          </a:prstGeom>
          <a:noFill/>
          <a:ln>
            <a:noFill/>
          </a:ln>
        </p:spPr>
      </p:pic>
      <p:pic>
        <p:nvPicPr>
          <p:cNvPr id="160" name="Google Shape;160;p17"/>
          <p:cNvPicPr preferRelativeResize="0"/>
          <p:nvPr/>
        </p:nvPicPr>
        <p:blipFill>
          <a:blip r:embed="rId4">
            <a:alphaModFix/>
          </a:blip>
          <a:stretch>
            <a:fillRect/>
          </a:stretch>
        </p:blipFill>
        <p:spPr>
          <a:xfrm>
            <a:off x="3159600" y="2736025"/>
            <a:ext cx="3314700" cy="1171575"/>
          </a:xfrm>
          <a:prstGeom prst="rect">
            <a:avLst/>
          </a:prstGeom>
          <a:noFill/>
          <a:ln>
            <a:noFill/>
          </a:ln>
        </p:spPr>
      </p:pic>
      <p:sp>
        <p:nvSpPr>
          <p:cNvPr id="161" name="Google Shape;161;p17"/>
          <p:cNvSpPr txBox="1"/>
          <p:nvPr/>
        </p:nvSpPr>
        <p:spPr>
          <a:xfrm>
            <a:off x="1388625" y="2310675"/>
            <a:ext cx="708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ontserrat SemiBold"/>
                <a:ea typeface="Montserrat SemiBold"/>
                <a:cs typeface="Montserrat SemiBold"/>
                <a:sym typeface="Montserrat SemiBold"/>
              </a:rPr>
              <a:t>Fig: Zero-Shot performance on all French test sets.</a:t>
            </a:r>
            <a:endParaRPr sz="1200">
              <a:solidFill>
                <a:schemeClr val="lt1"/>
              </a:solidFill>
              <a:latin typeface="Montserrat SemiBold"/>
              <a:ea typeface="Montserrat SemiBold"/>
              <a:cs typeface="Montserrat SemiBold"/>
              <a:sym typeface="Montserrat SemiBold"/>
            </a:endParaRPr>
          </a:p>
        </p:txBody>
      </p:sp>
      <p:sp>
        <p:nvSpPr>
          <p:cNvPr id="162" name="Google Shape;162;p17"/>
          <p:cNvSpPr txBox="1"/>
          <p:nvPr/>
        </p:nvSpPr>
        <p:spPr>
          <a:xfrm>
            <a:off x="2162050" y="4132600"/>
            <a:ext cx="5054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ontserrat SemiBold"/>
                <a:ea typeface="Montserrat SemiBold"/>
                <a:cs typeface="Montserrat SemiBold"/>
                <a:sym typeface="Montserrat SemiBold"/>
              </a:rPr>
              <a:t>Fig:  Comparison of the best zero-shot result on the French SNLI test set to other baselines.</a:t>
            </a:r>
            <a:endParaRPr sz="120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SemiBold"/>
                <a:ea typeface="Montserrat SemiBold"/>
                <a:cs typeface="Montserrat SemiBold"/>
                <a:sym typeface="Montserrat SemiBold"/>
              </a:rPr>
              <a:t>The experiments presented in this paper demonstrate that - </a:t>
            </a:r>
            <a:endParaRPr sz="1200">
              <a:latin typeface="Montserrat SemiBold"/>
              <a:ea typeface="Montserrat SemiBold"/>
              <a:cs typeface="Montserrat SemiBold"/>
              <a:sym typeface="Montserrat SemiBold"/>
            </a:endParaRPr>
          </a:p>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zero-shot classification of French text is possible using systems that have only been trained on English classification tasks.</a:t>
            </a:r>
            <a:endParaRPr sz="1200">
              <a:latin typeface="Montserrat SemiBold"/>
              <a:ea typeface="Montserrat SemiBold"/>
              <a:cs typeface="Montserrat SemiBold"/>
              <a:sym typeface="Montserrat SemiBold"/>
            </a:endParaRPr>
          </a:p>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zero-shot systems outperformed other methods that used bilingual or multilingual embeddings. </a:t>
            </a:r>
            <a:endParaRPr sz="1200">
              <a:latin typeface="Montserrat SemiBold"/>
              <a:ea typeface="Montserrat SemiBold"/>
              <a:cs typeface="Montserrat SemiBold"/>
              <a:sym typeface="Montserrat SemiBold"/>
            </a:endParaRPr>
          </a:p>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The zero-shot systems showed particularly strong performance on the SNLI task, outperforming other methods by a significant margin. </a:t>
            </a:r>
            <a:endParaRPr sz="1200">
              <a:latin typeface="Montserrat SemiBold"/>
              <a:ea typeface="Montserrat SemiBold"/>
              <a:cs typeface="Montserrat SemiBold"/>
              <a:sym typeface="Montserrat SemiBold"/>
            </a:endParaRPr>
          </a:p>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Further improvement in the performance of the zero-shot systems was observed when using a pre-trained NMT encoder, and freezing the encoder resulted in even better performance. </a:t>
            </a:r>
            <a:endParaRPr sz="1200">
              <a:latin typeface="Montserrat SemiBold"/>
              <a:ea typeface="Montserrat SemiBold"/>
              <a:cs typeface="Montserrat SemiBold"/>
              <a:sym typeface="Montserrat SemiBold"/>
            </a:endParaRPr>
          </a:p>
          <a:p>
            <a:pPr indent="-304800" lvl="0" marL="457200" rtl="0" algn="l">
              <a:spcBef>
                <a:spcPts val="0"/>
              </a:spcBef>
              <a:spcAft>
                <a:spcPts val="0"/>
              </a:spcAft>
              <a:buSzPts val="1200"/>
              <a:buFont typeface="Montserrat SemiBold"/>
              <a:buChar char="●"/>
            </a:pPr>
            <a:r>
              <a:rPr lang="en" sz="1200">
                <a:latin typeface="Montserrat SemiBold"/>
                <a:ea typeface="Montserrat SemiBold"/>
                <a:cs typeface="Montserrat SemiBold"/>
                <a:sym typeface="Montserrat SemiBold"/>
              </a:rPr>
              <a:t>These results suggest that it may be possible to perform zero-shot classification on other languages using systems trained only on English tasks and that pre-trained NMT encoders may be useful for this purpose.</a:t>
            </a:r>
            <a:endParaRPr sz="1200">
              <a:latin typeface="Montserrat SemiBold"/>
              <a:ea typeface="Montserrat SemiBold"/>
              <a:cs typeface="Montserrat SemiBold"/>
              <a:sym typeface="Montserrat SemiBold"/>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