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Sl63kpj134MKowtyh7yGXQPHa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7CCABF-26BC-48E0-B263-C1A2B053E352}">
  <a:tblStyle styleId="{CD7CCABF-26BC-48E0-B263-C1A2B053E3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EB"/>
          </a:solidFill>
        </a:fill>
      </a:tcStyle>
    </a:wholeTbl>
    <a:band1H>
      <a:tcTxStyle b="off" i="off"/>
      <a:tcStyle>
        <a:fill>
          <a:solidFill>
            <a:srgbClr val="CAD2D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2D5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547952cf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0547952c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547952cf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0547952c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547952cf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0547952c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0266e94f9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f0266e94f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547952cf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0547952c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0266e94f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f0266e94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5512a13f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05512a1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0266e94f9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f0266e94f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3" name="Google Shape;13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4" name="Google Shape;14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16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7" name="Google Shape;17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" name="Google Shape;21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" name="Google Shape;25;p1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6" name="Google Shape;26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7" name="Google Shape;27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0" name="Google Shape;30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Google Shape;33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" name="Google Shape;34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9" name="Google Shape;39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" name="Google Shape;44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8" name="Google Shape;48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5" name="Google Shape;55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3" name="Google Shape;63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76" name="Google Shape;76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77" name="Google Shape;77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81" name="Google Shape;81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85" name="Google Shape;85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" name="Google Shape;87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99" name="Google Shape;9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oom.com/share/ab43e675fb1b49cb9aeba9b5742340c1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/>
        </p:nvSpPr>
        <p:spPr>
          <a:xfrm>
            <a:off x="280300" y="371125"/>
            <a:ext cx="7960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i="0" lang="en" sz="40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Nunito"/>
                <a:ea typeface="Nunito"/>
                <a:cs typeface="Nunito"/>
                <a:sym typeface="Nunito"/>
              </a:rPr>
              <a:t>alaria</a:t>
            </a:r>
            <a:r>
              <a:rPr b="1" i="0" lang="en" sz="3800" u="none" cap="none" strike="noStrike">
                <a:solidFill>
                  <a:srgbClr val="000000"/>
                </a:solidFill>
                <a:highlight>
                  <a:schemeClr val="dk2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0" lang="en" sz="38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Nunito"/>
                <a:ea typeface="Nunito"/>
                <a:cs typeface="Nunito"/>
                <a:sym typeface="Nunito"/>
              </a:rPr>
              <a:t>Prediction</a:t>
            </a:r>
            <a:r>
              <a:rPr b="1" i="0" lang="en" sz="38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 i="0" sz="3800" u="none" cap="none" strike="noStrike">
              <a:solidFill>
                <a:schemeClr val="dk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" sz="3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Using Deep Learning</a:t>
            </a:r>
            <a:endParaRPr b="1" i="0" sz="3800" u="none" cap="none" strike="noStrike">
              <a:solidFill>
                <a:schemeClr val="dk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6400800" y="3647974"/>
            <a:ext cx="343621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Team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Shrestha Datta (2018331030)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Zhalok Rahman (2018331046)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Joydip Saha (2018331108)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Fahmida Akter (2018331122)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Suraiya Eva (2018331048)</a:t>
            </a:r>
            <a:endParaRPr b="1" i="1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35921" y="4078862"/>
            <a:ext cx="20393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Supervised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Enamul Hassan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Dept. of CSE</a:t>
            </a:r>
            <a:endParaRPr b="1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/>
        </p:nvSpPr>
        <p:spPr>
          <a:xfrm>
            <a:off x="199100" y="448000"/>
            <a:ext cx="846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Dataset</a:t>
            </a:r>
            <a:endParaRPr b="1" i="0" sz="36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383400" y="1543050"/>
            <a:ext cx="8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Kaggle</a:t>
            </a:r>
            <a:endParaRPr b="1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Link: </a:t>
            </a: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https://www.kaggle.com/datasets/iarunava/cell-images-for-detecting-malaria </a:t>
            </a:r>
            <a:endParaRPr b="1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total of 27558 images collected from kaggle dataset.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Image categories: a. Parasitized(Infected) b. Uninfected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is balanced among categories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547952cff_0_2"/>
          <p:cNvSpPr txBox="1"/>
          <p:nvPr/>
        </p:nvSpPr>
        <p:spPr>
          <a:xfrm>
            <a:off x="199100" y="448000"/>
            <a:ext cx="846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 Preparation</a:t>
            </a:r>
            <a:endParaRPr b="1" i="0" sz="36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" name="Google Shape;193;g20547952cff_0_2"/>
          <p:cNvSpPr txBox="1"/>
          <p:nvPr/>
        </p:nvSpPr>
        <p:spPr>
          <a:xfrm>
            <a:off x="330125" y="1253000"/>
            <a:ext cx="87606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Resizing all images to </a:t>
            </a: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224 by 224</a:t>
            </a: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pixels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Splitted the  whole data into: 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○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Training Dataset: 70%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○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Validation Dataset: 20%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○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Test Dataset: 10%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Image Augmentation randomly applied to Training Dataset: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○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Horizontal Flipping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○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Shearing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○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Positive Scaling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 augmentation applied to validation and test dataset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unito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g20547952cff_0_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/>
        </p:nvSpPr>
        <p:spPr>
          <a:xfrm>
            <a:off x="132725" y="381600"/>
            <a:ext cx="8528400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Common attributes for both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547525" y="1277575"/>
            <a:ext cx="86277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b="0" i="0" lang="en" sz="2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Loss function used: Categorical crossentropy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Optimizer: Adam Optimizer </a:t>
            </a:r>
            <a:endParaRPr b="0" i="0" sz="2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b="0" i="0" lang="en" sz="2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Training Batch Size: 32</a:t>
            </a:r>
            <a:endParaRPr b="0" i="0" sz="2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/>
        </p:nvSpPr>
        <p:spPr>
          <a:xfrm>
            <a:off x="67525" y="0"/>
            <a:ext cx="8072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Results And Discussion</a:t>
            </a:r>
            <a:endParaRPr b="1" i="0" sz="32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1163250" y="4722525"/>
            <a:ext cx="7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2254925" y="4722550"/>
            <a:ext cx="55359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The Accuracy vs Epoch graph starts from the  left is the Custom CNN Model,  and Right is the Transfer Learning  Model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64" y="1030515"/>
            <a:ext cx="4285625" cy="321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5860" y="1030515"/>
            <a:ext cx="4326539" cy="321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/>
        </p:nvSpPr>
        <p:spPr>
          <a:xfrm>
            <a:off x="274650" y="298650"/>
            <a:ext cx="8594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Results And Discussion(Contd.)</a:t>
            </a:r>
            <a:endParaRPr b="1" i="0" sz="3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56" y="1084031"/>
            <a:ext cx="4304943" cy="322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7512" y="1084031"/>
            <a:ext cx="4336831" cy="322870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2254925" y="4722550"/>
            <a:ext cx="55359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The Loss vs Epoch graph starts from the  left is the Custom CNN Model,  and Right is the Transfer Learning  Model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547952cff_0_17"/>
          <p:cNvSpPr txBox="1"/>
          <p:nvPr/>
        </p:nvSpPr>
        <p:spPr>
          <a:xfrm>
            <a:off x="274650" y="298650"/>
            <a:ext cx="859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Confusion Matrices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g20547952cff_0_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g20547952cff_0_17"/>
          <p:cNvSpPr txBox="1"/>
          <p:nvPr/>
        </p:nvSpPr>
        <p:spPr>
          <a:xfrm>
            <a:off x="561775" y="4764425"/>
            <a:ext cx="37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Confusion Matrix for testing Custom CNN model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g20547952cff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28150"/>
            <a:ext cx="4589334" cy="34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0547952cff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4134" y="1128150"/>
            <a:ext cx="4065310" cy="34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0547952cff_0_17"/>
          <p:cNvSpPr txBox="1"/>
          <p:nvPr/>
        </p:nvSpPr>
        <p:spPr>
          <a:xfrm>
            <a:off x="5067238" y="4764425"/>
            <a:ext cx="37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Confusion Matrix for testing Transfer Learning model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274650" y="298650"/>
            <a:ext cx="8594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Results And Discussion(Contd.)</a:t>
            </a:r>
            <a:endParaRPr b="1" i="0" sz="3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2254925" y="4722550"/>
            <a:ext cx="55359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Custom CNN Model,  vs Transfer Learning  Model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38" name="Google Shape;238;p10"/>
          <p:cNvGraphicFramePr/>
          <p:nvPr/>
        </p:nvGraphicFramePr>
        <p:xfrm>
          <a:off x="1132114" y="1454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{CD7CCABF-26BC-48E0-B263-C1A2B053E352}</a:tableStyleId>
              </a:tblPr>
              <a:tblGrid>
                <a:gridCol w="2476800"/>
                <a:gridCol w="1535325"/>
                <a:gridCol w="1433950"/>
                <a:gridCol w="1549825"/>
              </a:tblGrid>
              <a:tr h="831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Model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831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 CNN Model</a:t>
                      </a:r>
                      <a:endParaRPr b="0" i="0" sz="14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0.96081275</a:t>
                      </a:r>
                      <a:endParaRPr b="0" i="0" sz="14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0.97888386</a:t>
                      </a:r>
                      <a:endParaRPr b="0" i="0" sz="14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0.94194484</a:t>
                      </a:r>
                      <a:endParaRPr b="0" i="0" sz="14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831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7F7F7F"/>
                          </a:solidFill>
                        </a:rPr>
                        <a:t>Transfer Learning Model using VGG19</a:t>
                      </a:r>
                      <a:endParaRPr sz="14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0.92670536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0.9741936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0.8766328.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547952cff_0_28"/>
          <p:cNvSpPr txBox="1"/>
          <p:nvPr/>
        </p:nvSpPr>
        <p:spPr>
          <a:xfrm>
            <a:off x="274650" y="50400"/>
            <a:ext cx="859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Visualizing Filters of custom CNN model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g20547952cff_0_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g20547952cff_0_28"/>
          <p:cNvSpPr txBox="1"/>
          <p:nvPr/>
        </p:nvSpPr>
        <p:spPr>
          <a:xfrm>
            <a:off x="498488" y="2775250"/>
            <a:ext cx="203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Original Infected Image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g20547952cff_0_28"/>
          <p:cNvSpPr txBox="1"/>
          <p:nvPr/>
        </p:nvSpPr>
        <p:spPr>
          <a:xfrm>
            <a:off x="1342600" y="4638225"/>
            <a:ext cx="203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Visualizing Filters at 1st convolution layer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g20547952cff_0_28"/>
          <p:cNvSpPr txBox="1"/>
          <p:nvPr/>
        </p:nvSpPr>
        <p:spPr>
          <a:xfrm>
            <a:off x="5649725" y="4696625"/>
            <a:ext cx="203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Visualizing filters at 2nd convolution layers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g20547952cff_0_28"/>
          <p:cNvSpPr txBox="1"/>
          <p:nvPr/>
        </p:nvSpPr>
        <p:spPr>
          <a:xfrm>
            <a:off x="3850925" y="2629825"/>
            <a:ext cx="414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Some Filters at 4th convolution layer</a:t>
            </a:r>
            <a:endParaRPr b="1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9" name="Google Shape;249;g20547952cff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75" y="996813"/>
            <a:ext cx="1766925" cy="17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0547952cff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650" y="3208988"/>
            <a:ext cx="4168400" cy="13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0547952cff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7750" y="2968527"/>
            <a:ext cx="3836450" cy="1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0547952cff_0_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0975" y="666825"/>
            <a:ext cx="3141991" cy="193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191700" y="481150"/>
            <a:ext cx="876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b="1" i="0" sz="3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523525" y="1787450"/>
            <a:ext cx="832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System can predict whether the cell is malaria-infected or not.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Two types of models were evaluated.</a:t>
            </a:r>
            <a:endParaRPr b="0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Custom CNN Model showed the highest accuracy, precision and recall </a:t>
            </a:r>
            <a:endParaRPr b="0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6375"/>
            <a:ext cx="9143999" cy="528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315250" y="381625"/>
            <a:ext cx="886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b="1" i="0" sz="3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530950" y="1393725"/>
            <a:ext cx="84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14450" y="1725550"/>
            <a:ext cx="8461800" cy="2369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b="0" i="0" lang="en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deadly disease in the earth and big hectic work for the health department.</a:t>
            </a:r>
            <a:endParaRPr b="0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b="0" i="0" lang="en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Proposes a method to detect malaria by using Transfer Learning Model-VGG19 &amp; Custom CNN models.</a:t>
            </a:r>
            <a:endParaRPr b="0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Keyword:</a:t>
            </a: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CNN Model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0266e94f9_1_14"/>
          <p:cNvSpPr txBox="1"/>
          <p:nvPr/>
        </p:nvSpPr>
        <p:spPr>
          <a:xfrm>
            <a:off x="315250" y="381625"/>
            <a:ext cx="886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b="1" i="0" sz="3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g1f0266e94f9_1_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g1f0266e94f9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2925"/>
            <a:ext cx="8839202" cy="316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/>
        </p:nvSpPr>
        <p:spPr>
          <a:xfrm>
            <a:off x="208350" y="0"/>
            <a:ext cx="872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Custom CNN model</a:t>
            </a:r>
            <a:endParaRPr b="1" i="0" sz="3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57" y="883000"/>
            <a:ext cx="8967886" cy="11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3410857" y="2200215"/>
            <a:ext cx="3947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: Custom CNN Model Diagram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316800" y="2892250"/>
            <a:ext cx="8510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layers: 2nd, 5th, 8th and 9th layers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Filters: 16, 32, 64 and 128 filters respectively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 size 3 by 3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Pooling layers: 3rd, 6th and 10th layers. Window size: 2 by 2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Layers: 4th, 7th and 11th layers with dropout rates 0.2, 0.3 and 0.3 respectively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547952cff_0_8"/>
          <p:cNvSpPr txBox="1"/>
          <p:nvPr/>
        </p:nvSpPr>
        <p:spPr>
          <a:xfrm>
            <a:off x="208350" y="0"/>
            <a:ext cx="872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Transfer Learning Model with VGG19</a:t>
            </a:r>
            <a:endParaRPr b="1" i="0" sz="2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g20547952cff_0_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g20547952cff_0_8"/>
          <p:cNvSpPr txBox="1"/>
          <p:nvPr/>
        </p:nvSpPr>
        <p:spPr>
          <a:xfrm>
            <a:off x="350792" y="975025"/>
            <a:ext cx="8509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Frozen all VGG19 convolution layers’ weights</a:t>
            </a:r>
            <a:endParaRPr b="0" i="0" sz="2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Flattened the output</a:t>
            </a:r>
            <a:endParaRPr b="0" i="0" sz="2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two trainable fully connected dense layers</a:t>
            </a:r>
            <a:endParaRPr b="0" i="0" sz="2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Classified with softmax classifier</a:t>
            </a:r>
            <a:endParaRPr b="0" i="0" sz="2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g20547952cff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57" y="3111500"/>
            <a:ext cx="8967887" cy="137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547952cff_0_8"/>
          <p:cNvSpPr txBox="1"/>
          <p:nvPr/>
        </p:nvSpPr>
        <p:spPr>
          <a:xfrm>
            <a:off x="2431143" y="4689100"/>
            <a:ext cx="42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: Transfer learning Model using VGG19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0266e94f9_1_0"/>
          <p:cNvSpPr txBox="1"/>
          <p:nvPr/>
        </p:nvSpPr>
        <p:spPr>
          <a:xfrm>
            <a:off x="191700" y="481150"/>
            <a:ext cx="876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Nunito"/>
                <a:ea typeface="Nunito"/>
                <a:cs typeface="Nunito"/>
                <a:sym typeface="Nunito"/>
              </a:rPr>
              <a:t>Application Tech-Stack</a:t>
            </a:r>
            <a:endParaRPr b="1" i="0" sz="3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g1f0266e94f9_1_0"/>
          <p:cNvSpPr txBox="1"/>
          <p:nvPr/>
        </p:nvSpPr>
        <p:spPr>
          <a:xfrm>
            <a:off x="523525" y="1787450"/>
            <a:ext cx="8329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Front-end: Next.JS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Back-end: Flask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Environment: Google Colab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Deep Learning Framework: Tensorflow and Keras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Proxy Server: Ngrok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g1f0266e94f9_1_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g1f0266e94f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375" y="1279575"/>
            <a:ext cx="322425" cy="3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f0266e94f9_1_0"/>
          <p:cNvPicPr preferRelativeResize="0"/>
          <p:nvPr/>
        </p:nvPicPr>
        <p:blipFill rotWithShape="1">
          <a:blip r:embed="rId4">
            <a:alphaModFix/>
          </a:blip>
          <a:srcRect b="-27857" l="-63157" r="7443" t="-27857"/>
          <a:stretch/>
        </p:blipFill>
        <p:spPr>
          <a:xfrm>
            <a:off x="7794125" y="1279575"/>
            <a:ext cx="854425" cy="8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f0266e94f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950" y="1826294"/>
            <a:ext cx="1483275" cy="9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f0266e94f9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7875" y="2193525"/>
            <a:ext cx="854425" cy="8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f0266e94f9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1600" y="2963725"/>
            <a:ext cx="1207850" cy="12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5512a13f7_0_0"/>
          <p:cNvSpPr txBox="1"/>
          <p:nvPr/>
        </p:nvSpPr>
        <p:spPr>
          <a:xfrm>
            <a:off x="191700" y="481150"/>
            <a:ext cx="876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Nunito"/>
                <a:ea typeface="Nunito"/>
                <a:cs typeface="Nunito"/>
                <a:sym typeface="Nunito"/>
              </a:rPr>
              <a:t>How it works</a:t>
            </a:r>
            <a:endParaRPr b="1" i="0" sz="3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g205512a13f7_0_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g205512a13f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0" y="1427150"/>
            <a:ext cx="7866291" cy="32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0266e94f9_1_6"/>
          <p:cNvSpPr txBox="1"/>
          <p:nvPr/>
        </p:nvSpPr>
        <p:spPr>
          <a:xfrm>
            <a:off x="191700" y="481150"/>
            <a:ext cx="876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latin typeface="Nunito"/>
                <a:ea typeface="Nunito"/>
                <a:cs typeface="Nunito"/>
                <a:sym typeface="Nunito"/>
              </a:rPr>
              <a:t>Demonstration</a:t>
            </a:r>
            <a:endParaRPr b="1" i="0" sz="3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g1f0266e94f9_1_6"/>
          <p:cNvSpPr txBox="1"/>
          <p:nvPr/>
        </p:nvSpPr>
        <p:spPr>
          <a:xfrm>
            <a:off x="477925" y="3784675"/>
            <a:ext cx="8329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See our workflow → </a:t>
            </a:r>
            <a:r>
              <a:rPr lang="en" sz="2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https://www.loom.com/share/ab43e675fb1b49cb9aeba9b5742340c1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g1f0266e94f9_1_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g1f0266e94f9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563" y="1472150"/>
            <a:ext cx="4059478" cy="1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f0266e94f9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65775"/>
            <a:ext cx="4086762" cy="19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f0266e94f9_1_6"/>
          <p:cNvSpPr txBox="1"/>
          <p:nvPr/>
        </p:nvSpPr>
        <p:spPr>
          <a:xfrm>
            <a:off x="1648575" y="3474600"/>
            <a:ext cx="10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Client Side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g1f0266e94f9_1_6"/>
          <p:cNvSpPr txBox="1"/>
          <p:nvPr/>
        </p:nvSpPr>
        <p:spPr>
          <a:xfrm>
            <a:off x="5874100" y="3474600"/>
            <a:ext cx="13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Server Side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383400" y="315225"/>
            <a:ext cx="876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Related Work</a:t>
            </a:r>
            <a:endParaRPr b="1" i="0" sz="3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357600" y="1294175"/>
            <a:ext cx="84288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genotypic signature to detect the malarial cell by Peter et al.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identification of malarial cells using a mobile phone by Dallet et al.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forming the artificial microscopic slide of plasmodium falciparum cell introduced by Gopalakrishna et al.</a:t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</cp:coreProperties>
</file>