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76" r:id="rId6"/>
    <p:sldId id="266" r:id="rId7"/>
    <p:sldId id="263" r:id="rId8"/>
    <p:sldId id="269" r:id="rId9"/>
    <p:sldId id="270" r:id="rId10"/>
    <p:sldId id="264" r:id="rId11"/>
    <p:sldId id="267" r:id="rId12"/>
    <p:sldId id="268" r:id="rId13"/>
    <p:sldId id="258" r:id="rId14"/>
    <p:sldId id="259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948E1-B2AB-4736-B643-2BFCC1D6EB5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42F1-141C-4102-AF0D-D1E6CDE5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F42F1-141C-4102-AF0D-D1E6CDE55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C5C4-2F09-4E6C-BAD3-2FF556C09973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2717-0B16-4FAB-9E40-ADDCB07EC466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90B6-82C0-4502-8093-24BD686815E5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2A17-5B1C-47A6-9E16-7EFCE2B9E750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13E-688B-470B-9E43-C8786A88A975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A72-0567-4AAF-87C4-96261686A9B7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D83D-14E9-49B5-ACD4-F1D4688D4A9A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64B6-F259-42C1-BBDF-5B684DFA60F9}" type="datetime1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0EF2-2A61-400D-85F8-FF2898CA0087}" type="datetime1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DD71-B096-4BC0-B064-D21206C10C3A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F6D-778E-4C85-B401-BFE3E58E2D45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CDA8-E4E4-42FB-AF9E-C66171A17A71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94E5-6C60-4238-87E1-5227F776A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501809" cy="2479675"/>
          </a:xfrm>
        </p:spPr>
        <p:txBody>
          <a:bodyPr/>
          <a:lstStyle/>
          <a:p>
            <a:pPr algn="l"/>
            <a:r>
              <a:rPr lang="en-US" dirty="0"/>
              <a:t>Project 06: </a:t>
            </a:r>
            <a:br>
              <a:rPr lang="en-US" dirty="0"/>
            </a:br>
            <a:r>
              <a:rPr lang="en-US" dirty="0"/>
              <a:t>Airbnb and Real Estate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8122" y="4065863"/>
            <a:ext cx="4664765" cy="17783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EECS 6414 </a:t>
            </a:r>
          </a:p>
          <a:p>
            <a:pPr algn="l"/>
            <a:r>
              <a:rPr lang="en-US" dirty="0"/>
              <a:t>Data Analytics and Visualization</a:t>
            </a:r>
          </a:p>
          <a:p>
            <a:pPr algn="l"/>
            <a:r>
              <a:rPr lang="en-US" dirty="0"/>
              <a:t>Winter 2019</a:t>
            </a:r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3999" y="3939968"/>
            <a:ext cx="29684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r>
              <a:rPr lang="en-US" dirty="0"/>
              <a:t>Presented by</a:t>
            </a:r>
          </a:p>
          <a:p>
            <a:pPr algn="l"/>
            <a:r>
              <a:rPr lang="en-US" dirty="0"/>
              <a:t>Nadia Siddiqui</a:t>
            </a:r>
          </a:p>
          <a:p>
            <a:pPr algn="l"/>
            <a:r>
              <a:rPr lang="en-US" dirty="0"/>
              <a:t>Fahmida </a:t>
            </a:r>
            <a:r>
              <a:rPr lang="en-US" dirty="0" err="1"/>
              <a:t>Pervin</a:t>
            </a:r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1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effect on Both Segment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79AEB8-8B03-4A3F-930B-D4979F698C2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8378"/>
          <a:stretch/>
        </p:blipFill>
        <p:spPr bwMode="auto">
          <a:xfrm>
            <a:off x="573156" y="1578252"/>
            <a:ext cx="4740965" cy="45090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8051" y="6256476"/>
            <a:ext cx="5671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inux Libertine"/>
                <a:ea typeface="Calibri" panose="020F0502020204030204" pitchFamily="34" charset="0"/>
                <a:cs typeface="Arial" panose="020B0604020202020204" pitchFamily="34" charset="0"/>
              </a:rPr>
              <a:t>Area Wise Demand Variation Of Long-term Rental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509" b="8078"/>
          <a:stretch/>
        </p:blipFill>
        <p:spPr>
          <a:xfrm>
            <a:off x="6268278" y="1410045"/>
            <a:ext cx="4638261" cy="4677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2017" y="6256476"/>
            <a:ext cx="5151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inux Libertine"/>
                <a:ea typeface="Calibri" panose="020F0502020204030204" pitchFamily="34" charset="0"/>
                <a:cs typeface="Arial" panose="020B0604020202020204" pitchFamily="34" charset="0"/>
              </a:rPr>
              <a:t>Area Wise Demand Variation Of Airbnb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8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Tree: Toronto Airbnb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564" t="7476"/>
          <a:stretch/>
        </p:blipFill>
        <p:spPr bwMode="auto">
          <a:xfrm>
            <a:off x="2141824" y="2690191"/>
            <a:ext cx="7908352" cy="41078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0087" y="1703850"/>
            <a:ext cx="10575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Our research hypotheses question is how prices of Airbnb and Long-term Market are determined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Important Factors are Price &amp; Review Score Rating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Tree:  Rental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490" y="2477122"/>
            <a:ext cx="7947992" cy="43808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391408"/>
            <a:ext cx="9627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</a:rPr>
              <a:t>Pruned C4.5 Decision tree, </a:t>
            </a:r>
            <a:r>
              <a:rPr lang="en-US" sz="2800" dirty="0"/>
              <a:t>using confidence factor 0.25</a:t>
            </a:r>
          </a:p>
          <a:p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vacancy rate, room type, number of units in the market. 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704" y="251860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Housing Stock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274605"/>
              </p:ext>
            </p:extLst>
          </p:nvPr>
        </p:nvGraphicFramePr>
        <p:xfrm>
          <a:off x="1209121" y="4252060"/>
          <a:ext cx="9511887" cy="1671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3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2016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 Housing Units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1,179,057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Airbnb 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19,255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1.6 %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887487"/>
            <a:ext cx="10515600" cy="216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This study was focused study to analysis how short term and seasonal cities are affecting Canadian real estate market.</a:t>
            </a:r>
          </a:p>
          <a:p>
            <a:pPr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How big portion of residential units is been used by Airbnb Toronto?</a:t>
            </a:r>
          </a:p>
          <a:p>
            <a:pPr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7" y="169339"/>
            <a:ext cx="11569148" cy="1325563"/>
          </a:xfrm>
        </p:spPr>
        <p:txBody>
          <a:bodyPr>
            <a:normAutofit/>
          </a:bodyPr>
          <a:lstStyle/>
          <a:p>
            <a:r>
              <a:rPr lang="en-US" dirty="0"/>
              <a:t>Toronto Housing Stock Comparison in 2016 -2018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84572"/>
              </p:ext>
            </p:extLst>
          </p:nvPr>
        </p:nvGraphicFramePr>
        <p:xfrm>
          <a:off x="1288774" y="1690688"/>
          <a:ext cx="8782534" cy="1639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978">
                <a:tc>
                  <a:txBody>
                    <a:bodyPr/>
                    <a:lstStyle/>
                    <a:p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2016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2018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Increase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Airbnb Listings 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12,801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19,255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150%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    Entire House/Apt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 8,294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12,374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    49%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 Private Room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    545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6,526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 1097%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 Shared Room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 119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   355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    198%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/>
          <a:stretch/>
        </p:blipFill>
        <p:spPr bwMode="auto">
          <a:xfrm>
            <a:off x="1288774" y="3789140"/>
            <a:ext cx="8915400" cy="2903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Vancouver Airbnb Listings Comparison 2016-2018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54997"/>
              </p:ext>
            </p:extLst>
          </p:nvPr>
        </p:nvGraphicFramePr>
        <p:xfrm>
          <a:off x="1029906" y="1375313"/>
          <a:ext cx="9588846" cy="2003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2016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2018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Decrease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Airbnb Listings 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5483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4278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-22%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Entire House/Apt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4025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3283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-18 %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Private Room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1667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1473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  -12 %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Shared Room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151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38</a:t>
                      </a:r>
                      <a:endParaRPr lang="en-US" sz="240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-75 %</a:t>
                      </a:r>
                      <a:endParaRPr lang="en-US" sz="2400" dirty="0">
                        <a:effectLst/>
                        <a:latin typeface="Linux Libertine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1"/>
          <a:stretch/>
        </p:blipFill>
        <p:spPr bwMode="auto">
          <a:xfrm>
            <a:off x="1029906" y="3697356"/>
            <a:ext cx="9730859" cy="27591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Unfilled”Rent</a:t>
            </a:r>
            <a:r>
              <a:rPr lang="en-US" dirty="0"/>
              <a:t>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053"/>
          </a:xfrm>
        </p:spPr>
        <p:txBody>
          <a:bodyPr/>
          <a:lstStyle/>
          <a:p>
            <a:r>
              <a:rPr lang="en-US" dirty="0"/>
              <a:t>To measure the “unfilled” rent gap, we compared Airbnb host revenues with what those hosts likely could have earned on the traditional rental market. </a:t>
            </a:r>
          </a:p>
          <a:p>
            <a:r>
              <a:rPr lang="en-US" dirty="0"/>
              <a:t>The intuition here is that, in the absence of strong policies to prevent property owners from converting long-term rentals to short-term rentals, a rough revenue equilibrium should emerge between the two. If you are a landlord earning $1800/month in rent for an apartment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504" y="5289346"/>
            <a:ext cx="9534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For example 5 Bed , 5 bath house , per month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20150 on Airbnb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19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Results on Two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Cleansing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Evaluation </a:t>
            </a:r>
          </a:p>
          <a:p>
            <a:r>
              <a:rPr lang="en-US" dirty="0"/>
              <a:t>Results(Highlights)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112D5-741A-4613-BFBE-5B7736BC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AE3271-DFBA-4684-A59C-6DA98179073B}"/>
              </a:ext>
            </a:extLst>
          </p:cNvPr>
          <p:cNvSpPr txBox="1">
            <a:spLocks/>
          </p:cNvSpPr>
          <p:nvPr/>
        </p:nvSpPr>
        <p:spPr>
          <a:xfrm>
            <a:off x="289657" y="848139"/>
            <a:ext cx="4575665" cy="55082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revenue flow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-systematic but geographically uneven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-Creating rent gap in recognizable neighborhoods subject to extensive long-term rental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-Being motivated by a San Francisco poster, we performed analysis on 3 years of Airbnb activity in Toronto to measure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amount of rental housing lost to Airbnb,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Revenue flows into the short-term rental market,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identify neighborhoods significantly impacted by short-term rentals at the cost of long-term rental housing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6AF36-86F9-456C-8F5D-F3E524ABE725}"/>
              </a:ext>
            </a:extLst>
          </p:cNvPr>
          <p:cNvSpPr/>
          <p:nvPr/>
        </p:nvSpPr>
        <p:spPr>
          <a:xfrm>
            <a:off x="423815" y="381864"/>
            <a:ext cx="26211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B98DA-C690-4B5A-905F-CAAF08FA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22" y="381864"/>
            <a:ext cx="7326678" cy="58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8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62E68-1D8F-4F55-84B3-8ABEFCE0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BB87C-9806-49EA-943B-D2C988043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6" t="18995" r="14497" b="12580"/>
          <a:stretch/>
        </p:blipFill>
        <p:spPr>
          <a:xfrm>
            <a:off x="6222207" y="248477"/>
            <a:ext cx="5824019" cy="571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EFA6F-DBEA-4EF0-982A-A43A4D18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197" y="2661617"/>
            <a:ext cx="1428750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AEC91-2111-41AD-812B-C9457B578E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2"/>
          <a:stretch/>
        </p:blipFill>
        <p:spPr>
          <a:xfrm>
            <a:off x="1" y="248478"/>
            <a:ext cx="6222208" cy="571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F2689-008C-49E3-AEDD-D6F0A98B9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479" y="5352418"/>
            <a:ext cx="1447800" cy="666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E33131-CE24-4DCF-A2E6-AC2ED2C836C8}"/>
              </a:ext>
            </a:extLst>
          </p:cNvPr>
          <p:cNvSpPr/>
          <p:nvPr/>
        </p:nvSpPr>
        <p:spPr>
          <a:xfrm>
            <a:off x="212346" y="5946626"/>
            <a:ext cx="11661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-ItalicMT"/>
              </a:rPr>
              <a:t>The percentage of rental housing units in 2019 occupied on Airbnb more than 30 days and available 365 days a year, and hence likely to have been removed from the long-term rental market.</a:t>
            </a:r>
            <a:r>
              <a:rPr lang="en-US" dirty="0">
                <a:latin typeface="TimesNewRomanPSMT"/>
              </a:rPr>
              <a:t> Toronto’s housing supply is seeing 19,255 housing units shifted from seeing long-term rental market to short term market.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1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E517E-10A0-47E0-B0EB-26E14C40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ACC42-DE7F-42B3-974B-2952DF07D5A5}"/>
              </a:ext>
            </a:extLst>
          </p:cNvPr>
          <p:cNvSpPr/>
          <p:nvPr/>
        </p:nvSpPr>
        <p:spPr>
          <a:xfrm>
            <a:off x="212035" y="-88762"/>
            <a:ext cx="1156914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>
              <a:latin typeface="TimesNewRomanPS-ItalicMT"/>
            </a:endParaRPr>
          </a:p>
          <a:p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&amp; Real Estate Rent gaps:</a:t>
            </a:r>
            <a:endParaRPr lang="en-US" dirty="0"/>
          </a:p>
          <a:p>
            <a:r>
              <a:rPr lang="en-US" dirty="0"/>
              <a:t>In 2015 Airbnb revenue was 50 Million USD in Toronto and 200 Million in December 2018.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997C9-DBB9-40B9-86AB-3B8A729377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09" y="1831871"/>
            <a:ext cx="5766489" cy="4665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1902A-3038-4C45-9766-E55B0519B1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3" y="2050285"/>
            <a:ext cx="4986405" cy="451236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58E6A7-FD73-4C43-A222-2C48B51D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97091"/>
              </p:ext>
            </p:extLst>
          </p:nvPr>
        </p:nvGraphicFramePr>
        <p:xfrm>
          <a:off x="250135" y="1007334"/>
          <a:ext cx="11729830" cy="1120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7531">
                  <a:extLst>
                    <a:ext uri="{9D8B030D-6E8A-4147-A177-3AD203B41FA5}">
                      <a16:colId xmlns:a16="http://schemas.microsoft.com/office/drawing/2014/main" val="2067442127"/>
                    </a:ext>
                  </a:extLst>
                </a:gridCol>
                <a:gridCol w="920923">
                  <a:extLst>
                    <a:ext uri="{9D8B030D-6E8A-4147-A177-3AD203B41FA5}">
                      <a16:colId xmlns:a16="http://schemas.microsoft.com/office/drawing/2014/main" val="2807555792"/>
                    </a:ext>
                  </a:extLst>
                </a:gridCol>
                <a:gridCol w="1280676">
                  <a:extLst>
                    <a:ext uri="{9D8B030D-6E8A-4147-A177-3AD203B41FA5}">
                      <a16:colId xmlns:a16="http://schemas.microsoft.com/office/drawing/2014/main" val="3759457101"/>
                    </a:ext>
                  </a:extLst>
                </a:gridCol>
                <a:gridCol w="1826710">
                  <a:extLst>
                    <a:ext uri="{9D8B030D-6E8A-4147-A177-3AD203B41FA5}">
                      <a16:colId xmlns:a16="http://schemas.microsoft.com/office/drawing/2014/main" val="2148458372"/>
                    </a:ext>
                  </a:extLst>
                </a:gridCol>
                <a:gridCol w="1554275">
                  <a:extLst>
                    <a:ext uri="{9D8B030D-6E8A-4147-A177-3AD203B41FA5}">
                      <a16:colId xmlns:a16="http://schemas.microsoft.com/office/drawing/2014/main" val="936442654"/>
                    </a:ext>
                  </a:extLst>
                </a:gridCol>
                <a:gridCol w="1334232">
                  <a:extLst>
                    <a:ext uri="{9D8B030D-6E8A-4147-A177-3AD203B41FA5}">
                      <a16:colId xmlns:a16="http://schemas.microsoft.com/office/drawing/2014/main" val="1761848883"/>
                    </a:ext>
                  </a:extLst>
                </a:gridCol>
                <a:gridCol w="1775483">
                  <a:extLst>
                    <a:ext uri="{9D8B030D-6E8A-4147-A177-3AD203B41FA5}">
                      <a16:colId xmlns:a16="http://schemas.microsoft.com/office/drawing/2014/main" val="1606073872"/>
                    </a:ext>
                  </a:extLst>
                </a:gridCol>
              </a:tblGrid>
              <a:tr h="186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One Bed Room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Two Bed Room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17060"/>
                  </a:ext>
                </a:extLst>
              </a:tr>
              <a:tr h="186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Rental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Airbnb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Rent Gap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Rental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Airbnb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Rent Gap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624710"/>
                  </a:ext>
                </a:extLst>
              </a:tr>
              <a:tr h="186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King West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346392"/>
                  </a:ext>
                </a:extLst>
              </a:tr>
              <a:tr h="186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Church-Yonge Corridor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688204"/>
                  </a:ext>
                </a:extLst>
              </a:tr>
              <a:tr h="186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Waterfront Communities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154345"/>
                  </a:ext>
                </a:extLst>
              </a:tr>
              <a:tr h="1866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Greater Toronto Area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6941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4863847-3204-4284-8400-16B3F03D4590}"/>
              </a:ext>
            </a:extLst>
          </p:cNvPr>
          <p:cNvSpPr/>
          <p:nvPr/>
        </p:nvSpPr>
        <p:spPr>
          <a:xfrm>
            <a:off x="2860813" y="6488668"/>
            <a:ext cx="12339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Rental Average Rent (King West) and Airbnb Revenue by Availability</a:t>
            </a:r>
          </a:p>
        </p:txBody>
      </p:sp>
    </p:spTree>
    <p:extLst>
      <p:ext uri="{BB962C8B-B14F-4D97-AF65-F5344CB8AC3E}">
        <p14:creationId xmlns:p14="http://schemas.microsoft.com/office/powerpoint/2010/main" val="14217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8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Cleansing(Using Python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OpenRefine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690687"/>
            <a:ext cx="5867400" cy="503078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Listings.Csv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Toronto (2015-2019 )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Format Conversion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Datatype Of Rent From String To Float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Feature: ‘Availability’ Was Shaped Into Boolean Value (T/F)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Imputed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Were Removed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Score Range, Amenities, Response Time And Other 7 Categorical Values Were Encoded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59A47-A7E5-45C8-814A-6F1228CDEB7F}"/>
              </a:ext>
            </a:extLst>
          </p:cNvPr>
          <p:cNvSpPr txBox="1"/>
          <p:nvPr/>
        </p:nvSpPr>
        <p:spPr>
          <a:xfrm>
            <a:off x="732182" y="1138793"/>
            <a:ext cx="3959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(1 Gb 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6DA66-C69A-4805-AD0E-86372321EA92}"/>
              </a:ext>
            </a:extLst>
          </p:cNvPr>
          <p:cNvSpPr/>
          <p:nvPr/>
        </p:nvSpPr>
        <p:spPr>
          <a:xfrm>
            <a:off x="6851373" y="1138793"/>
            <a:ext cx="53406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Market (200 Mb)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41A2F4-82F8-47E9-A205-00382D91B491}"/>
              </a:ext>
            </a:extLst>
          </p:cNvPr>
          <p:cNvSpPr txBox="1">
            <a:spLocks/>
          </p:cNvSpPr>
          <p:nvPr/>
        </p:nvSpPr>
        <p:spPr>
          <a:xfrm>
            <a:off x="6599582" y="1690687"/>
            <a:ext cx="58674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HousingIndex.Csv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Neighborhood.Csv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Toronto (1990-2019)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Format Conversion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Datatype Of Rent From String To Float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latitude and longitude insertion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Imputation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Removal</a:t>
            </a:r>
          </a:p>
        </p:txBody>
      </p:sp>
    </p:spTree>
    <p:extLst>
      <p:ext uri="{BB962C8B-B14F-4D97-AF65-F5344CB8AC3E}">
        <p14:creationId xmlns:p14="http://schemas.microsoft.com/office/powerpoint/2010/main" val="37592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59" y="136525"/>
            <a:ext cx="11847476" cy="867329"/>
          </a:xfrm>
        </p:spPr>
        <p:txBody>
          <a:bodyPr>
            <a:no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Seasonality Analysis (Weekends and Weekdays)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01076" y="1003854"/>
            <a:ext cx="8799445" cy="51716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7594" y="6175513"/>
            <a:ext cx="725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ux Libertine"/>
                <a:ea typeface="Calibri" panose="020F0502020204030204" pitchFamily="34" charset="0"/>
                <a:cs typeface="Arial" panose="020B0604020202020204" pitchFamily="34" charset="0"/>
              </a:rPr>
              <a:t>Weekdays price variation of Airbnb by listing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12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Demand Analysis </a:t>
            </a:r>
            <a:r>
              <a:rPr lang="en-US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2015 to 2019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409" y="2690336"/>
            <a:ext cx="414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D3 radial column graph. It shows the percentage of listings that become unavailable in Toronto per month, through 2015 to 2019 with spikes from May to September at Summer times.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6" y="1245703"/>
            <a:ext cx="7288695" cy="54757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3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017" y="2200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and Review effects on Airbnb Market Only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3" y="1306658"/>
            <a:ext cx="5406804" cy="49788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94E5-6C60-4238-87E1-5227F776A0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5D77-FA16-4595-9176-35D8373F8B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98" y="1240806"/>
            <a:ext cx="6382302" cy="49788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AD7933-D971-4539-ACE3-AA9ED5FDC777}"/>
              </a:ext>
            </a:extLst>
          </p:cNvPr>
          <p:cNvSpPr/>
          <p:nvPr/>
        </p:nvSpPr>
        <p:spPr>
          <a:xfrm>
            <a:off x="7502616" y="6103336"/>
            <a:ext cx="30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Predicted versus Actual Rating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18BB05-63A1-4DBE-B3B9-8DBC7912BE2C}"/>
              </a:ext>
            </a:extLst>
          </p:cNvPr>
          <p:cNvSpPr/>
          <p:nvPr/>
        </p:nvSpPr>
        <p:spPr>
          <a:xfrm>
            <a:off x="2105752" y="6100840"/>
            <a:ext cx="249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Sentiments of Reviewers</a:t>
            </a:r>
          </a:p>
        </p:txBody>
      </p:sp>
    </p:spTree>
    <p:extLst>
      <p:ext uri="{BB962C8B-B14F-4D97-AF65-F5344CB8AC3E}">
        <p14:creationId xmlns:p14="http://schemas.microsoft.com/office/powerpoint/2010/main" val="38602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791</Words>
  <Application>Microsoft Office PowerPoint</Application>
  <PresentationFormat>Widescreen</PresentationFormat>
  <Paragraphs>180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Linux Libertine</vt:lpstr>
      <vt:lpstr>Times New Roman</vt:lpstr>
      <vt:lpstr>TimesNewRomanPS-ItalicMT</vt:lpstr>
      <vt:lpstr>TimesNewRomanPSMT</vt:lpstr>
      <vt:lpstr>Office Theme</vt:lpstr>
      <vt:lpstr>Project 06:  Airbnb and Real Estate Market</vt:lpstr>
      <vt:lpstr>Agenda</vt:lpstr>
      <vt:lpstr>PowerPoint Presentation</vt:lpstr>
      <vt:lpstr>PowerPoint Presentation</vt:lpstr>
      <vt:lpstr>PowerPoint Presentation</vt:lpstr>
      <vt:lpstr>Data Cleansing(Using Python &amp; OpenRefine)</vt:lpstr>
      <vt:lpstr>Airbnb Seasonality Analysis (Weekends and Weekdays)</vt:lpstr>
      <vt:lpstr>Airbnb Demand Analysis through 2015 to 2019 </vt:lpstr>
      <vt:lpstr>Rating and Review effects on Airbnb Market Only</vt:lpstr>
      <vt:lpstr>Neighborhood effect on Both Segment </vt:lpstr>
      <vt:lpstr>Decision Tree: Toronto Airbnb </vt:lpstr>
      <vt:lpstr>Decision Tree:  Rental Market</vt:lpstr>
      <vt:lpstr>Toronto Housing Stock</vt:lpstr>
      <vt:lpstr>Toronto Housing Stock Comparison in 2016 -2018</vt:lpstr>
      <vt:lpstr>Vancouver Airbnb Listings Comparison 2016-2018 </vt:lpstr>
      <vt:lpstr>“Unfilled”Rent Gap</vt:lpstr>
      <vt:lpstr>Highlights of Results on Two Segments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Lenovo</cp:lastModifiedBy>
  <cp:revision>141</cp:revision>
  <dcterms:created xsi:type="dcterms:W3CDTF">2019-03-30T06:31:26Z</dcterms:created>
  <dcterms:modified xsi:type="dcterms:W3CDTF">2019-03-31T22:43:04Z</dcterms:modified>
</cp:coreProperties>
</file>