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5" r:id="rId3"/>
    <p:sldId id="279" r:id="rId4"/>
    <p:sldId id="257" r:id="rId5"/>
    <p:sldId id="258" r:id="rId6"/>
    <p:sldId id="259" r:id="rId7"/>
    <p:sldId id="274" r:id="rId8"/>
    <p:sldId id="280" r:id="rId9"/>
    <p:sldId id="281" r:id="rId10"/>
    <p:sldId id="261" r:id="rId11"/>
    <p:sldId id="271" r:id="rId12"/>
    <p:sldId id="262" r:id="rId13"/>
    <p:sldId id="277" r:id="rId14"/>
    <p:sldId id="263" r:id="rId15"/>
    <p:sldId id="275" r:id="rId16"/>
    <p:sldId id="265" r:id="rId17"/>
    <p:sldId id="267" r:id="rId18"/>
    <p:sldId id="272" r:id="rId19"/>
    <p:sldId id="287" r:id="rId20"/>
    <p:sldId id="283" r:id="rId21"/>
    <p:sldId id="284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99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62" dirty="0">
                <a:solidFill>
                  <a:srgbClr val="595959"/>
                </a:solidFill>
                <a:latin typeface="Calibri"/>
              </a:rPr>
              <a:t>Through </a:t>
            </a:r>
            <a:r>
              <a:rPr lang="en-US" sz="1862" dirty="0" err="1">
                <a:solidFill>
                  <a:srgbClr val="595959"/>
                </a:solidFill>
                <a:latin typeface="Calibri"/>
              </a:rPr>
              <a:t>vs</a:t>
            </a:r>
            <a:r>
              <a:rPr lang="en-US" sz="1862" dirty="0">
                <a:solidFill>
                  <a:srgbClr val="595959"/>
                </a:solidFill>
                <a:latin typeface="Calibri"/>
              </a:rPr>
              <a:t> # of Stations</a:t>
            </a:r>
          </a:p>
        </c:rich>
      </c:tx>
      <c:layout>
        <c:manualLayout>
          <c:xMode val="edge"/>
          <c:yMode val="edge"/>
          <c:x val="0.40387646882049294"/>
          <c:y val="1.1675584238880614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3.9670231017076167E-2"/>
          <c:y val="0.11997398275323146"/>
          <c:w val="0.96032976898292388"/>
          <c:h val="0.81249862099398751"/>
        </c:manualLayout>
      </c:layout>
      <c:lineChart>
        <c:grouping val="standard"/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EDCA</c:v>
                </c:pt>
              </c:strCache>
            </c:strRef>
          </c:tx>
          <c:spPr>
            <a:ln w="28440">
              <a:solidFill>
                <a:srgbClr val="5B9BD5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2</c:v>
                </c:pt>
                <c:pt idx="1">
                  <c:v>5</c:v>
                </c:pt>
                <c:pt idx="2">
                  <c:v>8</c:v>
                </c:pt>
                <c:pt idx="3">
                  <c:v>10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4.7</c:v>
                </c:pt>
                <c:pt idx="1">
                  <c:v>3.5</c:v>
                </c:pt>
                <c:pt idx="2">
                  <c:v>1.5</c:v>
                </c:pt>
                <c:pt idx="3">
                  <c:v>0.5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Proposed</c:v>
                </c:pt>
              </c:strCache>
            </c:strRef>
          </c:tx>
          <c:spPr>
            <a:ln w="28440">
              <a:solidFill>
                <a:srgbClr val="ED7D31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2</c:v>
                </c:pt>
                <c:pt idx="1">
                  <c:v>5</c:v>
                </c:pt>
                <c:pt idx="2">
                  <c:v>8</c:v>
                </c:pt>
                <c:pt idx="3">
                  <c:v>10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4.9000000000000004</c:v>
                </c:pt>
                <c:pt idx="1">
                  <c:v>4.4000000000000004</c:v>
                </c:pt>
                <c:pt idx="2">
                  <c:v>2.8</c:v>
                </c:pt>
                <c:pt idx="3">
                  <c:v>1.8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6093080"/>
        <c:axId val="396091120"/>
      </c:lineChart>
      <c:catAx>
        <c:axId val="3960930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396091120"/>
        <c:crosses val="autoZero"/>
        <c:auto val="1"/>
        <c:lblAlgn val="ctr"/>
        <c:lblOffset val="100"/>
        <c:noMultiLvlLbl val="1"/>
      </c:catAx>
      <c:valAx>
        <c:axId val="396091120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6480">
            <a:noFill/>
          </a:ln>
        </c:spPr>
        <c:crossAx val="396093080"/>
        <c:crossesAt val="0"/>
        <c:crossBetween val="between"/>
      </c:valAx>
    </c:plotArea>
    <c:legend>
      <c:legendPos val="b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noFill/>
    <a:ln>
      <a:noFill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53153-2D2D-4DED-951B-F1DADB69615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37627-7FC3-477E-8848-FEC64A6C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7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37627-7FC3-477E-8848-FEC64A6C7E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4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37627-7FC3-477E-8848-FEC64A6C7E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2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97E1-012F-4C8F-9004-58F67D4D7B43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1E06-45DE-49C7-A0C2-B31835BC1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6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385C-7367-46F7-B42D-28EA078B864E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1E06-45DE-49C7-A0C2-B31835BC1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2296-4CF3-4307-AEFA-F6AD59888F22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1E06-45DE-49C7-A0C2-B31835BC1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C6D-6487-47D2-AC6E-12077F650062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1E06-45DE-49C7-A0C2-B31835BC1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9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7602-9534-4E19-8D3F-7CAD7203F960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1E06-45DE-49C7-A0C2-B31835BC1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4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A2CE-8F3F-4A08-9A52-45F31EBBF30C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1E06-45DE-49C7-A0C2-B31835BC1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3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AE4C-4894-490B-A5FF-C85083131B8A}" type="datetime1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1E06-45DE-49C7-A0C2-B31835BC1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1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2881-31A6-4AC9-9613-97CF896AA4EB}" type="datetime1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1E06-45DE-49C7-A0C2-B31835BC1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8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128A-E8BF-45D6-A497-23055EA78103}" type="datetime1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1E06-45DE-49C7-A0C2-B31835BC1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9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E65D-E112-4D6F-9625-8C155E647378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1E06-45DE-49C7-A0C2-B31835BC1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0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DC5E-8BEF-4BE8-9A8F-AB01658330CB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1E06-45DE-49C7-A0C2-B31835BC1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3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74505-FEB8-4B91-B174-D7C3164EE29F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C1E06-45DE-49C7-A0C2-B31835BC1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9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3114" y="68382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Towards a </a:t>
            </a:r>
            <a:r>
              <a:rPr lang="en-US" dirty="0" smtClean="0"/>
              <a:t>Collision </a:t>
            </a:r>
            <a:r>
              <a:rPr lang="en-US" dirty="0"/>
              <a:t>Free Medium Access For </a:t>
            </a:r>
            <a:r>
              <a:rPr lang="en-US" dirty="0" err="1"/>
              <a:t>QoS</a:t>
            </a:r>
            <a:r>
              <a:rPr lang="en-US" dirty="0"/>
              <a:t> Support in WLAN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8922" y="3316363"/>
            <a:ext cx="9248192" cy="30399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Prepared By</a:t>
            </a:r>
          </a:p>
          <a:p>
            <a:r>
              <a:rPr lang="en-US" dirty="0"/>
              <a:t>Muhaimenul Islam (134414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Fahmid</a:t>
            </a:r>
            <a:r>
              <a:rPr lang="en-US" dirty="0"/>
              <a:t> </a:t>
            </a:r>
            <a:r>
              <a:rPr lang="en-US" dirty="0" err="1"/>
              <a:t>Shahriar</a:t>
            </a:r>
            <a:r>
              <a:rPr lang="en-US" dirty="0"/>
              <a:t> (134419)</a:t>
            </a:r>
          </a:p>
          <a:p>
            <a:endParaRPr lang="en-US" dirty="0"/>
          </a:p>
          <a:p>
            <a:r>
              <a:rPr lang="en-US" dirty="0" smtClean="0"/>
              <a:t>Supervised By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Ashraful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smtClean="0"/>
              <a:t>Khan</a:t>
            </a:r>
          </a:p>
          <a:p>
            <a:r>
              <a:rPr lang="en-US" dirty="0" smtClean="0"/>
              <a:t>Assistant Professor</a:t>
            </a:r>
          </a:p>
          <a:p>
            <a:r>
              <a:rPr lang="en-US" dirty="0" smtClean="0"/>
              <a:t>Islamic University of Technology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48396B-4D33-4008-BBE9-CDA2CCB3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4B8B-1A6F-42D4-A903-CFB53BD82AB8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86052F7-A757-4437-B0DA-9AE8082F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1E06-45DE-49C7-A0C2-B31835BC1D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5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Reduce the probability of collision using a effective back-off process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Reduce the idle time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Ensuring  priority access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Gain a better convergence speed to steady date </a:t>
            </a:r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Without-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Centralized </a:t>
            </a:r>
            <a:r>
              <a:rPr lang="en-US" dirty="0">
                <a:solidFill>
                  <a:srgbClr val="000000"/>
                </a:solidFill>
              </a:rPr>
              <a:t>support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Additional frequency and hardware Infrastructure  </a:t>
            </a:r>
            <a:endParaRPr lang="en-US" dirty="0"/>
          </a:p>
          <a:p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0963A9-0D24-459B-8BC8-7CA188FB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C37C-2B1C-43F6-92A9-CC880ED7CE86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6DD9454-DD4F-46BA-80F9-D7033E52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1E06-45DE-49C7-A0C2-B31835BC1D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9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06000-AD3A-4ACA-8A6B-D2226352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1BC1C6-B286-4D89-9A09-2D4210C07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Modified deterministic back-off for different access categories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Multiplicative approach for collision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Special retry counter for detecting the congested </a:t>
            </a:r>
            <a:r>
              <a:rPr lang="en-US" dirty="0" smtClean="0"/>
              <a:t>scenario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CB2189-A30D-49E0-9497-0AA6436E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91D3-92C6-4ECB-AF54-BA8106E0A34D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EEFF50-281C-4B5D-B7F5-ABD1FA16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1E06-45DE-49C7-A0C2-B31835BC1D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1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probability of collision</a:t>
            </a:r>
            <a:br>
              <a:rPr lang="en-US" dirty="0"/>
            </a:br>
            <a:r>
              <a:rPr lang="en-US" sz="3600" dirty="0"/>
              <a:t>( Modified Deterministic back-off)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access categories will use deterministic back-off value after successful transmission.</a:t>
            </a:r>
          </a:p>
          <a:p>
            <a:endParaRPr lang="en-US" dirty="0"/>
          </a:p>
          <a:p>
            <a:r>
              <a:rPr lang="en-US" dirty="0"/>
              <a:t>The range for the back-off value for different categories will be different.</a:t>
            </a:r>
          </a:p>
          <a:p>
            <a:endParaRPr lang="en-US" dirty="0"/>
          </a:p>
          <a:p>
            <a:r>
              <a:rPr lang="en-US" dirty="0"/>
              <a:t>A station with a deterministic back-off value will never collide with the same genre 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7AF3E9-F941-44C0-AC44-E0EF937D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F50C-9F7E-49AE-B2B7-5A2CD6D19D56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F99A0AE-9FEB-43C2-9757-64D6581D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1E06-45DE-49C7-A0C2-B31835BC1D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0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B148F6-2A93-4519-AEFA-78708ACE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probability of collision</a:t>
            </a:r>
            <a:br>
              <a:rPr lang="en-US" dirty="0"/>
            </a:br>
            <a:r>
              <a:rPr lang="en-US" sz="3600" dirty="0"/>
              <a:t>( Modified Deterministic back-off) Cont.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7A98FEC6-37C1-4082-B878-99BE3C519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129522"/>
              </p:ext>
            </p:extLst>
          </p:nvPr>
        </p:nvGraphicFramePr>
        <p:xfrm>
          <a:off x="968991" y="3203558"/>
          <a:ext cx="9853688" cy="227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976">
                  <a:extLst>
                    <a:ext uri="{9D8B030D-6E8A-4147-A177-3AD203B41FA5}">
                      <a16:colId xmlns:a16="http://schemas.microsoft.com/office/drawing/2014/main" xmlns="" val="2881043018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1415316349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3524743107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500044500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923820266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1072609597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612878858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3084355585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3947317737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2741803553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2505225598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3734233745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3960915050"/>
                    </a:ext>
                  </a:extLst>
                </a:gridCol>
              </a:tblGrid>
              <a:tr h="454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0351506"/>
                  </a:ext>
                </a:extLst>
              </a:tr>
              <a:tr h="454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7009313"/>
                  </a:ext>
                </a:extLst>
              </a:tr>
              <a:tr h="4547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390991"/>
                  </a:ext>
                </a:extLst>
              </a:tr>
              <a:tr h="4547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3807089"/>
                  </a:ext>
                </a:extLst>
              </a:tr>
              <a:tr h="4547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6189288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E7DDE05-D966-442B-8B69-E679341464A0}"/>
              </a:ext>
            </a:extLst>
          </p:cNvPr>
          <p:cNvCxnSpPr>
            <a:cxnSpLocks/>
          </p:cNvCxnSpPr>
          <p:nvPr/>
        </p:nvCxnSpPr>
        <p:spPr>
          <a:xfrm>
            <a:off x="4749421" y="2879678"/>
            <a:ext cx="0" cy="28660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8EAF945E-0642-43C6-A4DB-AF6F4B68A540}"/>
              </a:ext>
            </a:extLst>
          </p:cNvPr>
          <p:cNvCxnSpPr>
            <a:cxnSpLocks/>
          </p:cNvCxnSpPr>
          <p:nvPr/>
        </p:nvCxnSpPr>
        <p:spPr>
          <a:xfrm>
            <a:off x="8545773" y="2879678"/>
            <a:ext cx="0" cy="28660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26C1709-849C-4A91-9A6F-6E0919F4B1E6}"/>
              </a:ext>
            </a:extLst>
          </p:cNvPr>
          <p:cNvSpPr/>
          <p:nvPr/>
        </p:nvSpPr>
        <p:spPr>
          <a:xfrm>
            <a:off x="953070" y="3203558"/>
            <a:ext cx="750627" cy="460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395FF41-23B8-461F-AE13-5936318273F9}"/>
              </a:ext>
            </a:extLst>
          </p:cNvPr>
          <p:cNvSpPr/>
          <p:nvPr/>
        </p:nvSpPr>
        <p:spPr>
          <a:xfrm>
            <a:off x="3236795" y="5016719"/>
            <a:ext cx="750627" cy="4603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5BFB4CB-496D-480B-A1B3-1402FD011489}"/>
              </a:ext>
            </a:extLst>
          </p:cNvPr>
          <p:cNvSpPr/>
          <p:nvPr/>
        </p:nvSpPr>
        <p:spPr>
          <a:xfrm>
            <a:off x="5500048" y="4110138"/>
            <a:ext cx="750627" cy="4603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EE7F510-CDD3-4401-8C88-BB5DC34856C7}"/>
              </a:ext>
            </a:extLst>
          </p:cNvPr>
          <p:cNvSpPr/>
          <p:nvPr/>
        </p:nvSpPr>
        <p:spPr>
          <a:xfrm>
            <a:off x="8543500" y="3203558"/>
            <a:ext cx="750627" cy="460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0721C80-501D-43A1-981A-4716B0EC1D28}"/>
              </a:ext>
            </a:extLst>
          </p:cNvPr>
          <p:cNvSpPr txBox="1"/>
          <p:nvPr/>
        </p:nvSpPr>
        <p:spPr>
          <a:xfrm>
            <a:off x="4558352" y="2433457"/>
            <a:ext cx="382137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73E57D6-A3FA-49F0-B29E-44741184B48F}"/>
              </a:ext>
            </a:extLst>
          </p:cNvPr>
          <p:cNvSpPr txBox="1"/>
          <p:nvPr/>
        </p:nvSpPr>
        <p:spPr>
          <a:xfrm>
            <a:off x="8338783" y="2408474"/>
            <a:ext cx="47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39F71B3-BD46-4834-BEF7-9685D0DC3AE5}"/>
              </a:ext>
            </a:extLst>
          </p:cNvPr>
          <p:cNvCxnSpPr>
            <a:cxnSpLocks/>
          </p:cNvCxnSpPr>
          <p:nvPr/>
        </p:nvCxnSpPr>
        <p:spPr>
          <a:xfrm>
            <a:off x="10822679" y="2777806"/>
            <a:ext cx="0" cy="28660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00152054-4DF3-4391-9E22-6803DE13F436}"/>
              </a:ext>
            </a:extLst>
          </p:cNvPr>
          <p:cNvCxnSpPr>
            <a:cxnSpLocks/>
          </p:cNvCxnSpPr>
          <p:nvPr/>
        </p:nvCxnSpPr>
        <p:spPr>
          <a:xfrm>
            <a:off x="953070" y="2879678"/>
            <a:ext cx="0" cy="28660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29167E7-6996-47E6-9F4A-61D20EA1FAA4}"/>
              </a:ext>
            </a:extLst>
          </p:cNvPr>
          <p:cNvSpPr txBox="1"/>
          <p:nvPr/>
        </p:nvSpPr>
        <p:spPr>
          <a:xfrm>
            <a:off x="10631610" y="2355411"/>
            <a:ext cx="47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13189F4-706D-4F67-809C-8123BCD98313}"/>
              </a:ext>
            </a:extLst>
          </p:cNvPr>
          <p:cNvSpPr txBox="1"/>
          <p:nvPr/>
        </p:nvSpPr>
        <p:spPr>
          <a:xfrm>
            <a:off x="823414" y="2344431"/>
            <a:ext cx="382137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5103F46-E0E4-431C-9453-D5B114D364F1}"/>
              </a:ext>
            </a:extLst>
          </p:cNvPr>
          <p:cNvSpPr txBox="1"/>
          <p:nvPr/>
        </p:nvSpPr>
        <p:spPr>
          <a:xfrm>
            <a:off x="439838" y="3203558"/>
            <a:ext cx="383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br>
              <a:rPr lang="en-US" dirty="0"/>
            </a:br>
            <a:endParaRPr lang="en-US" dirty="0"/>
          </a:p>
          <a:p>
            <a:r>
              <a:rPr lang="en-US" dirty="0"/>
              <a:t>B</a:t>
            </a:r>
          </a:p>
          <a:p>
            <a:pPr>
              <a:lnSpc>
                <a:spcPct val="200000"/>
              </a:lnSpc>
            </a:pPr>
            <a:r>
              <a:rPr lang="en-US" dirty="0"/>
              <a:t>C</a:t>
            </a:r>
          </a:p>
          <a:p>
            <a:pPr>
              <a:lnSpc>
                <a:spcPct val="150000"/>
              </a:lnSpc>
            </a:pPr>
            <a:r>
              <a:rPr lang="en-US" dirty="0"/>
              <a:t>D</a:t>
            </a:r>
          </a:p>
          <a:p>
            <a:pPr>
              <a:lnSpc>
                <a:spcPct val="150000"/>
              </a:lnSpc>
            </a:pPr>
            <a:r>
              <a:rPr lang="en-US" dirty="0"/>
              <a:t>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3A56D87-D5DC-4F9F-AFAA-545982B9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E5BF-1D65-446D-BAB1-B2443FB2C718}" type="datetime1">
              <a:rPr lang="en-US" smtClean="0"/>
              <a:t>4/10/2018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D124EEE-04D7-4004-BBA0-BF24618B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1E06-45DE-49C7-A0C2-B31835BC1D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1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509 L 0.0836 -0.04143 C 0.10105 -0.04953 0.12722 -0.05393 0.15469 -0.05393 C 0.18581 -0.05393 0.21081 -0.04953 0.22826 -0.04143 L 0.31198 -0.00509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99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0.08295 -0.03264 C 0.10013 -0.04005 0.12605 -0.04375 0.15339 -0.04375 C 0.18425 -0.04375 0.20912 -0.04005 0.22631 -0.03264 L 0.30938 3.7037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69" y="-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0.00718 L 0.08359 -0.0419 C 0.10091 -0.04977 0.12708 -0.05393 0.15456 -0.05393 C 0.18568 -0.05393 0.21068 -0.04977 0.228 -0.0419 L 0.31172 -0.00718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86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6914D54E-7AF7-4421-A4CE-9E2F6C5F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Use of multiplicative approach: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B72E38AA-932A-42CE-9668-A9648564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To ensure fair and prioritize channel access  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In the case of collision , the increase of the deterministic back-off value will be multiplicative to the minimum value chosen from the first success.</a:t>
            </a:r>
            <a:endParaRPr lang="en-US" dirty="0"/>
          </a:p>
          <a:p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So in a non-congested scenario two nodes from different categories with same genre will not collide.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Successful periodical transmission is achieved using the proposed back-off </a:t>
            </a:r>
            <a:r>
              <a:rPr lang="en-US" dirty="0" smtClean="0">
                <a:solidFill>
                  <a:srgbClr val="000000"/>
                </a:solidFill>
              </a:rPr>
              <a:t>process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A149DE7-95CF-4B6F-8189-BE770CD6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FEB3-631B-4D7E-8135-2909B2F9526A}" type="datetime1">
              <a:rPr lang="en-US" smtClean="0"/>
              <a:t>4/10/2018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D49DBF4-6386-4755-8595-AE59FFB8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1E06-45DE-49C7-A0C2-B31835BC1D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B148F6-2A93-4519-AEFA-78708ACE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7A98FEC6-37C1-4082-B878-99BE3C519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40784"/>
              </p:ext>
            </p:extLst>
          </p:nvPr>
        </p:nvGraphicFramePr>
        <p:xfrm>
          <a:off x="1500112" y="3189910"/>
          <a:ext cx="9853688" cy="909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976">
                  <a:extLst>
                    <a:ext uri="{9D8B030D-6E8A-4147-A177-3AD203B41FA5}">
                      <a16:colId xmlns:a16="http://schemas.microsoft.com/office/drawing/2014/main" xmlns="" val="2881043018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1415316349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3524743107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500044500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923820266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1072609597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612878858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3084355585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3947317737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2741803553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2505225598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3734233745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3960915050"/>
                    </a:ext>
                  </a:extLst>
                </a:gridCol>
              </a:tblGrid>
              <a:tr h="454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0351506"/>
                  </a:ext>
                </a:extLst>
              </a:tr>
              <a:tr h="4547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700931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E7DDE05-D966-442B-8B69-E679341464A0}"/>
              </a:ext>
            </a:extLst>
          </p:cNvPr>
          <p:cNvCxnSpPr>
            <a:cxnSpLocks/>
          </p:cNvCxnSpPr>
          <p:nvPr/>
        </p:nvCxnSpPr>
        <p:spPr>
          <a:xfrm>
            <a:off x="3767916" y="2866030"/>
            <a:ext cx="0" cy="33241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8EAF945E-0642-43C6-A4DB-AF6F4B68A540}"/>
              </a:ext>
            </a:extLst>
          </p:cNvPr>
          <p:cNvCxnSpPr>
            <a:cxnSpLocks/>
          </p:cNvCxnSpPr>
          <p:nvPr/>
        </p:nvCxnSpPr>
        <p:spPr>
          <a:xfrm>
            <a:off x="6031169" y="2866030"/>
            <a:ext cx="0" cy="33241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26C1709-849C-4A91-9A6F-6E0919F4B1E6}"/>
              </a:ext>
            </a:extLst>
          </p:cNvPr>
          <p:cNvSpPr/>
          <p:nvPr/>
        </p:nvSpPr>
        <p:spPr>
          <a:xfrm>
            <a:off x="1484191" y="3189910"/>
            <a:ext cx="750627" cy="460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5BFB4CB-496D-480B-A1B3-1402FD011489}"/>
              </a:ext>
            </a:extLst>
          </p:cNvPr>
          <p:cNvSpPr/>
          <p:nvPr/>
        </p:nvSpPr>
        <p:spPr>
          <a:xfrm>
            <a:off x="2234817" y="3637455"/>
            <a:ext cx="750627" cy="4603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EE7F510-CDD3-4401-8C88-BB5DC34856C7}"/>
              </a:ext>
            </a:extLst>
          </p:cNvPr>
          <p:cNvSpPr/>
          <p:nvPr/>
        </p:nvSpPr>
        <p:spPr>
          <a:xfrm>
            <a:off x="6031168" y="3177096"/>
            <a:ext cx="750627" cy="460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0721C80-501D-43A1-981A-4716B0EC1D28}"/>
              </a:ext>
            </a:extLst>
          </p:cNvPr>
          <p:cNvSpPr txBox="1"/>
          <p:nvPr/>
        </p:nvSpPr>
        <p:spPr>
          <a:xfrm>
            <a:off x="3576847" y="2284664"/>
            <a:ext cx="382137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73E57D6-A3FA-49F0-B29E-44741184B48F}"/>
              </a:ext>
            </a:extLst>
          </p:cNvPr>
          <p:cNvSpPr txBox="1"/>
          <p:nvPr/>
        </p:nvSpPr>
        <p:spPr>
          <a:xfrm>
            <a:off x="8103353" y="2454719"/>
            <a:ext cx="47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68FA0F0C-132E-4295-9923-A4385ACB1730}"/>
              </a:ext>
            </a:extLst>
          </p:cNvPr>
          <p:cNvCxnSpPr>
            <a:cxnSpLocks/>
          </p:cNvCxnSpPr>
          <p:nvPr/>
        </p:nvCxnSpPr>
        <p:spPr>
          <a:xfrm>
            <a:off x="10591795" y="2866030"/>
            <a:ext cx="0" cy="33241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DD27CA6A-7B74-4CFD-BA00-FB22A124ED64}"/>
              </a:ext>
            </a:extLst>
          </p:cNvPr>
          <p:cNvCxnSpPr>
            <a:cxnSpLocks/>
          </p:cNvCxnSpPr>
          <p:nvPr/>
        </p:nvCxnSpPr>
        <p:spPr>
          <a:xfrm>
            <a:off x="8314895" y="2866030"/>
            <a:ext cx="0" cy="28660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52AD519-8465-4D2F-ABED-127A2EE01B36}"/>
              </a:ext>
            </a:extLst>
          </p:cNvPr>
          <p:cNvSpPr txBox="1"/>
          <p:nvPr/>
        </p:nvSpPr>
        <p:spPr>
          <a:xfrm>
            <a:off x="10400726" y="2368130"/>
            <a:ext cx="46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4DC0D0A-5E6D-4631-BADB-14AC656C074B}"/>
              </a:ext>
            </a:extLst>
          </p:cNvPr>
          <p:cNvSpPr txBox="1"/>
          <p:nvPr/>
        </p:nvSpPr>
        <p:spPr>
          <a:xfrm>
            <a:off x="5840100" y="2368130"/>
            <a:ext cx="382137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412BCF6D-6BA7-417F-8892-B9317ACBF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96038"/>
              </p:ext>
            </p:extLst>
          </p:nvPr>
        </p:nvGraphicFramePr>
        <p:xfrm>
          <a:off x="1500112" y="4911663"/>
          <a:ext cx="9853688" cy="8847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976">
                  <a:extLst>
                    <a:ext uri="{9D8B030D-6E8A-4147-A177-3AD203B41FA5}">
                      <a16:colId xmlns:a16="http://schemas.microsoft.com/office/drawing/2014/main" xmlns="" val="2881043018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1415316349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3524743107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500044500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923820266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1072609597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612878858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3084355585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3947317737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2741803553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2505225598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3734233745"/>
                    </a:ext>
                  </a:extLst>
                </a:gridCol>
                <a:gridCol w="757976">
                  <a:extLst>
                    <a:ext uri="{9D8B030D-6E8A-4147-A177-3AD203B41FA5}">
                      <a16:colId xmlns:a16="http://schemas.microsoft.com/office/drawing/2014/main" xmlns="" val="3960915050"/>
                    </a:ext>
                  </a:extLst>
                </a:gridCol>
              </a:tblGrid>
              <a:tr h="4300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0351506"/>
                  </a:ext>
                </a:extLst>
              </a:tr>
              <a:tr h="4547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700931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ED7EB6D-7F2E-409B-BD26-7D00641E9237}"/>
              </a:ext>
            </a:extLst>
          </p:cNvPr>
          <p:cNvSpPr txBox="1"/>
          <p:nvPr/>
        </p:nvSpPr>
        <p:spPr>
          <a:xfrm>
            <a:off x="559558" y="3189910"/>
            <a:ext cx="709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A[H]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A[L]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692B0FD-AEB1-4D25-BE18-A7E9597604EC}"/>
              </a:ext>
            </a:extLst>
          </p:cNvPr>
          <p:cNvSpPr txBox="1"/>
          <p:nvPr/>
        </p:nvSpPr>
        <p:spPr>
          <a:xfrm>
            <a:off x="559558" y="4907699"/>
            <a:ext cx="709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B[H]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B[L]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ABEDC7A-D1F2-4E83-AA42-B26A9192F5A1}"/>
              </a:ext>
            </a:extLst>
          </p:cNvPr>
          <p:cNvSpPr/>
          <p:nvPr/>
        </p:nvSpPr>
        <p:spPr>
          <a:xfrm>
            <a:off x="9829791" y="4893683"/>
            <a:ext cx="750627" cy="4603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EF60394A-6D31-497D-8BBE-EFA72CC0731F}"/>
              </a:ext>
            </a:extLst>
          </p:cNvPr>
          <p:cNvSpPr/>
          <p:nvPr/>
        </p:nvSpPr>
        <p:spPr>
          <a:xfrm>
            <a:off x="6031167" y="4893683"/>
            <a:ext cx="750627" cy="4603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DA006A11-44C6-48AD-82BE-5D68E296F650}"/>
              </a:ext>
            </a:extLst>
          </p:cNvPr>
          <p:cNvCxnSpPr>
            <a:cxnSpLocks/>
          </p:cNvCxnSpPr>
          <p:nvPr/>
        </p:nvCxnSpPr>
        <p:spPr>
          <a:xfrm>
            <a:off x="6781794" y="2866030"/>
            <a:ext cx="0" cy="33241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&quot;Not Allowed&quot; Symbol 34">
            <a:extLst>
              <a:ext uri="{FF2B5EF4-FFF2-40B4-BE49-F238E27FC236}">
                <a16:creationId xmlns:a16="http://schemas.microsoft.com/office/drawing/2014/main" xmlns="" id="{B9AB5BF8-35CE-4B2A-A3AC-A3D81E2CC311}"/>
              </a:ext>
            </a:extLst>
          </p:cNvPr>
          <p:cNvSpPr/>
          <p:nvPr/>
        </p:nvSpPr>
        <p:spPr>
          <a:xfrm>
            <a:off x="6017523" y="4147212"/>
            <a:ext cx="818865" cy="72845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393AA809-868E-471B-88EE-F0D412BBFF8D}"/>
              </a:ext>
            </a:extLst>
          </p:cNvPr>
          <p:cNvSpPr/>
          <p:nvPr/>
        </p:nvSpPr>
        <p:spPr>
          <a:xfrm>
            <a:off x="10580418" y="3191216"/>
            <a:ext cx="750627" cy="460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621C71F-B780-4B3D-B5A5-28E71DA7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CC2D-16A1-46F7-820D-C8F78DAD004A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A10655-E7B2-4CFE-BD22-E3E3A44D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1E06-45DE-49C7-A0C2-B31835BC1D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0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.00463 L 0.05 -0.03889 C 0.06042 -0.04884 0.07605 -0.05393 0.09258 -0.05393 C 0.1112 -0.05393 0.12618 -0.04884 0.13659 -0.03889 L 0.18672 0.00463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36" y="-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255 L 0.10013 -0.04074 C 0.12097 -0.04931 0.15235 -0.05394 0.18516 -0.05394 C 0.22253 -0.05394 0.25248 -0.04931 0.27331 -0.04074 L 0.37357 -0.0025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72" y="-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29" grpId="0" animBg="1"/>
      <p:bldP spid="30" grpId="0" animBg="1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3702B77C-05B0-4D3A-ABF1-8402E5E7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Reducing the idle time</a:t>
            </a:r>
            <a:br>
              <a:rPr lang="en-US" dirty="0"/>
            </a:br>
            <a:r>
              <a:rPr lang="en-US" sz="3600" dirty="0"/>
              <a:t>(Retry Counter)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B3B5BA9-3031-4D1F-BF25-6436976B7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 a non-congested scenario, deterministic node can collide with the random ones</a:t>
            </a:r>
          </a:p>
          <a:p>
            <a:r>
              <a:rPr lang="en-US" dirty="0"/>
              <a:t>Unnecessary jump to a greater deterministic back-off value due to collision</a:t>
            </a:r>
          </a:p>
          <a:p>
            <a:r>
              <a:rPr lang="en-US" dirty="0"/>
              <a:t>The collided node will wait for a sudden limit and use the same deterministic back-off value</a:t>
            </a:r>
          </a:p>
          <a:p>
            <a:r>
              <a:rPr lang="en-US" dirty="0"/>
              <a:t>After reaching the limit, the deterministic back-off value will be increased using the proposed multiplicative back-off process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C370F4F-5E25-498C-8189-AF46CCD4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3FA0-79AA-4D2D-ADE2-5A215FF6ED2D}" type="datetime1">
              <a:rPr lang="en-US" smtClean="0"/>
              <a:t>4/10/2018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B35737A-D41B-41FA-8531-88D2B481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1E06-45DE-49C7-A0C2-B31835BC1D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3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C5158BEF-CFDC-41AE-BAB1-7FABF745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Faster convergence to a collision-free schedule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97E1957-1514-491F-9047-040C9BCDC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9905"/>
            <a:ext cx="10515600" cy="4351338"/>
          </a:xfrm>
        </p:spPr>
        <p:txBody>
          <a:bodyPr/>
          <a:lstStyle/>
          <a:p>
            <a:r>
              <a:rPr lang="en-US" dirty="0"/>
              <a:t>A learning phase from the beginning of the active period.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Try to identify the number of nodes in the collision domain using MAC layer packet format</a:t>
            </a:r>
          </a:p>
          <a:p>
            <a:endParaRPr lang="en-US" dirty="0"/>
          </a:p>
          <a:p>
            <a:r>
              <a:rPr lang="en-US" dirty="0"/>
              <a:t>In a congested scenario, during collision jump to a suitable back-off value for avoiding collision using the learning phase.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6A2248-6C89-4864-8AAB-92500B0E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AC7C-3158-4E3F-8A31-6A0A5033F0EE}" type="datetime1">
              <a:rPr lang="en-US" smtClean="0"/>
              <a:t>4/10/2018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D0B8644-E2D3-46D0-B972-DB0CB1EF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1E06-45DE-49C7-A0C2-B31835BC1D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3DD5B5-4F58-4CFC-826B-D0529403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FAD865-1651-42EE-ADC2-762CF247B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measure in NS3 simulator </a:t>
            </a:r>
          </a:p>
          <a:p>
            <a:r>
              <a:rPr lang="en-US" dirty="0" smtClean="0"/>
              <a:t>Comparison </a:t>
            </a:r>
            <a:r>
              <a:rPr lang="en-US" dirty="0"/>
              <a:t>between Standard EDCA with </a:t>
            </a:r>
            <a:r>
              <a:rPr lang="en-US" dirty="0" smtClean="0"/>
              <a:t>Ours method</a:t>
            </a:r>
            <a:endParaRPr lang="en-US" dirty="0"/>
          </a:p>
          <a:p>
            <a:pPr lvl="1"/>
            <a:r>
              <a:rPr lang="en-US" dirty="0"/>
              <a:t>Effect on Throughput</a:t>
            </a:r>
          </a:p>
          <a:p>
            <a:pPr lvl="1"/>
            <a:r>
              <a:rPr lang="en-US" dirty="0"/>
              <a:t>Effect on Collusion Probability</a:t>
            </a:r>
          </a:p>
          <a:p>
            <a:pPr lvl="1"/>
            <a:r>
              <a:rPr lang="en-US" dirty="0"/>
              <a:t>End to End Delay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081C88-F544-4B2D-949A-E26A0261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CA5F-2BF8-4857-BF23-F5F9322E1255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E8AE367-DC05-46B0-8281-87CDD961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1E06-45DE-49C7-A0C2-B31835BC1D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6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Performance Evaluation</a:t>
            </a:r>
            <a:endParaRPr dirty="0"/>
          </a:p>
        </p:txBody>
      </p:sp>
      <p:graphicFrame>
        <p:nvGraphicFramePr>
          <p:cNvPr id="265" name="Content Placeholder 20"/>
          <p:cNvGraphicFramePr/>
          <p:nvPr>
            <p:extLst>
              <p:ext uri="{D42A27DB-BD31-4B8C-83A1-F6EECF244321}">
                <p14:modId xmlns:p14="http://schemas.microsoft.com/office/powerpoint/2010/main" val="1219637049"/>
              </p:ext>
            </p:extLst>
          </p:nvPr>
        </p:nvGraphicFramePr>
        <p:xfrm>
          <a:off x="838080" y="1825560"/>
          <a:ext cx="10515240" cy="4350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6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11/8/17</a:t>
            </a:r>
            <a:endParaRPr/>
          </a:p>
        </p:txBody>
      </p:sp>
      <p:sp>
        <p:nvSpPr>
          <p:cNvPr id="26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5E7AE0D-EC71-49B8-A7D4-8D77573B54AB}" type="slidenum">
              <a:rPr lang="en-US" sz="1200">
                <a:solidFill>
                  <a:srgbClr val="8B8B8B"/>
                </a:solidFill>
                <a:latin typeface="Calibri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73750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1A3A8B-DFD4-49B2-81EC-AF9885CC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9B8F21-9DF7-4690-B77C-D84EC8930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EDCA Background</a:t>
            </a:r>
          </a:p>
          <a:p>
            <a:r>
              <a:rPr lang="en-US" dirty="0"/>
              <a:t>Problem</a:t>
            </a:r>
          </a:p>
          <a:p>
            <a:r>
              <a:rPr lang="en-US" dirty="0"/>
              <a:t>Existing Solution</a:t>
            </a:r>
          </a:p>
          <a:p>
            <a:r>
              <a:rPr lang="en-US" dirty="0"/>
              <a:t>Our Goal</a:t>
            </a:r>
          </a:p>
          <a:p>
            <a:r>
              <a:rPr lang="en-US" dirty="0" smtClean="0"/>
              <a:t>Solution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FC4A91-3C74-4430-9125-AE695B58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93C8-B3FC-4576-813B-4EFEFD1FAFA5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376AC5D-DBD8-4DAC-80C3-9F9757D7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1E06-45DE-49C7-A0C2-B31835BC1D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[1] </a:t>
            </a:r>
            <a:r>
              <a:rPr lang="en-US" dirty="0" err="1"/>
              <a:t>Sheeraz</a:t>
            </a:r>
            <a:r>
              <a:rPr lang="en-US" dirty="0"/>
              <a:t> A.Alvi1, Adeel </a:t>
            </a:r>
            <a:r>
              <a:rPr lang="en-US" dirty="0" err="1"/>
              <a:t>Baig</a:t>
            </a:r>
            <a:r>
              <a:rPr lang="en-US" dirty="0"/>
              <a:t>, Kashif Sattar2, “Frequency-Domain </a:t>
            </a:r>
            <a:r>
              <a:rPr lang="en-US" dirty="0" err="1"/>
              <a:t>Backoff</a:t>
            </a:r>
            <a:r>
              <a:rPr lang="en-US" dirty="0"/>
              <a:t> Mechanism for OFDM-Based Wireless LANs” [2016]</a:t>
            </a:r>
            <a:endParaRPr lang="en-US" b="1" dirty="0"/>
          </a:p>
          <a:p>
            <a:r>
              <a:rPr lang="en-US" dirty="0"/>
              <a:t>[2] </a:t>
            </a:r>
            <a:r>
              <a:rPr lang="en-US" dirty="0" err="1"/>
              <a:t>Souvik</a:t>
            </a:r>
            <a:r>
              <a:rPr lang="en-US" dirty="0"/>
              <a:t> Sen, </a:t>
            </a:r>
            <a:r>
              <a:rPr lang="en-US" dirty="0" err="1"/>
              <a:t>Romit</a:t>
            </a:r>
            <a:r>
              <a:rPr lang="en-US" dirty="0"/>
              <a:t> Roy Choudhury, Srihari </a:t>
            </a:r>
            <a:r>
              <a:rPr lang="en-US" dirty="0" err="1"/>
              <a:t>Nelakuditi</a:t>
            </a:r>
            <a:r>
              <a:rPr lang="en-US" dirty="0"/>
              <a:t> “No Time to </a:t>
            </a:r>
            <a:r>
              <a:rPr lang="en-US" dirty="0" err="1"/>
              <a:t>Countdown:Migrating</a:t>
            </a:r>
            <a:r>
              <a:rPr lang="en-US" dirty="0"/>
              <a:t> </a:t>
            </a:r>
            <a:r>
              <a:rPr lang="en-US" dirty="0" err="1"/>
              <a:t>Backoff</a:t>
            </a:r>
            <a:r>
              <a:rPr lang="en-US" dirty="0"/>
              <a:t> to the Frequency Domain” [2014]</a:t>
            </a:r>
          </a:p>
          <a:p>
            <a:r>
              <a:rPr lang="en-US" dirty="0"/>
              <a:t>[3] </a:t>
            </a:r>
            <a:r>
              <a:rPr lang="en-US" dirty="0" err="1"/>
              <a:t>Sanabria</a:t>
            </a:r>
            <a:r>
              <a:rPr lang="en-US" dirty="0"/>
              <a:t>-Russo, Luis, et al. "A high efficiency MAC protocol for WLANs: Providing fairness in dense scenarios." </a:t>
            </a:r>
            <a:r>
              <a:rPr lang="en-US" i="1" dirty="0"/>
              <a:t>IEEE/ACM Transactions on Networking (TON)</a:t>
            </a:r>
            <a:r>
              <a:rPr lang="en-US" dirty="0"/>
              <a:t> 25.1 (2017): 492-505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[4] </a:t>
            </a:r>
            <a:r>
              <a:rPr lang="en-US" dirty="0" err="1"/>
              <a:t>Haitao</a:t>
            </a:r>
            <a:r>
              <a:rPr lang="en-US" dirty="0"/>
              <a:t> Zhao , </a:t>
            </a:r>
            <a:r>
              <a:rPr lang="en-US" dirty="0" err="1"/>
              <a:t>JiboWei</a:t>
            </a:r>
            <a:r>
              <a:rPr lang="en-US" dirty="0"/>
              <a:t> , </a:t>
            </a:r>
            <a:r>
              <a:rPr lang="en-US" dirty="0" err="1"/>
              <a:t>NurulISarkar</a:t>
            </a:r>
            <a:r>
              <a:rPr lang="en-US" dirty="0"/>
              <a:t> , </a:t>
            </a:r>
            <a:r>
              <a:rPr lang="en-US" dirty="0" err="1"/>
              <a:t>ShengchunHuang</a:t>
            </a:r>
            <a:r>
              <a:rPr lang="en-US" dirty="0"/>
              <a:t>  “E-MAC: An evolutionary solution for collision avoidance in wireless ad hoc networks” [2016]</a:t>
            </a:r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98D5A1-8120-48EA-9D5B-032BAB52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7C5-5660-449B-8E88-B226F9DAAAEF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84737E8-3324-4E94-815B-62F2E22D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1E06-45DE-49C7-A0C2-B31835BC1D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3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[5] M. F. Tuysuz · H. A. Mantar, “</a:t>
            </a:r>
            <a:r>
              <a:rPr lang="en-US" dirty="0"/>
              <a:t>A Beacon-Based Collision-Free Channel Access Scheme for IEEE 802.11 WLANs” [2015]</a:t>
            </a:r>
          </a:p>
          <a:p>
            <a:r>
              <a:rPr lang="en-US" dirty="0"/>
              <a:t>[6] George W. Wong and Robert W. Donaldson</a:t>
            </a:r>
            <a:r>
              <a:rPr lang="en-US" i="1" dirty="0"/>
              <a:t>, “</a:t>
            </a:r>
            <a:r>
              <a:rPr lang="en-US" dirty="0"/>
              <a:t>Improving the </a:t>
            </a:r>
            <a:r>
              <a:rPr lang="en-US" i="1" dirty="0" err="1"/>
              <a:t>QoS</a:t>
            </a:r>
            <a:r>
              <a:rPr lang="en-US" i="1" dirty="0"/>
              <a:t> </a:t>
            </a:r>
            <a:r>
              <a:rPr lang="en-US" dirty="0"/>
              <a:t>Performance of EDCF in IEEE 802.11e Wireless LANs”</a:t>
            </a:r>
          </a:p>
          <a:p>
            <a:r>
              <a:rPr lang="en-US" dirty="0"/>
              <a:t>[7] Yan Zhang, </a:t>
            </a:r>
            <a:r>
              <a:rPr lang="en-US" dirty="0" err="1"/>
              <a:t>Loukas</a:t>
            </a:r>
            <a:r>
              <a:rPr lang="en-US" dirty="0"/>
              <a:t> </a:t>
            </a:r>
            <a:r>
              <a:rPr lang="en-US" dirty="0" err="1"/>
              <a:t>Lazos</a:t>
            </a:r>
            <a:r>
              <a:rPr lang="en-US" dirty="0"/>
              <a:t>, Kai Chen, </a:t>
            </a:r>
            <a:r>
              <a:rPr lang="en-US" dirty="0" err="1"/>
              <a:t>Bocan</a:t>
            </a:r>
            <a:r>
              <a:rPr lang="en-US" dirty="0"/>
              <a:t> Hu, and Swetha </a:t>
            </a:r>
            <a:r>
              <a:rPr lang="en-US" dirty="0" err="1"/>
              <a:t>Shivaramaiah</a:t>
            </a:r>
            <a:r>
              <a:rPr lang="en-US" dirty="0"/>
              <a:t>, “Multi-Channel Medium Access without Control Channels: A Full Duplex MAC Design” IEEE, 2017</a:t>
            </a:r>
          </a:p>
          <a:p>
            <a:r>
              <a:rPr lang="en-US" dirty="0"/>
              <a:t>[8] Boris </a:t>
            </a:r>
            <a:r>
              <a:rPr lang="en-US" dirty="0" err="1"/>
              <a:t>Bellalta</a:t>
            </a:r>
            <a:r>
              <a:rPr lang="en-US" dirty="0"/>
              <a:t> , Luciano </a:t>
            </a:r>
            <a:r>
              <a:rPr lang="en-US" dirty="0" err="1"/>
              <a:t>Bononib</a:t>
            </a:r>
            <a:r>
              <a:rPr lang="en-US" dirty="0"/>
              <a:t>, </a:t>
            </a:r>
            <a:r>
              <a:rPr lang="en-US" b="1" dirty="0"/>
              <a:t> </a:t>
            </a:r>
            <a:r>
              <a:rPr lang="en-US" dirty="0" err="1"/>
              <a:t>affaele</a:t>
            </a:r>
            <a:r>
              <a:rPr lang="en-US" dirty="0"/>
              <a:t> </a:t>
            </a:r>
            <a:r>
              <a:rPr lang="en-US" dirty="0" err="1"/>
              <a:t>Brunoc</a:t>
            </a:r>
            <a:r>
              <a:rPr lang="en-US" dirty="0"/>
              <a:t>, Andreas </a:t>
            </a:r>
            <a:r>
              <a:rPr lang="en-US" dirty="0" err="1"/>
              <a:t>Kassler</a:t>
            </a:r>
            <a:r>
              <a:rPr lang="en-US" dirty="0"/>
              <a:t>, ‘‘Next generation IEEE 802.11 Wireless Local Area </a:t>
            </a:r>
            <a:r>
              <a:rPr lang="en-US" dirty="0" err="1"/>
              <a:t>Networks:Current</a:t>
            </a:r>
            <a:r>
              <a:rPr lang="en-US" dirty="0"/>
              <a:t> status, future directions and open challenges” [2015]</a:t>
            </a:r>
          </a:p>
          <a:p>
            <a:r>
              <a:rPr lang="en-US" dirty="0"/>
              <a:t>[9] “Winning the Lottery: Learning Perfect Coordination with Minimal Feedback” , </a:t>
            </a:r>
            <a:r>
              <a:rPr lang="en-US" dirty="0" err="1"/>
              <a:t>Globecom</a:t>
            </a:r>
            <a:r>
              <a:rPr lang="en-US" dirty="0"/>
              <a:t> 2013 - Wireless Communications Symposium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2F0B24-13F4-449B-9E35-2265C64E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4F05-AC0B-4C6B-81AC-843E9A49FB29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3BC4D9F-6975-4280-A582-3F62A6B4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1E06-45DE-49C7-A0C2-B31835BC1D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7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72" y="27071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C6D-6487-47D2-AC6E-12077F650062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1E06-45DE-49C7-A0C2-B31835BC1D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9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8881"/>
            <a:ext cx="8328949" cy="45680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Medium access control in WLAN is a great overhead to ensure a better throughput in a wireless medium</a:t>
            </a:r>
          </a:p>
          <a:p>
            <a:endParaRPr lang="en-US" dirty="0"/>
          </a:p>
          <a:p>
            <a:r>
              <a:rPr lang="en-US" dirty="0"/>
              <a:t>Overhead of DIFS and exponential back-off based CW significantly decrease MAC sub-layer efficiency.</a:t>
            </a:r>
          </a:p>
          <a:p>
            <a:endParaRPr lang="en-US" dirty="0"/>
          </a:p>
          <a:p>
            <a:r>
              <a:rPr lang="en-US" dirty="0"/>
              <a:t>New emerging applications requires </a:t>
            </a:r>
            <a:r>
              <a:rPr lang="en-US" dirty="0" err="1"/>
              <a:t>QoS</a:t>
            </a:r>
            <a:r>
              <a:rPr lang="en-US" dirty="0"/>
              <a:t>-constrained traffic at variable rates</a:t>
            </a:r>
          </a:p>
          <a:p>
            <a:endParaRPr lang="en-US" dirty="0"/>
          </a:p>
          <a:p>
            <a:r>
              <a:rPr lang="en-US" dirty="0"/>
              <a:t>Efficient medium access control protocol is necessary to cope up with these challenges.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A050ADB-B6A3-4E50-8C30-DD138B2BF306}"/>
              </a:ext>
            </a:extLst>
          </p:cNvPr>
          <p:cNvGrpSpPr/>
          <p:nvPr/>
        </p:nvGrpSpPr>
        <p:grpSpPr>
          <a:xfrm>
            <a:off x="9264141" y="5667678"/>
            <a:ext cx="2089659" cy="369332"/>
            <a:chOff x="8969687" y="5667678"/>
            <a:chExt cx="2089659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D6779038-C87E-464D-BA40-C9B58CADBBF0}"/>
                </a:ext>
              </a:extLst>
            </p:cNvPr>
            <p:cNvSpPr/>
            <p:nvPr/>
          </p:nvSpPr>
          <p:spPr>
            <a:xfrm>
              <a:off x="9455486" y="5667678"/>
              <a:ext cx="11180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600 </a:t>
              </a:r>
              <a:r>
                <a:rPr lang="en-US" dirty="0" err="1"/>
                <a:t>Mbps</a:t>
              </a:r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xmlns="" id="{D503999C-1119-47EF-ADEF-D9537A7E3A3B}"/>
                </a:ext>
              </a:extLst>
            </p:cNvPr>
            <p:cNvCxnSpPr/>
            <p:nvPr/>
          </p:nvCxnSpPr>
          <p:spPr>
            <a:xfrm>
              <a:off x="8969687" y="6037010"/>
              <a:ext cx="20896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DF9B65F3-963A-4884-A23A-144BAEBBF4A9}"/>
              </a:ext>
            </a:extLst>
          </p:cNvPr>
          <p:cNvGrpSpPr/>
          <p:nvPr/>
        </p:nvGrpSpPr>
        <p:grpSpPr>
          <a:xfrm>
            <a:off x="9271320" y="1440011"/>
            <a:ext cx="2291787" cy="4109013"/>
            <a:chOff x="8830101" y="1228348"/>
            <a:chExt cx="2605686" cy="44085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7596859E-CC49-494F-A86A-052FD3DF4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0101" y="1228348"/>
              <a:ext cx="2368834" cy="4408523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D508286E-2079-4723-AE25-F30618443D02}"/>
                </a:ext>
              </a:extLst>
            </p:cNvPr>
            <p:cNvCxnSpPr>
              <a:cxnSpLocks/>
            </p:cNvCxnSpPr>
            <p:nvPr/>
          </p:nvCxnSpPr>
          <p:spPr>
            <a:xfrm>
              <a:off x="11435787" y="1238491"/>
              <a:ext cx="0" cy="3090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748D3DE-32A0-4130-8EC2-37A39068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EA4-A5D9-45B2-9F17-86774C7C200A}" type="datetime1">
              <a:rPr lang="en-US" smtClean="0"/>
              <a:t>4/10/2018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0BB6BAFF-0B33-4808-98F7-801EFC8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1E06-45DE-49C7-A0C2-B31835BC1D7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54794" y="2071396"/>
            <a:ext cx="233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</a:p>
          <a:p>
            <a:r>
              <a:rPr lang="en-US" dirty="0" smtClean="0"/>
              <a:t>I</a:t>
            </a:r>
          </a:p>
          <a:p>
            <a:r>
              <a:rPr lang="en-US" dirty="0" smtClean="0"/>
              <a:t>G</a:t>
            </a:r>
          </a:p>
          <a:p>
            <a:r>
              <a:rPr lang="en-US" dirty="0"/>
              <a:t>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49940" y="6045454"/>
            <a:ext cx="9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20457" y="4640841"/>
            <a:ext cx="9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25876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EDCA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Introduction of access categories for the </a:t>
            </a:r>
            <a:r>
              <a:rPr lang="en-US" dirty="0" err="1">
                <a:solidFill>
                  <a:srgbClr val="000000"/>
                </a:solidFill>
              </a:rPr>
              <a:t>QoS</a:t>
            </a:r>
            <a:r>
              <a:rPr lang="en-US" dirty="0">
                <a:solidFill>
                  <a:srgbClr val="000000"/>
                </a:solidFill>
              </a:rPr>
              <a:t> support</a:t>
            </a:r>
            <a:endParaRPr lang="en-US" dirty="0"/>
          </a:p>
          <a:p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Multiple back-off entities with different priorities in parallel</a:t>
            </a:r>
            <a:endParaRPr lang="en-US" dirty="0"/>
          </a:p>
          <a:p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Different AIFS , TXOP, RC for different categories to maintain the priority.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9D736-0576-4E5B-84E5-5385E5B4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7-9152-47CD-9101-7F5D2C8D99D5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EADCE5-EA4A-4190-AD2F-61135CB0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1E06-45DE-49C7-A0C2-B31835BC1D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4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EDCA Background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DC986E0-E96E-4669-A4AD-7D7603680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505" y="1836256"/>
            <a:ext cx="6938295" cy="392928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41C2F5F-19DC-4172-BC95-7F2317574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9" y="2374710"/>
            <a:ext cx="3895494" cy="285238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817BE3A-976A-4B44-8AEC-452F172D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9732-C59F-49A3-B8B3-2CA62FDBD048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10DC86-FC46-4E4A-A3FF-0CF23AB3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1E06-45DE-49C7-A0C2-B31835BC1D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0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EDCA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Different access categories may collide with each other</a:t>
            </a:r>
            <a:endParaRPr lang="en-US" dirty="0"/>
          </a:p>
          <a:p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Lots of idle time</a:t>
            </a: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Probability of </a:t>
            </a:r>
            <a:r>
              <a:rPr lang="en-US" dirty="0" smtClean="0">
                <a:solidFill>
                  <a:srgbClr val="000000"/>
                </a:solidFill>
              </a:rPr>
              <a:t>collision </a:t>
            </a:r>
            <a:r>
              <a:rPr lang="en-US" dirty="0">
                <a:solidFill>
                  <a:srgbClr val="000000"/>
                </a:solidFill>
              </a:rPr>
              <a:t>is still high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Channel access mechanism is </a:t>
            </a:r>
            <a:r>
              <a:rPr lang="en-US" dirty="0" smtClean="0">
                <a:solidFill>
                  <a:srgbClr val="000000"/>
                </a:solidFill>
              </a:rPr>
              <a:t>randomized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6A61E7-6116-4F01-BA22-189C52A4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2F04-FE23-4A12-B363-BD368DDF1600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F660571-D091-4C26-A133-272F8BFA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1E06-45DE-49C7-A0C2-B31835BC1D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3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28BC62-328F-47EE-8C0A-675788C8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EDCA (Cont.)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56D47065-CFF7-4BBF-9DC5-6F47B2465375}"/>
              </a:ext>
            </a:extLst>
          </p:cNvPr>
          <p:cNvCxnSpPr>
            <a:cxnSpLocks/>
          </p:cNvCxnSpPr>
          <p:nvPr/>
        </p:nvCxnSpPr>
        <p:spPr>
          <a:xfrm>
            <a:off x="2503714" y="2645910"/>
            <a:ext cx="7649998" cy="6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20865D9-148B-4453-B944-75B718246DF6}"/>
              </a:ext>
            </a:extLst>
          </p:cNvPr>
          <p:cNvCxnSpPr/>
          <p:nvPr/>
        </p:nvCxnSpPr>
        <p:spPr>
          <a:xfrm>
            <a:off x="2185369" y="4809990"/>
            <a:ext cx="7968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4FECAF2-7991-4CE5-ABE8-A13A56FA05B6}"/>
              </a:ext>
            </a:extLst>
          </p:cNvPr>
          <p:cNvCxnSpPr>
            <a:cxnSpLocks/>
          </p:cNvCxnSpPr>
          <p:nvPr/>
        </p:nvCxnSpPr>
        <p:spPr>
          <a:xfrm>
            <a:off x="2503714" y="3508059"/>
            <a:ext cx="7649998" cy="14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DC53863F-E5B4-4E08-8723-EA74CABD3E8D}"/>
              </a:ext>
            </a:extLst>
          </p:cNvPr>
          <p:cNvCxnSpPr/>
          <p:nvPr/>
        </p:nvCxnSpPr>
        <p:spPr>
          <a:xfrm>
            <a:off x="2185369" y="5624242"/>
            <a:ext cx="7968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7A63B755-0EE6-4C28-8FD8-357E7C960171}"/>
              </a:ext>
            </a:extLst>
          </p:cNvPr>
          <p:cNvCxnSpPr>
            <a:cxnSpLocks/>
          </p:cNvCxnSpPr>
          <p:nvPr/>
        </p:nvCxnSpPr>
        <p:spPr>
          <a:xfrm>
            <a:off x="2503714" y="2402490"/>
            <a:ext cx="0" cy="3213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E0DDA3-CB7E-4FCC-AA0F-48E5132CDB37}"/>
              </a:ext>
            </a:extLst>
          </p:cNvPr>
          <p:cNvSpPr txBox="1"/>
          <p:nvPr/>
        </p:nvSpPr>
        <p:spPr>
          <a:xfrm>
            <a:off x="1014430" y="2932962"/>
            <a:ext cx="34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9625FFE-AC87-4D0F-A981-076DFE914367}"/>
              </a:ext>
            </a:extLst>
          </p:cNvPr>
          <p:cNvSpPr txBox="1"/>
          <p:nvPr/>
        </p:nvSpPr>
        <p:spPr>
          <a:xfrm>
            <a:off x="1025711" y="4720190"/>
            <a:ext cx="34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071021C-4959-4165-BBEA-82196989CC4F}"/>
              </a:ext>
            </a:extLst>
          </p:cNvPr>
          <p:cNvSpPr/>
          <p:nvPr/>
        </p:nvSpPr>
        <p:spPr>
          <a:xfrm>
            <a:off x="3267038" y="2346276"/>
            <a:ext cx="1184032" cy="305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440A509-59E6-49CF-9623-C638A42468F9}"/>
              </a:ext>
            </a:extLst>
          </p:cNvPr>
          <p:cNvSpPr/>
          <p:nvPr/>
        </p:nvSpPr>
        <p:spPr>
          <a:xfrm>
            <a:off x="3428999" y="3208981"/>
            <a:ext cx="1025671" cy="305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528E52B-DB7E-47F4-BBB4-DD39413EB50E}"/>
              </a:ext>
            </a:extLst>
          </p:cNvPr>
          <p:cNvSpPr/>
          <p:nvPr/>
        </p:nvSpPr>
        <p:spPr>
          <a:xfrm>
            <a:off x="3469051" y="5310065"/>
            <a:ext cx="995180" cy="327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7AA6D60-5224-456B-A1B7-1B2FF774597B}"/>
              </a:ext>
            </a:extLst>
          </p:cNvPr>
          <p:cNvSpPr/>
          <p:nvPr/>
        </p:nvSpPr>
        <p:spPr>
          <a:xfrm>
            <a:off x="3257834" y="4501638"/>
            <a:ext cx="1206397" cy="32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C9AC0A56-BC14-438A-B59F-DA5397B616F5}"/>
              </a:ext>
            </a:extLst>
          </p:cNvPr>
          <p:cNvGrpSpPr/>
          <p:nvPr/>
        </p:nvGrpSpPr>
        <p:grpSpPr>
          <a:xfrm>
            <a:off x="4458889" y="1954388"/>
            <a:ext cx="790575" cy="3669854"/>
            <a:chOff x="4105275" y="2090866"/>
            <a:chExt cx="790575" cy="36698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71F406FA-8C63-4354-AAD9-45EEF3E66547}"/>
                </a:ext>
              </a:extLst>
            </p:cNvPr>
            <p:cNvSpPr/>
            <p:nvPr/>
          </p:nvSpPr>
          <p:spPr>
            <a:xfrm>
              <a:off x="4105275" y="2362200"/>
              <a:ext cx="781050" cy="4201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824EE21C-AB3F-4CC8-A6B1-586E8597C199}"/>
                </a:ext>
              </a:extLst>
            </p:cNvPr>
            <p:cNvSpPr/>
            <p:nvPr/>
          </p:nvSpPr>
          <p:spPr>
            <a:xfrm>
              <a:off x="4105275" y="4526279"/>
              <a:ext cx="781050" cy="4201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88857CC6-704E-4036-A3AE-B15D11C722BF}"/>
                </a:ext>
              </a:extLst>
            </p:cNvPr>
            <p:cNvCxnSpPr/>
            <p:nvPr/>
          </p:nvCxnSpPr>
          <p:spPr>
            <a:xfrm>
              <a:off x="4105275" y="2090866"/>
              <a:ext cx="0" cy="3669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48B80DD3-DA9D-4D8F-BE4E-4195F1710113}"/>
                </a:ext>
              </a:extLst>
            </p:cNvPr>
            <p:cNvCxnSpPr/>
            <p:nvPr/>
          </p:nvCxnSpPr>
          <p:spPr>
            <a:xfrm>
              <a:off x="4895850" y="2090866"/>
              <a:ext cx="0" cy="3669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458C2979-FF5B-4343-9559-3BBEDFEBE43F}"/>
              </a:ext>
            </a:extLst>
          </p:cNvPr>
          <p:cNvGrpSpPr/>
          <p:nvPr/>
        </p:nvGrpSpPr>
        <p:grpSpPr>
          <a:xfrm>
            <a:off x="3428999" y="3202171"/>
            <a:ext cx="1419967" cy="312698"/>
            <a:chOff x="2514599" y="3338649"/>
            <a:chExt cx="1271587" cy="31269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816C673-83A8-470D-9847-AA1F0E1F34A6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3338649"/>
              <a:ext cx="0" cy="305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21CADF5D-CD22-4F9D-B224-AFFDED2FF0A9}"/>
                </a:ext>
              </a:extLst>
            </p:cNvPr>
            <p:cNvCxnSpPr/>
            <p:nvPr/>
          </p:nvCxnSpPr>
          <p:spPr>
            <a:xfrm>
              <a:off x="2514599" y="3338649"/>
              <a:ext cx="12715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3F917BEA-A339-4A67-89FB-3F913ED79CA8}"/>
                </a:ext>
              </a:extLst>
            </p:cNvPr>
            <p:cNvCxnSpPr>
              <a:cxnSpLocks/>
            </p:cNvCxnSpPr>
            <p:nvPr/>
          </p:nvCxnSpPr>
          <p:spPr>
            <a:xfrm>
              <a:off x="3786186" y="3345459"/>
              <a:ext cx="0" cy="305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B2FB3ACB-C3EE-4DF3-AA41-82427EF48E35}"/>
              </a:ext>
            </a:extLst>
          </p:cNvPr>
          <p:cNvGrpSpPr/>
          <p:nvPr/>
        </p:nvGrpSpPr>
        <p:grpSpPr>
          <a:xfrm>
            <a:off x="3245750" y="4512392"/>
            <a:ext cx="1211951" cy="312698"/>
            <a:chOff x="2514599" y="3338649"/>
            <a:chExt cx="1271587" cy="31269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93F23D71-4887-43E0-B55B-894717F4B8F6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3338649"/>
              <a:ext cx="0" cy="305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5F89C08D-C08B-4BCD-96F4-B7F33775BD54}"/>
                </a:ext>
              </a:extLst>
            </p:cNvPr>
            <p:cNvCxnSpPr/>
            <p:nvPr/>
          </p:nvCxnSpPr>
          <p:spPr>
            <a:xfrm>
              <a:off x="2514599" y="3338649"/>
              <a:ext cx="12715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980A2206-652E-438D-96EB-1D30AF835910}"/>
                </a:ext>
              </a:extLst>
            </p:cNvPr>
            <p:cNvCxnSpPr>
              <a:cxnSpLocks/>
            </p:cNvCxnSpPr>
            <p:nvPr/>
          </p:nvCxnSpPr>
          <p:spPr>
            <a:xfrm>
              <a:off x="3786186" y="3345459"/>
              <a:ext cx="0" cy="305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5F70C01-5C68-4840-9D0C-CFE4DBCC7BDC}"/>
              </a:ext>
            </a:extLst>
          </p:cNvPr>
          <p:cNvGrpSpPr/>
          <p:nvPr/>
        </p:nvGrpSpPr>
        <p:grpSpPr>
          <a:xfrm>
            <a:off x="3461577" y="5303255"/>
            <a:ext cx="1592756" cy="312698"/>
            <a:chOff x="2514599" y="3338649"/>
            <a:chExt cx="1271587" cy="31269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479C66D2-ACE9-4667-A1DC-8C8C1B3AA53C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3338649"/>
              <a:ext cx="0" cy="305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E1CF2814-1BE6-4CC9-A210-E44BD3FDB33F}"/>
                </a:ext>
              </a:extLst>
            </p:cNvPr>
            <p:cNvCxnSpPr/>
            <p:nvPr/>
          </p:nvCxnSpPr>
          <p:spPr>
            <a:xfrm>
              <a:off x="2514599" y="3338649"/>
              <a:ext cx="12715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34853FE0-8C56-4772-8734-C77238922BB9}"/>
                </a:ext>
              </a:extLst>
            </p:cNvPr>
            <p:cNvCxnSpPr>
              <a:cxnSpLocks/>
            </p:cNvCxnSpPr>
            <p:nvPr/>
          </p:nvCxnSpPr>
          <p:spPr>
            <a:xfrm>
              <a:off x="3786186" y="3345459"/>
              <a:ext cx="0" cy="305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67177783-A9B6-45C3-AF98-872C14848701}"/>
              </a:ext>
            </a:extLst>
          </p:cNvPr>
          <p:cNvGrpSpPr/>
          <p:nvPr/>
        </p:nvGrpSpPr>
        <p:grpSpPr>
          <a:xfrm>
            <a:off x="3273669" y="2339480"/>
            <a:ext cx="1184032" cy="312698"/>
            <a:chOff x="2514599" y="3338649"/>
            <a:chExt cx="1271587" cy="312698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2867BEB3-FBF4-4BE4-9C40-DC9B634406D8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3338649"/>
              <a:ext cx="0" cy="305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FF663EAC-151B-406E-9E0A-624CE1AE5707}"/>
                </a:ext>
              </a:extLst>
            </p:cNvPr>
            <p:cNvCxnSpPr/>
            <p:nvPr/>
          </p:nvCxnSpPr>
          <p:spPr>
            <a:xfrm>
              <a:off x="2514599" y="3338649"/>
              <a:ext cx="12715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72174DD9-3CCC-4618-AF6F-A5E8024631EA}"/>
                </a:ext>
              </a:extLst>
            </p:cNvPr>
            <p:cNvCxnSpPr>
              <a:cxnSpLocks/>
            </p:cNvCxnSpPr>
            <p:nvPr/>
          </p:nvCxnSpPr>
          <p:spPr>
            <a:xfrm>
              <a:off x="3786186" y="3345459"/>
              <a:ext cx="0" cy="305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EFB72555-7527-479B-B242-50EAD71E341F}"/>
              </a:ext>
            </a:extLst>
          </p:cNvPr>
          <p:cNvCxnSpPr>
            <a:cxnSpLocks/>
          </p:cNvCxnSpPr>
          <p:nvPr/>
        </p:nvCxnSpPr>
        <p:spPr>
          <a:xfrm>
            <a:off x="6034698" y="1954388"/>
            <a:ext cx="0" cy="3669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49629C29-B46D-4F56-9804-CCC29526C447}"/>
              </a:ext>
            </a:extLst>
          </p:cNvPr>
          <p:cNvSpPr/>
          <p:nvPr/>
        </p:nvSpPr>
        <p:spPr>
          <a:xfrm>
            <a:off x="6250678" y="5300790"/>
            <a:ext cx="758829" cy="30588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C3B9206D-6BF7-4567-BD7A-F9AFA5A10C33}"/>
              </a:ext>
            </a:extLst>
          </p:cNvPr>
          <p:cNvSpPr/>
          <p:nvPr/>
        </p:nvSpPr>
        <p:spPr>
          <a:xfrm>
            <a:off x="6046783" y="4504102"/>
            <a:ext cx="3371849" cy="30588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66B4A7D8-36D8-4832-888E-BB2DFCFA5321}"/>
              </a:ext>
            </a:extLst>
          </p:cNvPr>
          <p:cNvSpPr/>
          <p:nvPr/>
        </p:nvSpPr>
        <p:spPr>
          <a:xfrm>
            <a:off x="6250678" y="3187360"/>
            <a:ext cx="542015" cy="3355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1634FF68-3F00-4409-AF59-4E351333804A}"/>
              </a:ext>
            </a:extLst>
          </p:cNvPr>
          <p:cNvSpPr/>
          <p:nvPr/>
        </p:nvSpPr>
        <p:spPr>
          <a:xfrm>
            <a:off x="6034698" y="2346275"/>
            <a:ext cx="2685137" cy="30588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&quot;Not Allowed&quot; Symbol 79">
            <a:extLst>
              <a:ext uri="{FF2B5EF4-FFF2-40B4-BE49-F238E27FC236}">
                <a16:creationId xmlns:a16="http://schemas.microsoft.com/office/drawing/2014/main" xmlns="" id="{E0C9E956-3E7F-464E-B046-6B7E976EA778}"/>
              </a:ext>
            </a:extLst>
          </p:cNvPr>
          <p:cNvSpPr/>
          <p:nvPr/>
        </p:nvSpPr>
        <p:spPr>
          <a:xfrm>
            <a:off x="4391766" y="3511090"/>
            <a:ext cx="914400" cy="914400"/>
          </a:xfrm>
          <a:prstGeom prst="noSmoking">
            <a:avLst/>
          </a:prstGeom>
          <a:solidFill>
            <a:srgbClr val="FF0000"/>
          </a:solidFill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94AEEC65-7808-44F7-B266-F87934E5BF80}"/>
              </a:ext>
            </a:extLst>
          </p:cNvPr>
          <p:cNvSpPr txBox="1"/>
          <p:nvPr/>
        </p:nvSpPr>
        <p:spPr>
          <a:xfrm>
            <a:off x="2507934" y="2339480"/>
            <a:ext cx="7492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AIFS[H]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5A331CE-C6F4-4C46-9676-3491C32AC245}"/>
              </a:ext>
            </a:extLst>
          </p:cNvPr>
          <p:cNvSpPr txBox="1"/>
          <p:nvPr/>
        </p:nvSpPr>
        <p:spPr>
          <a:xfrm>
            <a:off x="2494098" y="3207091"/>
            <a:ext cx="966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AIFS[L]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F51E0243-AFC2-4D2B-BAF3-6B33C9837C50}"/>
              </a:ext>
            </a:extLst>
          </p:cNvPr>
          <p:cNvSpPr txBox="1"/>
          <p:nvPr/>
        </p:nvSpPr>
        <p:spPr>
          <a:xfrm>
            <a:off x="2494099" y="4510861"/>
            <a:ext cx="7614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AIFS[H]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7412BB7C-4825-426A-A682-805034BAA71B}"/>
              </a:ext>
            </a:extLst>
          </p:cNvPr>
          <p:cNvSpPr txBox="1"/>
          <p:nvPr/>
        </p:nvSpPr>
        <p:spPr>
          <a:xfrm>
            <a:off x="2496835" y="5298900"/>
            <a:ext cx="96414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AIFS[L]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46205D88-EE39-4200-871D-99BBF4E6C3AB}"/>
              </a:ext>
            </a:extLst>
          </p:cNvPr>
          <p:cNvSpPr/>
          <p:nvPr/>
        </p:nvSpPr>
        <p:spPr>
          <a:xfrm>
            <a:off x="2185369" y="3549973"/>
            <a:ext cx="612422" cy="8287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xmlns="" id="{9102F0AD-3E65-4D4B-A966-F307DF133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78" y="2283582"/>
            <a:ext cx="873997" cy="1251292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xmlns="" id="{8FB5B0C2-604D-4F69-9DE2-DF39080E4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72" y="4389801"/>
            <a:ext cx="873997" cy="1251292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5AB555CC-5C21-4386-A168-84C4E72A1ADE}"/>
              </a:ext>
            </a:extLst>
          </p:cNvPr>
          <p:cNvSpPr txBox="1"/>
          <p:nvPr/>
        </p:nvSpPr>
        <p:spPr>
          <a:xfrm>
            <a:off x="3428999" y="1954388"/>
            <a:ext cx="37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805C98DA-3DAB-4C7A-BF66-ED81F7BB43A7}"/>
              </a:ext>
            </a:extLst>
          </p:cNvPr>
          <p:cNvSpPr txBox="1"/>
          <p:nvPr/>
        </p:nvSpPr>
        <p:spPr>
          <a:xfrm>
            <a:off x="3582617" y="2910430"/>
            <a:ext cx="37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73E0FD35-0479-4854-9ED4-5A60A7573FB3}"/>
              </a:ext>
            </a:extLst>
          </p:cNvPr>
          <p:cNvSpPr txBox="1"/>
          <p:nvPr/>
        </p:nvSpPr>
        <p:spPr>
          <a:xfrm>
            <a:off x="3679490" y="5029860"/>
            <a:ext cx="37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99E69A74-CACE-4135-9AE6-F1F41BE49486}"/>
              </a:ext>
            </a:extLst>
          </p:cNvPr>
          <p:cNvSpPr txBox="1"/>
          <p:nvPr/>
        </p:nvSpPr>
        <p:spPr>
          <a:xfrm>
            <a:off x="3590741" y="4171220"/>
            <a:ext cx="27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6CDFE5B9-56D5-438A-9565-2AA5A5616120}"/>
              </a:ext>
            </a:extLst>
          </p:cNvPr>
          <p:cNvSpPr txBox="1"/>
          <p:nvPr/>
        </p:nvSpPr>
        <p:spPr>
          <a:xfrm>
            <a:off x="7015064" y="4167233"/>
            <a:ext cx="57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18168DB-03B0-4AED-BD28-DA161B305981}"/>
              </a:ext>
            </a:extLst>
          </p:cNvPr>
          <p:cNvSpPr txBox="1"/>
          <p:nvPr/>
        </p:nvSpPr>
        <p:spPr>
          <a:xfrm>
            <a:off x="7145564" y="1893089"/>
            <a:ext cx="30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06B6A2-08ED-45E0-96F0-454CFDEE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E78E-609C-4961-8524-2B8F7847E907}" type="datetime1">
              <a:rPr lang="en-US" smtClean="0"/>
              <a:t>4/10/2018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CCA210-F4FC-4A33-8D3D-26F8C421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1E06-45DE-49C7-A0C2-B31835BC1D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8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24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Co-ordination based Scheme:</a:t>
            </a:r>
          </a:p>
          <a:p>
            <a:r>
              <a:rPr lang="en-US" sz="2000" dirty="0"/>
              <a:t>Central coordinator fixed the schedule</a:t>
            </a:r>
          </a:p>
          <a:p>
            <a:pPr marL="0" indent="0">
              <a:buNone/>
            </a:pPr>
            <a:r>
              <a:rPr lang="en-US" sz="2000" dirty="0"/>
              <a:t>Disadvantage:</a:t>
            </a:r>
          </a:p>
          <a:p>
            <a:r>
              <a:rPr lang="en-US" sz="2000" dirty="0"/>
              <a:t>Single point of failure</a:t>
            </a:r>
          </a:p>
          <a:p>
            <a:r>
              <a:rPr lang="en-US" sz="2000" dirty="0"/>
              <a:t>Requires extra infrastructure</a:t>
            </a:r>
          </a:p>
          <a:p>
            <a:pPr marL="0" indent="0">
              <a:buNone/>
            </a:pPr>
            <a:r>
              <a:rPr lang="en-US" sz="2000" b="1" dirty="0"/>
              <a:t>Slot-assignment scheme: </a:t>
            </a:r>
            <a:r>
              <a:rPr lang="en-US" sz="2000" dirty="0"/>
              <a:t>TON_2017 </a:t>
            </a:r>
            <a:r>
              <a:rPr lang="en-US" sz="2000" dirty="0" smtClean="0"/>
              <a:t>,</a:t>
            </a:r>
            <a:r>
              <a:rPr lang="en-US" sz="2000" b="1" dirty="0" smtClean="0"/>
              <a:t>[</a:t>
            </a:r>
            <a:r>
              <a:rPr lang="en-US" sz="2000" b="1" dirty="0"/>
              <a:t>5] [</a:t>
            </a:r>
            <a:r>
              <a:rPr lang="en-US" sz="2000" b="1" dirty="0" smtClean="0"/>
              <a:t>9]</a:t>
            </a:r>
            <a:endParaRPr lang="en-US" sz="2000" dirty="0"/>
          </a:p>
          <a:p>
            <a:r>
              <a:rPr lang="en-US" sz="2000" dirty="0"/>
              <a:t>Reserve slots for transmission</a:t>
            </a:r>
          </a:p>
          <a:p>
            <a:r>
              <a:rPr lang="en-US" sz="2000" dirty="0"/>
              <a:t>Combine TDMA and CSMA approach</a:t>
            </a:r>
          </a:p>
          <a:p>
            <a:pPr marL="0" indent="0">
              <a:buNone/>
            </a:pPr>
            <a:r>
              <a:rPr lang="en-US" sz="2000" dirty="0"/>
              <a:t>Disadvantage:</a:t>
            </a:r>
          </a:p>
          <a:p>
            <a:r>
              <a:rPr lang="en-US" sz="2000" dirty="0"/>
              <a:t>Global Synchronization needed</a:t>
            </a:r>
          </a:p>
          <a:p>
            <a:r>
              <a:rPr lang="en-US" sz="2000" dirty="0"/>
              <a:t>Learning and set up phase for scheduling</a:t>
            </a:r>
          </a:p>
          <a:p>
            <a:r>
              <a:rPr lang="en-US" sz="2000" dirty="0"/>
              <a:t>Vulnerable to slot drifts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17BD0BB-76DE-4D3E-88E4-CE16A052F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07" y="2174533"/>
            <a:ext cx="4419600" cy="2809875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FCB8CD0B-0D30-4A51-BCF0-62DDFE69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D75C-8CC3-452C-BD42-7642A0D2DC02}" type="datetime1">
              <a:rPr lang="en-US" smtClean="0"/>
              <a:t>4/10/2018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D499AC-0DAE-4772-86EE-872CD969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1E06-45DE-49C7-A0C2-B31835BC1D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4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F80A3E9E-2D6D-4FF5-B578-C7ACB36BBB42}"/>
              </a:ext>
            </a:extLst>
          </p:cNvPr>
          <p:cNvGrpSpPr/>
          <p:nvPr/>
        </p:nvGrpSpPr>
        <p:grpSpPr>
          <a:xfrm rot="18824568">
            <a:off x="8412013" y="3304988"/>
            <a:ext cx="1637735" cy="1780196"/>
            <a:chOff x="6155139" y="1892802"/>
            <a:chExt cx="1637735" cy="1771624"/>
          </a:xfrm>
        </p:grpSpPr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xmlns="" id="{AD68F6E2-F34A-4EA5-83B8-E847ACC2A18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469037" y="2251881"/>
              <a:ext cx="354845" cy="327547"/>
            </a:xfrm>
            <a:prstGeom prst="curved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xmlns="" id="{FB51830D-2723-4DBD-801B-8FCAF678FAF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41490" y="1906451"/>
              <a:ext cx="354845" cy="327547"/>
            </a:xfrm>
            <a:prstGeom prst="curved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xmlns="" id="{0BAD1F1C-847A-4B63-AE0F-9734B5E12E9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796584" y="2608995"/>
              <a:ext cx="354845" cy="327547"/>
            </a:xfrm>
            <a:prstGeom prst="curved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xmlns="" id="{06D3ADCC-189A-4117-9A9F-4F7A68B8A06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24131" y="2963840"/>
              <a:ext cx="354845" cy="327547"/>
            </a:xfrm>
            <a:prstGeom prst="curved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xmlns="" id="{BF816FE2-3177-4071-BA97-F851E146DA8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451678" y="3323230"/>
              <a:ext cx="354845" cy="327547"/>
            </a:xfrm>
            <a:prstGeom prst="curved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7CFCFC15-AE4D-4FEB-AC35-0015BD5BF92B}"/>
              </a:ext>
            </a:extLst>
          </p:cNvPr>
          <p:cNvGrpSpPr/>
          <p:nvPr/>
        </p:nvGrpSpPr>
        <p:grpSpPr>
          <a:xfrm rot="18824568">
            <a:off x="8455846" y="2302072"/>
            <a:ext cx="1637735" cy="1780196"/>
            <a:chOff x="6155139" y="1892802"/>
            <a:chExt cx="1637735" cy="1771624"/>
          </a:xfrm>
        </p:grpSpPr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xmlns="" id="{F9CFEEAE-4517-4EF5-A292-756B10EF1F5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469037" y="2251881"/>
              <a:ext cx="354845" cy="327547"/>
            </a:xfrm>
            <a:prstGeom prst="curved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xmlns="" id="{3ADF77EF-5392-4E69-9E97-D89A4635F5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41490" y="1906451"/>
              <a:ext cx="354845" cy="327547"/>
            </a:xfrm>
            <a:prstGeom prst="curved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xmlns="" id="{BE0019D4-3699-489F-9A9F-4BC071FB670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796584" y="2608995"/>
              <a:ext cx="354845" cy="327547"/>
            </a:xfrm>
            <a:prstGeom prst="curved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xmlns="" id="{8DA483FB-383D-4DF8-8542-80CBE1CDEDE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24131" y="2963840"/>
              <a:ext cx="354845" cy="327547"/>
            </a:xfrm>
            <a:prstGeom prst="curved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xmlns="" id="{34ADB364-0B7A-47B9-B88E-8ACD4986203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451678" y="3323230"/>
              <a:ext cx="354845" cy="327547"/>
            </a:xfrm>
            <a:prstGeom prst="curved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89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Multi-frequency assisted schemes</a:t>
            </a:r>
          </a:p>
          <a:p>
            <a:r>
              <a:rPr lang="en-US" sz="2000" dirty="0"/>
              <a:t>Total frequency is divided into different subcarriers</a:t>
            </a:r>
          </a:p>
          <a:p>
            <a:r>
              <a:rPr lang="en-US" sz="2000" dirty="0"/>
              <a:t>Each node is assigned with a different subcarrier </a:t>
            </a:r>
          </a:p>
          <a:p>
            <a:r>
              <a:rPr lang="en-US" sz="2000" dirty="0"/>
              <a:t>Dual Antenna Method [2]</a:t>
            </a:r>
          </a:p>
          <a:p>
            <a:r>
              <a:rPr lang="en-US" sz="2000" dirty="0"/>
              <a:t>Receiver based Method [1]</a:t>
            </a:r>
          </a:p>
          <a:p>
            <a:pPr marL="0" indent="0">
              <a:buNone/>
            </a:pPr>
            <a:r>
              <a:rPr lang="en-US" sz="2000" dirty="0"/>
              <a:t>Disadvantage:</a:t>
            </a:r>
          </a:p>
          <a:p>
            <a:r>
              <a:rPr lang="en-US" sz="2000" dirty="0"/>
              <a:t>Costly infrastructure</a:t>
            </a:r>
          </a:p>
          <a:p>
            <a:r>
              <a:rPr lang="en-US" sz="2000" dirty="0"/>
              <a:t>Limited scalability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28FDCD8-C1C5-49F5-B86A-E965E42D88CD}"/>
              </a:ext>
            </a:extLst>
          </p:cNvPr>
          <p:cNvCxnSpPr>
            <a:cxnSpLocks/>
          </p:cNvCxnSpPr>
          <p:nvPr/>
        </p:nvCxnSpPr>
        <p:spPr>
          <a:xfrm>
            <a:off x="7956409" y="2878641"/>
            <a:ext cx="2524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FC13C3CB-0477-4AA5-8889-F87345913AF0}"/>
              </a:ext>
            </a:extLst>
          </p:cNvPr>
          <p:cNvCxnSpPr>
            <a:cxnSpLocks/>
          </p:cNvCxnSpPr>
          <p:nvPr/>
        </p:nvCxnSpPr>
        <p:spPr>
          <a:xfrm>
            <a:off x="7956409" y="3377883"/>
            <a:ext cx="2524258" cy="11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043158F-8B90-4C0A-9D6F-0A6477CDF7D1}"/>
              </a:ext>
            </a:extLst>
          </p:cNvPr>
          <p:cNvCxnSpPr>
            <a:cxnSpLocks/>
          </p:cNvCxnSpPr>
          <p:nvPr/>
        </p:nvCxnSpPr>
        <p:spPr>
          <a:xfrm>
            <a:off x="7956409" y="3879029"/>
            <a:ext cx="2524258" cy="13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148CD814-318F-462C-99BB-1ADC8837F2A0}"/>
              </a:ext>
            </a:extLst>
          </p:cNvPr>
          <p:cNvCxnSpPr>
            <a:cxnSpLocks/>
          </p:cNvCxnSpPr>
          <p:nvPr/>
        </p:nvCxnSpPr>
        <p:spPr>
          <a:xfrm>
            <a:off x="7956373" y="4441310"/>
            <a:ext cx="25317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DAA3F3C4-12EB-4933-B0F8-5DEE23FCC214}"/>
              </a:ext>
            </a:extLst>
          </p:cNvPr>
          <p:cNvGrpSpPr/>
          <p:nvPr/>
        </p:nvGrpSpPr>
        <p:grpSpPr>
          <a:xfrm rot="18824568">
            <a:off x="8414898" y="2774090"/>
            <a:ext cx="1637735" cy="1780196"/>
            <a:chOff x="6155139" y="1892802"/>
            <a:chExt cx="1637735" cy="1771624"/>
          </a:xfrm>
        </p:grpSpPr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xmlns="" id="{469EEC77-6E3E-4D07-B8D8-4151CEBF4ED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469037" y="2251881"/>
              <a:ext cx="354845" cy="327547"/>
            </a:xfrm>
            <a:prstGeom prst="curved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xmlns="" id="{B65A3134-58DF-461B-A450-2A72AF1EC75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41490" y="1906451"/>
              <a:ext cx="354845" cy="327547"/>
            </a:xfrm>
            <a:prstGeom prst="curved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xmlns="" id="{B7A23003-0A8D-48A1-A410-061AC5648CC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796584" y="2608995"/>
              <a:ext cx="354845" cy="327547"/>
            </a:xfrm>
            <a:prstGeom prst="curved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xmlns="" id="{E54E564C-78BE-404E-9BC1-498E607A4A5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24131" y="2963840"/>
              <a:ext cx="354845" cy="327547"/>
            </a:xfrm>
            <a:prstGeom prst="curved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xmlns="" id="{9DFB7D4B-7DD6-40A5-999A-DC545A5D405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451678" y="3323230"/>
              <a:ext cx="354845" cy="327547"/>
            </a:xfrm>
            <a:prstGeom prst="curved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BDE79164-AFCE-43AD-9889-B6C52AC7A59A}"/>
              </a:ext>
            </a:extLst>
          </p:cNvPr>
          <p:cNvSpPr/>
          <p:nvPr/>
        </p:nvSpPr>
        <p:spPr>
          <a:xfrm>
            <a:off x="4767943" y="2878640"/>
            <a:ext cx="3194174" cy="1539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631BBCC9-7FD7-44D9-A1BC-4D7E9E5532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005" y="3061227"/>
            <a:ext cx="1024911" cy="116813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6FD680A3-F6CB-422F-ABDF-D25BC66477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022" y="2782918"/>
            <a:ext cx="1147424" cy="1672647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1C857671-C0C2-4E08-ACDA-8BAA1EE6C3B2}"/>
              </a:ext>
            </a:extLst>
          </p:cNvPr>
          <p:cNvSpPr/>
          <p:nvPr/>
        </p:nvSpPr>
        <p:spPr>
          <a:xfrm>
            <a:off x="8016165" y="3559955"/>
            <a:ext cx="2423951" cy="1894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ate Placeholder 57">
            <a:extLst>
              <a:ext uri="{FF2B5EF4-FFF2-40B4-BE49-F238E27FC236}">
                <a16:creationId xmlns:a16="http://schemas.microsoft.com/office/drawing/2014/main" xmlns="" id="{A7C562B3-CC8D-498C-806E-9E9C6A92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EEAF-BCC8-49E7-9849-56070966D7E5}" type="datetime1">
              <a:rPr lang="en-US" smtClean="0"/>
              <a:t>4/10/2018</a:t>
            </a:fld>
            <a:endParaRPr lang="en-US"/>
          </a:p>
        </p:txBody>
      </p: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xmlns="" id="{2C885155-A037-4979-88CB-9B586757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1E06-45DE-49C7-A0C2-B31835BC1D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0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924</Words>
  <Application>Microsoft Office PowerPoint</Application>
  <PresentationFormat>Widescreen</PresentationFormat>
  <Paragraphs>212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Towards a Collision Free Medium Access For QoS Support in WLAN</vt:lpstr>
      <vt:lpstr>Outline</vt:lpstr>
      <vt:lpstr>Introduction</vt:lpstr>
      <vt:lpstr>EDCA Background</vt:lpstr>
      <vt:lpstr>EDCA Background (Cont.)</vt:lpstr>
      <vt:lpstr>Problem with EDCA</vt:lpstr>
      <vt:lpstr>Problem with EDCA (Cont.)</vt:lpstr>
      <vt:lpstr>Existing Solutions</vt:lpstr>
      <vt:lpstr>Existing Solutions</vt:lpstr>
      <vt:lpstr>Our Goal</vt:lpstr>
      <vt:lpstr>Proposed Solution</vt:lpstr>
      <vt:lpstr>Reducing the probability of collision ( Modified Deterministic back-off)</vt:lpstr>
      <vt:lpstr>Reducing the probability of collision ( Modified Deterministic back-off) Cont.</vt:lpstr>
      <vt:lpstr>Use of multiplicative approach:</vt:lpstr>
      <vt:lpstr>Cont.</vt:lpstr>
      <vt:lpstr>Reducing the idle time (Retry Counter)</vt:lpstr>
      <vt:lpstr>Faster convergence to a collision-free schedule</vt:lpstr>
      <vt:lpstr>Conclusion</vt:lpstr>
      <vt:lpstr>PowerPoint Presentation</vt:lpstr>
      <vt:lpstr>References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76</cp:revision>
  <dcterms:created xsi:type="dcterms:W3CDTF">2017-10-07T17:05:53Z</dcterms:created>
  <dcterms:modified xsi:type="dcterms:W3CDTF">2018-04-10T07:42:51Z</dcterms:modified>
</cp:coreProperties>
</file>