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79" r:id="rId8"/>
    <p:sldId id="280" r:id="rId9"/>
    <p:sldId id="262" r:id="rId10"/>
    <p:sldId id="270" r:id="rId11"/>
    <p:sldId id="269" r:id="rId12"/>
    <p:sldId id="275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2" autoAdjust="0"/>
    <p:restoredTop sz="94660"/>
  </p:normalViewPr>
  <p:slideViewPr>
    <p:cSldViewPr>
      <p:cViewPr>
        <p:scale>
          <a:sx n="30" d="100"/>
          <a:sy n="30" d="100"/>
        </p:scale>
        <p:origin x="-2514" y="-9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E224C3-7A80-47D8-99B2-CAED18F1AD26}" type="datetimeFigureOut">
              <a:rPr lang="en-US" smtClean="0"/>
              <a:t>10/8/2017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B63926-D308-460D-946B-D5A1307E8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2088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B63926-D308-460D-946B-D5A1307E8A1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1632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AEAAD-2A70-40A3-8875-5DE9A9EDF096}" type="datetimeFigureOut">
              <a:rPr lang="en-US" smtClean="0"/>
              <a:t>10/8/2017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9EAD5-4993-47E6-AC2C-1B67D7F73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664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AEAAD-2A70-40A3-8875-5DE9A9EDF096}" type="datetimeFigureOut">
              <a:rPr lang="en-US" smtClean="0"/>
              <a:t>10/8/2017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9EAD5-4993-47E6-AC2C-1B67D7F73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94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AEAAD-2A70-40A3-8875-5DE9A9EDF096}" type="datetimeFigureOut">
              <a:rPr lang="en-US" smtClean="0"/>
              <a:t>10/8/2017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9EAD5-4993-47E6-AC2C-1B67D7F73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867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AEAAD-2A70-40A3-8875-5DE9A9EDF096}" type="datetimeFigureOut">
              <a:rPr lang="en-US" smtClean="0"/>
              <a:t>10/8/2017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9EAD5-4993-47E6-AC2C-1B67D7F73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780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AEAAD-2A70-40A3-8875-5DE9A9EDF096}" type="datetimeFigureOut">
              <a:rPr lang="en-US" smtClean="0"/>
              <a:t>10/8/2017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9EAD5-4993-47E6-AC2C-1B67D7F73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202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AEAAD-2A70-40A3-8875-5DE9A9EDF096}" type="datetimeFigureOut">
              <a:rPr lang="en-US" smtClean="0"/>
              <a:t>10/8/2017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9EAD5-4993-47E6-AC2C-1B67D7F73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614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AEAAD-2A70-40A3-8875-5DE9A9EDF096}" type="datetimeFigureOut">
              <a:rPr lang="en-US" smtClean="0"/>
              <a:t>10/8/2017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9EAD5-4993-47E6-AC2C-1B67D7F73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379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AEAAD-2A70-40A3-8875-5DE9A9EDF096}" type="datetimeFigureOut">
              <a:rPr lang="en-US" smtClean="0"/>
              <a:t>10/8/2017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9EAD5-4993-47E6-AC2C-1B67D7F73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265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AEAAD-2A70-40A3-8875-5DE9A9EDF096}" type="datetimeFigureOut">
              <a:rPr lang="en-US" smtClean="0"/>
              <a:t>10/8/2017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9EAD5-4993-47E6-AC2C-1B67D7F73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261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AEAAD-2A70-40A3-8875-5DE9A9EDF096}" type="datetimeFigureOut">
              <a:rPr lang="en-US" smtClean="0"/>
              <a:t>10/8/2017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9EAD5-4993-47E6-AC2C-1B67D7F73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475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AEAAD-2A70-40A3-8875-5DE9A9EDF096}" type="datetimeFigureOut">
              <a:rPr lang="en-US" smtClean="0"/>
              <a:t>10/8/2017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9EAD5-4993-47E6-AC2C-1B67D7F73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402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0AEAAD-2A70-40A3-8875-5DE9A9EDF096}" type="datetimeFigureOut">
              <a:rPr lang="en-US" smtClean="0"/>
              <a:t>10/8/2017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79EAD5-4993-47E6-AC2C-1B67D7F73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934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1066800" y="2514600"/>
            <a:ext cx="7239000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US" sz="3200" b="1" dirty="0">
              <a:ln w="28575">
                <a:solidFill>
                  <a:schemeClr val="tx1"/>
                </a:solidFill>
                <a:prstDash val="solid"/>
              </a:ln>
              <a:solidFill>
                <a:srgbClr val="00B0F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Britannic Bold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869837" y="0"/>
            <a:ext cx="6274163" cy="6858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7391402" cy="6858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7238999" y="2362200"/>
            <a:ext cx="2819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526" y="3581400"/>
            <a:ext cx="7476673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5400" b="1" dirty="0" err="1" smtClean="0">
                <a:ln w="28575">
                  <a:solidFill>
                    <a:schemeClr val="tx1"/>
                  </a:solidFill>
                  <a:prstDash val="solid"/>
                </a:ln>
                <a:solidFill>
                  <a:srgbClr val="00B0F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Britannic Bold" pitchFamily="34" charset="0"/>
              </a:rPr>
              <a:t>Pemograman</a:t>
            </a:r>
            <a:r>
              <a:rPr lang="en-US" sz="5400" b="1" dirty="0" smtClean="0">
                <a:ln w="28575">
                  <a:solidFill>
                    <a:schemeClr val="tx1"/>
                  </a:solidFill>
                  <a:prstDash val="solid"/>
                </a:ln>
                <a:solidFill>
                  <a:srgbClr val="00B0F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Britannic Bold" pitchFamily="34" charset="0"/>
              </a:rPr>
              <a:t> </a:t>
            </a:r>
            <a:r>
              <a:rPr lang="en-US" sz="5400" b="1" dirty="0" err="1" smtClean="0">
                <a:ln w="28575">
                  <a:solidFill>
                    <a:schemeClr val="tx1"/>
                  </a:solidFill>
                  <a:prstDash val="solid"/>
                </a:ln>
                <a:solidFill>
                  <a:srgbClr val="00B0F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Britannic Bold" pitchFamily="34" charset="0"/>
              </a:rPr>
              <a:t>Berorientasi</a:t>
            </a:r>
            <a:r>
              <a:rPr lang="en-US" sz="5400" b="1" dirty="0" smtClean="0">
                <a:ln w="28575">
                  <a:solidFill>
                    <a:schemeClr val="tx1"/>
                  </a:solidFill>
                  <a:prstDash val="solid"/>
                </a:ln>
                <a:solidFill>
                  <a:srgbClr val="00B0F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Britannic Bold" pitchFamily="34" charset="0"/>
              </a:rPr>
              <a:t> </a:t>
            </a:r>
            <a:r>
              <a:rPr lang="en-US" sz="5400" b="1" dirty="0" err="1" smtClean="0">
                <a:ln w="28575">
                  <a:solidFill>
                    <a:schemeClr val="tx1"/>
                  </a:solidFill>
                  <a:prstDash val="solid"/>
                </a:ln>
                <a:solidFill>
                  <a:srgbClr val="00B0F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Britannic Bold" pitchFamily="34" charset="0"/>
              </a:rPr>
              <a:t>Objek</a:t>
            </a:r>
            <a:r>
              <a:rPr lang="en-US" sz="5400" b="1" dirty="0" smtClean="0">
                <a:ln w="28575">
                  <a:solidFill>
                    <a:schemeClr val="tx1"/>
                  </a:solidFill>
                  <a:prstDash val="solid"/>
                </a:ln>
                <a:solidFill>
                  <a:srgbClr val="00B0F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Britannic Bold" pitchFamily="34" charset="0"/>
              </a:rPr>
              <a:t> I</a:t>
            </a:r>
          </a:p>
          <a:p>
            <a:pPr algn="r"/>
            <a:r>
              <a:rPr lang="en-US" sz="2400" b="1" dirty="0">
                <a:ln w="28575">
                  <a:solidFill>
                    <a:schemeClr val="tx1"/>
                  </a:solidFill>
                  <a:prstDash val="solid"/>
                </a:ln>
                <a:solidFill>
                  <a:srgbClr val="00B0F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Britannic Bold" pitchFamily="34" charset="0"/>
              </a:rPr>
              <a:t/>
            </a:r>
            <a:br>
              <a:rPr lang="en-US" sz="2400" b="1" dirty="0">
                <a:ln w="28575">
                  <a:solidFill>
                    <a:schemeClr val="tx1"/>
                  </a:solidFill>
                  <a:prstDash val="solid"/>
                </a:ln>
                <a:solidFill>
                  <a:srgbClr val="00B0F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Britannic Bold" pitchFamily="34" charset="0"/>
              </a:rPr>
            </a:br>
            <a:r>
              <a:rPr lang="en-US" sz="3200" b="1" dirty="0" smtClean="0">
                <a:ln w="28575">
                  <a:solidFill>
                    <a:schemeClr val="tx1"/>
                  </a:solidFill>
                  <a:prstDash val="solid"/>
                </a:ln>
                <a:solidFill>
                  <a:srgbClr val="00B0F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Britannic Bold" pitchFamily="34" charset="0"/>
              </a:rPr>
              <a:t>Reflection Test</a:t>
            </a:r>
            <a:endParaRPr lang="en-US" sz="3200" b="1" dirty="0">
              <a:ln w="28575">
                <a:solidFill>
                  <a:schemeClr val="tx1"/>
                </a:solidFill>
                <a:prstDash val="solid"/>
              </a:ln>
              <a:solidFill>
                <a:srgbClr val="00B0F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Britannic Bold" pitchFamily="34" charset="0"/>
            </a:endParaRP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24478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www.andersons.com.au/media/160261/signing_documents_240x16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-11150"/>
            <a:ext cx="6400800" cy="6869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-76199" y="-15241"/>
            <a:ext cx="6248400" cy="687324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04800" y="685800"/>
            <a:ext cx="5257800" cy="55626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4000" dirty="0" smtClean="0"/>
              <a:t>WRAPPER</a:t>
            </a:r>
          </a:p>
          <a:p>
            <a:pPr marL="0" indent="0" algn="just">
              <a:buNone/>
            </a:pPr>
            <a:r>
              <a:rPr lang="en-US" sz="1800" dirty="0" smtClean="0"/>
              <a:t>	Class </a:t>
            </a:r>
            <a:r>
              <a:rPr lang="en-US" sz="1800" dirty="0" err="1"/>
              <a:t>Wraper</a:t>
            </a:r>
            <a:r>
              <a:rPr lang="en-US" sz="1800" dirty="0"/>
              <a:t> </a:t>
            </a:r>
            <a:r>
              <a:rPr lang="en-US" sz="1800" dirty="0" err="1"/>
              <a:t>adalah</a:t>
            </a:r>
            <a:r>
              <a:rPr lang="en-US" sz="1800" dirty="0"/>
              <a:t> </a:t>
            </a:r>
            <a:r>
              <a:rPr lang="en-US" sz="1800" dirty="0" err="1"/>
              <a:t>tipe</a:t>
            </a:r>
            <a:r>
              <a:rPr lang="en-US" sz="1800" dirty="0"/>
              <a:t> data class </a:t>
            </a: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tipe</a:t>
            </a:r>
            <a:r>
              <a:rPr lang="en-US" sz="1800" dirty="0"/>
              <a:t> data primitive. Class </a:t>
            </a:r>
            <a:r>
              <a:rPr lang="en-US" sz="1800" dirty="0" err="1"/>
              <a:t>ini</a:t>
            </a:r>
            <a:r>
              <a:rPr lang="en-US" sz="1800" dirty="0"/>
              <a:t> </a:t>
            </a:r>
            <a:r>
              <a:rPr lang="en-US" sz="1800" dirty="0" err="1"/>
              <a:t>membungkus</a:t>
            </a:r>
            <a:r>
              <a:rPr lang="en-US" sz="1800" dirty="0"/>
              <a:t> </a:t>
            </a:r>
            <a:r>
              <a:rPr lang="en-US" sz="1800" dirty="0" err="1"/>
              <a:t>tipe</a:t>
            </a:r>
            <a:r>
              <a:rPr lang="en-US" sz="1800" dirty="0"/>
              <a:t> data primitive agar </a:t>
            </a:r>
            <a:r>
              <a:rPr lang="en-US" sz="1800" dirty="0" err="1"/>
              <a:t>dapat</a:t>
            </a:r>
            <a:r>
              <a:rPr lang="en-US" sz="1800" dirty="0"/>
              <a:t> </a:t>
            </a:r>
            <a:r>
              <a:rPr lang="en-US" sz="1800" dirty="0" err="1"/>
              <a:t>digunakan</a:t>
            </a:r>
            <a:r>
              <a:rPr lang="en-US" sz="1800" dirty="0"/>
              <a:t> </a:t>
            </a:r>
            <a:r>
              <a:rPr lang="en-US" sz="1800" dirty="0" err="1"/>
              <a:t>sebagai</a:t>
            </a:r>
            <a:r>
              <a:rPr lang="en-US" sz="1800" dirty="0"/>
              <a:t> </a:t>
            </a:r>
            <a:r>
              <a:rPr lang="en-US" sz="1800" dirty="0" err="1"/>
              <a:t>objek</a:t>
            </a:r>
            <a:r>
              <a:rPr lang="en-US" sz="1800" dirty="0"/>
              <a:t>. </a:t>
            </a:r>
          </a:p>
          <a:p>
            <a:pPr marL="0" indent="0" algn="just">
              <a:buNone/>
            </a:pPr>
            <a:endParaRPr lang="en-US" sz="1100" dirty="0"/>
          </a:p>
        </p:txBody>
      </p:sp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762000" y="2590800"/>
            <a:ext cx="4219575" cy="35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877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609601"/>
            <a:ext cx="5486400" cy="5843472"/>
          </a:xfrm>
        </p:spPr>
        <p:txBody>
          <a:bodyPr>
            <a:normAutofit/>
          </a:bodyPr>
          <a:lstStyle/>
          <a:p>
            <a:pPr marL="0" lvl="0" indent="0" algn="just">
              <a:buNone/>
            </a:pPr>
            <a:r>
              <a:rPr lang="en-US" sz="4000" dirty="0" smtClean="0"/>
              <a:t>ENUM</a:t>
            </a:r>
          </a:p>
          <a:p>
            <a:pPr marL="0" lvl="0" indent="0" algn="just">
              <a:buNone/>
            </a:pPr>
            <a:r>
              <a:rPr lang="en-US" sz="2000" dirty="0" smtClean="0"/>
              <a:t>	</a:t>
            </a:r>
            <a:r>
              <a:rPr lang="en-US" sz="2000" dirty="0" err="1" smtClean="0"/>
              <a:t>Enum</a:t>
            </a:r>
            <a:r>
              <a:rPr lang="en-US" sz="2000" dirty="0" smtClean="0"/>
              <a:t> </a:t>
            </a:r>
            <a:r>
              <a:rPr lang="en-US" sz="2000" dirty="0" err="1"/>
              <a:t>adalah</a:t>
            </a:r>
            <a:r>
              <a:rPr lang="en-US" sz="2000" dirty="0"/>
              <a:t> </a:t>
            </a:r>
            <a:r>
              <a:rPr lang="en-US" sz="2000" dirty="0" err="1"/>
              <a:t>sebuah</a:t>
            </a:r>
            <a:r>
              <a:rPr lang="en-US" sz="2000" dirty="0"/>
              <a:t> </a:t>
            </a:r>
            <a:r>
              <a:rPr lang="en-US" sz="2000" dirty="0" err="1"/>
              <a:t>tipe</a:t>
            </a:r>
            <a:r>
              <a:rPr lang="en-US" sz="2000" dirty="0"/>
              <a:t> data yang </a:t>
            </a:r>
            <a:r>
              <a:rPr lang="en-US" sz="2000" dirty="0" err="1"/>
              <a:t>nilainya</a:t>
            </a:r>
            <a:r>
              <a:rPr lang="en-US" sz="2000" dirty="0"/>
              <a:t> </a:t>
            </a:r>
            <a:r>
              <a:rPr lang="en-US" sz="2000" dirty="0" err="1"/>
              <a:t>hanya</a:t>
            </a:r>
            <a:r>
              <a:rPr lang="en-US" sz="2000" dirty="0"/>
              <a:t> </a:t>
            </a:r>
            <a:r>
              <a:rPr lang="en-US" sz="2000" dirty="0" err="1"/>
              <a:t>terbatas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pilihan</a:t>
            </a:r>
            <a:r>
              <a:rPr lang="en-US" sz="2000" dirty="0"/>
              <a:t> </a:t>
            </a:r>
            <a:r>
              <a:rPr lang="en-US" sz="2000" dirty="0" err="1"/>
              <a:t>nilai-nilai</a:t>
            </a:r>
            <a:r>
              <a:rPr lang="en-US" sz="2000" dirty="0"/>
              <a:t> yang </a:t>
            </a:r>
            <a:r>
              <a:rPr lang="en-US" sz="2000" dirty="0" err="1"/>
              <a:t>telah</a:t>
            </a:r>
            <a:r>
              <a:rPr lang="en-US" sz="2000" dirty="0"/>
              <a:t> </a:t>
            </a:r>
            <a:r>
              <a:rPr lang="en-US" sz="2000" dirty="0" err="1"/>
              <a:t>didefinisikan</a:t>
            </a:r>
            <a:r>
              <a:rPr lang="en-US" sz="2000" dirty="0"/>
              <a:t> </a:t>
            </a:r>
            <a:r>
              <a:rPr lang="en-US" sz="2000" dirty="0" err="1"/>
              <a:t>terlebih</a:t>
            </a:r>
            <a:r>
              <a:rPr lang="en-US" sz="2000" dirty="0"/>
              <a:t> </a:t>
            </a:r>
            <a:r>
              <a:rPr lang="en-US" sz="2000" dirty="0" err="1"/>
              <a:t>dahulu</a:t>
            </a:r>
            <a:r>
              <a:rPr lang="en-US" sz="2000" dirty="0"/>
              <a:t>. Enumeration di Java </a:t>
            </a:r>
            <a:r>
              <a:rPr lang="en-US" sz="2000" dirty="0" err="1"/>
              <a:t>ini</a:t>
            </a:r>
            <a:r>
              <a:rPr lang="en-US" sz="2000" dirty="0"/>
              <a:t> </a:t>
            </a:r>
            <a:r>
              <a:rPr lang="en-US" sz="2000" dirty="0" err="1"/>
              <a:t>baru</a:t>
            </a:r>
            <a:r>
              <a:rPr lang="en-US" sz="2000" dirty="0"/>
              <a:t> </a:t>
            </a:r>
            <a:r>
              <a:rPr lang="en-US" sz="2000" dirty="0" err="1"/>
              <a:t>diperkenalkan</a:t>
            </a:r>
            <a:r>
              <a:rPr lang="en-US" sz="2000" dirty="0"/>
              <a:t> </a:t>
            </a:r>
            <a:r>
              <a:rPr lang="en-US" sz="2000" dirty="0" err="1"/>
              <a:t>pada</a:t>
            </a:r>
            <a:r>
              <a:rPr lang="en-US" sz="2000" dirty="0"/>
              <a:t> </a:t>
            </a:r>
            <a:r>
              <a:rPr lang="en-US" sz="2000" dirty="0" err="1"/>
              <a:t>versi</a:t>
            </a:r>
            <a:r>
              <a:rPr lang="en-US" sz="2000" dirty="0"/>
              <a:t> Java5</a:t>
            </a:r>
            <a:r>
              <a:rPr lang="en-US" sz="2000" dirty="0" smtClean="0"/>
              <a:t>.</a:t>
            </a:r>
          </a:p>
          <a:p>
            <a:pPr marL="0" lvl="0" indent="0" algn="just">
              <a:buNone/>
            </a:pPr>
            <a:r>
              <a:rPr lang="en-US" sz="2000" dirty="0" smtClean="0"/>
              <a:t>	</a:t>
            </a:r>
            <a:r>
              <a:rPr lang="en-US" sz="2000" dirty="0" err="1" smtClean="0"/>
              <a:t>Biasanya</a:t>
            </a:r>
            <a:r>
              <a:rPr lang="en-US" sz="2000" dirty="0" smtClean="0"/>
              <a:t> </a:t>
            </a:r>
            <a:r>
              <a:rPr lang="en-US" sz="2000" dirty="0" err="1"/>
              <a:t>tipe</a:t>
            </a:r>
            <a:r>
              <a:rPr lang="en-US" sz="2000" dirty="0"/>
              <a:t> data yang </a:t>
            </a:r>
            <a:r>
              <a:rPr lang="en-US" sz="2000" dirty="0" err="1"/>
              <a:t>dihasilkan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constant </a:t>
            </a:r>
            <a:r>
              <a:rPr lang="en-US" sz="2000" dirty="0" err="1"/>
              <a:t>ini</a:t>
            </a:r>
            <a:r>
              <a:rPr lang="en-US" sz="2000" dirty="0"/>
              <a:t> </a:t>
            </a:r>
            <a:r>
              <a:rPr lang="en-US" sz="2000" dirty="0" err="1"/>
              <a:t>merujuk</a:t>
            </a:r>
            <a:r>
              <a:rPr lang="en-US" sz="2000" dirty="0"/>
              <a:t> </a:t>
            </a:r>
            <a:r>
              <a:rPr lang="en-US" sz="2000" dirty="0" err="1"/>
              <a:t>pada</a:t>
            </a:r>
            <a:r>
              <a:rPr lang="en-US" sz="2000" dirty="0"/>
              <a:t> </a:t>
            </a:r>
            <a:r>
              <a:rPr lang="en-US" sz="2000" dirty="0" err="1"/>
              <a:t>tipe</a:t>
            </a:r>
            <a:r>
              <a:rPr lang="en-US" sz="2000" dirty="0"/>
              <a:t> data </a:t>
            </a:r>
            <a:r>
              <a:rPr lang="en-US" sz="2000" dirty="0" err="1"/>
              <a:t>dari</a:t>
            </a:r>
            <a:r>
              <a:rPr lang="en-US" sz="2000" dirty="0"/>
              <a:t> attribute constant </a:t>
            </a:r>
            <a:r>
              <a:rPr lang="en-US" sz="2000" dirty="0" err="1"/>
              <a:t>yg</a:t>
            </a:r>
            <a:r>
              <a:rPr lang="en-US" sz="2000" dirty="0"/>
              <a:t> </a:t>
            </a:r>
            <a:r>
              <a:rPr lang="en-US" sz="2000" dirty="0" err="1"/>
              <a:t>dipilih</a:t>
            </a:r>
            <a:r>
              <a:rPr lang="en-US" sz="2000" dirty="0"/>
              <a:t>. </a:t>
            </a:r>
            <a:r>
              <a:rPr lang="en-US" sz="2000" dirty="0" err="1"/>
              <a:t>Berbeda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Enum</a:t>
            </a:r>
            <a:r>
              <a:rPr lang="en-US" sz="2000" dirty="0"/>
              <a:t>, </a:t>
            </a:r>
            <a:r>
              <a:rPr lang="en-US" sz="2000" dirty="0" err="1"/>
              <a:t>tipe</a:t>
            </a:r>
            <a:r>
              <a:rPr lang="en-US" sz="2000" dirty="0"/>
              <a:t> data yang </a:t>
            </a:r>
            <a:r>
              <a:rPr lang="en-US" sz="2000" dirty="0" err="1"/>
              <a:t>dihasilkan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Enum</a:t>
            </a:r>
            <a:r>
              <a:rPr lang="en-US" sz="2000" dirty="0"/>
              <a:t> </a:t>
            </a:r>
            <a:r>
              <a:rPr lang="en-US" sz="2000" dirty="0" err="1"/>
              <a:t>ini</a:t>
            </a:r>
            <a:r>
              <a:rPr lang="en-US" sz="2000" dirty="0"/>
              <a:t> </a:t>
            </a:r>
            <a:r>
              <a:rPr lang="en-US" sz="2000" dirty="0" err="1"/>
              <a:t>akan</a:t>
            </a:r>
            <a:r>
              <a:rPr lang="en-US" sz="2000" dirty="0"/>
              <a:t> </a:t>
            </a:r>
            <a:r>
              <a:rPr lang="en-US" sz="2000" dirty="0" err="1"/>
              <a:t>berupa</a:t>
            </a:r>
            <a:r>
              <a:rPr lang="en-US" sz="2000" dirty="0"/>
              <a:t> class </a:t>
            </a:r>
            <a:r>
              <a:rPr lang="en-US" sz="2000" dirty="0" err="1"/>
              <a:t>Enum</a:t>
            </a:r>
            <a:r>
              <a:rPr lang="en-US" sz="2000" dirty="0"/>
              <a:t> </a:t>
            </a:r>
            <a:r>
              <a:rPr lang="en-US" sz="2000" dirty="0" err="1"/>
              <a:t>tersebut</a:t>
            </a:r>
            <a:r>
              <a:rPr lang="en-US" sz="2000" dirty="0"/>
              <a:t>. </a:t>
            </a:r>
            <a:r>
              <a:rPr lang="en-US" sz="2000" dirty="0" err="1"/>
              <a:t>Contoh</a:t>
            </a:r>
            <a:r>
              <a:rPr lang="en-US" sz="2000" dirty="0"/>
              <a:t> </a:t>
            </a:r>
            <a:r>
              <a:rPr lang="en-US" sz="2000" dirty="0" err="1"/>
              <a:t>penulisan</a:t>
            </a:r>
            <a:r>
              <a:rPr lang="en-US" sz="2000" dirty="0"/>
              <a:t> </a:t>
            </a:r>
            <a:r>
              <a:rPr lang="en-US" sz="2000" dirty="0" err="1"/>
              <a:t>enum</a:t>
            </a:r>
            <a:r>
              <a:rPr lang="en-US" sz="2000" dirty="0"/>
              <a:t> </a:t>
            </a:r>
            <a:r>
              <a:rPr lang="en-US" sz="2000" dirty="0" err="1"/>
              <a:t>biasanya</a:t>
            </a:r>
            <a:r>
              <a:rPr lang="en-US" sz="2000" dirty="0"/>
              <a:t> </a:t>
            </a:r>
            <a:r>
              <a:rPr lang="en-US" sz="2000" dirty="0" err="1"/>
              <a:t>seperti</a:t>
            </a:r>
            <a:r>
              <a:rPr lang="en-US" sz="2000" dirty="0"/>
              <a:t> </a:t>
            </a:r>
            <a:r>
              <a:rPr lang="en-US" sz="2000" dirty="0" err="1"/>
              <a:t>ini</a:t>
            </a:r>
            <a:r>
              <a:rPr lang="en-US" sz="2000" dirty="0" smtClean="0"/>
              <a:t>:</a:t>
            </a:r>
          </a:p>
          <a:p>
            <a:pPr marL="0" lvl="0" indent="0" algn="just">
              <a:buNone/>
            </a:pPr>
            <a:endParaRPr lang="en-US" sz="2000" b="0" dirty="0"/>
          </a:p>
        </p:txBody>
      </p:sp>
      <p:pic>
        <p:nvPicPr>
          <p:cNvPr id="7174" name="Picture 6" descr="http://1.bp.blogspot.com/-KX_9CZojCsM/U1Sh7WLL7nI/AAAAAAAAAcI/yrSwRcnRm9k/s1600/images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0"/>
            <a:ext cx="51054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399" y="4648200"/>
            <a:ext cx="3933825" cy="866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97433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http://positivepsychologynews.com/ppnd_wp/wp-content/uploads/2008/12/thank-you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46331"/>
            <a:ext cx="7724274" cy="6845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7688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15"/>
          <a:stretch/>
        </p:blipFill>
        <p:spPr>
          <a:xfrm>
            <a:off x="-304800" y="0"/>
            <a:ext cx="4945380" cy="6858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209801" y="0"/>
            <a:ext cx="6934199" cy="6858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446799" y="1443841"/>
            <a:ext cx="632828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2400" dirty="0" smtClean="0"/>
              <a:t>KELAS B</a:t>
            </a:r>
          </a:p>
          <a:p>
            <a:pPr lvl="0" algn="just"/>
            <a:endParaRPr lang="en-US" sz="2400" dirty="0"/>
          </a:p>
          <a:p>
            <a:pPr lvl="1" algn="just"/>
            <a:r>
              <a:rPr lang="en-US" sz="2400" dirty="0" err="1" smtClean="0"/>
              <a:t>Intan</a:t>
            </a:r>
            <a:r>
              <a:rPr lang="en-US" sz="2400" dirty="0" smtClean="0"/>
              <a:t> </a:t>
            </a:r>
            <a:r>
              <a:rPr lang="en-US" sz="2400" dirty="0" err="1" smtClean="0"/>
              <a:t>Pratiwi</a:t>
            </a:r>
            <a:r>
              <a:rPr lang="en-US" sz="2400" dirty="0" smtClean="0"/>
              <a:t>		140810160022</a:t>
            </a:r>
          </a:p>
          <a:p>
            <a:pPr lvl="1" algn="just"/>
            <a:r>
              <a:rPr lang="en-US" sz="2400" dirty="0" err="1" smtClean="0"/>
              <a:t>Syifa</a:t>
            </a:r>
            <a:r>
              <a:rPr lang="en-US" sz="2400" dirty="0" smtClean="0"/>
              <a:t> </a:t>
            </a:r>
            <a:r>
              <a:rPr lang="en-US" sz="2400" dirty="0" err="1" smtClean="0"/>
              <a:t>Fauziyah</a:t>
            </a:r>
            <a:r>
              <a:rPr lang="en-US" sz="2400" dirty="0" smtClean="0"/>
              <a:t> NI		140810160026</a:t>
            </a:r>
          </a:p>
          <a:p>
            <a:pPr lvl="1" algn="just"/>
            <a:r>
              <a:rPr lang="en-US" sz="2400" dirty="0" smtClean="0"/>
              <a:t>M. </a:t>
            </a:r>
            <a:r>
              <a:rPr lang="en-US" sz="2400" dirty="0" err="1" smtClean="0"/>
              <a:t>Fahmi</a:t>
            </a:r>
            <a:r>
              <a:rPr lang="en-US" sz="2400" dirty="0" smtClean="0"/>
              <a:t> </a:t>
            </a:r>
            <a:r>
              <a:rPr lang="en-US" sz="2400" dirty="0" err="1" smtClean="0"/>
              <a:t>Irfananda</a:t>
            </a:r>
            <a:r>
              <a:rPr lang="en-US" sz="2400" dirty="0" smtClean="0"/>
              <a:t>	140810160028</a:t>
            </a:r>
          </a:p>
          <a:p>
            <a:pPr lvl="1" algn="just"/>
            <a:r>
              <a:rPr lang="en-US" sz="2400" dirty="0" err="1" smtClean="0"/>
              <a:t>Ibnu</a:t>
            </a:r>
            <a:r>
              <a:rPr lang="en-US" sz="2400" dirty="0" smtClean="0"/>
              <a:t> </a:t>
            </a:r>
            <a:r>
              <a:rPr lang="en-US" sz="2400" dirty="0" err="1" smtClean="0"/>
              <a:t>Ahsani</a:t>
            </a:r>
            <a:r>
              <a:rPr lang="en-US" sz="2400" dirty="0" smtClean="0"/>
              <a:t>		</a:t>
            </a:r>
            <a:r>
              <a:rPr lang="en-US" sz="2400" dirty="0" smtClean="0"/>
              <a:t>140810160054</a:t>
            </a:r>
            <a:endParaRPr lang="en-US" sz="2400" dirty="0"/>
          </a:p>
          <a:p>
            <a:pPr lvl="0" algn="just"/>
            <a:endParaRPr lang="en-US" sz="2400" dirty="0"/>
          </a:p>
          <a:p>
            <a:pPr algn="just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55292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56824" y="-2"/>
            <a:ext cx="7587175" cy="685800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571"/>
          <a:stretch/>
        </p:blipFill>
        <p:spPr>
          <a:xfrm>
            <a:off x="304800" y="-1"/>
            <a:ext cx="1252025" cy="679361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00200" y="304800"/>
            <a:ext cx="7543800" cy="71404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OVERLOADING	</a:t>
            </a:r>
          </a:p>
          <a:p>
            <a:endParaRPr lang="en-US" sz="2000" dirty="0"/>
          </a:p>
          <a:p>
            <a:r>
              <a:rPr lang="en-US" sz="2000" dirty="0" smtClean="0"/>
              <a:t>	Overloading </a:t>
            </a:r>
            <a:r>
              <a:rPr lang="en-US" sz="2000" dirty="0" err="1"/>
              <a:t>adalah</a:t>
            </a:r>
            <a:r>
              <a:rPr lang="en-US" sz="2000" dirty="0"/>
              <a:t> </a:t>
            </a:r>
            <a:r>
              <a:rPr lang="en-US" sz="2000" dirty="0" err="1"/>
              <a:t>suatu</a:t>
            </a:r>
            <a:r>
              <a:rPr lang="en-US" sz="2000" dirty="0"/>
              <a:t> </a:t>
            </a:r>
            <a:r>
              <a:rPr lang="en-US" sz="2000" dirty="0" err="1"/>
              <a:t>keadaan</a:t>
            </a:r>
            <a:r>
              <a:rPr lang="en-US" sz="2000" dirty="0"/>
              <a:t> </a:t>
            </a:r>
            <a:r>
              <a:rPr lang="en-US" sz="2000" dirty="0" err="1"/>
              <a:t>dimana</a:t>
            </a:r>
            <a:r>
              <a:rPr lang="en-US" sz="2000" dirty="0"/>
              <a:t> </a:t>
            </a:r>
            <a:r>
              <a:rPr lang="en-US" sz="2000" dirty="0" err="1"/>
              <a:t>beberapa</a:t>
            </a:r>
            <a:r>
              <a:rPr lang="en-US" sz="2000" dirty="0"/>
              <a:t> method </a:t>
            </a:r>
            <a:r>
              <a:rPr lang="en-US" sz="2000" dirty="0" err="1"/>
              <a:t>sekaligus</a:t>
            </a:r>
            <a:r>
              <a:rPr lang="en-US" sz="2000" dirty="0"/>
              <a:t>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mempunyai</a:t>
            </a:r>
            <a:r>
              <a:rPr lang="en-US" sz="2000" dirty="0"/>
              <a:t> </a:t>
            </a:r>
            <a:r>
              <a:rPr lang="en-US" sz="2000" dirty="0" err="1"/>
              <a:t>nama</a:t>
            </a:r>
            <a:r>
              <a:rPr lang="en-US" sz="2000" dirty="0"/>
              <a:t> yang </a:t>
            </a:r>
            <a:r>
              <a:rPr lang="en-US" sz="2000" dirty="0" err="1"/>
              <a:t>sama</a:t>
            </a:r>
            <a:r>
              <a:rPr lang="en-US" sz="2000" dirty="0"/>
              <a:t>, </a:t>
            </a:r>
            <a:r>
              <a:rPr lang="en-US" sz="2000" dirty="0" err="1"/>
              <a:t>akan</a:t>
            </a:r>
            <a:r>
              <a:rPr lang="en-US" sz="2000" dirty="0"/>
              <a:t> </a:t>
            </a:r>
            <a:r>
              <a:rPr lang="en-US" sz="2000" dirty="0" err="1"/>
              <a:t>tetapi</a:t>
            </a:r>
            <a:r>
              <a:rPr lang="en-US" sz="2000" dirty="0"/>
              <a:t> </a:t>
            </a:r>
            <a:r>
              <a:rPr lang="en-US" sz="2000" dirty="0" err="1"/>
              <a:t>mempunyai</a:t>
            </a:r>
            <a:r>
              <a:rPr lang="en-US" sz="2000" dirty="0"/>
              <a:t> </a:t>
            </a:r>
            <a:r>
              <a:rPr lang="en-US" sz="2000" dirty="0" err="1"/>
              <a:t>fungsionalitas</a:t>
            </a:r>
            <a:r>
              <a:rPr lang="en-US" sz="2000" dirty="0"/>
              <a:t> yang </a:t>
            </a:r>
            <a:r>
              <a:rPr lang="en-US" sz="2000" dirty="0" err="1"/>
              <a:t>berbeda</a:t>
            </a:r>
            <a:r>
              <a:rPr lang="en-US" sz="2000" dirty="0"/>
              <a:t>. </a:t>
            </a:r>
            <a:r>
              <a:rPr lang="en-US" sz="2000" dirty="0" err="1"/>
              <a:t>Contoh</a:t>
            </a:r>
            <a:r>
              <a:rPr lang="en-US" sz="2000" dirty="0"/>
              <a:t> </a:t>
            </a:r>
            <a:r>
              <a:rPr lang="en-US" sz="2000" dirty="0" err="1"/>
              <a:t>penggunaan</a:t>
            </a:r>
            <a:r>
              <a:rPr lang="en-US" sz="2000" dirty="0"/>
              <a:t> overloading </a:t>
            </a:r>
            <a:r>
              <a:rPr lang="en-US" sz="2000" dirty="0" err="1"/>
              <a:t>dilihat</a:t>
            </a:r>
            <a:r>
              <a:rPr lang="en-US" sz="2000" dirty="0"/>
              <a:t> </a:t>
            </a:r>
            <a:r>
              <a:rPr lang="en-US" sz="2000" dirty="0" err="1"/>
              <a:t>dibawah</a:t>
            </a:r>
            <a:r>
              <a:rPr lang="en-US" sz="2000" dirty="0"/>
              <a:t> </a:t>
            </a:r>
            <a:r>
              <a:rPr lang="en-US" sz="2000" dirty="0" err="1"/>
              <a:t>ini</a:t>
            </a:r>
            <a:r>
              <a:rPr lang="en-US" sz="2000" dirty="0"/>
              <a:t>: </a:t>
            </a:r>
            <a:endParaRPr lang="en-US" sz="2000" dirty="0" smtClean="0"/>
          </a:p>
          <a:p>
            <a:endParaRPr lang="en-US" sz="2000" dirty="0"/>
          </a:p>
          <a:p>
            <a:r>
              <a:rPr lang="en-US" sz="2000" dirty="0" err="1"/>
              <a:t>Gambar</a:t>
            </a:r>
            <a:r>
              <a:rPr lang="en-US" sz="2000" dirty="0"/>
              <a:t>(</a:t>
            </a:r>
            <a:r>
              <a:rPr lang="en-US" sz="2000" dirty="0" err="1"/>
              <a:t>Titik</a:t>
            </a:r>
            <a:r>
              <a:rPr lang="en-US" sz="2000" dirty="0"/>
              <a:t> t1) à 1 parameter </a:t>
            </a:r>
            <a:r>
              <a:rPr lang="en-US" sz="2000" dirty="0" err="1"/>
              <a:t>titik</a:t>
            </a:r>
            <a:r>
              <a:rPr lang="en-US" sz="2000" dirty="0"/>
              <a:t>,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menggambar</a:t>
            </a:r>
            <a:r>
              <a:rPr lang="en-US" sz="2000" dirty="0"/>
              <a:t> </a:t>
            </a:r>
            <a:r>
              <a:rPr lang="en-US" sz="2000" dirty="0" err="1"/>
              <a:t>titik</a:t>
            </a:r>
            <a:r>
              <a:rPr lang="en-US" sz="2000" dirty="0"/>
              <a:t> </a:t>
            </a:r>
          </a:p>
          <a:p>
            <a:r>
              <a:rPr lang="en-US" sz="2000" dirty="0" err="1"/>
              <a:t>Gambar</a:t>
            </a:r>
            <a:r>
              <a:rPr lang="en-US" sz="2000" dirty="0"/>
              <a:t>(</a:t>
            </a:r>
            <a:r>
              <a:rPr lang="en-US" sz="2000" dirty="0" err="1"/>
              <a:t>Titik</a:t>
            </a:r>
            <a:r>
              <a:rPr lang="en-US" sz="2000" dirty="0"/>
              <a:t> t1, </a:t>
            </a:r>
            <a:r>
              <a:rPr lang="en-US" sz="2000" dirty="0" err="1"/>
              <a:t>Titik</a:t>
            </a:r>
            <a:r>
              <a:rPr lang="en-US" sz="2000" dirty="0"/>
              <a:t> t2) à 2 parameter </a:t>
            </a:r>
            <a:r>
              <a:rPr lang="en-US" sz="2000" dirty="0" err="1"/>
              <a:t>titik</a:t>
            </a:r>
            <a:r>
              <a:rPr lang="en-US" sz="2000" dirty="0"/>
              <a:t>,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menggambar</a:t>
            </a:r>
            <a:r>
              <a:rPr lang="en-US" sz="2000" dirty="0"/>
              <a:t> </a:t>
            </a:r>
            <a:r>
              <a:rPr lang="en-US" sz="2000" dirty="0" err="1"/>
              <a:t>garis</a:t>
            </a:r>
            <a:r>
              <a:rPr lang="en-US" sz="2000" dirty="0"/>
              <a:t> </a:t>
            </a:r>
          </a:p>
          <a:p>
            <a:r>
              <a:rPr lang="en-US" sz="2000" dirty="0" err="1"/>
              <a:t>Gambar</a:t>
            </a:r>
            <a:r>
              <a:rPr lang="en-US" sz="2000" dirty="0"/>
              <a:t>(</a:t>
            </a:r>
            <a:r>
              <a:rPr lang="en-US" sz="2000" dirty="0" err="1"/>
              <a:t>Titik</a:t>
            </a:r>
            <a:r>
              <a:rPr lang="en-US" sz="2000" dirty="0"/>
              <a:t> t1,Titik t2,Titik t3)à 3 parameter </a:t>
            </a:r>
            <a:r>
              <a:rPr lang="en-US" sz="2000" dirty="0" err="1"/>
              <a:t>titik</a:t>
            </a:r>
            <a:r>
              <a:rPr lang="en-US" sz="2000" dirty="0"/>
              <a:t>,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menggambar</a:t>
            </a:r>
            <a:r>
              <a:rPr lang="en-US" sz="2000" dirty="0"/>
              <a:t> </a:t>
            </a:r>
            <a:r>
              <a:rPr lang="en-US" sz="2000" dirty="0" err="1"/>
              <a:t>segitiga</a:t>
            </a:r>
            <a:r>
              <a:rPr lang="en-US" sz="2000" dirty="0"/>
              <a:t> </a:t>
            </a:r>
          </a:p>
          <a:p>
            <a:r>
              <a:rPr lang="en-US" sz="2000" dirty="0" err="1"/>
              <a:t>Gambar</a:t>
            </a:r>
            <a:r>
              <a:rPr lang="en-US" sz="2000" dirty="0"/>
              <a:t>(</a:t>
            </a:r>
            <a:r>
              <a:rPr lang="en-US" sz="2000" dirty="0" err="1"/>
              <a:t>Titik</a:t>
            </a:r>
            <a:r>
              <a:rPr lang="en-US" sz="2000" dirty="0"/>
              <a:t> t1,Titik t2,Titik t3,Titik t4)à 4 parameter </a:t>
            </a:r>
            <a:r>
              <a:rPr lang="en-US" sz="2000" dirty="0" err="1"/>
              <a:t>titik</a:t>
            </a:r>
            <a:r>
              <a:rPr lang="en-US" sz="2000" dirty="0"/>
              <a:t>,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menggambar</a:t>
            </a:r>
            <a:r>
              <a:rPr lang="en-US" sz="2000" dirty="0"/>
              <a:t> </a:t>
            </a:r>
            <a:r>
              <a:rPr lang="en-US" sz="2000" dirty="0" err="1"/>
              <a:t>persegi</a:t>
            </a:r>
            <a:r>
              <a:rPr lang="en-US" sz="2000" dirty="0"/>
              <a:t> </a:t>
            </a:r>
            <a:r>
              <a:rPr lang="en-US" sz="2000" dirty="0" err="1"/>
              <a:t>empat</a:t>
            </a:r>
            <a:r>
              <a:rPr lang="en-US" sz="2000" dirty="0"/>
              <a:t> </a:t>
            </a:r>
          </a:p>
          <a:p>
            <a:r>
              <a:rPr lang="en-US" sz="2000" dirty="0"/>
              <a:t> </a:t>
            </a:r>
          </a:p>
          <a:p>
            <a:r>
              <a:rPr lang="en-US" sz="2000" dirty="0" smtClean="0"/>
              <a:t>	Overloading </a:t>
            </a:r>
            <a:r>
              <a:rPr lang="en-US" sz="2000" dirty="0" err="1"/>
              <a:t>ini</a:t>
            </a:r>
            <a:r>
              <a:rPr lang="en-US" sz="2000" dirty="0"/>
              <a:t>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terjadi</a:t>
            </a:r>
            <a:r>
              <a:rPr lang="en-US" sz="2000" dirty="0"/>
              <a:t> </a:t>
            </a:r>
            <a:r>
              <a:rPr lang="en-US" sz="2000" dirty="0" err="1"/>
              <a:t>pada</a:t>
            </a:r>
            <a:r>
              <a:rPr lang="en-US" sz="2000" dirty="0"/>
              <a:t> class yang </a:t>
            </a:r>
            <a:r>
              <a:rPr lang="en-US" sz="2000" dirty="0" err="1"/>
              <a:t>sama</a:t>
            </a:r>
            <a:r>
              <a:rPr lang="en-US" sz="2000" dirty="0"/>
              <a:t> </a:t>
            </a:r>
            <a:r>
              <a:rPr lang="en-US" sz="2000" dirty="0" err="1"/>
              <a:t>atau</a:t>
            </a:r>
            <a:r>
              <a:rPr lang="en-US" sz="2000" dirty="0"/>
              <a:t> </a:t>
            </a:r>
            <a:r>
              <a:rPr lang="en-US" sz="2000" dirty="0" err="1"/>
              <a:t>pada</a:t>
            </a:r>
            <a:r>
              <a:rPr lang="en-US" sz="2000" dirty="0"/>
              <a:t> </a:t>
            </a:r>
            <a:r>
              <a:rPr lang="en-US" sz="2000" dirty="0" err="1"/>
              <a:t>suatu</a:t>
            </a:r>
            <a:r>
              <a:rPr lang="en-US" sz="2000" dirty="0"/>
              <a:t> parent class </a:t>
            </a:r>
            <a:r>
              <a:rPr lang="en-US" sz="2000" dirty="0" err="1"/>
              <a:t>dan</a:t>
            </a:r>
            <a:r>
              <a:rPr lang="en-US" sz="2000" dirty="0"/>
              <a:t> subclass-</a:t>
            </a:r>
            <a:r>
              <a:rPr lang="en-US" sz="2000" dirty="0" err="1"/>
              <a:t>nya</a:t>
            </a:r>
            <a:r>
              <a:rPr lang="en-US" sz="2000" dirty="0"/>
              <a:t>. Overloading </a:t>
            </a:r>
            <a:r>
              <a:rPr lang="en-US" sz="2000" dirty="0" err="1"/>
              <a:t>mempunyai</a:t>
            </a:r>
            <a:r>
              <a:rPr lang="en-US" sz="2000" dirty="0"/>
              <a:t> </a:t>
            </a:r>
            <a:r>
              <a:rPr lang="en-US" sz="2000" dirty="0" err="1"/>
              <a:t>ciri-ciri</a:t>
            </a:r>
            <a:r>
              <a:rPr lang="en-US" sz="2000" dirty="0"/>
              <a:t> </a:t>
            </a:r>
            <a:r>
              <a:rPr lang="en-US" sz="2000" dirty="0" err="1"/>
              <a:t>sebagai</a:t>
            </a:r>
            <a:r>
              <a:rPr lang="en-US" sz="2000" dirty="0"/>
              <a:t> </a:t>
            </a:r>
            <a:r>
              <a:rPr lang="en-US" sz="2000" dirty="0" err="1"/>
              <a:t>berikut</a:t>
            </a:r>
            <a:r>
              <a:rPr lang="en-US" sz="2000" dirty="0"/>
              <a:t>: </a:t>
            </a:r>
          </a:p>
          <a:p>
            <a:r>
              <a:rPr lang="en-US" sz="2000" dirty="0"/>
              <a:t>1. </a:t>
            </a:r>
            <a:r>
              <a:rPr lang="en-US" sz="2000" dirty="0" err="1"/>
              <a:t>Nama</a:t>
            </a:r>
            <a:r>
              <a:rPr lang="en-US" sz="2000" dirty="0"/>
              <a:t> method </a:t>
            </a:r>
            <a:r>
              <a:rPr lang="en-US" sz="2000" dirty="0" err="1"/>
              <a:t>harus</a:t>
            </a:r>
            <a:r>
              <a:rPr lang="en-US" sz="2000" dirty="0"/>
              <a:t> </a:t>
            </a:r>
            <a:r>
              <a:rPr lang="en-US" sz="2000" dirty="0" err="1"/>
              <a:t>sama</a:t>
            </a:r>
            <a:r>
              <a:rPr lang="en-US" sz="2000" dirty="0"/>
              <a:t> </a:t>
            </a:r>
          </a:p>
          <a:p>
            <a:r>
              <a:rPr lang="en-US" sz="2000" dirty="0"/>
              <a:t>2. </a:t>
            </a:r>
            <a:r>
              <a:rPr lang="en-US" sz="2000" dirty="0" err="1"/>
              <a:t>Daftar</a:t>
            </a:r>
            <a:r>
              <a:rPr lang="en-US" sz="2000" dirty="0"/>
              <a:t> parameter </a:t>
            </a:r>
            <a:r>
              <a:rPr lang="en-US" sz="2000" dirty="0" err="1"/>
              <a:t>harus</a:t>
            </a:r>
            <a:r>
              <a:rPr lang="en-US" sz="2000" dirty="0"/>
              <a:t> </a:t>
            </a:r>
            <a:r>
              <a:rPr lang="en-US" sz="2000" dirty="0" err="1"/>
              <a:t>berbeda</a:t>
            </a:r>
            <a:r>
              <a:rPr lang="en-US" sz="2000" dirty="0"/>
              <a:t> </a:t>
            </a:r>
          </a:p>
          <a:p>
            <a:r>
              <a:rPr lang="en-US" sz="2000" dirty="0"/>
              <a:t>3. Return type </a:t>
            </a:r>
            <a:r>
              <a:rPr lang="en-US" sz="2000" dirty="0" err="1"/>
              <a:t>boleh</a:t>
            </a:r>
            <a:r>
              <a:rPr lang="en-US" sz="2000" dirty="0"/>
              <a:t> </a:t>
            </a:r>
            <a:r>
              <a:rPr lang="en-US" sz="2000" dirty="0" err="1"/>
              <a:t>sama</a:t>
            </a:r>
            <a:r>
              <a:rPr lang="en-US" sz="2000" dirty="0"/>
              <a:t>, </a:t>
            </a:r>
            <a:r>
              <a:rPr lang="en-US" sz="2000" dirty="0" err="1"/>
              <a:t>juga</a:t>
            </a:r>
            <a:r>
              <a:rPr lang="en-US" sz="2000" dirty="0"/>
              <a:t> </a:t>
            </a:r>
            <a:r>
              <a:rPr lang="en-US" sz="2000" dirty="0" err="1"/>
              <a:t>boleh</a:t>
            </a:r>
            <a:r>
              <a:rPr lang="en-US" sz="2000" dirty="0"/>
              <a:t> </a:t>
            </a:r>
            <a:r>
              <a:rPr lang="en-US" sz="2000" dirty="0" err="1"/>
              <a:t>berbeda</a:t>
            </a:r>
            <a:r>
              <a:rPr lang="en-US" sz="2000" dirty="0"/>
              <a:t> </a:t>
            </a:r>
          </a:p>
          <a:p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8366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4942" y="533400"/>
            <a:ext cx="7520940" cy="4724400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lang="en-US" sz="4000" dirty="0" smtClean="0"/>
              <a:t>OVERRIDING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Overriding </a:t>
            </a:r>
            <a:r>
              <a:rPr lang="en-US" sz="2000" dirty="0" err="1"/>
              <a:t>adalah</a:t>
            </a:r>
            <a:r>
              <a:rPr lang="en-US" sz="2000" dirty="0"/>
              <a:t> </a:t>
            </a:r>
            <a:r>
              <a:rPr lang="en-US" sz="2000" dirty="0" err="1"/>
              <a:t>suatu</a:t>
            </a:r>
            <a:r>
              <a:rPr lang="en-US" sz="2000" dirty="0"/>
              <a:t> </a:t>
            </a:r>
            <a:r>
              <a:rPr lang="en-US" sz="2000" dirty="0" err="1"/>
              <a:t>keadaan</a:t>
            </a:r>
            <a:r>
              <a:rPr lang="en-US" sz="2000" dirty="0"/>
              <a:t> </a:t>
            </a:r>
            <a:r>
              <a:rPr lang="en-US" sz="2000" dirty="0" err="1"/>
              <a:t>dimana</a:t>
            </a:r>
            <a:r>
              <a:rPr lang="en-US" sz="2000" dirty="0"/>
              <a:t> method </a:t>
            </a:r>
            <a:r>
              <a:rPr lang="en-US" sz="2000" dirty="0" err="1"/>
              <a:t>pada</a:t>
            </a:r>
            <a:r>
              <a:rPr lang="en-US" sz="2000" dirty="0"/>
              <a:t> subclass </a:t>
            </a:r>
            <a:r>
              <a:rPr lang="en-US" sz="2000" dirty="0" err="1"/>
              <a:t>menolak</a:t>
            </a:r>
            <a:r>
              <a:rPr lang="en-US" sz="2000" dirty="0"/>
              <a:t> method </a:t>
            </a:r>
            <a:r>
              <a:rPr lang="en-US" sz="2000" dirty="0" err="1"/>
              <a:t>pada</a:t>
            </a:r>
            <a:r>
              <a:rPr lang="en-US" sz="2000" dirty="0"/>
              <a:t> parent class-</a:t>
            </a:r>
            <a:r>
              <a:rPr lang="en-US" sz="2000" dirty="0" err="1"/>
              <a:t>nya</a:t>
            </a:r>
            <a:r>
              <a:rPr lang="en-US" sz="2000" dirty="0"/>
              <a:t>. Overriding </a:t>
            </a:r>
            <a:r>
              <a:rPr lang="en-US" sz="2000" dirty="0" err="1"/>
              <a:t>mempunyai</a:t>
            </a:r>
            <a:r>
              <a:rPr lang="en-US" sz="2000" dirty="0"/>
              <a:t> </a:t>
            </a:r>
            <a:r>
              <a:rPr lang="en-US" sz="2000" dirty="0" err="1" smtClean="0"/>
              <a:t>ciri-ciri</a:t>
            </a:r>
            <a:r>
              <a:rPr lang="en-US" sz="2000" dirty="0" smtClean="0"/>
              <a:t> </a:t>
            </a:r>
            <a:r>
              <a:rPr lang="en-US" sz="2000" dirty="0" err="1" smtClean="0"/>
              <a:t>sebagai</a:t>
            </a:r>
            <a:r>
              <a:rPr lang="en-US" sz="2000" dirty="0" smtClean="0"/>
              <a:t> </a:t>
            </a:r>
            <a:r>
              <a:rPr lang="en-US" sz="2000" dirty="0" err="1"/>
              <a:t>berikut</a:t>
            </a:r>
            <a:r>
              <a:rPr lang="en-US" sz="2000" dirty="0"/>
              <a:t> : </a:t>
            </a:r>
          </a:p>
          <a:p>
            <a:pPr marL="0" indent="0">
              <a:buNone/>
            </a:pPr>
            <a:r>
              <a:rPr lang="en-US" sz="2000" dirty="0"/>
              <a:t>1. </a:t>
            </a:r>
            <a:r>
              <a:rPr lang="en-US" sz="2000" dirty="0" err="1"/>
              <a:t>Nama</a:t>
            </a:r>
            <a:r>
              <a:rPr lang="en-US" sz="2000" dirty="0"/>
              <a:t> method </a:t>
            </a:r>
            <a:r>
              <a:rPr lang="en-US" sz="2000" dirty="0" err="1"/>
              <a:t>harus</a:t>
            </a:r>
            <a:r>
              <a:rPr lang="en-US" sz="2000" dirty="0"/>
              <a:t> </a:t>
            </a:r>
            <a:r>
              <a:rPr lang="en-US" sz="2000" dirty="0" err="1"/>
              <a:t>sama</a:t>
            </a:r>
            <a:r>
              <a:rPr lang="en-US" sz="2000" dirty="0"/>
              <a:t> </a:t>
            </a:r>
          </a:p>
          <a:p>
            <a:pPr marL="0" indent="0">
              <a:buNone/>
            </a:pPr>
            <a:r>
              <a:rPr lang="en-US" sz="2000" dirty="0"/>
              <a:t>2. </a:t>
            </a:r>
            <a:r>
              <a:rPr lang="en-US" sz="2000" dirty="0" err="1"/>
              <a:t>Daftar</a:t>
            </a:r>
            <a:r>
              <a:rPr lang="en-US" sz="2000" dirty="0"/>
              <a:t> parameter </a:t>
            </a:r>
            <a:r>
              <a:rPr lang="en-US" sz="2000" dirty="0" err="1"/>
              <a:t>harus</a:t>
            </a:r>
            <a:r>
              <a:rPr lang="en-US" sz="2000" dirty="0"/>
              <a:t> </a:t>
            </a:r>
            <a:r>
              <a:rPr lang="en-US" sz="2000" dirty="0" err="1"/>
              <a:t>sama</a:t>
            </a:r>
            <a:r>
              <a:rPr lang="en-US" sz="2000" dirty="0"/>
              <a:t> </a:t>
            </a:r>
          </a:p>
          <a:p>
            <a:pPr marL="0" indent="0">
              <a:buNone/>
            </a:pPr>
            <a:r>
              <a:rPr lang="en-US" sz="2000" dirty="0"/>
              <a:t>3. Return type </a:t>
            </a:r>
            <a:r>
              <a:rPr lang="en-US" sz="2000" dirty="0" err="1"/>
              <a:t>harus</a:t>
            </a:r>
            <a:r>
              <a:rPr lang="en-US" sz="2000" dirty="0"/>
              <a:t> </a:t>
            </a:r>
            <a:r>
              <a:rPr lang="en-US" sz="2000" dirty="0" err="1"/>
              <a:t>sama</a:t>
            </a:r>
            <a:r>
              <a:rPr lang="en-US" sz="2000" dirty="0"/>
              <a:t> </a:t>
            </a:r>
          </a:p>
          <a:p>
            <a:pPr marL="0" indent="0">
              <a:buNone/>
            </a:pPr>
            <a:r>
              <a:rPr lang="en-US" sz="2000" dirty="0"/>
              <a:t>  </a:t>
            </a:r>
          </a:p>
          <a:p>
            <a:pPr marL="0" indent="0">
              <a:buNone/>
            </a:pPr>
            <a:r>
              <a:rPr lang="en-US" sz="2000" dirty="0" smtClean="0"/>
              <a:t>	Method </a:t>
            </a:r>
            <a:r>
              <a:rPr lang="en-US" sz="2000" dirty="0"/>
              <a:t>yang </a:t>
            </a:r>
            <a:r>
              <a:rPr lang="en-US" sz="2000" dirty="0" err="1"/>
              <a:t>terkena</a:t>
            </a:r>
            <a:r>
              <a:rPr lang="en-US" sz="2000" dirty="0"/>
              <a:t> override (overridden method) </a:t>
            </a:r>
            <a:r>
              <a:rPr lang="en-US" sz="2000" dirty="0" err="1"/>
              <a:t>diharuskan</a:t>
            </a:r>
            <a:r>
              <a:rPr lang="en-US" sz="2000" dirty="0"/>
              <a:t> </a:t>
            </a:r>
            <a:r>
              <a:rPr lang="en-US" sz="2000" dirty="0" err="1"/>
              <a:t>tidak</a:t>
            </a:r>
            <a:r>
              <a:rPr lang="en-US" sz="2000" dirty="0"/>
              <a:t> </a:t>
            </a:r>
            <a:r>
              <a:rPr lang="en-US" sz="2000" dirty="0" err="1"/>
              <a:t>boleh</a:t>
            </a:r>
            <a:r>
              <a:rPr lang="en-US" sz="2000" dirty="0"/>
              <a:t> </a:t>
            </a:r>
            <a:r>
              <a:rPr lang="en-US" sz="2000" dirty="0" err="1"/>
              <a:t>mempunyai</a:t>
            </a:r>
            <a:r>
              <a:rPr lang="en-US" sz="2000" dirty="0"/>
              <a:t> modifier yang </a:t>
            </a:r>
            <a:r>
              <a:rPr lang="en-US" sz="2000" dirty="0" err="1"/>
              <a:t>lebih</a:t>
            </a:r>
            <a:r>
              <a:rPr lang="en-US" sz="2000" dirty="0"/>
              <a:t> </a:t>
            </a:r>
            <a:r>
              <a:rPr lang="en-US" sz="2000" dirty="0" err="1"/>
              <a:t>luas</a:t>
            </a:r>
            <a:r>
              <a:rPr lang="en-US" sz="2000" dirty="0"/>
              <a:t> </a:t>
            </a:r>
            <a:r>
              <a:rPr lang="en-US" sz="2000" dirty="0" err="1"/>
              <a:t>aksesnya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method yang </a:t>
            </a:r>
            <a:r>
              <a:rPr lang="en-US" sz="2000" dirty="0" err="1"/>
              <a:t>meng</a:t>
            </a:r>
            <a:r>
              <a:rPr lang="en-US" sz="2000" dirty="0"/>
              <a:t>-override (overriding method).</a:t>
            </a:r>
          </a:p>
          <a:p>
            <a:pPr marL="0" lvl="0" indent="0">
              <a:buNone/>
            </a:pPr>
            <a:endParaRPr lang="en-US" sz="10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26"/>
          <a:stretch/>
        </p:blipFill>
        <p:spPr>
          <a:xfrm>
            <a:off x="0" y="5562600"/>
            <a:ext cx="9144000" cy="1295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395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85800"/>
            <a:ext cx="6781800" cy="5638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000" dirty="0" smtClean="0"/>
              <a:t>OVERRIDDEN</a:t>
            </a:r>
          </a:p>
          <a:p>
            <a:pPr marL="0" indent="0">
              <a:buNone/>
            </a:pPr>
            <a:r>
              <a:rPr lang="en-US" sz="1800" dirty="0"/>
              <a:t>Method yang </a:t>
            </a:r>
            <a:r>
              <a:rPr lang="en-US" sz="1800" dirty="0" err="1"/>
              <a:t>terkena</a:t>
            </a:r>
            <a:r>
              <a:rPr lang="en-US" sz="1800" dirty="0"/>
              <a:t> override (overridden method) </a:t>
            </a:r>
            <a:r>
              <a:rPr lang="en-US" sz="1800" dirty="0" err="1"/>
              <a:t>diharuskan</a:t>
            </a:r>
            <a:r>
              <a:rPr lang="en-US" sz="1800" dirty="0"/>
              <a:t> </a:t>
            </a:r>
            <a:r>
              <a:rPr lang="en-US" sz="1800" dirty="0" err="1"/>
              <a:t>tidak</a:t>
            </a:r>
            <a:r>
              <a:rPr lang="en-US" sz="1800" dirty="0"/>
              <a:t> </a:t>
            </a:r>
            <a:r>
              <a:rPr lang="en-US" sz="1800" dirty="0" err="1"/>
              <a:t>boleh</a:t>
            </a:r>
            <a:r>
              <a:rPr lang="en-US" sz="1800" dirty="0"/>
              <a:t> </a:t>
            </a:r>
            <a:r>
              <a:rPr lang="en-US" sz="1800" dirty="0" err="1"/>
              <a:t>mempunyai</a:t>
            </a:r>
            <a:r>
              <a:rPr lang="en-US" sz="1800" dirty="0"/>
              <a:t> modifier yang </a:t>
            </a:r>
            <a:r>
              <a:rPr lang="en-US" sz="1800" dirty="0" err="1"/>
              <a:t>lebih</a:t>
            </a:r>
            <a:r>
              <a:rPr lang="en-US" sz="1800" dirty="0"/>
              <a:t> </a:t>
            </a:r>
            <a:r>
              <a:rPr lang="en-US" sz="1800" dirty="0" err="1"/>
              <a:t>luas</a:t>
            </a:r>
            <a:r>
              <a:rPr lang="en-US" sz="1800" dirty="0"/>
              <a:t> </a:t>
            </a:r>
            <a:r>
              <a:rPr lang="en-US" sz="1800" dirty="0" err="1"/>
              <a:t>aksesnya</a:t>
            </a:r>
            <a:r>
              <a:rPr lang="en-US" sz="1800" dirty="0"/>
              <a:t> </a:t>
            </a:r>
            <a:r>
              <a:rPr lang="en-US" sz="1800" dirty="0" err="1"/>
              <a:t>dari</a:t>
            </a:r>
            <a:r>
              <a:rPr lang="en-US" sz="1800" dirty="0"/>
              <a:t> method yang </a:t>
            </a:r>
            <a:r>
              <a:rPr lang="en-US" sz="1800" dirty="0" err="1"/>
              <a:t>meng</a:t>
            </a:r>
            <a:r>
              <a:rPr lang="en-US" sz="1800" dirty="0"/>
              <a:t>-override (overriding method).</a:t>
            </a: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4000" dirty="0" smtClean="0"/>
              <a:t>POLYMORPHISM</a:t>
            </a:r>
          </a:p>
          <a:p>
            <a:pPr marL="0" indent="0">
              <a:buNone/>
            </a:pPr>
            <a:r>
              <a:rPr lang="en-US" sz="1800" dirty="0" smtClean="0"/>
              <a:t>	Polymorphism </a:t>
            </a:r>
            <a:r>
              <a:rPr lang="en-US" sz="1800" dirty="0"/>
              <a:t>(</a:t>
            </a:r>
            <a:r>
              <a:rPr lang="en-US" sz="1800" dirty="0" err="1"/>
              <a:t>polimorfisme</a:t>
            </a:r>
            <a:r>
              <a:rPr lang="en-US" sz="1800" dirty="0"/>
              <a:t>) </a:t>
            </a:r>
            <a:r>
              <a:rPr lang="en-US" sz="1800" dirty="0" err="1"/>
              <a:t>adalah</a:t>
            </a:r>
            <a:r>
              <a:rPr lang="en-US" sz="1800" dirty="0"/>
              <a:t> </a:t>
            </a:r>
            <a:r>
              <a:rPr lang="en-US" sz="1800" dirty="0" err="1"/>
              <a:t>kemampuan</a:t>
            </a:r>
            <a:r>
              <a:rPr lang="en-US" sz="1800" dirty="0"/>
              <a:t> </a:t>
            </a: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mempunyai</a:t>
            </a:r>
            <a:r>
              <a:rPr lang="en-US" sz="1800" dirty="0"/>
              <a:t> </a:t>
            </a:r>
            <a:r>
              <a:rPr lang="en-US" sz="1800" dirty="0" err="1"/>
              <a:t>beberapa</a:t>
            </a:r>
            <a:r>
              <a:rPr lang="en-US" sz="1800" dirty="0"/>
              <a:t> </a:t>
            </a:r>
            <a:r>
              <a:rPr lang="en-US" sz="1800" dirty="0" err="1"/>
              <a:t>bentuk</a:t>
            </a:r>
            <a:r>
              <a:rPr lang="en-US" sz="1800" dirty="0"/>
              <a:t> class yang </a:t>
            </a:r>
            <a:r>
              <a:rPr lang="en-US" sz="1800" dirty="0" err="1"/>
              <a:t>berbeda</a:t>
            </a:r>
            <a:r>
              <a:rPr lang="en-US" sz="1800" dirty="0"/>
              <a:t>. </a:t>
            </a:r>
            <a:r>
              <a:rPr lang="en-US" sz="1800" dirty="0" err="1"/>
              <a:t>Polimorfisme</a:t>
            </a:r>
            <a:r>
              <a:rPr lang="en-US" sz="1800" dirty="0"/>
              <a:t> </a:t>
            </a:r>
            <a:r>
              <a:rPr lang="en-US" sz="1800" dirty="0" err="1"/>
              <a:t>ini</a:t>
            </a:r>
            <a:r>
              <a:rPr lang="en-US" sz="1800" dirty="0"/>
              <a:t> </a:t>
            </a:r>
            <a:r>
              <a:rPr lang="en-US" sz="1800" dirty="0" err="1"/>
              <a:t>terjadi</a:t>
            </a:r>
            <a:r>
              <a:rPr lang="en-US" sz="1800" dirty="0"/>
              <a:t> </a:t>
            </a:r>
            <a:r>
              <a:rPr lang="en-US" sz="1800" dirty="0" err="1"/>
              <a:t>pada</a:t>
            </a:r>
            <a:r>
              <a:rPr lang="en-US" sz="1800" dirty="0"/>
              <a:t> </a:t>
            </a:r>
            <a:r>
              <a:rPr lang="en-US" sz="1800" dirty="0" err="1"/>
              <a:t>saat</a:t>
            </a:r>
            <a:r>
              <a:rPr lang="en-US" sz="1800" dirty="0"/>
              <a:t> </a:t>
            </a:r>
            <a:r>
              <a:rPr lang="en-US" sz="1800" dirty="0" err="1"/>
              <a:t>suatu</a:t>
            </a:r>
            <a:r>
              <a:rPr lang="en-US" sz="1800" dirty="0"/>
              <a:t> </a:t>
            </a:r>
            <a:r>
              <a:rPr lang="en-US" sz="1800" dirty="0" err="1"/>
              <a:t>obyek</a:t>
            </a:r>
            <a:r>
              <a:rPr lang="en-US" sz="1800" dirty="0"/>
              <a:t> </a:t>
            </a:r>
            <a:r>
              <a:rPr lang="en-US" sz="1800" dirty="0" err="1"/>
              <a:t>bertipe</a:t>
            </a:r>
            <a:r>
              <a:rPr lang="en-US" sz="1800" dirty="0"/>
              <a:t> parent class, </a:t>
            </a:r>
            <a:r>
              <a:rPr lang="en-US" sz="1800" dirty="0" err="1"/>
              <a:t>akan</a:t>
            </a:r>
            <a:r>
              <a:rPr lang="en-US" sz="1800" dirty="0"/>
              <a:t> </a:t>
            </a:r>
            <a:r>
              <a:rPr lang="en-US" sz="1800" dirty="0" err="1"/>
              <a:t>tetapi</a:t>
            </a:r>
            <a:r>
              <a:rPr lang="en-US" sz="1800" dirty="0"/>
              <a:t> </a:t>
            </a:r>
            <a:r>
              <a:rPr lang="en-US" sz="1800" dirty="0" err="1"/>
              <a:t>pemanggilan</a:t>
            </a:r>
            <a:r>
              <a:rPr lang="en-US" sz="1800" dirty="0"/>
              <a:t> </a:t>
            </a:r>
            <a:r>
              <a:rPr lang="en-US" sz="1800" dirty="0" err="1"/>
              <a:t>constructornya</a:t>
            </a:r>
            <a:r>
              <a:rPr lang="en-US" sz="1800" dirty="0"/>
              <a:t> </a:t>
            </a:r>
            <a:r>
              <a:rPr lang="en-US" sz="1800" dirty="0" err="1"/>
              <a:t>melalui</a:t>
            </a:r>
            <a:r>
              <a:rPr lang="en-US" sz="1800" dirty="0"/>
              <a:t> subclass. </a:t>
            </a:r>
            <a:r>
              <a:rPr lang="en-US" sz="1800" dirty="0" err="1"/>
              <a:t>Misalnya</a:t>
            </a:r>
            <a:r>
              <a:rPr lang="en-US" sz="1800" dirty="0"/>
              <a:t> </a:t>
            </a:r>
            <a:r>
              <a:rPr lang="en-US" sz="1800" dirty="0" err="1"/>
              <a:t>deklarasi</a:t>
            </a:r>
            <a:r>
              <a:rPr lang="en-US" sz="1800" dirty="0"/>
              <a:t> </a:t>
            </a:r>
            <a:r>
              <a:rPr lang="en-US" sz="1800" dirty="0" err="1"/>
              <a:t>pernyataan</a:t>
            </a:r>
            <a:r>
              <a:rPr lang="en-US" sz="1800" dirty="0"/>
              <a:t> </a:t>
            </a:r>
            <a:r>
              <a:rPr lang="en-US" sz="1800" dirty="0" err="1"/>
              <a:t>berikut</a:t>
            </a:r>
            <a:r>
              <a:rPr lang="en-US" sz="1800" dirty="0"/>
              <a:t> </a:t>
            </a:r>
            <a:r>
              <a:rPr lang="en-US" sz="1800" dirty="0" err="1"/>
              <a:t>ini</a:t>
            </a:r>
            <a:r>
              <a:rPr lang="en-US" sz="1800" dirty="0"/>
              <a:t>: </a:t>
            </a:r>
          </a:p>
          <a:p>
            <a:endParaRPr lang="en-US" sz="1800" dirty="0"/>
          </a:p>
          <a:p>
            <a:pPr marL="0" indent="0">
              <a:buNone/>
            </a:pPr>
            <a:r>
              <a:rPr lang="en-US" sz="1800" dirty="0"/>
              <a:t>Employee employee=new Manager(); </a:t>
            </a:r>
          </a:p>
          <a:p>
            <a:pPr marL="0" indent="0">
              <a:buNone/>
            </a:pPr>
            <a:r>
              <a:rPr lang="en-US" sz="1800" dirty="0"/>
              <a:t> </a:t>
            </a:r>
          </a:p>
          <a:p>
            <a:pPr marL="0" indent="0">
              <a:buNone/>
            </a:pPr>
            <a:r>
              <a:rPr lang="en-US" sz="1800" dirty="0" err="1"/>
              <a:t>dimana</a:t>
            </a:r>
            <a:r>
              <a:rPr lang="en-US" sz="1800" dirty="0"/>
              <a:t> Manager() </a:t>
            </a:r>
            <a:r>
              <a:rPr lang="en-US" sz="1800" dirty="0" err="1"/>
              <a:t>adalah</a:t>
            </a:r>
            <a:r>
              <a:rPr lang="en-US" sz="1800" dirty="0"/>
              <a:t> </a:t>
            </a:r>
            <a:r>
              <a:rPr lang="en-US" sz="1800" dirty="0" err="1"/>
              <a:t>kontruktor</a:t>
            </a:r>
            <a:r>
              <a:rPr lang="en-US" sz="1800" dirty="0"/>
              <a:t> </a:t>
            </a:r>
            <a:r>
              <a:rPr lang="en-US" sz="1800" dirty="0" err="1"/>
              <a:t>pada</a:t>
            </a:r>
            <a:r>
              <a:rPr lang="en-US" sz="1800" dirty="0"/>
              <a:t> class Manager yang </a:t>
            </a:r>
            <a:r>
              <a:rPr lang="en-US" sz="1800" dirty="0" err="1"/>
              <a:t>merupakan</a:t>
            </a:r>
            <a:r>
              <a:rPr lang="en-US" sz="1800" dirty="0"/>
              <a:t> subclass </a:t>
            </a:r>
            <a:r>
              <a:rPr lang="en-US" sz="1800" dirty="0" err="1"/>
              <a:t>dari</a:t>
            </a:r>
            <a:r>
              <a:rPr lang="en-US" sz="1800" dirty="0"/>
              <a:t> class Employee.</a:t>
            </a:r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800" y="-34119"/>
            <a:ext cx="1981200" cy="6892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773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7650" y="304800"/>
            <a:ext cx="7448550" cy="57912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4000" dirty="0" smtClean="0"/>
              <a:t>VIRTUAL METHOD INVOCATION</a:t>
            </a:r>
          </a:p>
          <a:p>
            <a:pPr marL="0" indent="0">
              <a:buNone/>
            </a:pPr>
            <a:r>
              <a:rPr lang="en-US" sz="1200" dirty="0" smtClean="0"/>
              <a:t>	Virtual </a:t>
            </a:r>
            <a:r>
              <a:rPr lang="en-US" sz="1200" dirty="0"/>
              <a:t>Method Invocation (VMI) </a:t>
            </a:r>
            <a:r>
              <a:rPr lang="en-US" sz="1200" dirty="0" err="1"/>
              <a:t>bisa</a:t>
            </a:r>
            <a:r>
              <a:rPr lang="en-US" sz="1200" dirty="0"/>
              <a:t> </a:t>
            </a:r>
            <a:r>
              <a:rPr lang="en-US" sz="1200" dirty="0" err="1"/>
              <a:t>terjadi</a:t>
            </a:r>
            <a:r>
              <a:rPr lang="en-US" sz="1200" dirty="0"/>
              <a:t> </a:t>
            </a:r>
            <a:r>
              <a:rPr lang="en-US" sz="1200" dirty="0" err="1"/>
              <a:t>jika</a:t>
            </a:r>
            <a:r>
              <a:rPr lang="en-US" sz="1200" dirty="0"/>
              <a:t> </a:t>
            </a:r>
            <a:r>
              <a:rPr lang="en-US" sz="1200" dirty="0" err="1"/>
              <a:t>terjadi</a:t>
            </a:r>
            <a:r>
              <a:rPr lang="en-US" sz="1200" dirty="0"/>
              <a:t> </a:t>
            </a:r>
            <a:r>
              <a:rPr lang="en-US" sz="1200" dirty="0" err="1"/>
              <a:t>polimorfisme</a:t>
            </a:r>
            <a:r>
              <a:rPr lang="en-US" sz="1200" dirty="0"/>
              <a:t> </a:t>
            </a:r>
            <a:r>
              <a:rPr lang="en-US" sz="1200" dirty="0" err="1"/>
              <a:t>dan</a:t>
            </a:r>
            <a:r>
              <a:rPr lang="en-US" sz="1200" dirty="0"/>
              <a:t> overriding. </a:t>
            </a:r>
            <a:r>
              <a:rPr lang="en-US" sz="1200" dirty="0" err="1"/>
              <a:t>Pada</a:t>
            </a:r>
            <a:r>
              <a:rPr lang="en-US" sz="1200" dirty="0"/>
              <a:t> </a:t>
            </a:r>
            <a:r>
              <a:rPr lang="en-US" sz="1200" dirty="0" err="1"/>
              <a:t>saat</a:t>
            </a:r>
            <a:r>
              <a:rPr lang="en-US" sz="1200" dirty="0"/>
              <a:t> </a:t>
            </a:r>
            <a:r>
              <a:rPr lang="en-US" sz="1200" dirty="0" err="1"/>
              <a:t>obyek</a:t>
            </a:r>
            <a:r>
              <a:rPr lang="en-US" sz="1200" dirty="0"/>
              <a:t> yang </a:t>
            </a:r>
            <a:r>
              <a:rPr lang="en-US" sz="1200" dirty="0" err="1"/>
              <a:t>sudah</a:t>
            </a:r>
            <a:r>
              <a:rPr lang="en-US" sz="1200" dirty="0"/>
              <a:t> </a:t>
            </a:r>
            <a:r>
              <a:rPr lang="en-US" sz="1200" dirty="0" err="1"/>
              <a:t>dibuat</a:t>
            </a:r>
            <a:r>
              <a:rPr lang="en-US" sz="1200" dirty="0"/>
              <a:t> </a:t>
            </a:r>
            <a:r>
              <a:rPr lang="en-US" sz="1200" dirty="0" err="1"/>
              <a:t>tersebut</a:t>
            </a:r>
            <a:r>
              <a:rPr lang="en-US" sz="1200" dirty="0"/>
              <a:t> </a:t>
            </a:r>
            <a:r>
              <a:rPr lang="en-US" sz="1200" dirty="0" err="1"/>
              <a:t>memanggil</a:t>
            </a:r>
            <a:r>
              <a:rPr lang="en-US" sz="1200" dirty="0"/>
              <a:t> overridden method </a:t>
            </a:r>
            <a:r>
              <a:rPr lang="en-US" sz="1200" dirty="0" err="1"/>
              <a:t>pada</a:t>
            </a:r>
            <a:r>
              <a:rPr lang="en-US" sz="1200" dirty="0"/>
              <a:t> parent class, </a:t>
            </a:r>
            <a:r>
              <a:rPr lang="en-US" sz="1200" dirty="0" err="1"/>
              <a:t>kompiler</a:t>
            </a:r>
            <a:r>
              <a:rPr lang="en-US" sz="1200" dirty="0"/>
              <a:t> Java </a:t>
            </a:r>
            <a:r>
              <a:rPr lang="en-US" sz="1200" dirty="0" err="1"/>
              <a:t>akan</a:t>
            </a:r>
            <a:r>
              <a:rPr lang="en-US" sz="1200" dirty="0"/>
              <a:t> </a:t>
            </a:r>
            <a:r>
              <a:rPr lang="en-US" sz="1200" dirty="0" err="1"/>
              <a:t>melakukan</a:t>
            </a:r>
            <a:r>
              <a:rPr lang="en-US" sz="1200" dirty="0"/>
              <a:t> invocation (</a:t>
            </a:r>
            <a:r>
              <a:rPr lang="en-US" sz="1200" dirty="0" err="1"/>
              <a:t>pemanggilan</a:t>
            </a:r>
            <a:r>
              <a:rPr lang="en-US" sz="1200" dirty="0"/>
              <a:t>) </a:t>
            </a:r>
            <a:r>
              <a:rPr lang="en-US" sz="1200" dirty="0" err="1"/>
              <a:t>terhadap</a:t>
            </a:r>
            <a:r>
              <a:rPr lang="en-US" sz="1200" dirty="0"/>
              <a:t> overriding method </a:t>
            </a:r>
            <a:r>
              <a:rPr lang="en-US" sz="1200" dirty="0" err="1"/>
              <a:t>pada</a:t>
            </a:r>
            <a:r>
              <a:rPr lang="en-US" sz="1200" dirty="0"/>
              <a:t> subclass, </a:t>
            </a:r>
            <a:r>
              <a:rPr lang="en-US" sz="1200" dirty="0" err="1"/>
              <a:t>dimana</a:t>
            </a:r>
            <a:r>
              <a:rPr lang="en-US" sz="1200" dirty="0"/>
              <a:t> yang </a:t>
            </a:r>
            <a:r>
              <a:rPr lang="en-US" sz="1200" dirty="0" err="1"/>
              <a:t>seharusnya</a:t>
            </a:r>
            <a:r>
              <a:rPr lang="en-US" sz="1200" dirty="0"/>
              <a:t> </a:t>
            </a:r>
            <a:r>
              <a:rPr lang="en-US" sz="1200" dirty="0" err="1"/>
              <a:t>dipanggil</a:t>
            </a:r>
            <a:r>
              <a:rPr lang="en-US" sz="1200" dirty="0"/>
              <a:t> </a:t>
            </a:r>
            <a:r>
              <a:rPr lang="en-US" sz="1200" dirty="0" err="1"/>
              <a:t>adalah</a:t>
            </a:r>
            <a:r>
              <a:rPr lang="en-US" sz="1200" dirty="0"/>
              <a:t> overridden method.</a:t>
            </a:r>
          </a:p>
          <a:p>
            <a:pPr marL="0" indent="0">
              <a:buNone/>
            </a:pPr>
            <a:r>
              <a:rPr lang="en-US" sz="1200" dirty="0" err="1"/>
              <a:t>Berikut</a:t>
            </a:r>
            <a:r>
              <a:rPr lang="en-US" sz="1200" dirty="0"/>
              <a:t> </a:t>
            </a:r>
            <a:r>
              <a:rPr lang="en-US" sz="1200" dirty="0" err="1"/>
              <a:t>contoh</a:t>
            </a:r>
            <a:r>
              <a:rPr lang="en-US" sz="1200" dirty="0"/>
              <a:t> </a:t>
            </a:r>
            <a:r>
              <a:rPr lang="en-US" sz="1200" dirty="0" err="1"/>
              <a:t>terjadinya</a:t>
            </a:r>
            <a:r>
              <a:rPr lang="en-US" sz="1200" dirty="0"/>
              <a:t> VMI: </a:t>
            </a:r>
          </a:p>
          <a:p>
            <a:pPr marL="0" indent="0">
              <a:buNone/>
            </a:pPr>
            <a:r>
              <a:rPr lang="en-US" sz="1200" dirty="0"/>
              <a:t> </a:t>
            </a:r>
          </a:p>
          <a:p>
            <a:pPr marL="0" indent="0">
              <a:buNone/>
            </a:pPr>
            <a:r>
              <a:rPr lang="id-ID" sz="1200" dirty="0"/>
              <a:t>class Parent { int x = </a:t>
            </a:r>
            <a:r>
              <a:rPr lang="id-ID" sz="1200" dirty="0" smtClean="0"/>
              <a:t>5;</a:t>
            </a:r>
            <a:endParaRPr lang="en-US" sz="1200" dirty="0" smtClean="0"/>
          </a:p>
          <a:p>
            <a:pPr marL="0" indent="0">
              <a:buNone/>
            </a:pPr>
            <a:r>
              <a:rPr lang="id-ID" sz="1200" dirty="0" smtClean="0"/>
              <a:t>  </a:t>
            </a:r>
            <a:r>
              <a:rPr lang="id-ID" sz="1200" dirty="0"/>
              <a:t>	public void Info() { </a:t>
            </a:r>
            <a:endParaRPr lang="en-US" sz="1200" dirty="0" smtClean="0"/>
          </a:p>
          <a:p>
            <a:pPr marL="0" indent="0">
              <a:buNone/>
            </a:pPr>
            <a:r>
              <a:rPr lang="id-ID" sz="1200" dirty="0"/>
              <a:t>		System.out.println("Ini class Parent"); </a:t>
            </a:r>
            <a:endParaRPr lang="en-US" sz="1200" dirty="0" smtClean="0"/>
          </a:p>
          <a:p>
            <a:pPr marL="0" indent="0">
              <a:buNone/>
            </a:pPr>
            <a:r>
              <a:rPr lang="id-ID" sz="1200" dirty="0"/>
              <a:t>	} </a:t>
            </a:r>
            <a:endParaRPr lang="en-US" sz="1200" dirty="0" smtClean="0"/>
          </a:p>
          <a:p>
            <a:pPr marL="0" indent="0">
              <a:buNone/>
            </a:pPr>
            <a:r>
              <a:rPr lang="id-ID" sz="1200" dirty="0" smtClean="0"/>
              <a:t>}  </a:t>
            </a:r>
            <a:endParaRPr lang="en-US" sz="1200" dirty="0" smtClean="0"/>
          </a:p>
          <a:p>
            <a:pPr marL="0" indent="0">
              <a:buNone/>
            </a:pPr>
            <a:r>
              <a:rPr lang="id-ID" sz="1200" dirty="0" smtClean="0"/>
              <a:t>class </a:t>
            </a:r>
            <a:r>
              <a:rPr lang="id-ID" sz="1200" dirty="0"/>
              <a:t>Child extends Parent </a:t>
            </a:r>
            <a:r>
              <a:rPr lang="id-ID" sz="1200" dirty="0" smtClean="0"/>
              <a:t>{</a:t>
            </a:r>
            <a:endParaRPr lang="en-US" sz="1200" dirty="0" smtClean="0"/>
          </a:p>
          <a:p>
            <a:pPr marL="0" indent="0">
              <a:buNone/>
            </a:pPr>
            <a:r>
              <a:rPr lang="id-ID" sz="1200" dirty="0" smtClean="0"/>
              <a:t> int </a:t>
            </a:r>
            <a:r>
              <a:rPr lang="id-ID" sz="1200" dirty="0"/>
              <a:t>x = 10; public void Info() </a:t>
            </a:r>
            <a:r>
              <a:rPr lang="id-ID" sz="1200" dirty="0" smtClean="0"/>
              <a:t>{</a:t>
            </a:r>
            <a:endParaRPr lang="en-US" sz="1200" dirty="0" smtClean="0"/>
          </a:p>
          <a:p>
            <a:pPr marL="0" indent="0">
              <a:buNone/>
            </a:pPr>
            <a:r>
              <a:rPr lang="id-ID" sz="1200" dirty="0" smtClean="0"/>
              <a:t>     </a:t>
            </a:r>
            <a:r>
              <a:rPr lang="id-ID" sz="1200" dirty="0"/>
              <a:t>		System.out.println("Ini class Child"); </a:t>
            </a:r>
            <a:endParaRPr lang="en-US" sz="1200" dirty="0" smtClean="0"/>
          </a:p>
          <a:p>
            <a:pPr marL="0" indent="0">
              <a:buNone/>
            </a:pPr>
            <a:r>
              <a:rPr lang="id-ID" sz="1200" dirty="0" smtClean="0"/>
              <a:t> </a:t>
            </a:r>
            <a:r>
              <a:rPr lang="id-ID" sz="1200" dirty="0"/>
              <a:t>	}  </a:t>
            </a:r>
            <a:endParaRPr lang="en-US" sz="1200" dirty="0" smtClean="0"/>
          </a:p>
          <a:p>
            <a:pPr marL="0" indent="0">
              <a:buNone/>
            </a:pPr>
            <a:r>
              <a:rPr lang="id-ID" sz="1200" dirty="0" smtClean="0"/>
              <a:t>}  </a:t>
            </a:r>
            <a:endParaRPr lang="en-US" sz="1200" dirty="0" smtClean="0"/>
          </a:p>
          <a:p>
            <a:pPr marL="0" indent="0">
              <a:buNone/>
            </a:pPr>
            <a:r>
              <a:rPr lang="id-ID" sz="1200" dirty="0" smtClean="0"/>
              <a:t>public </a:t>
            </a:r>
            <a:r>
              <a:rPr lang="id-ID" sz="1200" dirty="0"/>
              <a:t>class Tes </a:t>
            </a:r>
            <a:r>
              <a:rPr lang="id-ID" sz="1200" dirty="0" smtClean="0"/>
              <a:t>{</a:t>
            </a:r>
            <a:endParaRPr lang="en-US" sz="1200" dirty="0" smtClean="0"/>
          </a:p>
          <a:p>
            <a:pPr marL="0" indent="0">
              <a:buNone/>
            </a:pPr>
            <a:r>
              <a:rPr lang="id-ID" sz="1200" dirty="0" smtClean="0"/>
              <a:t> </a:t>
            </a:r>
            <a:r>
              <a:rPr lang="id-ID" sz="1200" dirty="0"/>
              <a:t>	public static void main(String args[]) { </a:t>
            </a:r>
            <a:endParaRPr lang="en-US" sz="1200" dirty="0" smtClean="0"/>
          </a:p>
          <a:p>
            <a:pPr marL="0" indent="0">
              <a:buNone/>
            </a:pPr>
            <a:r>
              <a:rPr lang="id-ID" sz="1200" dirty="0" smtClean="0"/>
              <a:t>  </a:t>
            </a:r>
            <a:r>
              <a:rPr lang="id-ID" sz="1200" dirty="0"/>
              <a:t>		Parent tes=new Child</a:t>
            </a:r>
            <a:r>
              <a:rPr lang="id-ID" sz="1200" dirty="0" smtClean="0"/>
              <a:t>();</a:t>
            </a:r>
            <a:endParaRPr lang="en-US" sz="1200" dirty="0" smtClean="0"/>
          </a:p>
          <a:p>
            <a:pPr marL="0" indent="0">
              <a:buNone/>
            </a:pPr>
            <a:r>
              <a:rPr lang="id-ID" sz="1200" dirty="0" smtClean="0"/>
              <a:t> </a:t>
            </a:r>
            <a:r>
              <a:rPr lang="id-ID" sz="1200" dirty="0"/>
              <a:t>		System.out.println("Nilai x = " + tes.x</a:t>
            </a:r>
            <a:r>
              <a:rPr lang="id-ID" sz="1200" dirty="0" smtClean="0"/>
              <a:t>);</a:t>
            </a:r>
            <a:endParaRPr lang="en-US" sz="1200" dirty="0" smtClean="0"/>
          </a:p>
          <a:p>
            <a:pPr marL="0" indent="0">
              <a:buNone/>
            </a:pPr>
            <a:r>
              <a:rPr lang="id-ID" sz="1200" dirty="0" smtClean="0"/>
              <a:t> </a:t>
            </a:r>
            <a:r>
              <a:rPr lang="id-ID" sz="1200" dirty="0"/>
              <a:t>		tes.Info();  	</a:t>
            </a:r>
            <a:endParaRPr lang="en-US" sz="1200" dirty="0" smtClean="0"/>
          </a:p>
          <a:p>
            <a:pPr marL="0" indent="0">
              <a:buNone/>
            </a:pPr>
            <a:r>
              <a:rPr lang="id-ID" sz="1200" dirty="0" smtClean="0"/>
              <a:t>} </a:t>
            </a:r>
            <a:endParaRPr lang="en-US" sz="1200" dirty="0" smtClean="0"/>
          </a:p>
          <a:p>
            <a:pPr marL="0" indent="0">
              <a:buNone/>
            </a:pPr>
            <a:r>
              <a:rPr lang="id-ID" sz="1200" dirty="0" smtClean="0"/>
              <a:t>}  </a:t>
            </a:r>
            <a:endParaRPr lang="en-US" sz="1200" dirty="0" smtClean="0"/>
          </a:p>
          <a:p>
            <a:pPr marL="0" indent="0">
              <a:buNone/>
            </a:pPr>
            <a:r>
              <a:rPr lang="en-US" sz="1200" dirty="0" smtClean="0"/>
              <a:t> </a:t>
            </a:r>
            <a:r>
              <a:rPr lang="en-US" sz="1200" dirty="0" err="1"/>
              <a:t>Hasil</a:t>
            </a:r>
            <a:r>
              <a:rPr lang="en-US" sz="1200" dirty="0"/>
              <a:t> </a:t>
            </a:r>
            <a:r>
              <a:rPr lang="en-US" sz="1200" dirty="0" err="1"/>
              <a:t>dari</a:t>
            </a:r>
            <a:r>
              <a:rPr lang="en-US" sz="1200" dirty="0"/>
              <a:t> running program </a:t>
            </a:r>
            <a:r>
              <a:rPr lang="en-US" sz="1200" dirty="0" err="1"/>
              <a:t>diatas</a:t>
            </a:r>
            <a:r>
              <a:rPr lang="en-US" sz="1200" dirty="0"/>
              <a:t> </a:t>
            </a:r>
            <a:r>
              <a:rPr lang="en-US" sz="1200" dirty="0" err="1"/>
              <a:t>adalah</a:t>
            </a:r>
            <a:r>
              <a:rPr lang="en-US" sz="1200" dirty="0"/>
              <a:t> </a:t>
            </a:r>
            <a:r>
              <a:rPr lang="en-US" sz="1200" dirty="0" err="1"/>
              <a:t>sebagai</a:t>
            </a:r>
            <a:r>
              <a:rPr lang="en-US" sz="1200" dirty="0"/>
              <a:t> </a:t>
            </a:r>
            <a:r>
              <a:rPr lang="en-US" sz="1200" dirty="0" err="1"/>
              <a:t>berikut</a:t>
            </a:r>
            <a:r>
              <a:rPr lang="en-US" sz="1200" dirty="0"/>
              <a:t>:</a:t>
            </a:r>
          </a:p>
          <a:p>
            <a:pPr marL="0" indent="0">
              <a:buNone/>
            </a:pPr>
            <a:endParaRPr lang="en-US" sz="1200" dirty="0" smtClean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571"/>
          <a:stretch/>
        </p:blipFill>
        <p:spPr>
          <a:xfrm>
            <a:off x="7696200" y="0"/>
            <a:ext cx="1436077" cy="6858000"/>
          </a:xfrm>
          <a:prstGeom prst="rect">
            <a:avLst/>
          </a:prstGeom>
        </p:spPr>
      </p:pic>
      <p:pic>
        <p:nvPicPr>
          <p:cNvPr id="18" name="Picture 17"/>
          <p:cNvPicPr/>
          <p:nvPr/>
        </p:nvPicPr>
        <p:blipFill>
          <a:blip r:embed="rId3"/>
          <a:stretch>
            <a:fillRect/>
          </a:stretch>
        </p:blipFill>
        <p:spPr>
          <a:xfrm>
            <a:off x="4267200" y="5410200"/>
            <a:ext cx="2428875" cy="58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440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85800"/>
            <a:ext cx="6781800" cy="5638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000" dirty="0" smtClean="0"/>
              <a:t>POLYMORPHIC ARGUMENTS</a:t>
            </a: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	</a:t>
            </a:r>
            <a:r>
              <a:rPr lang="en-US" sz="1400" dirty="0" smtClean="0"/>
              <a:t>Polymorphic </a:t>
            </a:r>
            <a:r>
              <a:rPr lang="en-US" sz="1400" dirty="0"/>
              <a:t>arguments </a:t>
            </a:r>
            <a:r>
              <a:rPr lang="en-US" sz="1400" dirty="0" err="1"/>
              <a:t>adalah</a:t>
            </a:r>
            <a:r>
              <a:rPr lang="en-US" sz="1400" dirty="0"/>
              <a:t> </a:t>
            </a:r>
            <a:r>
              <a:rPr lang="en-US" sz="1400" dirty="0" err="1"/>
              <a:t>tipe</a:t>
            </a:r>
            <a:r>
              <a:rPr lang="en-US" sz="1400" dirty="0"/>
              <a:t> </a:t>
            </a:r>
            <a:r>
              <a:rPr lang="en-US" sz="1400" dirty="0" err="1"/>
              <a:t>suatu</a:t>
            </a:r>
            <a:r>
              <a:rPr lang="en-US" sz="1400" dirty="0"/>
              <a:t> parameter yang </a:t>
            </a:r>
            <a:r>
              <a:rPr lang="en-US" sz="1400" dirty="0" err="1"/>
              <a:t>menerima</a:t>
            </a:r>
            <a:r>
              <a:rPr lang="en-US" sz="1400" dirty="0"/>
              <a:t> </a:t>
            </a:r>
            <a:r>
              <a:rPr lang="en-US" sz="1400" dirty="0" err="1"/>
              <a:t>suatu</a:t>
            </a:r>
            <a:r>
              <a:rPr lang="en-US" sz="1400" dirty="0"/>
              <a:t> </a:t>
            </a:r>
            <a:r>
              <a:rPr lang="en-US" sz="1400" dirty="0" err="1"/>
              <a:t>nilai</a:t>
            </a:r>
            <a:r>
              <a:rPr lang="en-US" sz="1400" dirty="0"/>
              <a:t> yang </a:t>
            </a:r>
            <a:r>
              <a:rPr lang="en-US" sz="1400" dirty="0" err="1"/>
              <a:t>bertipe</a:t>
            </a:r>
            <a:r>
              <a:rPr lang="en-US" sz="1400" dirty="0"/>
              <a:t> subclass-</a:t>
            </a:r>
            <a:r>
              <a:rPr lang="en-US" sz="1400" dirty="0" err="1"/>
              <a:t>nya</a:t>
            </a:r>
            <a:r>
              <a:rPr lang="en-US" sz="1400" dirty="0"/>
              <a:t>. </a:t>
            </a:r>
            <a:r>
              <a:rPr lang="en-US" sz="1400" dirty="0" err="1"/>
              <a:t>Berikut</a:t>
            </a:r>
            <a:r>
              <a:rPr lang="en-US" sz="1400" dirty="0"/>
              <a:t> </a:t>
            </a:r>
            <a:r>
              <a:rPr lang="en-US" sz="1400" dirty="0" err="1"/>
              <a:t>contoh</a:t>
            </a:r>
            <a:r>
              <a:rPr lang="en-US" sz="1400" dirty="0"/>
              <a:t> </a:t>
            </a:r>
            <a:r>
              <a:rPr lang="en-US" sz="1400" dirty="0" err="1"/>
              <a:t>dari</a:t>
            </a:r>
            <a:r>
              <a:rPr lang="en-US" sz="1400" dirty="0"/>
              <a:t> </a:t>
            </a:r>
            <a:r>
              <a:rPr lang="en-US" sz="1400" dirty="0" err="1"/>
              <a:t>polymorphics</a:t>
            </a:r>
            <a:r>
              <a:rPr lang="en-US" sz="1400" dirty="0"/>
              <a:t> arguments: </a:t>
            </a:r>
          </a:p>
          <a:p>
            <a:pPr marL="0" indent="0">
              <a:buNone/>
            </a:pPr>
            <a:r>
              <a:rPr lang="en-US" sz="1400" dirty="0"/>
              <a:t>class </a:t>
            </a:r>
            <a:r>
              <a:rPr lang="en-US" sz="1400" dirty="0" err="1"/>
              <a:t>Pegawai</a:t>
            </a:r>
            <a:r>
              <a:rPr lang="en-US" sz="1400" dirty="0"/>
              <a:t> { </a:t>
            </a:r>
          </a:p>
          <a:p>
            <a:pPr marL="0" indent="0">
              <a:buNone/>
            </a:pPr>
            <a:r>
              <a:rPr lang="en-US" sz="1400" dirty="0"/>
              <a:t> … </a:t>
            </a:r>
          </a:p>
          <a:p>
            <a:pPr marL="0" indent="0">
              <a:buNone/>
            </a:pPr>
            <a:r>
              <a:rPr lang="en-US" sz="1400" dirty="0"/>
              <a:t> }</a:t>
            </a:r>
          </a:p>
          <a:p>
            <a:pPr marL="0" indent="0">
              <a:buNone/>
            </a:pPr>
            <a:r>
              <a:rPr lang="en-US" sz="1400" dirty="0"/>
              <a:t>class </a:t>
            </a:r>
            <a:r>
              <a:rPr lang="en-US" sz="1400" dirty="0" err="1"/>
              <a:t>Manajer</a:t>
            </a:r>
            <a:r>
              <a:rPr lang="en-US" sz="1400" dirty="0"/>
              <a:t> extends </a:t>
            </a:r>
            <a:r>
              <a:rPr lang="en-US" sz="1400" dirty="0" err="1"/>
              <a:t>Pegawai</a:t>
            </a:r>
            <a:r>
              <a:rPr lang="en-US" sz="1400" dirty="0"/>
              <a:t> { </a:t>
            </a:r>
          </a:p>
          <a:p>
            <a:pPr marL="0" indent="0">
              <a:buNone/>
            </a:pPr>
            <a:r>
              <a:rPr lang="en-US" sz="1400" dirty="0"/>
              <a:t> … </a:t>
            </a:r>
          </a:p>
          <a:p>
            <a:pPr marL="0" indent="0">
              <a:buNone/>
            </a:pPr>
            <a:r>
              <a:rPr lang="en-US" sz="1400" dirty="0"/>
              <a:t> } </a:t>
            </a:r>
          </a:p>
          <a:p>
            <a:pPr marL="0" indent="0">
              <a:buNone/>
            </a:pPr>
            <a:r>
              <a:rPr lang="en-US" sz="1400" dirty="0"/>
              <a:t>public class </a:t>
            </a:r>
            <a:r>
              <a:rPr lang="en-US" sz="1400" dirty="0" err="1"/>
              <a:t>Tes</a:t>
            </a:r>
            <a:r>
              <a:rPr lang="en-US" sz="1400" dirty="0"/>
              <a:t> { </a:t>
            </a:r>
          </a:p>
          <a:p>
            <a:pPr marL="0" indent="0">
              <a:buNone/>
            </a:pPr>
            <a:r>
              <a:rPr lang="en-US" sz="1400" dirty="0"/>
              <a:t> public static void Proses(</a:t>
            </a:r>
            <a:r>
              <a:rPr lang="en-US" sz="1400" dirty="0" err="1"/>
              <a:t>Pegawai</a:t>
            </a:r>
            <a:r>
              <a:rPr lang="en-US" sz="1400" dirty="0"/>
              <a:t> peg) { </a:t>
            </a:r>
          </a:p>
          <a:p>
            <a:pPr marL="0" indent="0">
              <a:buNone/>
            </a:pPr>
            <a:r>
              <a:rPr lang="en-US" sz="1400" dirty="0"/>
              <a:t> … </a:t>
            </a:r>
          </a:p>
          <a:p>
            <a:pPr marL="0" indent="0">
              <a:buNone/>
            </a:pPr>
            <a:r>
              <a:rPr lang="en-US" sz="1400" dirty="0"/>
              <a:t>} </a:t>
            </a:r>
          </a:p>
          <a:p>
            <a:pPr marL="0" indent="0">
              <a:buNone/>
            </a:pPr>
            <a:r>
              <a:rPr lang="en-US" sz="1400" dirty="0"/>
              <a:t>public static void main(String </a:t>
            </a:r>
            <a:r>
              <a:rPr lang="en-US" sz="1400" dirty="0" err="1"/>
              <a:t>args</a:t>
            </a:r>
            <a:r>
              <a:rPr lang="en-US" sz="1400" dirty="0"/>
              <a:t>[]) { </a:t>
            </a:r>
          </a:p>
          <a:p>
            <a:pPr marL="0" indent="0">
              <a:buNone/>
            </a:pPr>
            <a:r>
              <a:rPr lang="en-US" sz="1400" dirty="0" err="1"/>
              <a:t>Manajer</a:t>
            </a:r>
            <a:r>
              <a:rPr lang="en-US" sz="1400" dirty="0"/>
              <a:t> man = new </a:t>
            </a:r>
            <a:r>
              <a:rPr lang="en-US" sz="1400" dirty="0" err="1"/>
              <a:t>Manajer</a:t>
            </a:r>
            <a:r>
              <a:rPr lang="en-US" sz="1400" dirty="0"/>
              <a:t>(); </a:t>
            </a:r>
          </a:p>
          <a:p>
            <a:pPr marL="0" indent="0">
              <a:buNone/>
            </a:pPr>
            <a:r>
              <a:rPr lang="en-US" sz="1400" dirty="0"/>
              <a:t>Proses(man); } </a:t>
            </a:r>
          </a:p>
          <a:p>
            <a:pPr marL="0" indent="0">
              <a:buNone/>
            </a:pPr>
            <a:r>
              <a:rPr lang="en-US" sz="1400" dirty="0"/>
              <a:t> </a:t>
            </a:r>
          </a:p>
          <a:p>
            <a:pPr marL="0" indent="0">
              <a:buNone/>
            </a:pPr>
            <a:r>
              <a:rPr lang="en-US" sz="1400" dirty="0"/>
              <a:t>}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800" y="-34119"/>
            <a:ext cx="1981200" cy="6892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956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4942" y="533400"/>
            <a:ext cx="7520940" cy="4724400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lang="en-US" sz="4000" dirty="0" smtClean="0"/>
              <a:t>INSTANCEOF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	</a:t>
            </a:r>
            <a:r>
              <a:rPr lang="en-US" sz="2000" dirty="0" err="1" smtClean="0"/>
              <a:t>Pernyataan</a:t>
            </a:r>
            <a:r>
              <a:rPr lang="en-US" sz="2000" dirty="0" smtClean="0"/>
              <a:t> </a:t>
            </a:r>
            <a:r>
              <a:rPr lang="en-US" sz="2000" dirty="0" err="1"/>
              <a:t>instanceof</a:t>
            </a:r>
            <a:r>
              <a:rPr lang="en-US" sz="2000" dirty="0"/>
              <a:t> </a:t>
            </a:r>
            <a:r>
              <a:rPr lang="en-US" sz="2000" dirty="0" err="1"/>
              <a:t>sangat</a:t>
            </a:r>
            <a:r>
              <a:rPr lang="en-US" sz="2000" dirty="0"/>
              <a:t> </a:t>
            </a:r>
            <a:r>
              <a:rPr lang="en-US" sz="2000" dirty="0" err="1"/>
              <a:t>berguna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mengetahui</a:t>
            </a:r>
            <a:r>
              <a:rPr lang="en-US" sz="2000" dirty="0"/>
              <a:t> </a:t>
            </a:r>
            <a:r>
              <a:rPr lang="en-US" sz="2000" dirty="0" err="1"/>
              <a:t>tipe</a:t>
            </a:r>
            <a:r>
              <a:rPr lang="en-US" sz="2000" dirty="0"/>
              <a:t> </a:t>
            </a:r>
            <a:r>
              <a:rPr lang="en-US" sz="2000" dirty="0" err="1"/>
              <a:t>asal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suatu</a:t>
            </a:r>
            <a:r>
              <a:rPr lang="en-US" sz="2000" dirty="0"/>
              <a:t> polymorphic arguments</a:t>
            </a:r>
            <a:r>
              <a:rPr lang="en-US" sz="2400" dirty="0"/>
              <a:t>.</a:t>
            </a:r>
          </a:p>
          <a:p>
            <a:pPr marL="0" lvl="0" indent="0">
              <a:buNone/>
            </a:pPr>
            <a:endParaRPr lang="en-US" sz="2400" dirty="0" smtClean="0"/>
          </a:p>
          <a:p>
            <a:pPr marL="0" lvl="0" indent="0">
              <a:buNone/>
            </a:pPr>
            <a:r>
              <a:rPr lang="en-US" dirty="0" smtClean="0"/>
              <a:t>PERBEDAAN ABSTRACT DAN INTERFACE</a:t>
            </a:r>
          </a:p>
          <a:p>
            <a:pPr marL="0" lvl="0" indent="0">
              <a:buNone/>
            </a:pPr>
            <a:endParaRPr lang="en-US" sz="24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26"/>
          <a:stretch/>
        </p:blipFill>
        <p:spPr>
          <a:xfrm>
            <a:off x="0" y="5562600"/>
            <a:ext cx="9144000" cy="1295399"/>
          </a:xfrm>
          <a:prstGeom prst="rect">
            <a:avLst/>
          </a:prstGeom>
        </p:spPr>
      </p:pic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4277299"/>
              </p:ext>
            </p:extLst>
          </p:nvPr>
        </p:nvGraphicFramePr>
        <p:xfrm>
          <a:off x="2232025" y="3733800"/>
          <a:ext cx="4679950" cy="14630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59560"/>
                <a:gridCol w="1560195"/>
                <a:gridCol w="1560195"/>
              </a:tblGrid>
              <a:tr h="18542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err="1">
                          <a:effectLst/>
                        </a:rPr>
                        <a:t>Komponen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Interface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Absctract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8036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Attribute 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Hanya berupa konstanta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Bebas memiliki tipe data apa saja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8036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Method 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Hanya berupa deklarasi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Boleh berupa deklarasi, boleh berupa method lengkap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147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Syntax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Seluruhnya absctract (berupa deklarasi)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err="1">
                          <a:effectLst/>
                        </a:rPr>
                        <a:t>Sebagian</a:t>
                      </a:r>
                      <a:r>
                        <a:rPr lang="en-US" sz="1000" dirty="0">
                          <a:effectLst/>
                        </a:rPr>
                        <a:t> abstract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9021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457201"/>
            <a:ext cx="7406517" cy="602388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000" dirty="0" smtClean="0"/>
              <a:t>INNER CLASS</a:t>
            </a:r>
          </a:p>
          <a:p>
            <a:pPr marL="0" indent="0">
              <a:buNone/>
            </a:pPr>
            <a:r>
              <a:rPr lang="en-US" sz="2000" dirty="0" smtClean="0"/>
              <a:t>	Inner </a:t>
            </a:r>
            <a:r>
              <a:rPr lang="en-US" sz="2000" dirty="0"/>
              <a:t>Class </a:t>
            </a:r>
            <a:r>
              <a:rPr lang="en-US" sz="2000" dirty="0" err="1"/>
              <a:t>adalah</a:t>
            </a:r>
            <a:r>
              <a:rPr lang="en-US" sz="2000" dirty="0"/>
              <a:t> </a:t>
            </a:r>
            <a:r>
              <a:rPr lang="en-US" sz="2000" dirty="0" err="1"/>
              <a:t>kelas</a:t>
            </a:r>
            <a:r>
              <a:rPr lang="en-US" sz="2000" dirty="0"/>
              <a:t> yang </a:t>
            </a:r>
            <a:r>
              <a:rPr lang="en-US" sz="2000" dirty="0" err="1"/>
              <a:t>disisipkan</a:t>
            </a:r>
            <a:r>
              <a:rPr lang="en-US" sz="2000" dirty="0"/>
              <a:t> di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kelas</a:t>
            </a:r>
            <a:r>
              <a:rPr lang="en-US" sz="2000" dirty="0"/>
              <a:t> yang lain. </a:t>
            </a:r>
            <a:r>
              <a:rPr lang="en-US" sz="2000" dirty="0" err="1"/>
              <a:t>Fungsi</a:t>
            </a:r>
            <a:r>
              <a:rPr lang="en-US" sz="2000" dirty="0"/>
              <a:t> </a:t>
            </a:r>
            <a:r>
              <a:rPr lang="en-US" sz="2000" dirty="0" err="1"/>
              <a:t>kelas</a:t>
            </a:r>
            <a:r>
              <a:rPr lang="en-US" sz="2000" dirty="0"/>
              <a:t> </a:t>
            </a:r>
            <a:r>
              <a:rPr lang="en-US" sz="2000" dirty="0" err="1"/>
              <a:t>sisipan</a:t>
            </a:r>
            <a:r>
              <a:rPr lang="en-US" sz="2000" dirty="0"/>
              <a:t> </a:t>
            </a:r>
            <a:r>
              <a:rPr lang="en-US" sz="2000" dirty="0" err="1"/>
              <a:t>ini</a:t>
            </a:r>
            <a:r>
              <a:rPr lang="en-US" sz="2000" dirty="0"/>
              <a:t> </a:t>
            </a:r>
            <a:r>
              <a:rPr lang="en-US" sz="2000" dirty="0" err="1"/>
              <a:t>adalah</a:t>
            </a:r>
            <a:r>
              <a:rPr lang="en-US" sz="2000" dirty="0"/>
              <a:t> </a:t>
            </a:r>
            <a:r>
              <a:rPr lang="en-US" sz="2000" dirty="0" err="1"/>
              <a:t>mendukung</a:t>
            </a:r>
            <a:r>
              <a:rPr lang="en-US" sz="2000" dirty="0"/>
              <a:t> </a:t>
            </a:r>
            <a:r>
              <a:rPr lang="en-US" sz="2000" dirty="0" err="1"/>
              <a:t>suatu</a:t>
            </a:r>
            <a:r>
              <a:rPr lang="en-US" sz="2000" dirty="0"/>
              <a:t> proses yang </a:t>
            </a:r>
            <a:r>
              <a:rPr lang="en-US" sz="2000" dirty="0" err="1"/>
              <a:t>akan</a:t>
            </a:r>
            <a:r>
              <a:rPr lang="en-US" sz="2000" dirty="0"/>
              <a:t> </a:t>
            </a:r>
            <a:r>
              <a:rPr lang="en-US" sz="2000" dirty="0" err="1"/>
              <a:t>dijalankan</a:t>
            </a:r>
            <a:r>
              <a:rPr lang="en-US" sz="2000" dirty="0"/>
              <a:t> </a:t>
            </a:r>
            <a:r>
              <a:rPr lang="en-US" sz="2000" dirty="0" err="1"/>
              <a:t>oleh</a:t>
            </a:r>
            <a:r>
              <a:rPr lang="en-US" sz="2000" dirty="0"/>
              <a:t> </a:t>
            </a:r>
            <a:r>
              <a:rPr lang="en-US" sz="2000" dirty="0" err="1"/>
              <a:t>kelas</a:t>
            </a:r>
            <a:r>
              <a:rPr lang="en-US" sz="2000" dirty="0"/>
              <a:t> </a:t>
            </a:r>
            <a:r>
              <a:rPr lang="en-US" sz="2000" dirty="0" err="1"/>
              <a:t>utamanya</a:t>
            </a:r>
            <a:r>
              <a:rPr lang="en-US" sz="2000" dirty="0"/>
              <a:t>. Inner Class </a:t>
            </a:r>
            <a:r>
              <a:rPr lang="en-US" sz="2000" dirty="0" err="1"/>
              <a:t>bersifat</a:t>
            </a:r>
            <a:r>
              <a:rPr lang="en-US" sz="2000" dirty="0"/>
              <a:t> </a:t>
            </a:r>
            <a:r>
              <a:rPr lang="en-US" sz="2000" dirty="0" err="1"/>
              <a:t>tersarang</a:t>
            </a:r>
            <a:r>
              <a:rPr lang="en-US" sz="2000" dirty="0"/>
              <a:t> </a:t>
            </a:r>
            <a:r>
              <a:rPr lang="en-US" sz="2000" dirty="0" err="1"/>
              <a:t>terhadap</a:t>
            </a:r>
            <a:r>
              <a:rPr lang="en-US" sz="2000" dirty="0"/>
              <a:t> </a:t>
            </a:r>
            <a:r>
              <a:rPr lang="en-US" sz="2000" dirty="0" err="1"/>
              <a:t>kelas</a:t>
            </a:r>
            <a:r>
              <a:rPr lang="en-US" sz="2000" dirty="0"/>
              <a:t> – </a:t>
            </a:r>
            <a:r>
              <a:rPr lang="en-US" sz="2000" dirty="0" err="1"/>
              <a:t>kelas</a:t>
            </a:r>
            <a:r>
              <a:rPr lang="en-US" sz="2000" dirty="0"/>
              <a:t> </a:t>
            </a:r>
            <a:r>
              <a:rPr lang="en-US" sz="2000" dirty="0" err="1"/>
              <a:t>utamanya</a:t>
            </a:r>
            <a:r>
              <a:rPr lang="en-US" sz="2000" dirty="0"/>
              <a:t>, </a:t>
            </a:r>
            <a:r>
              <a:rPr lang="en-US" sz="2000" dirty="0" err="1"/>
              <a:t>seperti</a:t>
            </a:r>
            <a:r>
              <a:rPr lang="en-US" sz="2000" dirty="0"/>
              <a:t> </a:t>
            </a:r>
            <a:r>
              <a:rPr lang="en-US" sz="2000" dirty="0" err="1"/>
              <a:t>halnya</a:t>
            </a:r>
            <a:r>
              <a:rPr lang="en-US" sz="2000" dirty="0"/>
              <a:t> </a:t>
            </a:r>
            <a:r>
              <a:rPr lang="en-US" sz="2000" dirty="0" err="1"/>
              <a:t>blok</a:t>
            </a:r>
            <a:r>
              <a:rPr lang="en-US" sz="2000" dirty="0"/>
              <a:t> </a:t>
            </a:r>
            <a:r>
              <a:rPr lang="en-US" sz="2000" dirty="0" err="1"/>
              <a:t>penyeleksian</a:t>
            </a:r>
            <a:r>
              <a:rPr lang="en-US" sz="2000" dirty="0"/>
              <a:t> (if, for) yang </a:t>
            </a:r>
            <a:r>
              <a:rPr lang="en-US" sz="2000" dirty="0" err="1"/>
              <a:t>tersarang</a:t>
            </a:r>
            <a:r>
              <a:rPr lang="en-US" sz="2000" dirty="0"/>
              <a:t> </a:t>
            </a:r>
            <a:r>
              <a:rPr lang="en-US" sz="2000" dirty="0" err="1"/>
              <a:t>pada</a:t>
            </a:r>
            <a:r>
              <a:rPr lang="en-US" sz="2000" dirty="0"/>
              <a:t> </a:t>
            </a:r>
            <a:r>
              <a:rPr lang="en-US" sz="2000" dirty="0" err="1"/>
              <a:t>blok</a:t>
            </a:r>
            <a:r>
              <a:rPr lang="en-US" sz="2000" dirty="0"/>
              <a:t> </a:t>
            </a:r>
            <a:r>
              <a:rPr lang="en-US" sz="2000" dirty="0" err="1"/>
              <a:t>penyeleksian</a:t>
            </a:r>
            <a:r>
              <a:rPr lang="en-US" sz="2000" dirty="0"/>
              <a:t> </a:t>
            </a:r>
            <a:r>
              <a:rPr lang="en-US" sz="2000" dirty="0" err="1"/>
              <a:t>lainnya</a:t>
            </a:r>
            <a:r>
              <a:rPr lang="en-US" sz="2000" dirty="0"/>
              <a:t> </a:t>
            </a:r>
            <a:r>
              <a:rPr lang="en-US" sz="2000" dirty="0" err="1"/>
              <a:t>atau</a:t>
            </a:r>
            <a:r>
              <a:rPr lang="en-US" sz="2000" dirty="0"/>
              <a:t> method yang </a:t>
            </a:r>
            <a:r>
              <a:rPr lang="en-US" sz="2000" dirty="0" err="1"/>
              <a:t>tersarang</a:t>
            </a:r>
            <a:r>
              <a:rPr lang="en-US" sz="2000" dirty="0"/>
              <a:t> </a:t>
            </a:r>
            <a:r>
              <a:rPr lang="en-US" sz="2000" dirty="0" err="1"/>
              <a:t>pada</a:t>
            </a:r>
            <a:r>
              <a:rPr lang="en-US" sz="2000" dirty="0"/>
              <a:t> method </a:t>
            </a:r>
            <a:r>
              <a:rPr lang="en-US" sz="2000" dirty="0" err="1"/>
              <a:t>lainnya</a:t>
            </a:r>
            <a:r>
              <a:rPr lang="en-US" sz="2000" dirty="0"/>
              <a:t>. </a:t>
            </a:r>
            <a:r>
              <a:rPr lang="en-US" sz="2000" dirty="0" err="1"/>
              <a:t>Analogi</a:t>
            </a:r>
            <a:r>
              <a:rPr lang="en-US" sz="2000" dirty="0"/>
              <a:t> Inner Class. </a:t>
            </a:r>
          </a:p>
          <a:p>
            <a:pPr marL="0" indent="0">
              <a:buNone/>
            </a:pPr>
            <a:r>
              <a:rPr lang="en-US" sz="2000" dirty="0" smtClean="0"/>
              <a:t>	Inner </a:t>
            </a:r>
            <a:r>
              <a:rPr lang="en-US" sz="2000" dirty="0"/>
              <a:t>Class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dianalogikan</a:t>
            </a:r>
            <a:r>
              <a:rPr lang="en-US" sz="2000" dirty="0"/>
              <a:t> </a:t>
            </a:r>
            <a:r>
              <a:rPr lang="en-US" sz="2000" dirty="0" err="1"/>
              <a:t>sebagi</a:t>
            </a:r>
            <a:r>
              <a:rPr lang="en-US" sz="2000" dirty="0"/>
              <a:t> </a:t>
            </a:r>
            <a:r>
              <a:rPr lang="en-US" sz="2000" dirty="0" err="1"/>
              <a:t>hubungan</a:t>
            </a:r>
            <a:r>
              <a:rPr lang="en-US" sz="2000" dirty="0"/>
              <a:t> </a:t>
            </a:r>
            <a:r>
              <a:rPr lang="en-US" sz="2000" dirty="0" err="1"/>
              <a:t>antara</a:t>
            </a:r>
            <a:r>
              <a:rPr lang="en-US" sz="2000" dirty="0"/>
              <a:t> </a:t>
            </a:r>
            <a:r>
              <a:rPr lang="en-US" sz="2000" dirty="0" err="1"/>
              <a:t>manusia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paru</a:t>
            </a:r>
            <a:r>
              <a:rPr lang="en-US" sz="2000" dirty="0"/>
              <a:t> – </a:t>
            </a:r>
            <a:r>
              <a:rPr lang="en-US" sz="2000" dirty="0" err="1"/>
              <a:t>paru</a:t>
            </a:r>
            <a:r>
              <a:rPr lang="en-US" sz="2000" dirty="0"/>
              <a:t>. </a:t>
            </a:r>
            <a:r>
              <a:rPr lang="en-US" sz="2000" dirty="0" err="1"/>
              <a:t>Setiap</a:t>
            </a:r>
            <a:r>
              <a:rPr lang="en-US" sz="2000" dirty="0"/>
              <a:t> </a:t>
            </a:r>
            <a:r>
              <a:rPr lang="en-US" sz="2000" dirty="0" err="1"/>
              <a:t>manusia</a:t>
            </a:r>
            <a:r>
              <a:rPr lang="en-US" sz="2000" dirty="0"/>
              <a:t> </a:t>
            </a:r>
            <a:r>
              <a:rPr lang="en-US" sz="2000" dirty="0" err="1"/>
              <a:t>pasti</a:t>
            </a:r>
            <a:r>
              <a:rPr lang="en-US" sz="2000" dirty="0"/>
              <a:t> </a:t>
            </a:r>
            <a:r>
              <a:rPr lang="en-US" sz="2000" dirty="0" err="1"/>
              <a:t>bernafas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menggunakan</a:t>
            </a:r>
            <a:r>
              <a:rPr lang="en-US" sz="2000" dirty="0"/>
              <a:t> </a:t>
            </a:r>
            <a:r>
              <a:rPr lang="en-US" sz="2000" dirty="0" err="1"/>
              <a:t>paru</a:t>
            </a:r>
            <a:r>
              <a:rPr lang="en-US" sz="2000" dirty="0"/>
              <a:t> – </a:t>
            </a:r>
            <a:r>
              <a:rPr lang="en-US" sz="2000" dirty="0" err="1"/>
              <a:t>paru</a:t>
            </a:r>
            <a:r>
              <a:rPr lang="en-US" sz="2000" dirty="0"/>
              <a:t>.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hal</a:t>
            </a:r>
            <a:r>
              <a:rPr lang="en-US" sz="2000" dirty="0"/>
              <a:t> </a:t>
            </a:r>
            <a:r>
              <a:rPr lang="en-US" sz="2000" dirty="0" err="1"/>
              <a:t>ini</a:t>
            </a:r>
            <a:r>
              <a:rPr lang="en-US" sz="2000" dirty="0"/>
              <a:t> </a:t>
            </a:r>
            <a:r>
              <a:rPr lang="en-US" sz="2000" dirty="0" err="1"/>
              <a:t>berarti</a:t>
            </a:r>
            <a:r>
              <a:rPr lang="en-US" sz="2000" dirty="0"/>
              <a:t> </a:t>
            </a:r>
            <a:r>
              <a:rPr lang="en-US" sz="2000" dirty="0" err="1"/>
              <a:t>kinerja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paru</a:t>
            </a:r>
            <a:r>
              <a:rPr lang="en-US" sz="2000" dirty="0"/>
              <a:t> – </a:t>
            </a:r>
            <a:r>
              <a:rPr lang="en-US" sz="2000" dirty="0" err="1"/>
              <a:t>paru</a:t>
            </a:r>
            <a:r>
              <a:rPr lang="en-US" sz="2000" dirty="0"/>
              <a:t> </a:t>
            </a:r>
            <a:r>
              <a:rPr lang="en-US" sz="2000" dirty="0" err="1"/>
              <a:t>turut</a:t>
            </a:r>
            <a:r>
              <a:rPr lang="en-US" sz="2000" dirty="0"/>
              <a:t> </a:t>
            </a:r>
            <a:r>
              <a:rPr lang="en-US" sz="2000" dirty="0" err="1"/>
              <a:t>mendukung</a:t>
            </a:r>
            <a:r>
              <a:rPr lang="en-US" sz="2000" dirty="0"/>
              <a:t>/</a:t>
            </a:r>
            <a:r>
              <a:rPr lang="en-US" sz="2000" dirty="0" err="1"/>
              <a:t>menetukan</a:t>
            </a:r>
            <a:r>
              <a:rPr lang="en-US" sz="2000" dirty="0"/>
              <a:t> </a:t>
            </a:r>
            <a:r>
              <a:rPr lang="en-US" sz="2000" dirty="0" err="1"/>
              <a:t>kinerja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manusia</a:t>
            </a:r>
            <a:r>
              <a:rPr lang="en-US" sz="2000" dirty="0"/>
              <a:t>.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bahasa</a:t>
            </a:r>
            <a:r>
              <a:rPr lang="en-US" sz="2000" dirty="0"/>
              <a:t> </a:t>
            </a:r>
            <a:r>
              <a:rPr lang="en-US" sz="2000" dirty="0" err="1"/>
              <a:t>pemrograman</a:t>
            </a:r>
            <a:r>
              <a:rPr lang="en-US" sz="2000" dirty="0"/>
              <a:t> </a:t>
            </a:r>
            <a:r>
              <a:rPr lang="en-US" sz="2000" dirty="0" err="1"/>
              <a:t>berorientasi</a:t>
            </a:r>
            <a:r>
              <a:rPr lang="en-US" sz="2000" dirty="0"/>
              <a:t> </a:t>
            </a:r>
            <a:r>
              <a:rPr lang="en-US" sz="2000" dirty="0" err="1"/>
              <a:t>objek</a:t>
            </a:r>
            <a:r>
              <a:rPr lang="en-US" sz="2000" dirty="0"/>
              <a:t> </a:t>
            </a:r>
            <a:r>
              <a:rPr lang="en-US" sz="2000" dirty="0" err="1"/>
              <a:t>manusia</a:t>
            </a:r>
            <a:r>
              <a:rPr lang="en-US" sz="2000" dirty="0"/>
              <a:t>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dikatakan</a:t>
            </a:r>
            <a:r>
              <a:rPr lang="en-US" sz="2000" dirty="0"/>
              <a:t> </a:t>
            </a:r>
            <a:r>
              <a:rPr lang="en-US" sz="2000" dirty="0" err="1"/>
              <a:t>sebagai</a:t>
            </a:r>
            <a:r>
              <a:rPr lang="en-US" sz="2000" dirty="0"/>
              <a:t> outer class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paru</a:t>
            </a:r>
            <a:r>
              <a:rPr lang="en-US" sz="2000" dirty="0"/>
              <a:t> – </a:t>
            </a:r>
            <a:r>
              <a:rPr lang="en-US" sz="2000" dirty="0" err="1"/>
              <a:t>paru</a:t>
            </a:r>
            <a:r>
              <a:rPr lang="en-US" sz="2000" dirty="0"/>
              <a:t> </a:t>
            </a:r>
            <a:r>
              <a:rPr lang="en-US" sz="2000" dirty="0" err="1"/>
              <a:t>sebagai</a:t>
            </a:r>
            <a:r>
              <a:rPr lang="en-US" sz="2000" dirty="0"/>
              <a:t> inner class-</a:t>
            </a:r>
            <a:r>
              <a:rPr lang="en-US" sz="2000" dirty="0" err="1"/>
              <a:t>nya</a:t>
            </a:r>
            <a:endParaRPr lang="en-US" sz="2000" dirty="0"/>
          </a:p>
          <a:p>
            <a:pPr marL="0" lvl="0" indent="0" algn="just">
              <a:buNone/>
            </a:pPr>
            <a:endParaRPr lang="en-US" sz="2000" b="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26"/>
          <a:stretch/>
        </p:blipFill>
        <p:spPr>
          <a:xfrm>
            <a:off x="0" y="5181601"/>
            <a:ext cx="9144000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28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518</TotalTime>
  <Words>82</Words>
  <Application>Microsoft Office PowerPoint</Application>
  <PresentationFormat>On-screen Show (4:3)</PresentationFormat>
  <Paragraphs>104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Seminar Kesekretariatan Biro Administrasi dan Kesekretariatan  BE Himatif FMIPA Unpad</dc:title>
  <dc:creator>Asus</dc:creator>
  <cp:lastModifiedBy>User</cp:lastModifiedBy>
  <cp:revision>43</cp:revision>
  <dcterms:created xsi:type="dcterms:W3CDTF">2015-02-22T13:19:33Z</dcterms:created>
  <dcterms:modified xsi:type="dcterms:W3CDTF">2017-10-08T15:17:09Z</dcterms:modified>
</cp:coreProperties>
</file>