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87" r:id="rId6"/>
    <p:sldId id="288" r:id="rId7"/>
    <p:sldId id="267" r:id="rId8"/>
    <p:sldId id="280" r:id="rId9"/>
    <p:sldId id="281" r:id="rId10"/>
    <p:sldId id="282"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64" r:id="rId24"/>
    <p:sldId id="259" r:id="rId25"/>
    <p:sldId id="260" r:id="rId26"/>
    <p:sldId id="261" r:id="rId27"/>
    <p:sldId id="263" r:id="rId28"/>
    <p:sldId id="284" r:id="rId29"/>
    <p:sldId id="286" r:id="rId30"/>
    <p:sldId id="283" r:id="rId31"/>
    <p:sldId id="285" r:id="rId32"/>
    <p:sldId id="265" r:id="rId33"/>
    <p:sldId id="266"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AD83F7D-D4CA-4245-BD68-E5B5A98A7EFA}" type="datetimeFigureOut">
              <a:rPr lang="id-ID" smtClean="0"/>
              <a:t>26/10/2017</a:t>
            </a:fld>
            <a:endParaRPr lang="id-ID"/>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id-ID"/>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694B928-AB34-4584-A642-20FBDB984D16}" type="slidenum">
              <a:rPr lang="id-ID" smtClean="0"/>
              <a:t>‹#›</a:t>
            </a:fld>
            <a:endParaRPr lang="id-ID"/>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83F7D-D4CA-4245-BD68-E5B5A98A7EFA}"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83F7D-D4CA-4245-BD68-E5B5A98A7EFA}"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D83F7D-D4CA-4245-BD68-E5B5A98A7EFA}"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83F7D-D4CA-4245-BD68-E5B5A98A7EFA}"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AD83F7D-D4CA-4245-BD68-E5B5A98A7EFA}"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94B928-AB34-4584-A642-20FBDB984D16}" type="slidenum">
              <a:rPr lang="id-ID" smtClean="0"/>
              <a:t>‹#›</a:t>
            </a:fld>
            <a:endParaRPr lang="id-ID"/>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D83F7D-D4CA-4245-BD68-E5B5A98A7EFA}" type="datetimeFigureOut">
              <a:rPr lang="id-ID" smtClean="0"/>
              <a:t>26/10/2017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D83F7D-D4CA-4245-BD68-E5B5A98A7EFA}" type="datetimeFigureOut">
              <a:rPr lang="id-ID" smtClean="0"/>
              <a:t>26/10/2017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83F7D-D4CA-4245-BD68-E5B5A98A7EFA}" type="datetimeFigureOut">
              <a:rPr lang="id-ID" smtClean="0"/>
              <a:t>26/10/2017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AD83F7D-D4CA-4245-BD68-E5B5A98A7EFA}" type="datetimeFigureOut">
              <a:rPr lang="id-ID" smtClean="0"/>
              <a:t>26/10/2017</a:t>
            </a:fld>
            <a:endParaRPr lang="id-ID"/>
          </a:p>
        </p:txBody>
      </p:sp>
      <p:sp>
        <p:nvSpPr>
          <p:cNvPr id="7" name="Slide Number Placeholder 6"/>
          <p:cNvSpPr>
            <a:spLocks noGrp="1"/>
          </p:cNvSpPr>
          <p:nvPr>
            <p:ph type="sldNum" sz="quarter" idx="12"/>
          </p:nvPr>
        </p:nvSpPr>
        <p:spPr/>
        <p:txBody>
          <a:bodyPr/>
          <a:lstStyle/>
          <a:p>
            <a:fld id="{C694B928-AB34-4584-A642-20FBDB984D16}" type="slidenum">
              <a:rPr lang="id-ID" smtClean="0"/>
              <a:t>‹#›</a:t>
            </a:fld>
            <a:endParaRPr lang="id-ID"/>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83F7D-D4CA-4245-BD68-E5B5A98A7EFA}" type="datetimeFigureOut">
              <a:rPr lang="id-ID" smtClean="0"/>
              <a:t>26/10/2017</a:t>
            </a:fld>
            <a:endParaRPr lang="id-ID"/>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7" name="Slide Number Placeholder 6"/>
          <p:cNvSpPr>
            <a:spLocks noGrp="1"/>
          </p:cNvSpPr>
          <p:nvPr>
            <p:ph type="sldNum" sz="quarter" idx="12"/>
          </p:nvPr>
        </p:nvSpPr>
        <p:spPr/>
        <p:txBody>
          <a:bodyPr/>
          <a:lstStyle/>
          <a:p>
            <a:fld id="{C694B928-AB34-4584-A642-20FBDB984D16}"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AD83F7D-D4CA-4245-BD68-E5B5A98A7EFA}" type="datetimeFigureOut">
              <a:rPr lang="id-ID" smtClean="0"/>
              <a:t>26/10/2017</a:t>
            </a:fld>
            <a:endParaRPr lang="id-ID"/>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694B928-AB34-4584-A642-20FBDB984D16}"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download.oracle.com/javase/1.5.0/docs/api/java/util/TreeMap.html" TargetMode="External"/><Relationship Id="rId3" Type="http://schemas.openxmlformats.org/officeDocument/2006/relationships/hyperlink" Target="http://download.oracle.com/javase/1.5.0/docs/api/java/util/TreeSet.html" TargetMode="External"/><Relationship Id="rId7" Type="http://schemas.openxmlformats.org/officeDocument/2006/relationships/hyperlink" Target="http://download.oracle.com/javase/1.5.0/docs/api/java/util/HashMap.html" TargetMode="External"/><Relationship Id="rId2" Type="http://schemas.openxmlformats.org/officeDocument/2006/relationships/hyperlink" Target="http://download.oracle.com/javase/1.5.0/docs/api/java/util/HashSet.html" TargetMode="External"/><Relationship Id="rId1" Type="http://schemas.openxmlformats.org/officeDocument/2006/relationships/slideLayout" Target="../slideLayouts/slideLayout2.xml"/><Relationship Id="rId6" Type="http://schemas.openxmlformats.org/officeDocument/2006/relationships/hyperlink" Target="http://download.oracle.com/javase/1.5.0/docs/api/java/util/LinkedList.html" TargetMode="External"/><Relationship Id="rId5" Type="http://schemas.openxmlformats.org/officeDocument/2006/relationships/hyperlink" Target="http://download.oracle.com/javase/1.5.0/docs/api/java/util/ArrayList.html" TargetMode="External"/><Relationship Id="rId4" Type="http://schemas.openxmlformats.org/officeDocument/2006/relationships/hyperlink" Target="http://download.oracle.com/javase/1.5.0/docs/api/java/util/LinkedHashSet.html" TargetMode="External"/><Relationship Id="rId9" Type="http://schemas.openxmlformats.org/officeDocument/2006/relationships/hyperlink" Target="http://download.oracle.com/javase/1.5.0/docs/api/java/util/LinkedHashMap.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8024" y="260648"/>
            <a:ext cx="3313355" cy="1702160"/>
          </a:xfrm>
        </p:spPr>
        <p:txBody>
          <a:bodyPr/>
          <a:lstStyle/>
          <a:p>
            <a:r>
              <a:rPr lang="id-ID" dirty="0" smtClean="0"/>
              <a:t>Collection</a:t>
            </a:r>
            <a:endParaRPr lang="id-ID" dirty="0"/>
          </a:p>
        </p:txBody>
      </p:sp>
      <p:sp>
        <p:nvSpPr>
          <p:cNvPr id="3" name="Subtitle 2"/>
          <p:cNvSpPr>
            <a:spLocks noGrp="1"/>
          </p:cNvSpPr>
          <p:nvPr>
            <p:ph type="subTitle" idx="1"/>
          </p:nvPr>
        </p:nvSpPr>
        <p:spPr>
          <a:xfrm>
            <a:off x="4716016" y="2348880"/>
            <a:ext cx="3327152" cy="3600400"/>
          </a:xfrm>
        </p:spPr>
        <p:txBody>
          <a:bodyPr>
            <a:normAutofit lnSpcReduction="10000"/>
          </a:bodyPr>
          <a:lstStyle/>
          <a:p>
            <a:r>
              <a:rPr lang="id-ID" dirty="0" smtClean="0"/>
              <a:t>Anggota Kelompok</a:t>
            </a:r>
          </a:p>
          <a:p>
            <a:pPr marL="285750" indent="-285750">
              <a:buFont typeface="Wingdings" pitchFamily="2" charset="2"/>
              <a:buChar char="§"/>
            </a:pPr>
            <a:r>
              <a:rPr lang="id-ID" dirty="0" smtClean="0"/>
              <a:t>Angga Kresnabayu</a:t>
            </a:r>
          </a:p>
          <a:p>
            <a:r>
              <a:rPr lang="id-ID" dirty="0" smtClean="0"/>
              <a:t>(140810160001)</a:t>
            </a:r>
          </a:p>
          <a:p>
            <a:pPr marL="285750" indent="-285750">
              <a:buFont typeface="Wingdings" pitchFamily="2" charset="2"/>
              <a:buChar char="§"/>
            </a:pPr>
            <a:r>
              <a:rPr lang="id-ID" dirty="0" smtClean="0"/>
              <a:t>Fauzi F N </a:t>
            </a:r>
          </a:p>
          <a:p>
            <a:r>
              <a:rPr lang="id-ID" dirty="0" smtClean="0"/>
              <a:t>(140810160007)</a:t>
            </a:r>
          </a:p>
          <a:p>
            <a:pPr marL="285750" indent="-285750">
              <a:buFont typeface="Arial" pitchFamily="34" charset="0"/>
              <a:buChar char="•"/>
            </a:pPr>
            <a:r>
              <a:rPr lang="id-ID" dirty="0" smtClean="0"/>
              <a:t>Muhammad Raihan</a:t>
            </a:r>
          </a:p>
          <a:p>
            <a:r>
              <a:rPr lang="id-ID" dirty="0" smtClean="0"/>
              <a:t>(1408101600013)</a:t>
            </a:r>
          </a:p>
          <a:p>
            <a:pPr marL="285750" indent="-285750">
              <a:buFont typeface="Arial" pitchFamily="34" charset="0"/>
              <a:buChar char="•"/>
            </a:pPr>
            <a:r>
              <a:rPr lang="id-ID" dirty="0" smtClean="0"/>
              <a:t>Viqri Febrian</a:t>
            </a:r>
          </a:p>
          <a:p>
            <a:r>
              <a:rPr lang="id-ID" dirty="0" smtClean="0"/>
              <a:t>(140810160027)</a:t>
            </a:r>
          </a:p>
          <a:p>
            <a:pPr marL="285750" indent="-285750">
              <a:buFont typeface="Arial" pitchFamily="34" charset="0"/>
              <a:buChar char="•"/>
            </a:pPr>
            <a:r>
              <a:rPr lang="id-ID" dirty="0" smtClean="0"/>
              <a:t>Rafidghadah D</a:t>
            </a:r>
          </a:p>
          <a:p>
            <a:r>
              <a:rPr lang="id-ID" dirty="0" smtClean="0"/>
              <a:t>(140810160037)</a:t>
            </a:r>
            <a:endParaRPr lang="id-ID" dirty="0"/>
          </a:p>
        </p:txBody>
      </p:sp>
    </p:spTree>
    <p:extLst>
      <p:ext uri="{BB962C8B-B14F-4D97-AF65-F5344CB8AC3E}">
        <p14:creationId xmlns:p14="http://schemas.microsoft.com/office/powerpoint/2010/main" val="268636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0235"/>
            <a:ext cx="7024744" cy="1143000"/>
          </a:xfrm>
        </p:spPr>
        <p:txBody>
          <a:bodyPr/>
          <a:lstStyle/>
          <a:p>
            <a:r>
              <a:rPr lang="id-ID" dirty="0" smtClean="0"/>
              <a:t>Map</a:t>
            </a:r>
            <a:endParaRPr lang="id-ID" dirty="0"/>
          </a:p>
        </p:txBody>
      </p:sp>
      <p:sp>
        <p:nvSpPr>
          <p:cNvPr id="3" name="Content Placeholder 2"/>
          <p:cNvSpPr>
            <a:spLocks noGrp="1"/>
          </p:cNvSpPr>
          <p:nvPr>
            <p:ph idx="1"/>
          </p:nvPr>
        </p:nvSpPr>
        <p:spPr>
          <a:xfrm>
            <a:off x="755576" y="1268760"/>
            <a:ext cx="6777317" cy="3508977"/>
          </a:xfrm>
        </p:spPr>
        <p:txBody>
          <a:bodyPr>
            <a:normAutofit fontScale="92500"/>
          </a:bodyPr>
          <a:lstStyle/>
          <a:p>
            <a:pPr marL="68580" indent="0" fontAlgn="base">
              <a:buNone/>
            </a:pPr>
            <a:r>
              <a:rPr lang="en-US" dirty="0" err="1"/>
              <a:t>Perbedaaan</a:t>
            </a:r>
            <a:r>
              <a:rPr lang="en-US" dirty="0"/>
              <a:t> </a:t>
            </a:r>
            <a:r>
              <a:rPr lang="en-US" dirty="0" err="1"/>
              <a:t>mendasar</a:t>
            </a:r>
            <a:r>
              <a:rPr lang="en-US" dirty="0"/>
              <a:t> map </a:t>
            </a:r>
            <a:r>
              <a:rPr lang="en-US" dirty="0" err="1"/>
              <a:t>dengan</a:t>
            </a:r>
            <a:r>
              <a:rPr lang="en-US" dirty="0"/>
              <a:t> collection yang lain, </a:t>
            </a:r>
            <a:r>
              <a:rPr lang="en-US" dirty="0" err="1"/>
              <a:t>untuk</a:t>
            </a:r>
            <a:r>
              <a:rPr lang="en-US" dirty="0"/>
              <a:t> </a:t>
            </a:r>
            <a:r>
              <a:rPr lang="en-US" dirty="0" err="1"/>
              <a:t>menyimpan</a:t>
            </a:r>
            <a:r>
              <a:rPr lang="en-US" dirty="0"/>
              <a:t> </a:t>
            </a:r>
            <a:r>
              <a:rPr lang="en-US" dirty="0" err="1"/>
              <a:t>obyek</a:t>
            </a:r>
            <a:r>
              <a:rPr lang="en-US" dirty="0"/>
              <a:t> </a:t>
            </a:r>
            <a:r>
              <a:rPr lang="en-US" dirty="0" err="1"/>
              <a:t>pada</a:t>
            </a:r>
            <a:r>
              <a:rPr lang="en-US" dirty="0"/>
              <a:t> Map, </a:t>
            </a:r>
            <a:r>
              <a:rPr lang="en-US" dirty="0" err="1"/>
              <a:t>perlu</a:t>
            </a:r>
            <a:r>
              <a:rPr lang="en-US" dirty="0"/>
              <a:t> </a:t>
            </a:r>
            <a:r>
              <a:rPr lang="en-US" dirty="0" err="1"/>
              <a:t>sepasang</a:t>
            </a:r>
            <a:r>
              <a:rPr lang="en-US" dirty="0"/>
              <a:t> </a:t>
            </a:r>
            <a:r>
              <a:rPr lang="en-US" dirty="0" err="1"/>
              <a:t>obyek</a:t>
            </a:r>
            <a:r>
              <a:rPr lang="en-US" dirty="0"/>
              <a:t>, </a:t>
            </a:r>
            <a:r>
              <a:rPr lang="en-US" dirty="0" err="1"/>
              <a:t>yaitu</a:t>
            </a:r>
            <a:r>
              <a:rPr lang="en-US" dirty="0"/>
              <a:t> key yang </a:t>
            </a:r>
            <a:r>
              <a:rPr lang="en-US" dirty="0" err="1"/>
              <a:t>bersifat</a:t>
            </a:r>
            <a:r>
              <a:rPr lang="en-US" dirty="0"/>
              <a:t> </a:t>
            </a:r>
            <a:r>
              <a:rPr lang="en-US" dirty="0" err="1"/>
              <a:t>unik</a:t>
            </a:r>
            <a:r>
              <a:rPr lang="en-US" dirty="0"/>
              <a:t> </a:t>
            </a:r>
            <a:r>
              <a:rPr lang="en-US" dirty="0" err="1"/>
              <a:t>dan</a:t>
            </a:r>
            <a:r>
              <a:rPr lang="en-US" dirty="0"/>
              <a:t> </a:t>
            </a:r>
            <a:r>
              <a:rPr lang="en-US" dirty="0" err="1"/>
              <a:t>nilai</a:t>
            </a:r>
            <a:r>
              <a:rPr lang="en-US" dirty="0"/>
              <a:t> yang </a:t>
            </a:r>
            <a:r>
              <a:rPr lang="en-US" dirty="0" err="1"/>
              <a:t>disimpan</a:t>
            </a:r>
            <a:r>
              <a:rPr lang="en-US" dirty="0"/>
              <a:t>.</a:t>
            </a:r>
            <a:endParaRPr lang="id-ID" dirty="0"/>
          </a:p>
          <a:p>
            <a:pPr marL="68580" indent="0" fontAlgn="base">
              <a:buNone/>
            </a:pPr>
            <a:r>
              <a:rPr lang="en-US" dirty="0" err="1"/>
              <a:t>Untuk</a:t>
            </a:r>
            <a:r>
              <a:rPr lang="en-US" dirty="0"/>
              <a:t> </a:t>
            </a:r>
            <a:r>
              <a:rPr lang="en-US" dirty="0" err="1"/>
              <a:t>mengakses</a:t>
            </a:r>
            <a:r>
              <a:rPr lang="en-US" dirty="0"/>
              <a:t> </a:t>
            </a:r>
            <a:r>
              <a:rPr lang="en-US" dirty="0" err="1"/>
              <a:t>nilai</a:t>
            </a:r>
            <a:r>
              <a:rPr lang="en-US" dirty="0"/>
              <a:t> </a:t>
            </a:r>
            <a:r>
              <a:rPr lang="en-US" dirty="0" err="1"/>
              <a:t>tersebut</a:t>
            </a:r>
            <a:r>
              <a:rPr lang="en-US" dirty="0"/>
              <a:t> </a:t>
            </a:r>
            <a:r>
              <a:rPr lang="en-US" dirty="0" err="1"/>
              <a:t>maka</a:t>
            </a:r>
            <a:r>
              <a:rPr lang="en-US" dirty="0"/>
              <a:t> </a:t>
            </a:r>
            <a:r>
              <a:rPr lang="en-US" dirty="0" err="1"/>
              <a:t>kita</a:t>
            </a:r>
            <a:r>
              <a:rPr lang="en-US" dirty="0"/>
              <a:t> </a:t>
            </a:r>
            <a:r>
              <a:rPr lang="en-US" dirty="0" err="1"/>
              <a:t>perlu</a:t>
            </a:r>
            <a:r>
              <a:rPr lang="en-US" dirty="0"/>
              <a:t> </a:t>
            </a:r>
            <a:r>
              <a:rPr lang="en-US" dirty="0" err="1"/>
              <a:t>mengetahui</a:t>
            </a:r>
            <a:r>
              <a:rPr lang="en-US" dirty="0"/>
              <a:t> key </a:t>
            </a:r>
            <a:r>
              <a:rPr lang="en-US" dirty="0" err="1"/>
              <a:t>dari</a:t>
            </a:r>
            <a:r>
              <a:rPr lang="en-US" dirty="0"/>
              <a:t> </a:t>
            </a:r>
            <a:r>
              <a:rPr lang="en-US" dirty="0" err="1"/>
              <a:t>nilai</a:t>
            </a:r>
            <a:r>
              <a:rPr lang="en-US" dirty="0"/>
              <a:t> </a:t>
            </a:r>
            <a:r>
              <a:rPr lang="en-US" dirty="0" err="1"/>
              <a:t>tersebut</a:t>
            </a:r>
            <a:r>
              <a:rPr lang="en-US" dirty="0"/>
              <a:t>. Map </a:t>
            </a:r>
            <a:r>
              <a:rPr lang="en-US" dirty="0" err="1"/>
              <a:t>juga</a:t>
            </a:r>
            <a:r>
              <a:rPr lang="en-US" dirty="0"/>
              <a:t> </a:t>
            </a:r>
            <a:r>
              <a:rPr lang="en-US" dirty="0" err="1"/>
              <a:t>dikenal</a:t>
            </a:r>
            <a:r>
              <a:rPr lang="en-US" dirty="0"/>
              <a:t> </a:t>
            </a:r>
            <a:r>
              <a:rPr lang="en-US" dirty="0" err="1"/>
              <a:t>sebagai</a:t>
            </a:r>
            <a:r>
              <a:rPr lang="en-US" dirty="0"/>
              <a:t> dictionary/</a:t>
            </a:r>
            <a:r>
              <a:rPr lang="en-US" dirty="0" err="1"/>
              <a:t>kamus</a:t>
            </a:r>
            <a:r>
              <a:rPr lang="en-US" dirty="0"/>
              <a:t>.</a:t>
            </a:r>
            <a:endParaRPr lang="id-ID" dirty="0"/>
          </a:p>
          <a:p>
            <a:pPr marL="68580" indent="0" fontAlgn="base">
              <a:buNone/>
            </a:pPr>
            <a:r>
              <a:rPr lang="en-US" dirty="0" err="1"/>
              <a:t>Pada</a:t>
            </a:r>
            <a:r>
              <a:rPr lang="en-US" dirty="0"/>
              <a:t> </a:t>
            </a:r>
            <a:r>
              <a:rPr lang="en-US" dirty="0" err="1"/>
              <a:t>saat</a:t>
            </a:r>
            <a:r>
              <a:rPr lang="en-US" dirty="0"/>
              <a:t> </a:t>
            </a:r>
            <a:r>
              <a:rPr lang="en-US" dirty="0" err="1"/>
              <a:t>menggunakan</a:t>
            </a:r>
            <a:r>
              <a:rPr lang="en-US" dirty="0"/>
              <a:t> </a:t>
            </a:r>
            <a:r>
              <a:rPr lang="en-US" dirty="0" err="1"/>
              <a:t>kamus</a:t>
            </a:r>
            <a:r>
              <a:rPr lang="en-US" dirty="0"/>
              <a:t>, </a:t>
            </a:r>
            <a:r>
              <a:rPr lang="en-US" dirty="0" err="1"/>
              <a:t>perlu</a:t>
            </a:r>
            <a:r>
              <a:rPr lang="en-US" dirty="0"/>
              <a:t> </a:t>
            </a:r>
            <a:r>
              <a:rPr lang="en-US" dirty="0" err="1"/>
              <a:t>suatu</a:t>
            </a:r>
            <a:r>
              <a:rPr lang="en-US" dirty="0"/>
              <a:t> kata yang </a:t>
            </a:r>
            <a:r>
              <a:rPr lang="en-US" dirty="0" err="1"/>
              <a:t>digunakan</a:t>
            </a:r>
            <a:r>
              <a:rPr lang="en-US" dirty="0"/>
              <a:t> </a:t>
            </a:r>
            <a:r>
              <a:rPr lang="en-US" dirty="0" err="1"/>
              <a:t>untuk</a:t>
            </a:r>
            <a:r>
              <a:rPr lang="en-US" dirty="0"/>
              <a:t> </a:t>
            </a:r>
            <a:r>
              <a:rPr lang="en-US" dirty="0" err="1"/>
              <a:t>pencarian</a:t>
            </a:r>
            <a:r>
              <a:rPr lang="en-US" dirty="0"/>
              <a:t>. </a:t>
            </a:r>
            <a:endParaRPr lang="id-ID" dirty="0"/>
          </a:p>
          <a:p>
            <a:pPr marL="68580" indent="0">
              <a:buNone/>
            </a:pPr>
            <a:endParaRPr lang="id-ID" dirty="0"/>
          </a:p>
        </p:txBody>
      </p:sp>
      <p:sp>
        <p:nvSpPr>
          <p:cNvPr id="4" name="TextBox 3"/>
          <p:cNvSpPr txBox="1"/>
          <p:nvPr/>
        </p:nvSpPr>
        <p:spPr>
          <a:xfrm>
            <a:off x="899592" y="4797152"/>
            <a:ext cx="7239000" cy="1477328"/>
          </a:xfrm>
          <a:prstGeom prst="rect">
            <a:avLst/>
          </a:prstGeom>
          <a:noFill/>
        </p:spPr>
        <p:txBody>
          <a:bodyPr wrap="square" rtlCol="0">
            <a:spAutoFit/>
          </a:bodyPr>
          <a:lstStyle/>
          <a:p>
            <a:pPr fontAlgn="base"/>
            <a:r>
              <a:rPr lang="en-US" dirty="0" smtClean="0"/>
              <a:t>Class-class yang </a:t>
            </a:r>
            <a:r>
              <a:rPr lang="en-US" dirty="0" err="1" smtClean="0"/>
              <a:t>mengimplementasikan</a:t>
            </a:r>
            <a:r>
              <a:rPr lang="en-US" dirty="0" smtClean="0"/>
              <a:t> Map </a:t>
            </a:r>
            <a:r>
              <a:rPr lang="en-US" dirty="0" err="1" smtClean="0"/>
              <a:t>adalah</a:t>
            </a:r>
            <a:r>
              <a:rPr lang="id-ID" dirty="0" smtClean="0"/>
              <a:t> </a:t>
            </a:r>
            <a:r>
              <a:rPr lang="en-US" dirty="0" err="1" smtClean="0"/>
              <a:t>Hashtable,HashMap</a:t>
            </a:r>
            <a:r>
              <a:rPr lang="en-US" dirty="0" smtClean="0"/>
              <a:t>, </a:t>
            </a:r>
            <a:r>
              <a:rPr lang="en-US" dirty="0" err="1" smtClean="0"/>
              <a:t>LinkedHashMap</a:t>
            </a:r>
            <a:r>
              <a:rPr lang="en-US" dirty="0" smtClean="0"/>
              <a:t>. </a:t>
            </a:r>
            <a:endParaRPr lang="id-ID" dirty="0" smtClean="0"/>
          </a:p>
          <a:p>
            <a:pPr fontAlgn="base"/>
            <a:r>
              <a:rPr lang="en-US" dirty="0" err="1" smtClean="0"/>
              <a:t>Untuk</a:t>
            </a:r>
            <a:r>
              <a:rPr lang="en-US" dirty="0" smtClean="0"/>
              <a:t> </a:t>
            </a:r>
            <a:r>
              <a:rPr lang="en-US" dirty="0" err="1" smtClean="0"/>
              <a:t>mengurutkan</a:t>
            </a:r>
            <a:r>
              <a:rPr lang="en-US" dirty="0" smtClean="0"/>
              <a:t> Map </a:t>
            </a:r>
            <a:r>
              <a:rPr lang="en-US" dirty="0" err="1" smtClean="0"/>
              <a:t>menggunakan</a:t>
            </a:r>
            <a:r>
              <a:rPr lang="en-US" dirty="0" smtClean="0"/>
              <a:t> interface </a:t>
            </a:r>
            <a:r>
              <a:rPr lang="en-US" dirty="0" err="1" smtClean="0"/>
              <a:t>SortedMap</a:t>
            </a:r>
            <a:r>
              <a:rPr lang="en-US" dirty="0" smtClean="0"/>
              <a:t>, class yang </a:t>
            </a:r>
            <a:r>
              <a:rPr lang="en-US" dirty="0" err="1" smtClean="0"/>
              <a:t>mengimplementasikan</a:t>
            </a:r>
            <a:r>
              <a:rPr lang="en-US" dirty="0" smtClean="0"/>
              <a:t> interface </a:t>
            </a:r>
            <a:r>
              <a:rPr lang="en-US" dirty="0" err="1" smtClean="0"/>
              <a:t>tersebut</a:t>
            </a:r>
            <a:r>
              <a:rPr lang="en-US" dirty="0" smtClean="0"/>
              <a:t> </a:t>
            </a:r>
            <a:r>
              <a:rPr lang="en-US" dirty="0" err="1" smtClean="0"/>
              <a:t>adalah</a:t>
            </a:r>
            <a:r>
              <a:rPr lang="en-US" dirty="0" smtClean="0"/>
              <a:t> </a:t>
            </a:r>
            <a:r>
              <a:rPr lang="en-US" dirty="0" err="1" smtClean="0"/>
              <a:t>TreeMap</a:t>
            </a:r>
            <a:r>
              <a:rPr lang="en-US" dirty="0" smtClean="0"/>
              <a:t>.</a:t>
            </a:r>
          </a:p>
          <a:p>
            <a:endParaRPr lang="en-US" dirty="0"/>
          </a:p>
        </p:txBody>
      </p:sp>
    </p:spTree>
    <p:extLst>
      <p:ext uri="{BB962C8B-B14F-4D97-AF65-F5344CB8AC3E}">
        <p14:creationId xmlns:p14="http://schemas.microsoft.com/office/powerpoint/2010/main" val="370559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Collection</a:t>
            </a:r>
            <a:endParaRPr lang="id-ID" dirty="0"/>
          </a:p>
        </p:txBody>
      </p:sp>
      <p:sp>
        <p:nvSpPr>
          <p:cNvPr id="3" name="Content Placeholder 2"/>
          <p:cNvSpPr>
            <a:spLocks noGrp="1"/>
          </p:cNvSpPr>
          <p:nvPr>
            <p:ph idx="1"/>
          </p:nvPr>
        </p:nvSpPr>
        <p:spPr>
          <a:xfrm>
            <a:off x="1547664" y="2420888"/>
            <a:ext cx="6777317" cy="3508977"/>
          </a:xfrm>
        </p:spPr>
        <p:txBody>
          <a:bodyPr>
            <a:normAutofit/>
          </a:bodyPr>
          <a:lstStyle/>
          <a:p>
            <a:r>
              <a:rPr lang="id-ID" sz="3600" dirty="0" smtClean="0"/>
              <a:t>Bagaimana aturan dan contoh codingan Collection ?</a:t>
            </a:r>
            <a:endParaRPr lang="id-ID" sz="3600" dirty="0"/>
          </a:p>
        </p:txBody>
      </p:sp>
    </p:spTree>
    <p:extLst>
      <p:ext uri="{BB962C8B-B14F-4D97-AF65-F5344CB8AC3E}">
        <p14:creationId xmlns:p14="http://schemas.microsoft.com/office/powerpoint/2010/main" val="81546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980728"/>
            <a:ext cx="6777317" cy="3508977"/>
          </a:xfrm>
        </p:spPr>
        <p:txBody>
          <a:bodyPr>
            <a:normAutofit fontScale="92500"/>
          </a:bodyPr>
          <a:lstStyle/>
          <a:p>
            <a:r>
              <a:rPr lang="id-ID" dirty="0"/>
              <a:t>Ada banyak class yang mengimplementasikan Collection yang sudah tersedia dalam JDK. Pada dasarnya ada 3 Interface yang digunakan, yaitu Set, List, dan Map. Kemudian ada 5 implementasi dasar yang digunakan pula, yaitu Hash Table, Resizable Array, Balanced Tree, Linked List, dan Hash Table + Linked List. Masing-masing memiliki kelebihan dan kekurangan tersendiri, tergantung penggunaannya.</a:t>
            </a:r>
          </a:p>
        </p:txBody>
      </p:sp>
    </p:spTree>
    <p:extLst>
      <p:ext uri="{BB962C8B-B14F-4D97-AF65-F5344CB8AC3E}">
        <p14:creationId xmlns:p14="http://schemas.microsoft.com/office/powerpoint/2010/main" val="2623554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2496742164"/>
              </p:ext>
            </p:extLst>
          </p:nvPr>
        </p:nvGraphicFramePr>
        <p:xfrm>
          <a:off x="395536" y="1556792"/>
          <a:ext cx="8280921" cy="3384374"/>
        </p:xfrm>
        <a:graphic>
          <a:graphicData uri="http://schemas.openxmlformats.org/drawingml/2006/table">
            <a:tbl>
              <a:tblPr>
                <a:tableStyleId>{BDBED569-4797-4DF1-A0F4-6AAB3CD982D8}</a:tableStyleId>
              </a:tblPr>
              <a:tblGrid>
                <a:gridCol w="1141841"/>
                <a:gridCol w="946391"/>
                <a:gridCol w="1224136"/>
                <a:gridCol w="1104556"/>
                <a:gridCol w="1292282"/>
                <a:gridCol w="1141841"/>
                <a:gridCol w="1429874"/>
              </a:tblGrid>
              <a:tr h="307670">
                <a:tc rowSpan="2" gridSpan="2">
                  <a:txBody>
                    <a:bodyPr/>
                    <a:lstStyle/>
                    <a:p>
                      <a:pPr algn="ctr"/>
                      <a:endParaRPr lang="id-ID" dirty="0">
                        <a:effectLst/>
                      </a:endParaRPr>
                    </a:p>
                  </a:txBody>
                  <a:tcPr marL="0" marR="0" marT="0" marB="0" anchor="ctr"/>
                </a:tc>
                <a:tc rowSpan="2" hMerge="1">
                  <a:txBody>
                    <a:bodyPr/>
                    <a:lstStyle/>
                    <a:p>
                      <a:endParaRPr lang="id-ID"/>
                    </a:p>
                  </a:txBody>
                  <a:tcPr/>
                </a:tc>
                <a:tc gridSpan="5">
                  <a:txBody>
                    <a:bodyPr/>
                    <a:lstStyle/>
                    <a:p>
                      <a:pPr algn="ctr"/>
                      <a:r>
                        <a:rPr lang="id-ID">
                          <a:effectLst/>
                        </a:rPr>
                        <a:t>Implementations </a:t>
                      </a:r>
                    </a:p>
                  </a:txBody>
                  <a:tcPr marL="0" marR="0" marT="0" marB="0" anchor="ct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1230681">
                <a:tc gridSpan="2" vMerge="1">
                  <a:txBody>
                    <a:bodyPr/>
                    <a:lstStyle/>
                    <a:p>
                      <a:endParaRPr lang="id-ID"/>
                    </a:p>
                  </a:txBody>
                  <a:tcPr/>
                </a:tc>
                <a:tc hMerge="1" vMerge="1">
                  <a:txBody>
                    <a:bodyPr/>
                    <a:lstStyle/>
                    <a:p>
                      <a:endParaRPr lang="id-ID"/>
                    </a:p>
                  </a:txBody>
                  <a:tcPr/>
                </a:tc>
                <a:tc>
                  <a:txBody>
                    <a:bodyPr/>
                    <a:lstStyle/>
                    <a:p>
                      <a:r>
                        <a:rPr lang="id-ID"/>
                        <a:t>Hash Table</a:t>
                      </a:r>
                    </a:p>
                  </a:txBody>
                  <a:tcPr marL="0" marR="0" marT="0" marB="0" anchor="ctr"/>
                </a:tc>
                <a:tc>
                  <a:txBody>
                    <a:bodyPr/>
                    <a:lstStyle/>
                    <a:p>
                      <a:r>
                        <a:rPr lang="id-ID"/>
                        <a:t>Resizable Array</a:t>
                      </a:r>
                    </a:p>
                  </a:txBody>
                  <a:tcPr marL="0" marR="0" marT="0" marB="0" anchor="ctr"/>
                </a:tc>
                <a:tc>
                  <a:txBody>
                    <a:bodyPr/>
                    <a:lstStyle/>
                    <a:p>
                      <a:r>
                        <a:rPr lang="id-ID"/>
                        <a:t>Balanced Tree</a:t>
                      </a:r>
                    </a:p>
                  </a:txBody>
                  <a:tcPr marL="0" marR="0" marT="0" marB="0" anchor="ctr"/>
                </a:tc>
                <a:tc>
                  <a:txBody>
                    <a:bodyPr/>
                    <a:lstStyle/>
                    <a:p>
                      <a:r>
                        <a:rPr lang="id-ID"/>
                        <a:t>Linked List</a:t>
                      </a:r>
                    </a:p>
                  </a:txBody>
                  <a:tcPr marL="0" marR="0" marT="0" marB="0" anchor="ctr"/>
                </a:tc>
                <a:tc>
                  <a:txBody>
                    <a:bodyPr/>
                    <a:lstStyle/>
                    <a:p>
                      <a:r>
                        <a:rPr lang="id-ID"/>
                        <a:t>Hash Table + Linked List</a:t>
                      </a:r>
                    </a:p>
                  </a:txBody>
                  <a:tcPr marL="0" marR="0" marT="0" marB="0" anchor="ctr"/>
                </a:tc>
              </a:tr>
              <a:tr h="615341">
                <a:tc rowSpan="3">
                  <a:txBody>
                    <a:bodyPr/>
                    <a:lstStyle/>
                    <a:p>
                      <a:r>
                        <a:rPr lang="id-ID"/>
                        <a:t>Interfaces </a:t>
                      </a:r>
                    </a:p>
                  </a:txBody>
                  <a:tcPr marL="0" marR="0" marT="0" marB="0" anchor="ctr"/>
                </a:tc>
                <a:tc>
                  <a:txBody>
                    <a:bodyPr/>
                    <a:lstStyle/>
                    <a:p>
                      <a:r>
                        <a:rPr lang="id-ID"/>
                        <a:t>Set</a:t>
                      </a:r>
                    </a:p>
                  </a:txBody>
                  <a:tcPr marL="0" marR="0" marT="0" marB="0" anchor="ctr"/>
                </a:tc>
                <a:tc>
                  <a:txBody>
                    <a:bodyPr/>
                    <a:lstStyle/>
                    <a:p>
                      <a:r>
                        <a:rPr lang="id-ID">
                          <a:hlinkClick r:id="rId2"/>
                        </a:rPr>
                        <a:t>HashSet</a:t>
                      </a:r>
                      <a:endParaRPr lang="id-ID"/>
                    </a:p>
                  </a:txBody>
                  <a:tcPr marL="0" marR="0" marT="0" marB="0" anchor="ctr"/>
                </a:tc>
                <a:tc>
                  <a:txBody>
                    <a:bodyPr/>
                    <a:lstStyle/>
                    <a:p>
                      <a:endParaRPr lang="id-ID"/>
                    </a:p>
                  </a:txBody>
                  <a:tcPr marL="0" marR="0" marT="0" marB="0" anchor="ctr"/>
                </a:tc>
                <a:tc>
                  <a:txBody>
                    <a:bodyPr/>
                    <a:lstStyle/>
                    <a:p>
                      <a:r>
                        <a:rPr lang="id-ID">
                          <a:hlinkClick r:id="rId3"/>
                        </a:rPr>
                        <a:t>TreeSet</a:t>
                      </a:r>
                      <a:endParaRPr lang="id-ID"/>
                    </a:p>
                  </a:txBody>
                  <a:tcPr marL="0" marR="0" marT="0" marB="0" anchor="ctr"/>
                </a:tc>
                <a:tc>
                  <a:txBody>
                    <a:bodyPr/>
                    <a:lstStyle/>
                    <a:p>
                      <a:endParaRPr lang="id-ID"/>
                    </a:p>
                  </a:txBody>
                  <a:tcPr marL="0" marR="0" marT="0" marB="0" anchor="ctr"/>
                </a:tc>
                <a:tc>
                  <a:txBody>
                    <a:bodyPr/>
                    <a:lstStyle/>
                    <a:p>
                      <a:r>
                        <a:rPr lang="id-ID">
                          <a:hlinkClick r:id="rId4"/>
                        </a:rPr>
                        <a:t>LinkedHashSet</a:t>
                      </a:r>
                      <a:endParaRPr lang="id-ID"/>
                    </a:p>
                  </a:txBody>
                  <a:tcPr marL="0" marR="0" marT="0" marB="0" anchor="ctr"/>
                </a:tc>
              </a:tr>
              <a:tr h="615341">
                <a:tc vMerge="1">
                  <a:txBody>
                    <a:bodyPr/>
                    <a:lstStyle/>
                    <a:p>
                      <a:endParaRPr lang="id-ID"/>
                    </a:p>
                  </a:txBody>
                  <a:tcPr/>
                </a:tc>
                <a:tc>
                  <a:txBody>
                    <a:bodyPr/>
                    <a:lstStyle/>
                    <a:p>
                      <a:r>
                        <a:rPr lang="id-ID"/>
                        <a:t>List</a:t>
                      </a:r>
                    </a:p>
                  </a:txBody>
                  <a:tcPr marL="0" marR="0" marT="0" marB="0" anchor="ctr"/>
                </a:tc>
                <a:tc>
                  <a:txBody>
                    <a:bodyPr/>
                    <a:lstStyle/>
                    <a:p>
                      <a:endParaRPr lang="id-ID"/>
                    </a:p>
                  </a:txBody>
                  <a:tcPr marL="0" marR="0" marT="0" marB="0" anchor="ctr"/>
                </a:tc>
                <a:tc>
                  <a:txBody>
                    <a:bodyPr/>
                    <a:lstStyle/>
                    <a:p>
                      <a:r>
                        <a:rPr lang="id-ID">
                          <a:hlinkClick r:id="rId5"/>
                        </a:rPr>
                        <a:t>ArrayList</a:t>
                      </a:r>
                      <a:endParaRPr lang="id-ID"/>
                    </a:p>
                  </a:txBody>
                  <a:tcPr marL="0" marR="0" marT="0" marB="0" anchor="ctr"/>
                </a:tc>
                <a:tc>
                  <a:txBody>
                    <a:bodyPr/>
                    <a:lstStyle/>
                    <a:p>
                      <a:endParaRPr lang="id-ID"/>
                    </a:p>
                  </a:txBody>
                  <a:tcPr marL="0" marR="0" marT="0" marB="0" anchor="ctr"/>
                </a:tc>
                <a:tc>
                  <a:txBody>
                    <a:bodyPr/>
                    <a:lstStyle/>
                    <a:p>
                      <a:r>
                        <a:rPr lang="id-ID">
                          <a:hlinkClick r:id="rId6"/>
                        </a:rPr>
                        <a:t>LinkedList</a:t>
                      </a:r>
                      <a:endParaRPr lang="id-ID"/>
                    </a:p>
                  </a:txBody>
                  <a:tcPr marL="0" marR="0" marT="0" marB="0" anchor="ctr"/>
                </a:tc>
                <a:tc>
                  <a:txBody>
                    <a:bodyPr/>
                    <a:lstStyle/>
                    <a:p>
                      <a:endParaRPr lang="id-ID"/>
                    </a:p>
                  </a:txBody>
                  <a:tcPr marL="0" marR="0" marT="0" marB="0" anchor="ctr"/>
                </a:tc>
              </a:tr>
              <a:tr h="615341">
                <a:tc vMerge="1">
                  <a:txBody>
                    <a:bodyPr/>
                    <a:lstStyle/>
                    <a:p>
                      <a:endParaRPr lang="id-ID"/>
                    </a:p>
                  </a:txBody>
                  <a:tcPr/>
                </a:tc>
                <a:tc>
                  <a:txBody>
                    <a:bodyPr/>
                    <a:lstStyle/>
                    <a:p>
                      <a:r>
                        <a:rPr lang="id-ID"/>
                        <a:t>Map</a:t>
                      </a:r>
                    </a:p>
                  </a:txBody>
                  <a:tcPr marL="0" marR="0" marT="0" marB="0" anchor="ctr"/>
                </a:tc>
                <a:tc>
                  <a:txBody>
                    <a:bodyPr/>
                    <a:lstStyle/>
                    <a:p>
                      <a:r>
                        <a:rPr lang="id-ID">
                          <a:hlinkClick r:id="rId7"/>
                        </a:rPr>
                        <a:t>HashMap</a:t>
                      </a:r>
                      <a:endParaRPr lang="id-ID"/>
                    </a:p>
                  </a:txBody>
                  <a:tcPr marL="0" marR="0" marT="0" marB="0" anchor="ctr"/>
                </a:tc>
                <a:tc>
                  <a:txBody>
                    <a:bodyPr/>
                    <a:lstStyle/>
                    <a:p>
                      <a:endParaRPr lang="id-ID" dirty="0"/>
                    </a:p>
                  </a:txBody>
                  <a:tcPr marL="0" marR="0" marT="0" marB="0" anchor="ctr"/>
                </a:tc>
                <a:tc>
                  <a:txBody>
                    <a:bodyPr/>
                    <a:lstStyle/>
                    <a:p>
                      <a:r>
                        <a:rPr lang="id-ID">
                          <a:hlinkClick r:id="rId8"/>
                        </a:rPr>
                        <a:t>TreeMap</a:t>
                      </a:r>
                      <a:endParaRPr lang="id-ID"/>
                    </a:p>
                  </a:txBody>
                  <a:tcPr marL="0" marR="0" marT="0" marB="0" anchor="ctr"/>
                </a:tc>
                <a:tc>
                  <a:txBody>
                    <a:bodyPr/>
                    <a:lstStyle/>
                    <a:p>
                      <a:endParaRPr lang="id-ID"/>
                    </a:p>
                  </a:txBody>
                  <a:tcPr marL="0" marR="0" marT="0" marB="0" anchor="ctr"/>
                </a:tc>
                <a:tc>
                  <a:txBody>
                    <a:bodyPr/>
                    <a:lstStyle/>
                    <a:p>
                      <a:r>
                        <a:rPr lang="id-ID" dirty="0">
                          <a:hlinkClick r:id="rId9"/>
                        </a:rPr>
                        <a:t>LinkedHashMap</a:t>
                      </a:r>
                      <a:endParaRPr lang="id-ID" dirty="0"/>
                    </a:p>
                  </a:txBody>
                  <a:tcPr marL="0" marR="0" marT="0" marB="0" anchor="ctr"/>
                </a:tc>
              </a:tr>
            </a:tbl>
          </a:graphicData>
        </a:graphic>
      </p:graphicFrame>
    </p:spTree>
    <p:extLst>
      <p:ext uri="{BB962C8B-B14F-4D97-AF65-F5344CB8AC3E}">
        <p14:creationId xmlns:p14="http://schemas.microsoft.com/office/powerpoint/2010/main" val="64488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24744" cy="1143000"/>
          </a:xfrm>
        </p:spPr>
        <p:txBody>
          <a:bodyPr/>
          <a:lstStyle/>
          <a:p>
            <a:r>
              <a:rPr lang="id-ID" dirty="0"/>
              <a:t>ArrayList</a:t>
            </a:r>
          </a:p>
        </p:txBody>
      </p:sp>
      <p:sp>
        <p:nvSpPr>
          <p:cNvPr id="3" name="Content Placeholder 2"/>
          <p:cNvSpPr>
            <a:spLocks noGrp="1"/>
          </p:cNvSpPr>
          <p:nvPr>
            <p:ph idx="1"/>
          </p:nvPr>
        </p:nvSpPr>
        <p:spPr/>
        <p:txBody>
          <a:bodyPr>
            <a:normAutofit fontScale="85000" lnSpcReduction="10000"/>
          </a:bodyPr>
          <a:lstStyle/>
          <a:p>
            <a:r>
              <a:rPr lang="id-ID" dirty="0"/>
              <a:t>ArrayList digunakan untuk membuat array yang ukurannya dinamis. Berbeda dengan array biasa yang ukurannya harus ditentukan di awal deklarasi array, dengan ArrayList, ukurannya akan fleksibel tergantung banyaknya elemen yang dimasukkan. Pendeklarasian object ArrayList sebaiknya diikuti dengan nama class yang akan dimasukkan dalam List tersebut. Tujuannya agar method dan property dari setiap object dalam ArrayList dapat diakses secara langsung. Namun jika tidak mencantumkan nama class pun tidak masalah selama proses parsing class benar. </a:t>
            </a:r>
          </a:p>
        </p:txBody>
      </p:sp>
    </p:spTree>
    <p:extLst>
      <p:ext uri="{BB962C8B-B14F-4D97-AF65-F5344CB8AC3E}">
        <p14:creationId xmlns:p14="http://schemas.microsoft.com/office/powerpoint/2010/main" val="173556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08720"/>
            <a:ext cx="6921217" cy="4923909"/>
          </a:xfrm>
        </p:spPr>
        <p:txBody>
          <a:bodyPr>
            <a:normAutofit fontScale="62500" lnSpcReduction="20000"/>
          </a:bodyPr>
          <a:lstStyle/>
          <a:p>
            <a:pPr marL="68580" indent="0">
              <a:buNone/>
            </a:pPr>
            <a:r>
              <a:rPr lang="id-ID" dirty="0"/>
              <a:t>import java.util.ArrayList;</a:t>
            </a:r>
          </a:p>
          <a:p>
            <a:pPr marL="68580" indent="0">
              <a:buNone/>
            </a:pPr>
            <a:r>
              <a:rPr lang="id-ID" dirty="0"/>
              <a:t> </a:t>
            </a:r>
          </a:p>
          <a:p>
            <a:pPr marL="68580" indent="0">
              <a:buNone/>
            </a:pPr>
            <a:r>
              <a:rPr lang="id-ID" dirty="0"/>
              <a:t>public class ArrayListDemo {</a:t>
            </a:r>
          </a:p>
          <a:p>
            <a:pPr marL="68580" indent="0">
              <a:buNone/>
            </a:pPr>
            <a:r>
              <a:rPr lang="id-ID" dirty="0"/>
              <a:t>  public static void main(String[] args) {</a:t>
            </a:r>
          </a:p>
          <a:p>
            <a:pPr marL="68580" indent="0">
              <a:buNone/>
            </a:pPr>
            <a:r>
              <a:rPr lang="id-ID" dirty="0"/>
              <a:t>    ArrayList&lt;Human&gt; list1 = new ArrayList&lt;Human&gt;();</a:t>
            </a:r>
          </a:p>
          <a:p>
            <a:pPr marL="68580" indent="0">
              <a:buNone/>
            </a:pPr>
            <a:r>
              <a:rPr lang="id-ID" dirty="0"/>
              <a:t>    for(int i = 0; i &lt; 10; i++) {</a:t>
            </a:r>
          </a:p>
          <a:p>
            <a:pPr marL="68580" indent="0">
              <a:buNone/>
            </a:pPr>
            <a:r>
              <a:rPr lang="id-ID" dirty="0"/>
              <a:t>      list1.add(new Human("Human " + i));</a:t>
            </a:r>
          </a:p>
          <a:p>
            <a:pPr marL="68580" indent="0">
              <a:buNone/>
            </a:pPr>
            <a:r>
              <a:rPr lang="id-ID" dirty="0"/>
              <a:t>    }</a:t>
            </a:r>
          </a:p>
          <a:p>
            <a:pPr marL="68580" indent="0">
              <a:buNone/>
            </a:pPr>
            <a:r>
              <a:rPr lang="id-ID" dirty="0"/>
              <a:t> </a:t>
            </a:r>
          </a:p>
          <a:p>
            <a:pPr marL="68580" indent="0">
              <a:buNone/>
            </a:pPr>
            <a:r>
              <a:rPr lang="id-ID" dirty="0"/>
              <a:t>    for(int i = 0; i &lt; list1.size(); i++) {</a:t>
            </a:r>
          </a:p>
          <a:p>
            <a:pPr marL="68580" indent="0">
              <a:buNone/>
            </a:pPr>
            <a:r>
              <a:rPr lang="id-ID" dirty="0"/>
              <a:t>      System.out.println(list1.get(i).name);</a:t>
            </a:r>
          </a:p>
          <a:p>
            <a:pPr marL="68580" indent="0">
              <a:buNone/>
            </a:pPr>
            <a:r>
              <a:rPr lang="id-ID" dirty="0"/>
              <a:t>    }</a:t>
            </a:r>
          </a:p>
          <a:p>
            <a:pPr marL="68580" indent="0">
              <a:buNone/>
            </a:pPr>
            <a:r>
              <a:rPr lang="id-ID" dirty="0"/>
              <a:t>  }</a:t>
            </a:r>
          </a:p>
          <a:p>
            <a:pPr marL="68580" indent="0">
              <a:buNone/>
            </a:pPr>
            <a:r>
              <a:rPr lang="id-ID" dirty="0"/>
              <a:t>}</a:t>
            </a:r>
          </a:p>
          <a:p>
            <a:pPr marL="68580" indent="0">
              <a:buNone/>
            </a:pPr>
            <a:r>
              <a:rPr lang="id-ID" dirty="0"/>
              <a:t> </a:t>
            </a:r>
          </a:p>
          <a:p>
            <a:pPr marL="68580" indent="0">
              <a:buNone/>
            </a:pPr>
            <a:r>
              <a:rPr lang="id-ID" dirty="0"/>
              <a:t>class Human {</a:t>
            </a:r>
          </a:p>
          <a:p>
            <a:pPr marL="68580" indent="0">
              <a:buNone/>
            </a:pPr>
            <a:r>
              <a:rPr lang="id-ID" dirty="0"/>
              <a:t>  public String name;</a:t>
            </a:r>
          </a:p>
          <a:p>
            <a:pPr marL="68580" indent="0">
              <a:buNone/>
            </a:pPr>
            <a:r>
              <a:rPr lang="id-ID" dirty="0"/>
              <a:t>  public Human(String name) {</a:t>
            </a:r>
          </a:p>
          <a:p>
            <a:pPr marL="68580" indent="0">
              <a:buNone/>
            </a:pPr>
            <a:r>
              <a:rPr lang="id-ID" dirty="0"/>
              <a:t>    this.name = name;</a:t>
            </a:r>
          </a:p>
          <a:p>
            <a:pPr marL="68580" indent="0">
              <a:buNone/>
            </a:pPr>
            <a:r>
              <a:rPr lang="id-ID" dirty="0"/>
              <a:t>  }</a:t>
            </a:r>
          </a:p>
          <a:p>
            <a:pPr marL="68580" indent="0">
              <a:buNone/>
            </a:pPr>
            <a:r>
              <a:rPr lang="id-ID" dirty="0"/>
              <a:t>}</a:t>
            </a:r>
          </a:p>
          <a:p>
            <a:pPr marL="68580" indent="0">
              <a:buNone/>
            </a:pPr>
            <a:endParaRPr lang="id-ID" dirty="0"/>
          </a:p>
        </p:txBody>
      </p:sp>
    </p:spTree>
    <p:extLst>
      <p:ext uri="{BB962C8B-B14F-4D97-AF65-F5344CB8AC3E}">
        <p14:creationId xmlns:p14="http://schemas.microsoft.com/office/powerpoint/2010/main" val="66272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060848"/>
            <a:ext cx="7024744" cy="1143000"/>
          </a:xfrm>
        </p:spPr>
        <p:txBody>
          <a:bodyPr>
            <a:noAutofit/>
          </a:bodyPr>
          <a:lstStyle/>
          <a:p>
            <a:r>
              <a:rPr lang="id-ID" sz="2000" dirty="0"/>
              <a:t>Kelebihan lain collection framework ini adalah kemampuannya untuk membuat perulangan dirinya sendiri, sebab Collection framework mengimplementasikan interface Iterable. Sehingga untuk membuat perulangan “for” sebenarnya cukup dengan:</a:t>
            </a:r>
          </a:p>
        </p:txBody>
      </p:sp>
      <p:sp>
        <p:nvSpPr>
          <p:cNvPr id="3" name="Content Placeholder 2"/>
          <p:cNvSpPr>
            <a:spLocks noGrp="1"/>
          </p:cNvSpPr>
          <p:nvPr>
            <p:ph idx="1"/>
          </p:nvPr>
        </p:nvSpPr>
        <p:spPr>
          <a:xfrm>
            <a:off x="1115616" y="3349023"/>
            <a:ext cx="6777317" cy="3508977"/>
          </a:xfrm>
        </p:spPr>
        <p:txBody>
          <a:bodyPr/>
          <a:lstStyle/>
          <a:p>
            <a:pPr marL="68580" indent="0">
              <a:buNone/>
            </a:pPr>
            <a:r>
              <a:rPr lang="id-ID" dirty="0"/>
              <a:t>for(Human h : list1) {</a:t>
            </a:r>
          </a:p>
          <a:p>
            <a:pPr marL="68580" indent="0">
              <a:buNone/>
            </a:pPr>
            <a:r>
              <a:rPr lang="id-ID" dirty="0"/>
              <a:t>  System.out.println(h.name);</a:t>
            </a:r>
          </a:p>
          <a:p>
            <a:pPr marL="68580" indent="0">
              <a:buNone/>
            </a:pPr>
            <a:r>
              <a:rPr lang="id-ID" dirty="0"/>
              <a:t>}</a:t>
            </a:r>
          </a:p>
          <a:p>
            <a:pPr marL="68580" indent="0">
              <a:buNone/>
            </a:pPr>
            <a:endParaRPr lang="id-ID" dirty="0"/>
          </a:p>
        </p:txBody>
      </p:sp>
    </p:spTree>
    <p:extLst>
      <p:ext uri="{BB962C8B-B14F-4D97-AF65-F5344CB8AC3E}">
        <p14:creationId xmlns:p14="http://schemas.microsoft.com/office/powerpoint/2010/main" val="429040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Set</a:t>
            </a:r>
            <a:endParaRPr lang="id-ID" dirty="0"/>
          </a:p>
        </p:txBody>
      </p:sp>
      <p:sp>
        <p:nvSpPr>
          <p:cNvPr id="3" name="Content Placeholder 2"/>
          <p:cNvSpPr>
            <a:spLocks noGrp="1"/>
          </p:cNvSpPr>
          <p:nvPr>
            <p:ph idx="1"/>
          </p:nvPr>
        </p:nvSpPr>
        <p:spPr/>
        <p:txBody>
          <a:bodyPr/>
          <a:lstStyle/>
          <a:p>
            <a:pPr marL="68580" indent="0">
              <a:buNone/>
            </a:pPr>
            <a:r>
              <a:rPr lang="id-ID" dirty="0"/>
              <a:t>Implementasi kedua yang cukup sering dipakai adalah Set. Sama seperti ArrayList, Set ini akan berukuran dinamis. Hanya saja, Set tidak akan memperbolehkan duplikasi object yang diketahui dari method equals() yang ada di setiap object dalam Java.</a:t>
            </a:r>
          </a:p>
        </p:txBody>
      </p:sp>
    </p:spTree>
    <p:extLst>
      <p:ext uri="{BB962C8B-B14F-4D97-AF65-F5344CB8AC3E}">
        <p14:creationId xmlns:p14="http://schemas.microsoft.com/office/powerpoint/2010/main" val="279862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692696"/>
            <a:ext cx="3816424" cy="5616624"/>
          </a:xfrm>
        </p:spPr>
        <p:txBody>
          <a:bodyPr>
            <a:noAutofit/>
          </a:bodyPr>
          <a:lstStyle/>
          <a:p>
            <a:pPr marL="68580" indent="0">
              <a:spcBef>
                <a:spcPts val="0"/>
              </a:spcBef>
              <a:buNone/>
            </a:pPr>
            <a:r>
              <a:rPr lang="id-ID" sz="1050" dirty="0"/>
              <a:t>import java.util.ArrayList;</a:t>
            </a:r>
          </a:p>
          <a:p>
            <a:pPr marL="68580" indent="0">
              <a:spcBef>
                <a:spcPts val="0"/>
              </a:spcBef>
              <a:buNone/>
            </a:pPr>
            <a:r>
              <a:rPr lang="id-ID" sz="1050" dirty="0"/>
              <a:t>import java.util.HashSet;</a:t>
            </a:r>
          </a:p>
          <a:p>
            <a:pPr marL="68580" indent="0">
              <a:spcBef>
                <a:spcPts val="0"/>
              </a:spcBef>
              <a:buNone/>
            </a:pPr>
            <a:r>
              <a:rPr lang="id-ID" sz="1050" dirty="0"/>
              <a:t> </a:t>
            </a:r>
          </a:p>
          <a:p>
            <a:pPr marL="68580" indent="0">
              <a:spcBef>
                <a:spcPts val="0"/>
              </a:spcBef>
              <a:buNone/>
            </a:pPr>
            <a:r>
              <a:rPr lang="id-ID" sz="1050" dirty="0"/>
              <a:t>public class HashSetDemo {</a:t>
            </a:r>
          </a:p>
          <a:p>
            <a:pPr marL="68580" indent="0">
              <a:spcBef>
                <a:spcPts val="0"/>
              </a:spcBef>
              <a:buNone/>
            </a:pPr>
            <a:r>
              <a:rPr lang="id-ID" sz="1050" dirty="0"/>
              <a:t>  public static void main(String[] args) {</a:t>
            </a:r>
          </a:p>
          <a:p>
            <a:pPr marL="68580" indent="0">
              <a:spcBef>
                <a:spcPts val="0"/>
              </a:spcBef>
              <a:buNone/>
            </a:pPr>
            <a:r>
              <a:rPr lang="id-ID" sz="1050" dirty="0"/>
              <a:t>    HashSet&lt;Human&gt; set = new HashSet&lt;Human&gt;();</a:t>
            </a:r>
          </a:p>
          <a:p>
            <a:pPr marL="68580" indent="0">
              <a:spcBef>
                <a:spcPts val="0"/>
              </a:spcBef>
              <a:buNone/>
            </a:pPr>
            <a:r>
              <a:rPr lang="id-ID" sz="1050" dirty="0"/>
              <a:t>    ArrayList&lt;Human&gt; list = new ArrayList&lt;Human&gt;();</a:t>
            </a:r>
          </a:p>
          <a:p>
            <a:pPr marL="68580" indent="0">
              <a:spcBef>
                <a:spcPts val="0"/>
              </a:spcBef>
              <a:buNone/>
            </a:pPr>
            <a:r>
              <a:rPr lang="id-ID" sz="1050" dirty="0"/>
              <a:t> </a:t>
            </a:r>
          </a:p>
          <a:p>
            <a:pPr marL="68580" indent="0">
              <a:spcBef>
                <a:spcPts val="0"/>
              </a:spcBef>
              <a:buNone/>
            </a:pPr>
            <a:r>
              <a:rPr lang="id-ID" sz="1050" dirty="0"/>
              <a:t>    Human a = new Human("A");</a:t>
            </a:r>
          </a:p>
          <a:p>
            <a:pPr marL="68580" indent="0">
              <a:spcBef>
                <a:spcPts val="0"/>
              </a:spcBef>
              <a:buNone/>
            </a:pPr>
            <a:r>
              <a:rPr lang="id-ID" sz="1050" dirty="0"/>
              <a:t>    Human b = new Human("B");</a:t>
            </a:r>
          </a:p>
          <a:p>
            <a:pPr marL="68580" indent="0">
              <a:spcBef>
                <a:spcPts val="0"/>
              </a:spcBef>
              <a:buNone/>
            </a:pPr>
            <a:r>
              <a:rPr lang="id-ID" sz="1050" dirty="0"/>
              <a:t>    Human c = new Human("A");</a:t>
            </a:r>
          </a:p>
          <a:p>
            <a:pPr marL="68580" indent="0">
              <a:spcBef>
                <a:spcPts val="0"/>
              </a:spcBef>
              <a:buNone/>
            </a:pPr>
            <a:r>
              <a:rPr lang="id-ID" sz="1050" dirty="0"/>
              <a:t> </a:t>
            </a:r>
          </a:p>
          <a:p>
            <a:pPr marL="68580" indent="0">
              <a:spcBef>
                <a:spcPts val="0"/>
              </a:spcBef>
              <a:buNone/>
            </a:pPr>
            <a:r>
              <a:rPr lang="id-ID" sz="1050" dirty="0"/>
              <a:t>    set.add(a);</a:t>
            </a:r>
          </a:p>
          <a:p>
            <a:pPr marL="68580" indent="0">
              <a:spcBef>
                <a:spcPts val="0"/>
              </a:spcBef>
              <a:buNone/>
            </a:pPr>
            <a:r>
              <a:rPr lang="id-ID" sz="1050" dirty="0"/>
              <a:t>    set.add(b);</a:t>
            </a:r>
          </a:p>
          <a:p>
            <a:pPr marL="68580" indent="0">
              <a:spcBef>
                <a:spcPts val="0"/>
              </a:spcBef>
              <a:buNone/>
            </a:pPr>
            <a:r>
              <a:rPr lang="id-ID" sz="1050" dirty="0"/>
              <a:t>    set.add(c);</a:t>
            </a:r>
          </a:p>
          <a:p>
            <a:pPr marL="68580" indent="0">
              <a:spcBef>
                <a:spcPts val="0"/>
              </a:spcBef>
              <a:buNone/>
            </a:pPr>
            <a:r>
              <a:rPr lang="id-ID" sz="1050" dirty="0"/>
              <a:t> </a:t>
            </a:r>
          </a:p>
          <a:p>
            <a:pPr marL="68580" indent="0">
              <a:spcBef>
                <a:spcPts val="0"/>
              </a:spcBef>
              <a:buNone/>
            </a:pPr>
            <a:r>
              <a:rPr lang="id-ID" sz="1050" dirty="0"/>
              <a:t>    list.add(a);</a:t>
            </a:r>
          </a:p>
          <a:p>
            <a:pPr marL="68580" indent="0">
              <a:spcBef>
                <a:spcPts val="0"/>
              </a:spcBef>
              <a:buNone/>
            </a:pPr>
            <a:r>
              <a:rPr lang="id-ID" sz="1050" dirty="0"/>
              <a:t>    list.add(b);</a:t>
            </a:r>
          </a:p>
          <a:p>
            <a:pPr marL="68580" indent="0">
              <a:spcBef>
                <a:spcPts val="0"/>
              </a:spcBef>
              <a:buNone/>
            </a:pPr>
            <a:r>
              <a:rPr lang="id-ID" sz="1050" dirty="0"/>
              <a:t>    list.add(c);</a:t>
            </a:r>
          </a:p>
          <a:p>
            <a:pPr marL="68580" indent="0">
              <a:spcBef>
                <a:spcPts val="0"/>
              </a:spcBef>
              <a:buNone/>
            </a:pPr>
            <a:r>
              <a:rPr lang="id-ID" sz="1050" dirty="0"/>
              <a:t> </a:t>
            </a:r>
          </a:p>
          <a:p>
            <a:pPr marL="68580" indent="0">
              <a:spcBef>
                <a:spcPts val="0"/>
              </a:spcBef>
              <a:buNone/>
            </a:pPr>
            <a:r>
              <a:rPr lang="id-ID" sz="1050" dirty="0"/>
              <a:t>    System.out.println("Print Set");</a:t>
            </a:r>
          </a:p>
          <a:p>
            <a:pPr marL="68580" indent="0">
              <a:spcBef>
                <a:spcPts val="0"/>
              </a:spcBef>
              <a:buNone/>
            </a:pPr>
            <a:r>
              <a:rPr lang="id-ID" sz="1050" dirty="0"/>
              <a:t>    for(Human h : set) {</a:t>
            </a:r>
          </a:p>
          <a:p>
            <a:pPr marL="68580" indent="0">
              <a:spcBef>
                <a:spcPts val="0"/>
              </a:spcBef>
              <a:buNone/>
            </a:pPr>
            <a:r>
              <a:rPr lang="id-ID" sz="1050" dirty="0"/>
              <a:t>      System.out.println(h.name);</a:t>
            </a:r>
          </a:p>
          <a:p>
            <a:pPr marL="68580" indent="0">
              <a:spcBef>
                <a:spcPts val="0"/>
              </a:spcBef>
              <a:buNone/>
            </a:pPr>
            <a:r>
              <a:rPr lang="id-ID" sz="1050" dirty="0"/>
              <a:t>    }</a:t>
            </a:r>
          </a:p>
          <a:p>
            <a:pPr marL="68580" indent="0">
              <a:spcBef>
                <a:spcPts val="0"/>
              </a:spcBef>
              <a:buNone/>
            </a:pPr>
            <a:r>
              <a:rPr lang="id-ID" sz="1050" dirty="0"/>
              <a:t> </a:t>
            </a:r>
          </a:p>
          <a:p>
            <a:pPr marL="68580" indent="0">
              <a:spcBef>
                <a:spcPts val="0"/>
              </a:spcBef>
              <a:buNone/>
            </a:pPr>
            <a:r>
              <a:rPr lang="id-ID" sz="1050" dirty="0"/>
              <a:t>    System.out.println("Print List");</a:t>
            </a:r>
          </a:p>
          <a:p>
            <a:pPr marL="68580" indent="0">
              <a:spcBef>
                <a:spcPts val="0"/>
              </a:spcBef>
              <a:buNone/>
            </a:pPr>
            <a:r>
              <a:rPr lang="id-ID" sz="1050" dirty="0"/>
              <a:t>    for(Human h : list) {</a:t>
            </a:r>
          </a:p>
          <a:p>
            <a:pPr marL="68580" indent="0">
              <a:spcBef>
                <a:spcPts val="0"/>
              </a:spcBef>
              <a:buNone/>
            </a:pPr>
            <a:r>
              <a:rPr lang="id-ID" sz="1050" dirty="0"/>
              <a:t>      System.out.println(h.name);</a:t>
            </a:r>
          </a:p>
          <a:p>
            <a:pPr marL="68580" indent="0">
              <a:spcBef>
                <a:spcPts val="0"/>
              </a:spcBef>
              <a:buNone/>
            </a:pPr>
            <a:r>
              <a:rPr lang="id-ID" sz="1050" dirty="0"/>
              <a:t>    }</a:t>
            </a:r>
          </a:p>
          <a:p>
            <a:pPr marL="68580" indent="0">
              <a:spcBef>
                <a:spcPts val="0"/>
              </a:spcBef>
              <a:buNone/>
            </a:pPr>
            <a:r>
              <a:rPr lang="id-ID" sz="1050" dirty="0"/>
              <a:t>  }</a:t>
            </a:r>
          </a:p>
          <a:p>
            <a:pPr marL="68580" indent="0">
              <a:spcBef>
                <a:spcPts val="0"/>
              </a:spcBef>
              <a:buNone/>
            </a:pPr>
            <a:r>
              <a:rPr lang="id-ID" sz="1050" dirty="0"/>
              <a:t>}</a:t>
            </a:r>
          </a:p>
          <a:p>
            <a:pPr marL="68580" indent="0">
              <a:spcBef>
                <a:spcPts val="0"/>
              </a:spcBef>
              <a:buNone/>
            </a:pPr>
            <a:r>
              <a:rPr lang="id-ID" sz="1050" dirty="0"/>
              <a:t> </a:t>
            </a:r>
          </a:p>
          <a:p>
            <a:pPr marL="68580" indent="0">
              <a:spcBef>
                <a:spcPts val="0"/>
              </a:spcBef>
              <a:buNone/>
            </a:pPr>
            <a:endParaRPr lang="id-ID" sz="1050" dirty="0"/>
          </a:p>
        </p:txBody>
      </p:sp>
      <p:sp>
        <p:nvSpPr>
          <p:cNvPr id="4" name="Content Placeholder 2"/>
          <p:cNvSpPr txBox="1">
            <a:spLocks/>
          </p:cNvSpPr>
          <p:nvPr/>
        </p:nvSpPr>
        <p:spPr>
          <a:xfrm>
            <a:off x="4572000" y="845096"/>
            <a:ext cx="3456384" cy="5616624"/>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spcBef>
                <a:spcPts val="0"/>
              </a:spcBef>
              <a:buNone/>
            </a:pPr>
            <a:r>
              <a:rPr lang="id-ID" sz="1050" dirty="0"/>
              <a:t>class Human {</a:t>
            </a:r>
          </a:p>
          <a:p>
            <a:pPr marL="68580" indent="0">
              <a:spcBef>
                <a:spcPts val="0"/>
              </a:spcBef>
              <a:buNone/>
            </a:pPr>
            <a:r>
              <a:rPr lang="id-ID" sz="1050" dirty="0"/>
              <a:t>  public String name;</a:t>
            </a:r>
          </a:p>
          <a:p>
            <a:pPr marL="68580" indent="0">
              <a:spcBef>
                <a:spcPts val="0"/>
              </a:spcBef>
              <a:buNone/>
            </a:pPr>
            <a:r>
              <a:rPr lang="id-ID" sz="1050" dirty="0"/>
              <a:t>  public Human(String name) {</a:t>
            </a:r>
          </a:p>
          <a:p>
            <a:pPr marL="68580" indent="0">
              <a:spcBef>
                <a:spcPts val="0"/>
              </a:spcBef>
              <a:buNone/>
            </a:pPr>
            <a:r>
              <a:rPr lang="id-ID" sz="1050" dirty="0"/>
              <a:t>    this.name = name;</a:t>
            </a:r>
          </a:p>
          <a:p>
            <a:pPr marL="68580" indent="0">
              <a:spcBef>
                <a:spcPts val="0"/>
              </a:spcBef>
              <a:buNone/>
            </a:pPr>
            <a:r>
              <a:rPr lang="id-ID" sz="1050" dirty="0"/>
              <a:t>  }</a:t>
            </a:r>
          </a:p>
          <a:p>
            <a:pPr marL="68580" indent="0">
              <a:spcBef>
                <a:spcPts val="0"/>
              </a:spcBef>
              <a:buNone/>
            </a:pPr>
            <a:r>
              <a:rPr lang="id-ID" sz="1050" dirty="0"/>
              <a:t> </a:t>
            </a:r>
          </a:p>
          <a:p>
            <a:pPr marL="68580" indent="0">
              <a:spcBef>
                <a:spcPts val="0"/>
              </a:spcBef>
              <a:buNone/>
            </a:pPr>
            <a:r>
              <a:rPr lang="id-ID" sz="1050" dirty="0"/>
              <a:t>  @Override</a:t>
            </a:r>
          </a:p>
          <a:p>
            <a:pPr marL="68580" indent="0">
              <a:spcBef>
                <a:spcPts val="0"/>
              </a:spcBef>
              <a:buNone/>
            </a:pPr>
            <a:r>
              <a:rPr lang="id-ID" sz="1050" dirty="0"/>
              <a:t>  public boolean equals(Object obj) {</a:t>
            </a:r>
          </a:p>
          <a:p>
            <a:pPr marL="68580" indent="0">
              <a:spcBef>
                <a:spcPts val="0"/>
              </a:spcBef>
              <a:buNone/>
            </a:pPr>
            <a:r>
              <a:rPr lang="id-ID" sz="1050" dirty="0"/>
              <a:t>    if(!(obj instanceof Human)) {</a:t>
            </a:r>
          </a:p>
          <a:p>
            <a:pPr marL="68580" indent="0">
              <a:spcBef>
                <a:spcPts val="0"/>
              </a:spcBef>
              <a:buNone/>
            </a:pPr>
            <a:r>
              <a:rPr lang="id-ID" sz="1050" dirty="0"/>
              <a:t>      return super.equals(obj);</a:t>
            </a:r>
          </a:p>
          <a:p>
            <a:pPr marL="68580" indent="0">
              <a:spcBef>
                <a:spcPts val="0"/>
              </a:spcBef>
              <a:buNone/>
            </a:pPr>
            <a:r>
              <a:rPr lang="id-ID" sz="1050" dirty="0"/>
              <a:t>    } else {</a:t>
            </a:r>
          </a:p>
          <a:p>
            <a:pPr marL="68580" indent="0">
              <a:spcBef>
                <a:spcPts val="0"/>
              </a:spcBef>
              <a:buNone/>
            </a:pPr>
            <a:r>
              <a:rPr lang="id-ID" sz="1050" dirty="0"/>
              <a:t>      Human comp = (Human)obj;</a:t>
            </a:r>
          </a:p>
          <a:p>
            <a:pPr marL="68580" indent="0">
              <a:spcBef>
                <a:spcPts val="0"/>
              </a:spcBef>
              <a:buNone/>
            </a:pPr>
            <a:r>
              <a:rPr lang="id-ID" sz="1050" dirty="0"/>
              <a:t>      return comp.hashCode() == obj.hashCode();</a:t>
            </a:r>
          </a:p>
          <a:p>
            <a:pPr marL="68580" indent="0">
              <a:spcBef>
                <a:spcPts val="0"/>
              </a:spcBef>
              <a:buNone/>
            </a:pPr>
            <a:r>
              <a:rPr lang="id-ID" sz="1050" dirty="0"/>
              <a:t>    }</a:t>
            </a:r>
          </a:p>
          <a:p>
            <a:pPr marL="68580" indent="0">
              <a:spcBef>
                <a:spcPts val="0"/>
              </a:spcBef>
              <a:buNone/>
            </a:pPr>
            <a:r>
              <a:rPr lang="id-ID" sz="1050" dirty="0"/>
              <a:t>  }</a:t>
            </a:r>
          </a:p>
          <a:p>
            <a:pPr marL="68580" indent="0">
              <a:spcBef>
                <a:spcPts val="0"/>
              </a:spcBef>
              <a:buNone/>
            </a:pPr>
            <a:r>
              <a:rPr lang="id-ID" sz="1050" dirty="0"/>
              <a:t> </a:t>
            </a:r>
          </a:p>
          <a:p>
            <a:pPr marL="68580" indent="0">
              <a:spcBef>
                <a:spcPts val="0"/>
              </a:spcBef>
              <a:buNone/>
            </a:pPr>
            <a:r>
              <a:rPr lang="id-ID" sz="1050" dirty="0"/>
              <a:t>  @Override</a:t>
            </a:r>
          </a:p>
          <a:p>
            <a:pPr marL="68580" indent="0">
              <a:spcBef>
                <a:spcPts val="0"/>
              </a:spcBef>
              <a:buNone/>
            </a:pPr>
            <a:r>
              <a:rPr lang="id-ID" sz="1050" dirty="0"/>
              <a:t>  public int hashCode() {</a:t>
            </a:r>
          </a:p>
          <a:p>
            <a:pPr marL="68580" indent="0">
              <a:spcBef>
                <a:spcPts val="0"/>
              </a:spcBef>
              <a:buNone/>
            </a:pPr>
            <a:r>
              <a:rPr lang="id-ID" sz="1050" dirty="0"/>
              <a:t>    int hash = 7;</a:t>
            </a:r>
          </a:p>
          <a:p>
            <a:pPr marL="68580" indent="0">
              <a:spcBef>
                <a:spcPts val="0"/>
              </a:spcBef>
              <a:buNone/>
            </a:pPr>
            <a:r>
              <a:rPr lang="id-ID" sz="1050" dirty="0"/>
              <a:t>    hash = 53 * hash + (this.name != null ? this.name.hashCode() : 0);</a:t>
            </a:r>
          </a:p>
          <a:p>
            <a:pPr marL="68580" indent="0">
              <a:spcBef>
                <a:spcPts val="0"/>
              </a:spcBef>
              <a:buNone/>
            </a:pPr>
            <a:r>
              <a:rPr lang="id-ID" sz="1050" dirty="0"/>
              <a:t>    return hash;</a:t>
            </a:r>
          </a:p>
          <a:p>
            <a:pPr marL="68580" indent="0">
              <a:spcBef>
                <a:spcPts val="0"/>
              </a:spcBef>
              <a:buNone/>
            </a:pPr>
            <a:r>
              <a:rPr lang="id-ID" sz="1050" dirty="0"/>
              <a:t>  }</a:t>
            </a:r>
          </a:p>
          <a:p>
            <a:pPr marL="68580" indent="0">
              <a:spcBef>
                <a:spcPts val="0"/>
              </a:spcBef>
              <a:buNone/>
            </a:pPr>
            <a:r>
              <a:rPr lang="id-ID" sz="1050" dirty="0"/>
              <a:t>}</a:t>
            </a:r>
          </a:p>
          <a:p>
            <a:pPr marL="68580" indent="0">
              <a:spcBef>
                <a:spcPts val="0"/>
              </a:spcBef>
              <a:buFont typeface="Wingdings 2" pitchFamily="18" charset="2"/>
              <a:buNone/>
            </a:pPr>
            <a:endParaRPr lang="id-ID" sz="1050" dirty="0"/>
          </a:p>
        </p:txBody>
      </p:sp>
    </p:spTree>
    <p:extLst>
      <p:ext uri="{BB962C8B-B14F-4D97-AF65-F5344CB8AC3E}">
        <p14:creationId xmlns:p14="http://schemas.microsoft.com/office/powerpoint/2010/main" val="82392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7024744" cy="1143000"/>
          </a:xfrm>
        </p:spPr>
        <p:txBody>
          <a:bodyPr/>
          <a:lstStyle/>
          <a:p>
            <a:r>
              <a:rPr lang="id-ID" dirty="0" smtClean="0"/>
              <a:t>Interface Map</a:t>
            </a:r>
            <a:endParaRPr lang="id-ID" dirty="0"/>
          </a:p>
        </p:txBody>
      </p:sp>
      <p:sp>
        <p:nvSpPr>
          <p:cNvPr id="3" name="Content Placeholder 2"/>
          <p:cNvSpPr>
            <a:spLocks noGrp="1"/>
          </p:cNvSpPr>
          <p:nvPr>
            <p:ph idx="1"/>
          </p:nvPr>
        </p:nvSpPr>
        <p:spPr/>
        <p:txBody>
          <a:bodyPr/>
          <a:lstStyle/>
          <a:p>
            <a:pPr marL="68580" indent="0">
              <a:buNone/>
            </a:pPr>
            <a:r>
              <a:rPr lang="id-ID" dirty="0"/>
              <a:t>Implementasi ketiga adalah dari Interface Map. Map berfungsi sebagai collection yang memetakan setiap value dengan key tertentu. Jika mencoba menambahkan elemen dengan key yang sama, maka elemen sebelumnya pada key tersebut akan ditindih sehingga hilang. Deklarasi HashMaps juga harus diikuti nama class yang akan menjadi key dan value-nya. </a:t>
            </a:r>
          </a:p>
        </p:txBody>
      </p:sp>
    </p:spTree>
    <p:extLst>
      <p:ext uri="{BB962C8B-B14F-4D97-AF65-F5344CB8AC3E}">
        <p14:creationId xmlns:p14="http://schemas.microsoft.com/office/powerpoint/2010/main" val="272185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96752"/>
            <a:ext cx="7024744" cy="613872"/>
          </a:xfrm>
        </p:spPr>
        <p:txBody>
          <a:bodyPr>
            <a:normAutofit fontScale="90000"/>
          </a:bodyPr>
          <a:lstStyle/>
          <a:p>
            <a:r>
              <a:rPr lang="id-ID" dirty="0" smtClean="0"/>
              <a:t>COLLECTION</a:t>
            </a:r>
            <a:endParaRPr lang="id-ID" dirty="0"/>
          </a:p>
        </p:txBody>
      </p:sp>
      <p:sp>
        <p:nvSpPr>
          <p:cNvPr id="3" name="Content Placeholder 2"/>
          <p:cNvSpPr>
            <a:spLocks noGrp="1"/>
          </p:cNvSpPr>
          <p:nvPr>
            <p:ph idx="1"/>
          </p:nvPr>
        </p:nvSpPr>
        <p:spPr>
          <a:xfrm>
            <a:off x="1043608" y="1988840"/>
            <a:ext cx="7056784" cy="3508977"/>
          </a:xfrm>
        </p:spPr>
        <p:txBody>
          <a:bodyPr>
            <a:normAutofit fontScale="55000" lnSpcReduction="20000"/>
          </a:bodyPr>
          <a:lstStyle/>
          <a:p>
            <a:r>
              <a:rPr lang="id-ID" sz="3600" dirty="0" smtClean="0"/>
              <a:t>Apa itu Collection?</a:t>
            </a:r>
          </a:p>
          <a:p>
            <a:pPr marL="68580" indent="0">
              <a:lnSpc>
                <a:spcPct val="170000"/>
              </a:lnSpc>
              <a:buNone/>
            </a:pPr>
            <a:r>
              <a:rPr lang="id-ID" sz="2900" dirty="0"/>
              <a:t>Collection merupakan istilah umum yang dipakai untuk setiap objek yang berfungsi untuk mengelompokkan beberapa objek tertentu menggunakan suatu teknik tertentu.</a:t>
            </a:r>
          </a:p>
          <a:p>
            <a:pPr marL="68580" indent="0">
              <a:lnSpc>
                <a:spcPct val="170000"/>
              </a:lnSpc>
              <a:buNone/>
            </a:pPr>
            <a:r>
              <a:rPr lang="id-ID" sz="2900" dirty="0"/>
              <a:t>Java Collections adalah framework yang menyediakan sebuah tempat untuk menyimpan dan memanipulasi sekumpulan objek. Java Collection secara sederhana merupakan sebuah objek. Kerangka kerja Java Collection tersedia dalam bentuk interfaces dan class. </a:t>
            </a:r>
          </a:p>
        </p:txBody>
      </p:sp>
    </p:spTree>
    <p:extLst>
      <p:ext uri="{BB962C8B-B14F-4D97-AF65-F5344CB8AC3E}">
        <p14:creationId xmlns:p14="http://schemas.microsoft.com/office/powerpoint/2010/main" val="2904914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7272808" cy="4824536"/>
          </a:xfrm>
        </p:spPr>
        <p:txBody>
          <a:bodyPr>
            <a:noAutofit/>
          </a:bodyPr>
          <a:lstStyle/>
          <a:p>
            <a:pPr marL="68580" indent="0">
              <a:buNone/>
            </a:pPr>
            <a:r>
              <a:rPr lang="id-ID" sz="1400" dirty="0"/>
              <a:t>import java.util.HashMap;</a:t>
            </a:r>
          </a:p>
          <a:p>
            <a:pPr marL="68580" indent="0">
              <a:buNone/>
            </a:pPr>
            <a:r>
              <a:rPr lang="id-ID" sz="1400" dirty="0"/>
              <a:t>import java.util.Iterator;</a:t>
            </a:r>
          </a:p>
          <a:p>
            <a:pPr marL="68580" indent="0">
              <a:buNone/>
            </a:pPr>
            <a:r>
              <a:rPr lang="id-ID" sz="1400" dirty="0"/>
              <a:t> </a:t>
            </a:r>
          </a:p>
          <a:p>
            <a:pPr marL="68580" indent="0">
              <a:buNone/>
            </a:pPr>
            <a:r>
              <a:rPr lang="id-ID" sz="1400" dirty="0"/>
              <a:t> </a:t>
            </a:r>
          </a:p>
          <a:p>
            <a:pPr marL="68580" indent="0">
              <a:buNone/>
            </a:pPr>
            <a:r>
              <a:rPr lang="id-ID" sz="1400" dirty="0"/>
              <a:t>public class HashMapDemo {</a:t>
            </a:r>
          </a:p>
          <a:p>
            <a:pPr marL="68580" indent="0">
              <a:buNone/>
            </a:pPr>
            <a:r>
              <a:rPr lang="id-ID" sz="1400" dirty="0"/>
              <a:t>  public static void main(String[] args) {</a:t>
            </a:r>
          </a:p>
          <a:p>
            <a:pPr marL="68580" indent="0">
              <a:buNone/>
            </a:pPr>
            <a:r>
              <a:rPr lang="id-ID" sz="1400" dirty="0"/>
              <a:t>    HashMap&lt;String, String&gt; map = new HashMap&lt;String, String&gt;();</a:t>
            </a:r>
          </a:p>
          <a:p>
            <a:pPr marL="68580" indent="0">
              <a:buNone/>
            </a:pPr>
            <a:r>
              <a:rPr lang="id-ID" sz="1400" dirty="0"/>
              <a:t>    map.put("rumah", "Tipe 45");</a:t>
            </a:r>
          </a:p>
          <a:p>
            <a:pPr marL="68580" indent="0">
              <a:buNone/>
            </a:pPr>
            <a:r>
              <a:rPr lang="id-ID" sz="1400" dirty="0"/>
              <a:t>    map.put("mobil", "BMW");</a:t>
            </a:r>
          </a:p>
          <a:p>
            <a:pPr marL="68580" indent="0">
              <a:buNone/>
            </a:pPr>
            <a:r>
              <a:rPr lang="id-ID" sz="1400" dirty="0"/>
              <a:t>    map.put("bunga", "Mawar");</a:t>
            </a:r>
          </a:p>
          <a:p>
            <a:pPr marL="68580" indent="0">
              <a:buNone/>
            </a:pPr>
            <a:r>
              <a:rPr lang="id-ID" sz="1400" dirty="0"/>
              <a:t>    System.out.println("Sebelum diubah");</a:t>
            </a:r>
          </a:p>
          <a:p>
            <a:pPr marL="68580" indent="0">
              <a:buNone/>
            </a:pPr>
            <a:r>
              <a:rPr lang="id-ID" sz="1400" dirty="0"/>
              <a:t>    Iterator&lt;String&gt; ite = map.keySet().iterator();</a:t>
            </a:r>
          </a:p>
          <a:p>
            <a:pPr marL="68580" indent="0">
              <a:buNone/>
            </a:pPr>
            <a:r>
              <a:rPr lang="id-ID" sz="1400" dirty="0"/>
              <a:t>    while(ite.hasNext()) {</a:t>
            </a:r>
          </a:p>
          <a:p>
            <a:pPr marL="68580" indent="0">
              <a:buNone/>
            </a:pPr>
            <a:r>
              <a:rPr lang="id-ID" sz="1400" dirty="0"/>
              <a:t>      System.out.println(map.get(ite.next()));</a:t>
            </a:r>
          </a:p>
          <a:p>
            <a:pPr marL="68580" indent="0">
              <a:buNone/>
            </a:pPr>
            <a:r>
              <a:rPr lang="id-ID" sz="1400" dirty="0"/>
              <a:t>    }</a:t>
            </a:r>
          </a:p>
          <a:p>
            <a:pPr marL="68580" indent="0">
              <a:buNone/>
            </a:pPr>
            <a:r>
              <a:rPr lang="id-ID" sz="1400" dirty="0"/>
              <a:t>    System.out.println("Setelah diubah");</a:t>
            </a:r>
          </a:p>
          <a:p>
            <a:pPr marL="68580" indent="0">
              <a:buNone/>
            </a:pPr>
            <a:r>
              <a:rPr lang="id-ID" sz="1400" dirty="0"/>
              <a:t>    map.put("mobil", "Ferrari");</a:t>
            </a:r>
          </a:p>
          <a:p>
            <a:pPr marL="68580" indent="0">
              <a:buNone/>
            </a:pPr>
            <a:r>
              <a:rPr lang="id-ID" sz="1400" dirty="0"/>
              <a:t>    for(String key : map.keySet()) {</a:t>
            </a:r>
          </a:p>
          <a:p>
            <a:pPr marL="68580" indent="0">
              <a:buNone/>
            </a:pPr>
            <a:r>
              <a:rPr lang="id-ID" sz="1400" dirty="0"/>
              <a:t>      System.out.println(map.get(key));</a:t>
            </a:r>
          </a:p>
          <a:p>
            <a:pPr marL="68580" indent="0">
              <a:buNone/>
            </a:pPr>
            <a:r>
              <a:rPr lang="id-ID" sz="1400" dirty="0"/>
              <a:t>    }</a:t>
            </a:r>
          </a:p>
          <a:p>
            <a:pPr marL="68580" indent="0">
              <a:buNone/>
            </a:pPr>
            <a:r>
              <a:rPr lang="id-ID" sz="1400" dirty="0"/>
              <a:t>  }</a:t>
            </a:r>
          </a:p>
          <a:p>
            <a:pPr marL="68580" indent="0">
              <a:buNone/>
            </a:pPr>
            <a:r>
              <a:rPr lang="id-ID" sz="1400" dirty="0"/>
              <a:t>}</a:t>
            </a:r>
          </a:p>
          <a:p>
            <a:pPr marL="68580" indent="0">
              <a:buNone/>
            </a:pPr>
            <a:endParaRPr lang="id-ID" sz="1400" dirty="0"/>
          </a:p>
        </p:txBody>
      </p:sp>
    </p:spTree>
    <p:extLst>
      <p:ext uri="{BB962C8B-B14F-4D97-AF65-F5344CB8AC3E}">
        <p14:creationId xmlns:p14="http://schemas.microsoft.com/office/powerpoint/2010/main" val="168051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Stack</a:t>
            </a:r>
            <a:endParaRPr lang="id-ID" dirty="0"/>
          </a:p>
        </p:txBody>
      </p:sp>
      <p:sp>
        <p:nvSpPr>
          <p:cNvPr id="3" name="Content Placeholder 2"/>
          <p:cNvSpPr>
            <a:spLocks noGrp="1"/>
          </p:cNvSpPr>
          <p:nvPr>
            <p:ph idx="1"/>
          </p:nvPr>
        </p:nvSpPr>
        <p:spPr/>
        <p:txBody>
          <a:bodyPr>
            <a:normAutofit fontScale="85000" lnSpcReduction="10000"/>
          </a:bodyPr>
          <a:lstStyle/>
          <a:p>
            <a:pPr marL="68580" indent="0">
              <a:buNone/>
            </a:pPr>
            <a:r>
              <a:rPr lang="id-ID" dirty="0"/>
              <a:t>Contoh lainnya implementasi yang sering dipakai adalah Stack. Stack merupakan sebuah collection sederhana yang menerapkan aturan LIFO (Last in First out). Artinya, elemen yang masuk terakhir akan dikeluarkan terlebih dahulu. Meskipun terdapat method add, get, dan remove karena Stack tetap inherit ke interface collection, namun method yang umum dipakai dalam Stack adalah push() untuk memasukkan elemen, pop() untuk mengeluarkan elemen, empy() untuk mengecek apakah stack kosong, dan peek() untuk melihat elemen teratas. Semua dilakukan sesuai urutan LIFO. </a:t>
            </a:r>
          </a:p>
        </p:txBody>
      </p:sp>
    </p:spTree>
    <p:extLst>
      <p:ext uri="{BB962C8B-B14F-4D97-AF65-F5344CB8AC3E}">
        <p14:creationId xmlns:p14="http://schemas.microsoft.com/office/powerpoint/2010/main" val="98222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1052736"/>
            <a:ext cx="6921217" cy="4779893"/>
          </a:xfrm>
        </p:spPr>
        <p:txBody>
          <a:bodyPr>
            <a:noAutofit/>
          </a:bodyPr>
          <a:lstStyle/>
          <a:p>
            <a:pPr marL="68580" indent="0">
              <a:buNone/>
            </a:pPr>
            <a:r>
              <a:rPr lang="id-ID" sz="1200" dirty="0"/>
              <a:t>import java.util.Stack;</a:t>
            </a:r>
          </a:p>
          <a:p>
            <a:pPr marL="68580" indent="0">
              <a:buNone/>
            </a:pPr>
            <a:r>
              <a:rPr lang="id-ID" sz="1200" dirty="0"/>
              <a:t> </a:t>
            </a:r>
          </a:p>
          <a:p>
            <a:pPr marL="68580" indent="0">
              <a:buNone/>
            </a:pPr>
            <a:r>
              <a:rPr lang="id-ID" sz="1200" dirty="0"/>
              <a:t>public class StackDemo {</a:t>
            </a:r>
          </a:p>
          <a:p>
            <a:pPr marL="68580" indent="0">
              <a:buNone/>
            </a:pPr>
            <a:r>
              <a:rPr lang="id-ID" sz="1200" dirty="0"/>
              <a:t>  public static void main(String[] args) {</a:t>
            </a:r>
          </a:p>
          <a:p>
            <a:pPr marL="68580" indent="0">
              <a:buNone/>
            </a:pPr>
            <a:r>
              <a:rPr lang="id-ID" sz="1200" dirty="0"/>
              <a:t>    Stack&lt;String&gt; stack = new Stack&lt;String&gt;();</a:t>
            </a:r>
          </a:p>
          <a:p>
            <a:pPr marL="68580" indent="0">
              <a:buNone/>
            </a:pPr>
            <a:r>
              <a:rPr lang="id-ID" sz="1200" dirty="0"/>
              <a:t>    stack.push("A");</a:t>
            </a:r>
          </a:p>
          <a:p>
            <a:pPr marL="68580" indent="0">
              <a:buNone/>
            </a:pPr>
            <a:r>
              <a:rPr lang="id-ID" sz="1200" dirty="0"/>
              <a:t>    stack.push("B");</a:t>
            </a:r>
          </a:p>
          <a:p>
            <a:pPr marL="68580" indent="0">
              <a:buNone/>
            </a:pPr>
            <a:r>
              <a:rPr lang="id-ID" sz="1200" dirty="0"/>
              <a:t>    stack.push("C");</a:t>
            </a:r>
          </a:p>
          <a:p>
            <a:pPr marL="68580" indent="0">
              <a:buNone/>
            </a:pPr>
            <a:r>
              <a:rPr lang="id-ID" sz="1200" dirty="0"/>
              <a:t>    System.out.println("Print stack awal berurutan biasa");</a:t>
            </a:r>
          </a:p>
          <a:p>
            <a:pPr marL="68580" indent="0">
              <a:buNone/>
            </a:pPr>
            <a:r>
              <a:rPr lang="id-ID" sz="1200" dirty="0"/>
              <a:t>    for(String s : stack) {</a:t>
            </a:r>
          </a:p>
          <a:p>
            <a:pPr marL="68580" indent="0">
              <a:buNone/>
            </a:pPr>
            <a:r>
              <a:rPr lang="id-ID" sz="1200" dirty="0"/>
              <a:t>      System.out.println(s);</a:t>
            </a:r>
          </a:p>
          <a:p>
            <a:pPr marL="68580" indent="0">
              <a:buNone/>
            </a:pPr>
            <a:r>
              <a:rPr lang="id-ID" sz="1200" dirty="0"/>
              <a:t>    }</a:t>
            </a:r>
          </a:p>
          <a:p>
            <a:pPr marL="68580" indent="0">
              <a:buNone/>
            </a:pPr>
            <a:r>
              <a:rPr lang="id-ID" sz="1200" dirty="0"/>
              <a:t>    System.out.println("Keluarkan satu");</a:t>
            </a:r>
          </a:p>
          <a:p>
            <a:pPr marL="68580" indent="0">
              <a:buNone/>
            </a:pPr>
            <a:r>
              <a:rPr lang="id-ID" sz="1200" dirty="0"/>
              <a:t>    System.out.println(stack.pop());</a:t>
            </a:r>
          </a:p>
          <a:p>
            <a:pPr marL="68580" indent="0">
              <a:buNone/>
            </a:pPr>
            <a:r>
              <a:rPr lang="id-ID" sz="1200" dirty="0"/>
              <a:t>    System.out.println("Tambahkan dua");</a:t>
            </a:r>
          </a:p>
          <a:p>
            <a:pPr marL="68580" indent="0">
              <a:buNone/>
            </a:pPr>
            <a:r>
              <a:rPr lang="id-ID" sz="1200" dirty="0"/>
              <a:t>    stack.push("D");</a:t>
            </a:r>
          </a:p>
          <a:p>
            <a:pPr marL="68580" indent="0">
              <a:buNone/>
            </a:pPr>
            <a:r>
              <a:rPr lang="id-ID" sz="1200" dirty="0"/>
              <a:t>    stack.push("E");</a:t>
            </a:r>
          </a:p>
          <a:p>
            <a:pPr marL="68580" indent="0">
              <a:buNone/>
            </a:pPr>
            <a:r>
              <a:rPr lang="id-ID" sz="1200" dirty="0"/>
              <a:t>    System.out.println("Print stack sesuai urutan keluar");</a:t>
            </a:r>
          </a:p>
          <a:p>
            <a:pPr marL="68580" indent="0">
              <a:buNone/>
            </a:pPr>
            <a:r>
              <a:rPr lang="id-ID" sz="1200" dirty="0"/>
              <a:t>    while(!stack.empty()) {</a:t>
            </a:r>
          </a:p>
          <a:p>
            <a:pPr marL="68580" indent="0">
              <a:buNone/>
            </a:pPr>
            <a:r>
              <a:rPr lang="id-ID" sz="1200" dirty="0"/>
              <a:t>      System.out.println(stack.pop());</a:t>
            </a:r>
          </a:p>
          <a:p>
            <a:pPr marL="68580" indent="0">
              <a:buNone/>
            </a:pPr>
            <a:r>
              <a:rPr lang="id-ID" sz="1200" dirty="0"/>
              <a:t>    }</a:t>
            </a:r>
          </a:p>
          <a:p>
            <a:pPr marL="68580" indent="0">
              <a:buNone/>
            </a:pPr>
            <a:r>
              <a:rPr lang="id-ID" sz="1200" dirty="0"/>
              <a:t>    System.out.println("Selesai");</a:t>
            </a:r>
          </a:p>
          <a:p>
            <a:pPr marL="68580" indent="0">
              <a:buNone/>
            </a:pPr>
            <a:r>
              <a:rPr lang="id-ID" sz="1200" dirty="0"/>
              <a:t>  }</a:t>
            </a:r>
          </a:p>
          <a:p>
            <a:pPr marL="68580" indent="0">
              <a:buNone/>
            </a:pPr>
            <a:r>
              <a:rPr lang="id-ID" sz="1200" dirty="0"/>
              <a:t>}</a:t>
            </a:r>
          </a:p>
          <a:p>
            <a:pPr marL="68580" indent="0">
              <a:buNone/>
            </a:pPr>
            <a:endParaRPr lang="id-ID" sz="1200" dirty="0"/>
          </a:p>
        </p:txBody>
      </p:sp>
    </p:spTree>
    <p:extLst>
      <p:ext uri="{BB962C8B-B14F-4D97-AF65-F5344CB8AC3E}">
        <p14:creationId xmlns:p14="http://schemas.microsoft.com/office/powerpoint/2010/main" val="1620511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id-ID" dirty="0" smtClean="0"/>
              <a:t>COLLECTION</a:t>
            </a:r>
            <a:endParaRPr lang="id-ID" dirty="0"/>
          </a:p>
        </p:txBody>
      </p:sp>
      <p:sp>
        <p:nvSpPr>
          <p:cNvPr id="3" name="Content Placeholder 2"/>
          <p:cNvSpPr>
            <a:spLocks noGrp="1"/>
          </p:cNvSpPr>
          <p:nvPr>
            <p:ph idx="1"/>
          </p:nvPr>
        </p:nvSpPr>
        <p:spPr>
          <a:xfrm>
            <a:off x="1043492" y="1844824"/>
            <a:ext cx="7128908" cy="4176464"/>
          </a:xfrm>
        </p:spPr>
        <p:txBody>
          <a:bodyPr>
            <a:normAutofit fontScale="92500"/>
          </a:bodyPr>
          <a:lstStyle/>
          <a:p>
            <a:r>
              <a:rPr lang="id-ID" dirty="0" smtClean="0"/>
              <a:t>Apa manfaat Collection?</a:t>
            </a:r>
          </a:p>
          <a:p>
            <a:pPr marL="822960" lvl="1" indent="-457200">
              <a:buFont typeface="+mj-lt"/>
              <a:buAutoNum type="arabicPeriod"/>
            </a:pPr>
            <a:r>
              <a:rPr lang="id-ID" dirty="0"/>
              <a:t>Mengurangi effort dalam membuat program, karena sudah tersedia struktur data dan algoritma tanpa harus menulis </a:t>
            </a:r>
            <a:r>
              <a:rPr lang="id-ID" dirty="0" smtClean="0"/>
              <a:t>sendiri.</a:t>
            </a:r>
          </a:p>
          <a:p>
            <a:pPr marL="822960" lvl="1" indent="-457200">
              <a:buFont typeface="+mj-lt"/>
              <a:buAutoNum type="arabicPeriod"/>
            </a:pPr>
            <a:r>
              <a:rPr lang="id-ID" dirty="0" smtClean="0"/>
              <a:t>Meningkatkan </a:t>
            </a:r>
            <a:r>
              <a:rPr lang="id-ID" dirty="0"/>
              <a:t>performa, karena setiap implementasi dapat berfungsi maksimal sesuai kasus yang </a:t>
            </a:r>
            <a:r>
              <a:rPr lang="id-ID" dirty="0" smtClean="0"/>
              <a:t>ada.</a:t>
            </a:r>
          </a:p>
          <a:p>
            <a:pPr marL="822960" lvl="1" indent="-457200">
              <a:buFont typeface="+mj-lt"/>
              <a:buAutoNum type="arabicPeriod"/>
            </a:pPr>
            <a:r>
              <a:rPr lang="id-ID" dirty="0" smtClean="0"/>
              <a:t>Mudah </a:t>
            </a:r>
            <a:r>
              <a:rPr lang="id-ID" dirty="0"/>
              <a:t>dipelajari, sehingga mengurangi effort untuk mempelajari cara menggunakan </a:t>
            </a:r>
            <a:r>
              <a:rPr lang="id-ID" dirty="0" smtClean="0"/>
              <a:t>API.</a:t>
            </a:r>
          </a:p>
          <a:p>
            <a:pPr marL="822960" lvl="1" indent="-457200">
              <a:buFont typeface="+mj-lt"/>
              <a:buAutoNum type="arabicPeriod"/>
            </a:pPr>
            <a:r>
              <a:rPr lang="id-ID" dirty="0" smtClean="0"/>
              <a:t>Dapat </a:t>
            </a:r>
            <a:r>
              <a:rPr lang="id-ID" dirty="0"/>
              <a:t>dikembangkan dan fleksibel terhadap tipe object yang ada dalam Collection.</a:t>
            </a:r>
          </a:p>
          <a:p>
            <a:endParaRPr lang="id-ID" dirty="0"/>
          </a:p>
        </p:txBody>
      </p:sp>
    </p:spTree>
    <p:extLst>
      <p:ext uri="{BB962C8B-B14F-4D97-AF65-F5344CB8AC3E}">
        <p14:creationId xmlns:p14="http://schemas.microsoft.com/office/powerpoint/2010/main" val="3017389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17160"/>
          </a:xfrm>
        </p:spPr>
        <p:txBody>
          <a:bodyPr>
            <a:normAutofit/>
          </a:bodyPr>
          <a:lstStyle/>
          <a:p>
            <a:r>
              <a:rPr lang="id-ID" dirty="0" smtClean="0"/>
              <a:t>Soal</a:t>
            </a:r>
            <a:endParaRPr lang="id-ID" dirty="0"/>
          </a:p>
        </p:txBody>
      </p:sp>
      <p:sp>
        <p:nvSpPr>
          <p:cNvPr id="3" name="Content Placeholder 2"/>
          <p:cNvSpPr>
            <a:spLocks noGrp="1"/>
          </p:cNvSpPr>
          <p:nvPr>
            <p:ph idx="1"/>
          </p:nvPr>
        </p:nvSpPr>
        <p:spPr>
          <a:xfrm>
            <a:off x="1043492" y="1916832"/>
            <a:ext cx="6777317" cy="3915797"/>
          </a:xfrm>
        </p:spPr>
        <p:txBody>
          <a:bodyPr/>
          <a:lstStyle/>
          <a:p>
            <a:pPr marL="525780" lvl="0" indent="-457200">
              <a:buFont typeface="+mj-lt"/>
              <a:buAutoNum type="arabicPeriod"/>
            </a:pPr>
            <a:r>
              <a:rPr lang="id-ID" dirty="0"/>
              <a:t>Kerangka kerja Java Collection tersedia dalam bentuk</a:t>
            </a:r>
            <a:r>
              <a:rPr lang="en-US" dirty="0" smtClean="0"/>
              <a:t>…</a:t>
            </a:r>
            <a:endParaRPr lang="id-ID" dirty="0"/>
          </a:p>
          <a:p>
            <a:pPr marL="822960" lvl="1" indent="-457200">
              <a:buFont typeface="+mj-lt"/>
              <a:buAutoNum type="alphaLcPeriod"/>
            </a:pPr>
            <a:r>
              <a:rPr lang="en-US" dirty="0" smtClean="0"/>
              <a:t>Abstract </a:t>
            </a:r>
            <a:r>
              <a:rPr lang="en-US" dirty="0"/>
              <a:t>Class </a:t>
            </a:r>
            <a:r>
              <a:rPr lang="en-US" dirty="0" err="1"/>
              <a:t>dan</a:t>
            </a:r>
            <a:r>
              <a:rPr lang="en-US" dirty="0"/>
              <a:t> </a:t>
            </a:r>
            <a:r>
              <a:rPr lang="en-US" dirty="0" smtClean="0"/>
              <a:t>Class</a:t>
            </a:r>
            <a:endParaRPr lang="id-ID" dirty="0"/>
          </a:p>
          <a:p>
            <a:pPr marL="822960" lvl="1" indent="-457200">
              <a:buFont typeface="+mj-lt"/>
              <a:buAutoNum type="alphaLcPeriod"/>
            </a:pPr>
            <a:r>
              <a:rPr lang="en-US" dirty="0" smtClean="0"/>
              <a:t>Class </a:t>
            </a:r>
            <a:r>
              <a:rPr lang="en-US" dirty="0" err="1"/>
              <a:t>dan</a:t>
            </a:r>
            <a:r>
              <a:rPr lang="en-US" dirty="0"/>
              <a:t> </a:t>
            </a:r>
            <a:r>
              <a:rPr lang="en-US" dirty="0" smtClean="0"/>
              <a:t>Subclass</a:t>
            </a:r>
            <a:endParaRPr lang="id-ID" dirty="0"/>
          </a:p>
          <a:p>
            <a:pPr marL="822960" lvl="1" indent="-457200">
              <a:buFont typeface="+mj-lt"/>
              <a:buAutoNum type="alphaLcPeriod"/>
            </a:pPr>
            <a:r>
              <a:rPr lang="en-US" dirty="0" smtClean="0"/>
              <a:t>Interface </a:t>
            </a:r>
            <a:r>
              <a:rPr lang="en-US" dirty="0" err="1"/>
              <a:t>dan</a:t>
            </a:r>
            <a:r>
              <a:rPr lang="en-US" dirty="0"/>
              <a:t> </a:t>
            </a:r>
            <a:r>
              <a:rPr lang="en-US" dirty="0" smtClean="0"/>
              <a:t>Class</a:t>
            </a:r>
            <a:endParaRPr lang="id-ID" dirty="0"/>
          </a:p>
          <a:p>
            <a:pPr marL="822960" lvl="1" indent="-457200">
              <a:buFont typeface="+mj-lt"/>
              <a:buAutoNum type="alphaLcPeriod"/>
            </a:pPr>
            <a:r>
              <a:rPr lang="en-US" dirty="0" smtClean="0"/>
              <a:t>Interface </a:t>
            </a:r>
            <a:r>
              <a:rPr lang="en-US" dirty="0" err="1"/>
              <a:t>dan</a:t>
            </a:r>
            <a:r>
              <a:rPr lang="en-US" dirty="0"/>
              <a:t> </a:t>
            </a:r>
            <a:r>
              <a:rPr lang="en-US" dirty="0" err="1" smtClean="0"/>
              <a:t>Objek</a:t>
            </a:r>
            <a:endParaRPr lang="id-ID" dirty="0"/>
          </a:p>
          <a:p>
            <a:pPr marL="822960" lvl="1" indent="-457200">
              <a:buFont typeface="+mj-lt"/>
              <a:buAutoNum type="alphaLcPeriod"/>
            </a:pPr>
            <a:r>
              <a:rPr lang="en-US" dirty="0" smtClean="0"/>
              <a:t>Abstract </a:t>
            </a:r>
            <a:r>
              <a:rPr lang="en-US" dirty="0"/>
              <a:t>Class </a:t>
            </a:r>
            <a:r>
              <a:rPr lang="en-US" dirty="0" err="1"/>
              <a:t>dan</a:t>
            </a:r>
            <a:r>
              <a:rPr lang="en-US" dirty="0"/>
              <a:t> </a:t>
            </a:r>
            <a:r>
              <a:rPr lang="en-US" dirty="0" err="1" smtClean="0"/>
              <a:t>Objek</a:t>
            </a:r>
            <a:endParaRPr lang="id-ID" dirty="0"/>
          </a:p>
          <a:p>
            <a:pPr marL="365760" lvl="1" indent="0">
              <a:buNone/>
            </a:pPr>
            <a:endParaRPr lang="id-ID" dirty="0" smtClean="0"/>
          </a:p>
          <a:p>
            <a:pPr marL="365760" lvl="1" indent="0">
              <a:buNone/>
            </a:pPr>
            <a:r>
              <a:rPr lang="id-ID" dirty="0"/>
              <a:t>	</a:t>
            </a:r>
            <a:r>
              <a:rPr lang="id-ID" dirty="0" smtClean="0"/>
              <a:t>				Jawaban : C</a:t>
            </a:r>
            <a:endParaRPr lang="id-ID" dirty="0"/>
          </a:p>
          <a:p>
            <a:pPr marL="525780" indent="-457200">
              <a:buFont typeface="+mj-lt"/>
              <a:buAutoNum type="arabicPeriod"/>
            </a:pPr>
            <a:endParaRPr lang="id-ID" dirty="0"/>
          </a:p>
        </p:txBody>
      </p:sp>
    </p:spTree>
    <p:extLst>
      <p:ext uri="{BB962C8B-B14F-4D97-AF65-F5344CB8AC3E}">
        <p14:creationId xmlns:p14="http://schemas.microsoft.com/office/powerpoint/2010/main" val="3784996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984892" cy="4779893"/>
          </a:xfrm>
        </p:spPr>
        <p:txBody>
          <a:bodyPr>
            <a:normAutofit/>
          </a:bodyPr>
          <a:lstStyle/>
          <a:p>
            <a:pPr marL="525780" lvl="0" indent="-457200">
              <a:buFont typeface="+mj-lt"/>
              <a:buAutoNum type="arabicPeriod" startAt="2"/>
            </a:pPr>
            <a:r>
              <a:rPr lang="id-ID" dirty="0"/>
              <a:t>Framework yang menyediakan sebuah tempat untuk menyimpan dan memanipulasi sekumpulan objek</a:t>
            </a:r>
            <a:r>
              <a:rPr lang="en-US" dirty="0"/>
              <a:t>, </a:t>
            </a:r>
            <a:r>
              <a:rPr lang="en-US" dirty="0" err="1"/>
              <a:t>merupakan</a:t>
            </a:r>
            <a:r>
              <a:rPr lang="en-US" dirty="0"/>
              <a:t> </a:t>
            </a:r>
            <a:r>
              <a:rPr lang="en-US" dirty="0" err="1"/>
              <a:t>definisi</a:t>
            </a:r>
            <a:r>
              <a:rPr lang="en-US" dirty="0"/>
              <a:t> </a:t>
            </a:r>
            <a:r>
              <a:rPr lang="en-US" dirty="0" err="1" smtClean="0"/>
              <a:t>dari</a:t>
            </a:r>
            <a:r>
              <a:rPr lang="en-US" dirty="0" smtClean="0"/>
              <a:t>…</a:t>
            </a:r>
            <a:endParaRPr lang="id-ID" dirty="0"/>
          </a:p>
          <a:p>
            <a:pPr marL="822960" lvl="1" indent="-457200">
              <a:buFont typeface="+mj-lt"/>
              <a:buAutoNum type="alphaLcPeriod"/>
            </a:pPr>
            <a:r>
              <a:rPr lang="en-US" dirty="0" smtClean="0"/>
              <a:t>Interface Design</a:t>
            </a:r>
            <a:endParaRPr lang="id-ID" dirty="0"/>
          </a:p>
          <a:p>
            <a:pPr marL="822960" lvl="1" indent="-457200">
              <a:buFont typeface="+mj-lt"/>
              <a:buAutoNum type="alphaLcPeriod"/>
            </a:pPr>
            <a:r>
              <a:rPr lang="en-US" dirty="0" smtClean="0"/>
              <a:t>Java Collection</a:t>
            </a:r>
            <a:endParaRPr lang="id-ID" dirty="0"/>
          </a:p>
          <a:p>
            <a:pPr marL="822960" lvl="1" indent="-457200">
              <a:buFont typeface="+mj-lt"/>
              <a:buAutoNum type="alphaLcPeriod"/>
            </a:pPr>
            <a:r>
              <a:rPr lang="en-US" dirty="0" smtClean="0"/>
              <a:t>Java </a:t>
            </a:r>
            <a:r>
              <a:rPr lang="en-US" dirty="0"/>
              <a:t>Exception </a:t>
            </a:r>
            <a:r>
              <a:rPr lang="en-US" dirty="0" smtClean="0"/>
              <a:t>Class</a:t>
            </a:r>
            <a:endParaRPr lang="id-ID" dirty="0"/>
          </a:p>
          <a:p>
            <a:pPr marL="822960" lvl="1" indent="-457200">
              <a:buFont typeface="+mj-lt"/>
              <a:buAutoNum type="alphaLcPeriod"/>
            </a:pPr>
            <a:r>
              <a:rPr lang="en-US" dirty="0" smtClean="0"/>
              <a:t>Graphical </a:t>
            </a:r>
            <a:r>
              <a:rPr lang="en-US" dirty="0"/>
              <a:t>User </a:t>
            </a:r>
            <a:r>
              <a:rPr lang="en-US" dirty="0" smtClean="0"/>
              <a:t>Interface</a:t>
            </a:r>
            <a:endParaRPr lang="id-ID" dirty="0"/>
          </a:p>
          <a:p>
            <a:pPr marL="822960" lvl="1" indent="-457200">
              <a:buFont typeface="+mj-lt"/>
              <a:buAutoNum type="alphaLcPeriod"/>
            </a:pPr>
            <a:r>
              <a:rPr lang="en-US" dirty="0" smtClean="0"/>
              <a:t>Java Generic</a:t>
            </a:r>
            <a:endParaRPr lang="id-ID" dirty="0" smtClean="0"/>
          </a:p>
          <a:p>
            <a:pPr marL="822960" lvl="1" indent="-457200">
              <a:buFont typeface="+mj-lt"/>
              <a:buAutoNum type="alphaLcPeriod"/>
            </a:pPr>
            <a:endParaRPr lang="id-ID" dirty="0"/>
          </a:p>
          <a:p>
            <a:pPr marL="365760" lvl="1" indent="0">
              <a:buNone/>
            </a:pPr>
            <a:r>
              <a:rPr lang="id-ID" dirty="0" smtClean="0"/>
              <a:t>					Jawaban: B</a:t>
            </a:r>
            <a:endParaRPr lang="id-ID" dirty="0"/>
          </a:p>
          <a:p>
            <a:pPr marL="525780" indent="-457200">
              <a:buFont typeface="+mj-lt"/>
              <a:buAutoNum type="arabicPeriod" startAt="2"/>
            </a:pPr>
            <a:endParaRPr lang="id-ID" dirty="0"/>
          </a:p>
        </p:txBody>
      </p:sp>
    </p:spTree>
    <p:extLst>
      <p:ext uri="{BB962C8B-B14F-4D97-AF65-F5344CB8AC3E}">
        <p14:creationId xmlns:p14="http://schemas.microsoft.com/office/powerpoint/2010/main" val="3194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124744"/>
            <a:ext cx="7128792" cy="5040560"/>
          </a:xfrm>
        </p:spPr>
        <p:txBody>
          <a:bodyPr>
            <a:normAutofit/>
          </a:bodyPr>
          <a:lstStyle/>
          <a:p>
            <a:pPr marL="525780" lvl="0" indent="-457200">
              <a:buFont typeface="+mj-lt"/>
              <a:buAutoNum type="arabicPeriod" startAt="3"/>
            </a:pPr>
            <a:r>
              <a:rPr lang="id-ID" dirty="0"/>
              <a:t>Kapan kita meggunakan collection pada java?</a:t>
            </a:r>
            <a:r>
              <a:rPr lang="en-US" dirty="0"/>
              <a:t>…</a:t>
            </a:r>
            <a:endParaRPr lang="id-ID" dirty="0"/>
          </a:p>
          <a:p>
            <a:pPr marL="822960" lvl="1" indent="-457200">
              <a:buFont typeface="+mj-lt"/>
              <a:buAutoNum type="alphaLcPeriod"/>
            </a:pPr>
            <a:r>
              <a:rPr lang="id-ID" dirty="0" smtClean="0"/>
              <a:t>Jika </a:t>
            </a:r>
            <a:r>
              <a:rPr lang="id-ID" dirty="0"/>
              <a:t>ingin mengoleksi sesuatu yang diinputkan </a:t>
            </a:r>
            <a:r>
              <a:rPr lang="id-ID" dirty="0" smtClean="0"/>
              <a:t>user</a:t>
            </a:r>
          </a:p>
          <a:p>
            <a:pPr marL="822960" lvl="1" indent="-457200">
              <a:buFont typeface="+mj-lt"/>
              <a:buAutoNum type="alphaLcPeriod"/>
            </a:pPr>
            <a:r>
              <a:rPr lang="id-ID" dirty="0" smtClean="0"/>
              <a:t>Saat </a:t>
            </a:r>
            <a:r>
              <a:rPr lang="id-ID" dirty="0"/>
              <a:t>mengangani objek yang banyak dan ingin </a:t>
            </a:r>
            <a:r>
              <a:rPr lang="id-ID" dirty="0" smtClean="0"/>
              <a:t>dikelompokkan</a:t>
            </a:r>
          </a:p>
          <a:p>
            <a:pPr marL="822960" lvl="1" indent="-457200">
              <a:buFont typeface="+mj-lt"/>
              <a:buAutoNum type="alphaLcPeriod"/>
            </a:pPr>
            <a:r>
              <a:rPr lang="id-ID" dirty="0" smtClean="0"/>
              <a:t>Ingin </a:t>
            </a:r>
            <a:r>
              <a:rPr lang="id-ID" dirty="0"/>
              <a:t>proses input output menjadi alias yang mudah </a:t>
            </a:r>
            <a:r>
              <a:rPr lang="id-ID" dirty="0" smtClean="0"/>
              <a:t>disebutkan</a:t>
            </a:r>
          </a:p>
          <a:p>
            <a:pPr marL="822960" lvl="1" indent="-457200">
              <a:buFont typeface="+mj-lt"/>
              <a:buAutoNum type="alphaLcPeriod"/>
            </a:pPr>
            <a:r>
              <a:rPr lang="id-ID" dirty="0" smtClean="0"/>
              <a:t>Input </a:t>
            </a:r>
            <a:r>
              <a:rPr lang="id-ID" dirty="0"/>
              <a:t>user dapat tersimpan permanen secara output </a:t>
            </a:r>
            <a:r>
              <a:rPr lang="id-ID" dirty="0" smtClean="0"/>
              <a:t>file</a:t>
            </a:r>
          </a:p>
          <a:p>
            <a:pPr marL="822960" lvl="1" indent="-457200">
              <a:buFont typeface="+mj-lt"/>
              <a:buAutoNum type="alphaLcPeriod"/>
            </a:pPr>
            <a:r>
              <a:rPr lang="id-ID" dirty="0" smtClean="0"/>
              <a:t>Agar </a:t>
            </a:r>
            <a:r>
              <a:rPr lang="id-ID" dirty="0"/>
              <a:t>source code menjadi lebih </a:t>
            </a:r>
            <a:r>
              <a:rPr lang="id-ID" dirty="0" smtClean="0"/>
              <a:t>keren</a:t>
            </a:r>
          </a:p>
          <a:p>
            <a:pPr marL="822960" lvl="1" indent="-457200">
              <a:buFont typeface="+mj-lt"/>
              <a:buAutoNum type="alphaLcPeriod"/>
            </a:pPr>
            <a:endParaRPr lang="id-ID" dirty="0"/>
          </a:p>
          <a:p>
            <a:pPr marL="365760" lvl="1" indent="0">
              <a:buNone/>
            </a:pPr>
            <a:r>
              <a:rPr lang="id-ID" dirty="0" smtClean="0"/>
              <a:t>					Jawaban: B</a:t>
            </a:r>
            <a:endParaRPr lang="id-ID" dirty="0"/>
          </a:p>
          <a:p>
            <a:endParaRPr lang="id-ID" dirty="0"/>
          </a:p>
        </p:txBody>
      </p:sp>
    </p:spTree>
    <p:extLst>
      <p:ext uri="{BB962C8B-B14F-4D97-AF65-F5344CB8AC3E}">
        <p14:creationId xmlns:p14="http://schemas.microsoft.com/office/powerpoint/2010/main" val="577790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777317" cy="4779893"/>
          </a:xfrm>
        </p:spPr>
        <p:txBody>
          <a:bodyPr>
            <a:normAutofit/>
          </a:bodyPr>
          <a:lstStyle/>
          <a:p>
            <a:pPr marL="525780" lvl="0" indent="-457200">
              <a:buFont typeface="+mj-lt"/>
              <a:buAutoNum type="arabicPeriod" startAt="4"/>
            </a:pPr>
            <a:r>
              <a:rPr lang="id-ID" dirty="0"/>
              <a:t>Apakah kita dapat melaksanakan method pada objek yang sudah dimasukkan ke collcetion?</a:t>
            </a:r>
          </a:p>
          <a:p>
            <a:pPr marL="822960" lvl="1" indent="-457200">
              <a:buFont typeface="+mj-lt"/>
              <a:buAutoNum type="alphaLcPeriod"/>
            </a:pPr>
            <a:r>
              <a:rPr lang="id-ID" dirty="0" smtClean="0"/>
              <a:t>Tidak</a:t>
            </a:r>
          </a:p>
          <a:p>
            <a:pPr marL="822960" lvl="1" indent="-457200">
              <a:buFont typeface="+mj-lt"/>
              <a:buAutoNum type="alphaLcPeriod"/>
            </a:pPr>
            <a:r>
              <a:rPr lang="id-ID" dirty="0" smtClean="0"/>
              <a:t>Tambahkan </a:t>
            </a:r>
            <a:r>
              <a:rPr lang="id-ID" i="1" dirty="0"/>
              <a:t>import </a:t>
            </a:r>
            <a:r>
              <a:rPr lang="id-ID" i="1" dirty="0" smtClean="0"/>
              <a:t>java.util.trueMethod</a:t>
            </a:r>
            <a:endParaRPr lang="id-ID" dirty="0"/>
          </a:p>
          <a:p>
            <a:pPr marL="822960" lvl="1" indent="-457200">
              <a:buFont typeface="+mj-lt"/>
              <a:buAutoNum type="alphaLcPeriod"/>
            </a:pPr>
            <a:r>
              <a:rPr lang="id-ID" dirty="0" smtClean="0"/>
              <a:t>Hanya </a:t>
            </a:r>
            <a:r>
              <a:rPr lang="id-ID" dirty="0"/>
              <a:t>constructor yang dapat </a:t>
            </a:r>
            <a:r>
              <a:rPr lang="id-ID" dirty="0" smtClean="0"/>
              <a:t>dilaksanakan</a:t>
            </a:r>
          </a:p>
          <a:p>
            <a:pPr marL="822960" lvl="1" indent="-457200">
              <a:buFont typeface="+mj-lt"/>
              <a:buAutoNum type="alphaLcPeriod"/>
            </a:pPr>
            <a:r>
              <a:rPr lang="id-ID" dirty="0" smtClean="0"/>
              <a:t>Overriden </a:t>
            </a:r>
            <a:r>
              <a:rPr lang="id-ID" dirty="0"/>
              <a:t>method tidak dapat </a:t>
            </a:r>
            <a:r>
              <a:rPr lang="id-ID" dirty="0" smtClean="0"/>
              <a:t>dilaksanakan</a:t>
            </a:r>
          </a:p>
          <a:p>
            <a:pPr marL="822960" lvl="1" indent="-457200">
              <a:buFont typeface="+mj-lt"/>
              <a:buAutoNum type="alphaLcPeriod"/>
            </a:pPr>
            <a:r>
              <a:rPr lang="id-ID" dirty="0" smtClean="0"/>
              <a:t>Pilihan </a:t>
            </a:r>
            <a:r>
              <a:rPr lang="id-ID" dirty="0"/>
              <a:t>A </a:t>
            </a:r>
            <a:r>
              <a:rPr lang="id-ID" dirty="0" smtClean="0"/>
              <a:t>salah</a:t>
            </a:r>
          </a:p>
          <a:p>
            <a:pPr marL="822960" lvl="1" indent="-457200">
              <a:buFont typeface="+mj-lt"/>
              <a:buAutoNum type="alphaLcPeriod"/>
            </a:pPr>
            <a:endParaRPr lang="id-ID" dirty="0"/>
          </a:p>
          <a:p>
            <a:pPr marL="365760" lvl="1" indent="0">
              <a:buNone/>
            </a:pPr>
            <a:r>
              <a:rPr lang="id-ID" dirty="0" smtClean="0"/>
              <a:t>					Jawaban: E</a:t>
            </a:r>
            <a:endParaRPr lang="id-ID" dirty="0"/>
          </a:p>
          <a:p>
            <a:endParaRPr lang="id-ID" dirty="0"/>
          </a:p>
        </p:txBody>
      </p:sp>
    </p:spTree>
    <p:extLst>
      <p:ext uri="{BB962C8B-B14F-4D97-AF65-F5344CB8AC3E}">
        <p14:creationId xmlns:p14="http://schemas.microsoft.com/office/powerpoint/2010/main" val="296380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052736"/>
            <a:ext cx="6777317" cy="3508977"/>
          </a:xfrm>
        </p:spPr>
        <p:txBody>
          <a:bodyPr>
            <a:normAutofit fontScale="77500" lnSpcReduction="20000"/>
          </a:bodyPr>
          <a:lstStyle/>
          <a:p>
            <a:pPr marL="68580" indent="0">
              <a:buNone/>
            </a:pPr>
            <a:r>
              <a:rPr lang="id-ID" dirty="0" smtClean="0"/>
              <a:t>5. 	Apakah tujuan </a:t>
            </a:r>
            <a:r>
              <a:rPr lang="id-ID" dirty="0"/>
              <a:t>Pendeklarasian object ArrayList </a:t>
            </a:r>
            <a:r>
              <a:rPr lang="id-ID" dirty="0" smtClean="0"/>
              <a:t>	diikuti </a:t>
            </a:r>
            <a:r>
              <a:rPr lang="id-ID" dirty="0"/>
              <a:t>dengan nama class yang akan </a:t>
            </a:r>
            <a:r>
              <a:rPr lang="id-ID" dirty="0" smtClean="0"/>
              <a:t>	dimasukkan </a:t>
            </a:r>
            <a:r>
              <a:rPr lang="id-ID" dirty="0"/>
              <a:t>dalam </a:t>
            </a:r>
            <a:r>
              <a:rPr lang="id-ID" dirty="0" smtClean="0"/>
              <a:t>suatu List ?</a:t>
            </a:r>
            <a:endParaRPr lang="id-ID" dirty="0"/>
          </a:p>
          <a:p>
            <a:pPr marL="822960" lvl="1" indent="-457200">
              <a:buFont typeface="+mj-lt"/>
              <a:buAutoNum type="alphaLcPeriod"/>
            </a:pPr>
            <a:endParaRPr lang="id-ID" dirty="0" smtClean="0"/>
          </a:p>
          <a:p>
            <a:pPr marL="822960" lvl="1" indent="-457200">
              <a:buFont typeface="+mj-lt"/>
              <a:buAutoNum type="alphaLcPeriod"/>
            </a:pPr>
            <a:r>
              <a:rPr lang="id-ID" dirty="0" smtClean="0"/>
              <a:t>agar </a:t>
            </a:r>
            <a:r>
              <a:rPr lang="id-ID" dirty="0"/>
              <a:t>method dan property dari setiap object dalam ArrayList dapat diakses secara langsung</a:t>
            </a:r>
          </a:p>
          <a:p>
            <a:pPr marL="822960" lvl="1" indent="-457200">
              <a:buFont typeface="+mj-lt"/>
              <a:buAutoNum type="alphaLcPeriod"/>
            </a:pPr>
            <a:r>
              <a:rPr lang="id-ID" dirty="0" smtClean="0"/>
              <a:t>Meningkatkan </a:t>
            </a:r>
            <a:r>
              <a:rPr lang="id-ID" dirty="0"/>
              <a:t>performa</a:t>
            </a:r>
            <a:r>
              <a:rPr lang="id-ID" dirty="0" smtClean="0"/>
              <a:t>,.</a:t>
            </a:r>
            <a:endParaRPr lang="id-ID" dirty="0"/>
          </a:p>
          <a:p>
            <a:pPr marL="822960" lvl="1" indent="-457200">
              <a:buFont typeface="+mj-lt"/>
              <a:buAutoNum type="alphaLcPeriod"/>
            </a:pPr>
            <a:r>
              <a:rPr lang="id-ID" dirty="0"/>
              <a:t>agar </a:t>
            </a:r>
            <a:r>
              <a:rPr lang="id-ID" dirty="0" smtClean="0"/>
              <a:t>property </a:t>
            </a:r>
            <a:r>
              <a:rPr lang="id-ID" dirty="0"/>
              <a:t>dari setiap object dalam ArrayList dapat diakses secara </a:t>
            </a:r>
            <a:r>
              <a:rPr lang="id-ID" dirty="0" smtClean="0"/>
              <a:t>sederhana</a:t>
            </a:r>
          </a:p>
          <a:p>
            <a:pPr marL="822960" lvl="1" indent="-457200">
              <a:buFont typeface="+mj-lt"/>
              <a:buAutoNum type="alphaLcPeriod"/>
            </a:pPr>
            <a:r>
              <a:rPr lang="id-ID" dirty="0" smtClean="0"/>
              <a:t>Dapat </a:t>
            </a:r>
            <a:r>
              <a:rPr lang="id-ID" dirty="0"/>
              <a:t>dikembangkan dan fleksibel terhadap tipe object yang ada dalam Collection.</a:t>
            </a:r>
          </a:p>
          <a:p>
            <a:pPr marL="822960" lvl="1" indent="-457200">
              <a:buFont typeface="+mj-lt"/>
              <a:buAutoNum type="alphaLcPeriod"/>
            </a:pPr>
            <a:r>
              <a:rPr lang="id-ID" dirty="0"/>
              <a:t>Memudahkan suatu Class dalam mengakses library</a:t>
            </a:r>
          </a:p>
          <a:p>
            <a:pPr marL="822960" lvl="1" indent="-457200">
              <a:buFont typeface="+mj-lt"/>
              <a:buAutoNum type="alphaLcPeriod"/>
            </a:pPr>
            <a:endParaRPr lang="id-ID" dirty="0"/>
          </a:p>
          <a:p>
            <a:pPr marL="365760" lvl="1" indent="0">
              <a:buNone/>
            </a:pPr>
            <a:r>
              <a:rPr lang="id-ID" dirty="0"/>
              <a:t>					Jawaban: </a:t>
            </a:r>
            <a:r>
              <a:rPr lang="id-ID" dirty="0" smtClean="0"/>
              <a:t>A</a:t>
            </a:r>
            <a:endParaRPr lang="id-ID" dirty="0"/>
          </a:p>
          <a:p>
            <a:pPr marL="822960" lvl="1" indent="-457200">
              <a:buFont typeface="+mj-lt"/>
              <a:buAutoNum type="alphaLcPeriod"/>
            </a:pPr>
            <a:endParaRPr lang="id-ID" dirty="0"/>
          </a:p>
          <a:p>
            <a:pPr marL="822960" lvl="1" indent="-457200">
              <a:buFont typeface="+mj-lt"/>
              <a:buAutoNum type="alphaLcPeriod"/>
            </a:pPr>
            <a:endParaRPr lang="id-ID" dirty="0"/>
          </a:p>
          <a:p>
            <a:pPr marL="68580" indent="0">
              <a:buNone/>
            </a:pPr>
            <a:endParaRPr lang="id-ID" dirty="0"/>
          </a:p>
        </p:txBody>
      </p:sp>
    </p:spTree>
    <p:extLst>
      <p:ext uri="{BB962C8B-B14F-4D97-AF65-F5344CB8AC3E}">
        <p14:creationId xmlns:p14="http://schemas.microsoft.com/office/powerpoint/2010/main" val="2469459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99592" y="1268760"/>
            <a:ext cx="7056784" cy="4608512"/>
          </a:xfrm>
        </p:spPr>
        <p:txBody>
          <a:bodyPr>
            <a:normAutofit fontScale="92500" lnSpcReduction="10000"/>
          </a:bodyPr>
          <a:lstStyle/>
          <a:p>
            <a:pPr marL="0" indent="0">
              <a:buNone/>
            </a:pPr>
            <a:r>
              <a:rPr lang="id-ID" dirty="0" smtClean="0"/>
              <a:t>7.	</a:t>
            </a:r>
            <a:r>
              <a:rPr lang="en-US" dirty="0" smtClean="0"/>
              <a:t>A</a:t>
            </a:r>
            <a:r>
              <a:rPr lang="id-ID" dirty="0" smtClean="0"/>
              <a:t>pakah yang dimakasud denga Set...</a:t>
            </a:r>
            <a:endParaRPr lang="id-ID" dirty="0"/>
          </a:p>
          <a:p>
            <a:pPr indent="-342900">
              <a:buFont typeface="+mj-lt"/>
              <a:buAutoNum type="alphaLcParenR"/>
            </a:pPr>
            <a:r>
              <a:rPr lang="en-US" b="1" dirty="0" smtClean="0"/>
              <a:t>M</a:t>
            </a:r>
            <a:r>
              <a:rPr lang="id-ID" b="1" dirty="0" smtClean="0"/>
              <a:t>erupakan cara pengelompokan mengikuti model himpunan-&gt;setiap anggotanya harus unik</a:t>
            </a:r>
          </a:p>
          <a:p>
            <a:pPr indent="-342900">
              <a:buFont typeface="+mj-lt"/>
              <a:buAutoNum type="alphaLcParenR"/>
            </a:pPr>
            <a:r>
              <a:rPr lang="id-ID" dirty="0" smtClean="0"/>
              <a:t>Pengelompokan berdasarkan urutan seperti array,isi array tidak harus unik</a:t>
            </a:r>
            <a:endParaRPr lang="id-ID" dirty="0"/>
          </a:p>
          <a:p>
            <a:pPr indent="-342900">
              <a:buFont typeface="+mj-lt"/>
              <a:buAutoNum type="alphaLcParenR"/>
            </a:pPr>
            <a:r>
              <a:rPr lang="id-ID" dirty="0" smtClean="0"/>
              <a:t>Pengelompokan berdasarkan FIFO</a:t>
            </a:r>
            <a:endParaRPr lang="id-ID" dirty="0"/>
          </a:p>
          <a:p>
            <a:pPr indent="-342900">
              <a:buFont typeface="+mj-lt"/>
              <a:buAutoNum type="alphaLcParenR"/>
            </a:pPr>
            <a:r>
              <a:rPr lang="id-ID" dirty="0" smtClean="0"/>
              <a:t>Pengelompokan berdasarkan LIFO</a:t>
            </a:r>
            <a:endParaRPr lang="id-ID" dirty="0"/>
          </a:p>
          <a:p>
            <a:pPr indent="-342900">
              <a:buFont typeface="+mj-lt"/>
              <a:buAutoNum type="alphaLcParenR"/>
            </a:pPr>
            <a:r>
              <a:rPr lang="en-US" dirty="0"/>
              <a:t>M</a:t>
            </a:r>
            <a:r>
              <a:rPr lang="id-ID" dirty="0"/>
              <a:t>erupakan cara pengelompokan mengikuti model himpunan-&gt;setiap anggotanya </a:t>
            </a:r>
            <a:r>
              <a:rPr lang="id-ID" dirty="0" smtClean="0"/>
              <a:t>tidak harus </a:t>
            </a:r>
            <a:r>
              <a:rPr lang="id-ID" dirty="0"/>
              <a:t>unik</a:t>
            </a:r>
          </a:p>
          <a:p>
            <a:pPr indent="-342900">
              <a:buFont typeface="+mj-lt"/>
              <a:buAutoNum type="alphaLcParenR"/>
            </a:pPr>
            <a:endParaRPr lang="id-ID" dirty="0"/>
          </a:p>
          <a:p>
            <a:pPr marL="0" indent="0">
              <a:buNone/>
            </a:pPr>
            <a:r>
              <a:rPr lang="id-ID" dirty="0"/>
              <a:t>Jawaban: a</a:t>
            </a:r>
          </a:p>
          <a:p>
            <a:pPr marL="0" indent="0">
              <a:buNone/>
            </a:pPr>
            <a:endParaRPr lang="id-ID" dirty="0"/>
          </a:p>
          <a:p>
            <a:pPr marL="68580" indent="0">
              <a:buNone/>
            </a:pPr>
            <a:endParaRPr lang="id-ID" dirty="0"/>
          </a:p>
        </p:txBody>
      </p:sp>
    </p:spTree>
    <p:extLst>
      <p:ext uri="{BB962C8B-B14F-4D97-AF65-F5344CB8AC3E}">
        <p14:creationId xmlns:p14="http://schemas.microsoft.com/office/powerpoint/2010/main" val="269812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4744"/>
            <a:ext cx="6777317" cy="4707885"/>
          </a:xfrm>
        </p:spPr>
        <p:txBody>
          <a:bodyPr>
            <a:normAutofit/>
          </a:bodyPr>
          <a:lstStyle/>
          <a:p>
            <a:r>
              <a:rPr lang="id-ID" sz="2000" dirty="0" smtClean="0"/>
              <a:t>Jenis-jenis Collection?</a:t>
            </a:r>
          </a:p>
          <a:p>
            <a:pPr marL="68580" indent="0">
              <a:buNone/>
            </a:pPr>
            <a:r>
              <a:rPr lang="id-ID" sz="1600" dirty="0" smtClean="0"/>
              <a:t>Jenis </a:t>
            </a:r>
            <a:r>
              <a:rPr lang="id-ID" sz="1600" dirty="0"/>
              <a:t>Pengelompokan Collecti</a:t>
            </a:r>
            <a:r>
              <a:rPr lang="en-US" sz="1600" dirty="0"/>
              <a:t>o</a:t>
            </a:r>
            <a:r>
              <a:rPr lang="id-ID" sz="1600" dirty="0"/>
              <a:t>n ini merupakan pengelompokan satu dimensi. Berdasarkan teknik pengelompokannya terbagi menjadi tiga kelompok yaitu</a:t>
            </a:r>
            <a:r>
              <a:rPr lang="en-US" sz="1600" dirty="0"/>
              <a:t>:</a:t>
            </a:r>
            <a:endParaRPr lang="id-ID" sz="1600" dirty="0"/>
          </a:p>
          <a:p>
            <a:pPr lvl="0"/>
            <a:r>
              <a:rPr lang="id-ID" sz="1600" dirty="0"/>
              <a:t>Set</a:t>
            </a:r>
          </a:p>
          <a:p>
            <a:pPr lvl="0"/>
            <a:r>
              <a:rPr lang="id-ID" sz="1600" dirty="0"/>
              <a:t>List</a:t>
            </a:r>
          </a:p>
          <a:p>
            <a:pPr lvl="0"/>
            <a:r>
              <a:rPr lang="id-ID" sz="1600" dirty="0" smtClean="0"/>
              <a:t>Queue</a:t>
            </a:r>
            <a:endParaRPr lang="id-ID" sz="1600" dirty="0"/>
          </a:p>
        </p:txBody>
      </p:sp>
    </p:spTree>
    <p:extLst>
      <p:ext uri="{BB962C8B-B14F-4D97-AF65-F5344CB8AC3E}">
        <p14:creationId xmlns:p14="http://schemas.microsoft.com/office/powerpoint/2010/main" val="177057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484784"/>
            <a:ext cx="7632964" cy="4464496"/>
          </a:xfrm>
        </p:spPr>
        <p:txBody>
          <a:bodyPr>
            <a:normAutofit/>
          </a:bodyPr>
          <a:lstStyle/>
          <a:p>
            <a:pPr marL="0" indent="0">
              <a:buNone/>
            </a:pPr>
            <a:r>
              <a:rPr lang="id-ID" dirty="0" smtClean="0"/>
              <a:t>7.	</a:t>
            </a:r>
            <a:r>
              <a:rPr lang="en-US" dirty="0" smtClean="0"/>
              <a:t>Class-class </a:t>
            </a:r>
            <a:r>
              <a:rPr lang="en-US" dirty="0"/>
              <a:t>yang </a:t>
            </a:r>
            <a:r>
              <a:rPr lang="en-US" dirty="0" err="1"/>
              <a:t>mengimplementasikan</a:t>
            </a:r>
            <a:r>
              <a:rPr lang="en-US" dirty="0"/>
              <a:t> Map </a:t>
            </a:r>
            <a:r>
              <a:rPr lang="en-US" dirty="0" err="1"/>
              <a:t>adalah</a:t>
            </a:r>
            <a:r>
              <a:rPr lang="id-ID" dirty="0"/>
              <a:t> ...</a:t>
            </a:r>
          </a:p>
          <a:p>
            <a:pPr indent="-342900">
              <a:buFont typeface="+mj-lt"/>
              <a:buAutoNum type="alphaLcParenR"/>
            </a:pPr>
            <a:r>
              <a:rPr lang="en-US" b="1" dirty="0" err="1"/>
              <a:t>Hashtable,HashMap</a:t>
            </a:r>
            <a:r>
              <a:rPr lang="en-US" b="1" dirty="0"/>
              <a:t>, </a:t>
            </a:r>
            <a:r>
              <a:rPr lang="en-US" b="1" dirty="0" err="1"/>
              <a:t>LinkedHashMap</a:t>
            </a:r>
            <a:endParaRPr lang="id-ID" b="1" dirty="0"/>
          </a:p>
          <a:p>
            <a:pPr indent="-342900">
              <a:buFont typeface="+mj-lt"/>
              <a:buAutoNum type="alphaLcParenR"/>
            </a:pPr>
            <a:r>
              <a:rPr lang="en-US" dirty="0"/>
              <a:t>Vector, Stack, </a:t>
            </a:r>
            <a:r>
              <a:rPr lang="en-US" dirty="0" err="1"/>
              <a:t>LinkedList</a:t>
            </a:r>
            <a:endParaRPr lang="id-ID" dirty="0"/>
          </a:p>
          <a:p>
            <a:pPr indent="-342900">
              <a:buFont typeface="+mj-lt"/>
              <a:buAutoNum type="alphaLcParenR"/>
            </a:pPr>
            <a:r>
              <a:rPr lang="id-ID" dirty="0"/>
              <a:t>StackMap,ListMap,Hashtable</a:t>
            </a:r>
          </a:p>
          <a:p>
            <a:pPr indent="-342900">
              <a:buFont typeface="+mj-lt"/>
              <a:buAutoNum type="alphaLcParenR"/>
            </a:pPr>
            <a:r>
              <a:rPr lang="id-ID" dirty="0"/>
              <a:t>HashMap,Vector,ArrayMap</a:t>
            </a:r>
          </a:p>
          <a:p>
            <a:pPr indent="-342900">
              <a:buFont typeface="+mj-lt"/>
              <a:buAutoNum type="alphaLcParenR"/>
            </a:pPr>
            <a:r>
              <a:rPr lang="en-US" dirty="0" err="1"/>
              <a:t>HashSet</a:t>
            </a:r>
            <a:r>
              <a:rPr lang="id-ID" dirty="0"/>
              <a:t>,</a:t>
            </a:r>
            <a:r>
              <a:rPr lang="en-US" dirty="0"/>
              <a:t> </a:t>
            </a:r>
            <a:r>
              <a:rPr lang="en-US" dirty="0" err="1"/>
              <a:t>TreeSet</a:t>
            </a:r>
            <a:r>
              <a:rPr lang="id-ID" dirty="0" smtClean="0"/>
              <a:t>,HashTable</a:t>
            </a:r>
          </a:p>
          <a:p>
            <a:pPr indent="-342900">
              <a:buFont typeface="+mj-lt"/>
              <a:buAutoNum type="alphaLcParenR"/>
            </a:pPr>
            <a:endParaRPr lang="id-ID" dirty="0"/>
          </a:p>
          <a:p>
            <a:pPr marL="0" indent="0">
              <a:buNone/>
            </a:pPr>
            <a:r>
              <a:rPr lang="id-ID" dirty="0"/>
              <a:t>Jawaban: a</a:t>
            </a:r>
          </a:p>
          <a:p>
            <a:pPr marL="0" indent="0">
              <a:buNone/>
            </a:pPr>
            <a:endParaRPr lang="id-ID" dirty="0"/>
          </a:p>
          <a:p>
            <a:pPr marL="68580" indent="0">
              <a:buNone/>
            </a:pPr>
            <a:endParaRPr lang="id-ID" dirty="0"/>
          </a:p>
        </p:txBody>
      </p:sp>
    </p:spTree>
    <p:extLst>
      <p:ext uri="{BB962C8B-B14F-4D97-AF65-F5344CB8AC3E}">
        <p14:creationId xmlns:p14="http://schemas.microsoft.com/office/powerpoint/2010/main" val="3691747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196752"/>
            <a:ext cx="6777317" cy="3508977"/>
          </a:xfrm>
        </p:spPr>
        <p:txBody>
          <a:bodyPr>
            <a:normAutofit fontScale="92500" lnSpcReduction="10000"/>
          </a:bodyPr>
          <a:lstStyle/>
          <a:p>
            <a:pPr marL="0" indent="0">
              <a:buNone/>
            </a:pPr>
            <a:r>
              <a:rPr lang="id-ID" dirty="0" smtClean="0"/>
              <a:t>8. Yang </a:t>
            </a:r>
            <a:r>
              <a:rPr lang="id-ID" dirty="0"/>
              <a:t>merupakan kelompok dari Collection  Java adalah ...</a:t>
            </a:r>
          </a:p>
          <a:p>
            <a:pPr indent="-342900">
              <a:buFont typeface="+mj-lt"/>
              <a:buAutoNum type="alphaLcParenR"/>
            </a:pPr>
            <a:r>
              <a:rPr lang="id-ID" dirty="0"/>
              <a:t>Set,List dan Vektor</a:t>
            </a:r>
          </a:p>
          <a:p>
            <a:pPr indent="-342900">
              <a:buFont typeface="+mj-lt"/>
              <a:buAutoNum type="alphaLcParenR"/>
            </a:pPr>
            <a:r>
              <a:rPr lang="id-ID" b="1" dirty="0"/>
              <a:t>List,Map dan Set</a:t>
            </a:r>
          </a:p>
          <a:p>
            <a:pPr indent="-342900">
              <a:buFont typeface="+mj-lt"/>
              <a:buAutoNum type="alphaLcParenR"/>
            </a:pPr>
            <a:r>
              <a:rPr lang="id-ID" dirty="0"/>
              <a:t>Inner,Queue dan Void</a:t>
            </a:r>
          </a:p>
          <a:p>
            <a:pPr indent="-342900">
              <a:buFont typeface="+mj-lt"/>
              <a:buAutoNum type="alphaLcParenR"/>
            </a:pPr>
            <a:r>
              <a:rPr lang="id-ID" dirty="0"/>
              <a:t>Stack,List dan Array</a:t>
            </a:r>
          </a:p>
          <a:p>
            <a:pPr indent="-342900">
              <a:buFont typeface="+mj-lt"/>
              <a:buAutoNum type="alphaLcParenR"/>
            </a:pPr>
            <a:r>
              <a:rPr lang="id-ID" dirty="0"/>
              <a:t>Array dan Linked </a:t>
            </a:r>
            <a:r>
              <a:rPr lang="id-ID" dirty="0" smtClean="0"/>
              <a:t>List</a:t>
            </a:r>
          </a:p>
          <a:p>
            <a:pPr indent="-342900">
              <a:buFont typeface="+mj-lt"/>
              <a:buAutoNum type="alphaLcParenR"/>
            </a:pPr>
            <a:endParaRPr lang="id-ID" dirty="0"/>
          </a:p>
          <a:p>
            <a:pPr marL="0" indent="0">
              <a:buNone/>
            </a:pPr>
            <a:r>
              <a:rPr lang="id-ID" dirty="0"/>
              <a:t>Jawaban: </a:t>
            </a:r>
            <a:r>
              <a:rPr lang="id-ID" dirty="0" smtClean="0"/>
              <a:t>b</a:t>
            </a:r>
            <a:endParaRPr lang="id-ID" dirty="0"/>
          </a:p>
          <a:p>
            <a:pPr marL="68580" indent="0">
              <a:buNone/>
            </a:pPr>
            <a:endParaRPr lang="id-ID" dirty="0"/>
          </a:p>
        </p:txBody>
      </p:sp>
    </p:spTree>
    <p:extLst>
      <p:ext uri="{BB962C8B-B14F-4D97-AF65-F5344CB8AC3E}">
        <p14:creationId xmlns:p14="http://schemas.microsoft.com/office/powerpoint/2010/main" val="1457864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7128908" cy="5472608"/>
          </a:xfrm>
        </p:spPr>
        <p:txBody>
          <a:bodyPr>
            <a:normAutofit fontScale="92500"/>
          </a:bodyPr>
          <a:lstStyle/>
          <a:p>
            <a:pPr marL="525780" indent="-457200">
              <a:buFont typeface="+mj-lt"/>
              <a:buAutoNum type="arabicPeriod" startAt="9"/>
            </a:pPr>
            <a:r>
              <a:rPr lang="id-ID" dirty="0" smtClean="0"/>
              <a:t>Berikut ini mana yang bukan manfaat Collection?</a:t>
            </a:r>
          </a:p>
          <a:p>
            <a:pPr marL="822960" lvl="1" indent="-457200">
              <a:buFont typeface="+mj-lt"/>
              <a:buAutoNum type="alphaLcPeriod"/>
            </a:pPr>
            <a:r>
              <a:rPr lang="id-ID" dirty="0"/>
              <a:t>Mengurangi effort dalam membuat program, karena sudah tersedia struktur data dan algoritma tanpa harus menulis </a:t>
            </a:r>
            <a:r>
              <a:rPr lang="id-ID" dirty="0" smtClean="0"/>
              <a:t>sendiri.</a:t>
            </a:r>
          </a:p>
          <a:p>
            <a:pPr marL="822960" lvl="1" indent="-457200">
              <a:buFont typeface="+mj-lt"/>
              <a:buAutoNum type="alphaLcPeriod"/>
            </a:pPr>
            <a:r>
              <a:rPr lang="id-ID" dirty="0" smtClean="0"/>
              <a:t>Meningkatkan </a:t>
            </a:r>
            <a:r>
              <a:rPr lang="id-ID" dirty="0"/>
              <a:t>performa, karena setiap implementasi dapat berfungsi maksimal sesuai kasus yang </a:t>
            </a:r>
            <a:r>
              <a:rPr lang="id-ID" dirty="0" smtClean="0"/>
              <a:t>ada.</a:t>
            </a:r>
          </a:p>
          <a:p>
            <a:pPr marL="822960" lvl="1" indent="-457200">
              <a:buFont typeface="+mj-lt"/>
              <a:buAutoNum type="alphaLcPeriod"/>
            </a:pPr>
            <a:r>
              <a:rPr lang="id-ID" dirty="0" smtClean="0"/>
              <a:t>Mudah </a:t>
            </a:r>
            <a:r>
              <a:rPr lang="id-ID" dirty="0"/>
              <a:t>dipelajari, sehingga mengurangi effort untuk mempelajari cara menggunakan </a:t>
            </a:r>
            <a:r>
              <a:rPr lang="id-ID" dirty="0" smtClean="0"/>
              <a:t>API.</a:t>
            </a:r>
          </a:p>
          <a:p>
            <a:pPr marL="822960" lvl="1" indent="-457200">
              <a:buFont typeface="+mj-lt"/>
              <a:buAutoNum type="alphaLcPeriod"/>
            </a:pPr>
            <a:r>
              <a:rPr lang="id-ID" dirty="0" smtClean="0"/>
              <a:t>Dapat </a:t>
            </a:r>
            <a:r>
              <a:rPr lang="id-ID" dirty="0"/>
              <a:t>dikembangkan dan fleksibel terhadap tipe object yang ada dalam Collection</a:t>
            </a:r>
            <a:r>
              <a:rPr lang="id-ID" dirty="0" smtClean="0"/>
              <a:t>.</a:t>
            </a:r>
          </a:p>
          <a:p>
            <a:pPr marL="822960" lvl="1" indent="-457200">
              <a:buFont typeface="+mj-lt"/>
              <a:buAutoNum type="alphaLcPeriod"/>
            </a:pPr>
            <a:r>
              <a:rPr lang="id-ID" dirty="0" smtClean="0"/>
              <a:t>Memudahkan suatu Class dalam mengakses library</a:t>
            </a:r>
          </a:p>
          <a:p>
            <a:pPr marL="822960" lvl="1" indent="-457200">
              <a:buFont typeface="+mj-lt"/>
              <a:buAutoNum type="alphaLcPeriod"/>
            </a:pPr>
            <a:endParaRPr lang="id-ID" dirty="0" smtClean="0"/>
          </a:p>
          <a:p>
            <a:pPr marL="365760" lvl="1" indent="0">
              <a:buNone/>
            </a:pPr>
            <a:r>
              <a:rPr lang="id-ID" dirty="0" smtClean="0"/>
              <a:t>					Jawaban: E</a:t>
            </a:r>
          </a:p>
          <a:p>
            <a:pPr marL="822960" lvl="1" indent="-457200">
              <a:buFont typeface="+mj-lt"/>
              <a:buAutoNum type="alphaLcPeriod"/>
            </a:pPr>
            <a:endParaRPr lang="id-ID" dirty="0"/>
          </a:p>
          <a:p>
            <a:pPr marL="822960" lvl="1" indent="-457200">
              <a:buFont typeface="+mj-lt"/>
              <a:buAutoNum type="alphaLcPeriod"/>
            </a:pPr>
            <a:endParaRPr lang="id-ID" dirty="0"/>
          </a:p>
        </p:txBody>
      </p:sp>
    </p:spTree>
    <p:extLst>
      <p:ext uri="{BB962C8B-B14F-4D97-AF65-F5344CB8AC3E}">
        <p14:creationId xmlns:p14="http://schemas.microsoft.com/office/powerpoint/2010/main" val="1022141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984892" cy="5184576"/>
          </a:xfrm>
        </p:spPr>
        <p:txBody>
          <a:bodyPr>
            <a:normAutofit/>
          </a:bodyPr>
          <a:lstStyle/>
          <a:p>
            <a:pPr marL="525780" indent="-457200">
              <a:buFont typeface="+mj-lt"/>
              <a:buAutoNum type="arabicPeriod" startAt="10"/>
            </a:pPr>
            <a:r>
              <a:rPr lang="id-ID" dirty="0" smtClean="0"/>
              <a:t>Mengapa Collection dapat meningkatkan performa?</a:t>
            </a:r>
          </a:p>
          <a:p>
            <a:pPr marL="822960" lvl="1" indent="-457200">
              <a:buFont typeface="+mj-lt"/>
              <a:buAutoNum type="alphaLcPeriod"/>
            </a:pPr>
            <a:r>
              <a:rPr lang="id-ID" dirty="0"/>
              <a:t>karena setiap implementasi dapat berfungsi maksimal sesuai kasus yang ada</a:t>
            </a:r>
            <a:r>
              <a:rPr lang="id-ID" dirty="0" smtClean="0"/>
              <a:t>.</a:t>
            </a:r>
          </a:p>
          <a:p>
            <a:pPr marL="822960" lvl="1" indent="-457200">
              <a:buFont typeface="+mj-lt"/>
              <a:buAutoNum type="alphaLcPeriod"/>
            </a:pPr>
            <a:r>
              <a:rPr lang="id-ID" dirty="0" smtClean="0"/>
              <a:t>Karena setiap interface dapat berfungsi maksimal sesuai kasus yang ada</a:t>
            </a:r>
          </a:p>
          <a:p>
            <a:pPr marL="822960" lvl="1" indent="-457200">
              <a:buFont typeface="+mj-lt"/>
              <a:buAutoNum type="alphaLcPeriod"/>
            </a:pPr>
            <a:r>
              <a:rPr lang="id-ID" dirty="0" smtClean="0"/>
              <a:t>Karena collection dapat mengatasi berbagai kondisi</a:t>
            </a:r>
          </a:p>
          <a:p>
            <a:pPr marL="822960" lvl="1" indent="-457200">
              <a:buFont typeface="+mj-lt"/>
              <a:buAutoNum type="alphaLcPeriod"/>
            </a:pPr>
            <a:r>
              <a:rPr lang="id-ID" dirty="0" smtClean="0"/>
              <a:t>Karena dalam setiap class mampu menampung variabel yang banyak</a:t>
            </a:r>
          </a:p>
          <a:p>
            <a:pPr marL="822960" lvl="1" indent="-457200">
              <a:buFont typeface="+mj-lt"/>
              <a:buAutoNum type="alphaLcPeriod"/>
            </a:pPr>
            <a:r>
              <a:rPr lang="id-ID" dirty="0" smtClean="0"/>
              <a:t>Jawaban A, B dan C benar</a:t>
            </a:r>
            <a:r>
              <a:rPr lang="id-ID" dirty="0"/>
              <a:t> </a:t>
            </a:r>
          </a:p>
          <a:p>
            <a:pPr marL="525780" indent="-457200">
              <a:buFont typeface="+mj-lt"/>
              <a:buAutoNum type="arabicPeriod" startAt="10"/>
            </a:pPr>
            <a:endParaRPr lang="id-ID" dirty="0" smtClean="0"/>
          </a:p>
          <a:p>
            <a:pPr marL="68580" indent="0">
              <a:buNone/>
            </a:pPr>
            <a:r>
              <a:rPr lang="id-ID" dirty="0" smtClean="0"/>
              <a:t>					Jawaban: A</a:t>
            </a:r>
          </a:p>
        </p:txBody>
      </p:sp>
    </p:spTree>
    <p:extLst>
      <p:ext uri="{BB962C8B-B14F-4D97-AF65-F5344CB8AC3E}">
        <p14:creationId xmlns:p14="http://schemas.microsoft.com/office/powerpoint/2010/main" val="100484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6712"/>
            <a:ext cx="7024744" cy="792088"/>
          </a:xfrm>
        </p:spPr>
        <p:txBody>
          <a:bodyPr>
            <a:normAutofit/>
          </a:bodyPr>
          <a:lstStyle/>
          <a:p>
            <a:r>
              <a:rPr lang="id-ID" dirty="0" smtClean="0"/>
              <a:t>COLLECTION</a:t>
            </a:r>
            <a:endParaRPr lang="id-ID" dirty="0"/>
          </a:p>
        </p:txBody>
      </p:sp>
      <p:sp>
        <p:nvSpPr>
          <p:cNvPr id="3" name="Content Placeholder 2"/>
          <p:cNvSpPr>
            <a:spLocks noGrp="1"/>
          </p:cNvSpPr>
          <p:nvPr>
            <p:ph idx="1"/>
          </p:nvPr>
        </p:nvSpPr>
        <p:spPr>
          <a:xfrm>
            <a:off x="1043492" y="1700808"/>
            <a:ext cx="7056900" cy="4464496"/>
          </a:xfrm>
        </p:spPr>
        <p:txBody>
          <a:bodyPr>
            <a:normAutofit fontScale="62500" lnSpcReduction="20000"/>
          </a:bodyPr>
          <a:lstStyle/>
          <a:p>
            <a:r>
              <a:rPr lang="id-ID" sz="3200" dirty="0" smtClean="0"/>
              <a:t>Kapan penggunaan Collection?</a:t>
            </a:r>
          </a:p>
          <a:p>
            <a:pPr marL="68580" indent="0">
              <a:lnSpc>
                <a:spcPct val="170000"/>
              </a:lnSpc>
              <a:buNone/>
            </a:pPr>
            <a:r>
              <a:rPr lang="id-ID" sz="2600" dirty="0" smtClean="0"/>
              <a:t>Jika </a:t>
            </a:r>
            <a:r>
              <a:rPr lang="id-ID" sz="2600" dirty="0"/>
              <a:t>kita sudah bermain dengan objek yang sangat banyak dan ingin mengelompokkan, collection jawabannya. Collection dapat dengan mudah mengatur objek dengan jumlah besar dengan mudah seperti:</a:t>
            </a:r>
          </a:p>
          <a:p>
            <a:pPr lvl="0">
              <a:lnSpc>
                <a:spcPct val="170000"/>
              </a:lnSpc>
            </a:pPr>
            <a:r>
              <a:rPr lang="id-ID" sz="2600" dirty="0"/>
              <a:t>Menambah objek ke collection</a:t>
            </a:r>
          </a:p>
          <a:p>
            <a:pPr lvl="0">
              <a:lnSpc>
                <a:spcPct val="170000"/>
              </a:lnSpc>
            </a:pPr>
            <a:r>
              <a:rPr lang="id-ID" sz="2600" dirty="0"/>
              <a:t>Menghapus</a:t>
            </a:r>
          </a:p>
          <a:p>
            <a:pPr lvl="0">
              <a:lnSpc>
                <a:spcPct val="170000"/>
              </a:lnSpc>
            </a:pPr>
            <a:r>
              <a:rPr lang="id-ID" sz="2600" dirty="0"/>
              <a:t>Mencari</a:t>
            </a:r>
          </a:p>
          <a:p>
            <a:pPr lvl="0">
              <a:lnSpc>
                <a:spcPct val="170000"/>
              </a:lnSpc>
            </a:pPr>
            <a:r>
              <a:rPr lang="id-ID" sz="2600" dirty="0"/>
              <a:t>Mendapatkan informasi objek beserta melaksanakan methodnya</a:t>
            </a:r>
          </a:p>
          <a:p>
            <a:pPr lvl="0">
              <a:lnSpc>
                <a:spcPct val="170000"/>
              </a:lnSpc>
            </a:pPr>
            <a:r>
              <a:rPr lang="id-ID" sz="2600" dirty="0"/>
              <a:t>Mengiterasi collection dengan ketentuan dan tujuan tertentu</a:t>
            </a:r>
          </a:p>
          <a:p>
            <a:pPr marL="68580" indent="0">
              <a:buNone/>
            </a:pPr>
            <a:endParaRPr lang="id-ID" dirty="0"/>
          </a:p>
        </p:txBody>
      </p:sp>
    </p:spTree>
    <p:extLst>
      <p:ext uri="{BB962C8B-B14F-4D97-AF65-F5344CB8AC3E}">
        <p14:creationId xmlns:p14="http://schemas.microsoft.com/office/powerpoint/2010/main" val="151657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6984776" cy="3107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13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759459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159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Collection</a:t>
            </a:r>
            <a:endParaRPr lang="id-ID" dirty="0"/>
          </a:p>
        </p:txBody>
      </p:sp>
      <p:sp>
        <p:nvSpPr>
          <p:cNvPr id="3" name="Content Placeholder 2"/>
          <p:cNvSpPr>
            <a:spLocks noGrp="1"/>
          </p:cNvSpPr>
          <p:nvPr>
            <p:ph idx="1"/>
          </p:nvPr>
        </p:nvSpPr>
        <p:spPr>
          <a:xfrm>
            <a:off x="1547664" y="2420888"/>
            <a:ext cx="6777317" cy="3508977"/>
          </a:xfrm>
        </p:spPr>
        <p:txBody>
          <a:bodyPr>
            <a:normAutofit/>
          </a:bodyPr>
          <a:lstStyle/>
          <a:p>
            <a:r>
              <a:rPr lang="id-ID" sz="3600" dirty="0" smtClean="0"/>
              <a:t>Dimana posisi penulisan Collection?</a:t>
            </a:r>
            <a:endParaRPr lang="id-ID" sz="3600" dirty="0"/>
          </a:p>
        </p:txBody>
      </p:sp>
    </p:spTree>
    <p:extLst>
      <p:ext uri="{BB962C8B-B14F-4D97-AF65-F5344CB8AC3E}">
        <p14:creationId xmlns:p14="http://schemas.microsoft.com/office/powerpoint/2010/main" val="3184656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Set</a:t>
            </a:r>
            <a:endParaRPr lang="id-ID" dirty="0"/>
          </a:p>
        </p:txBody>
      </p:sp>
      <p:sp>
        <p:nvSpPr>
          <p:cNvPr id="3" name="Content Placeholder 2"/>
          <p:cNvSpPr>
            <a:spLocks noGrp="1"/>
          </p:cNvSpPr>
          <p:nvPr>
            <p:ph idx="1"/>
          </p:nvPr>
        </p:nvSpPr>
        <p:spPr/>
        <p:txBody>
          <a:bodyPr>
            <a:normAutofit fontScale="85000" lnSpcReduction="20000"/>
          </a:bodyPr>
          <a:lstStyle/>
          <a:p>
            <a:r>
              <a:rPr lang="en-US" dirty="0"/>
              <a:t>Set </a:t>
            </a:r>
            <a:r>
              <a:rPr lang="en-US" dirty="0" err="1"/>
              <a:t>mengikuti</a:t>
            </a:r>
            <a:r>
              <a:rPr lang="en-US" dirty="0"/>
              <a:t> model </a:t>
            </a:r>
            <a:r>
              <a:rPr lang="en-US" dirty="0" err="1"/>
              <a:t>himpunan</a:t>
            </a:r>
            <a:r>
              <a:rPr lang="en-US" dirty="0"/>
              <a:t>, </a:t>
            </a:r>
            <a:r>
              <a:rPr lang="en-US" dirty="0" err="1"/>
              <a:t>dimana</a:t>
            </a:r>
            <a:r>
              <a:rPr lang="en-US" dirty="0"/>
              <a:t> </a:t>
            </a:r>
            <a:r>
              <a:rPr lang="en-US" dirty="0" err="1"/>
              <a:t>obyek</a:t>
            </a:r>
            <a:r>
              <a:rPr lang="en-US" dirty="0"/>
              <a:t>/</a:t>
            </a:r>
            <a:r>
              <a:rPr lang="en-US" dirty="0" err="1"/>
              <a:t>anggota</a:t>
            </a:r>
            <a:r>
              <a:rPr lang="en-US" dirty="0"/>
              <a:t> yang </a:t>
            </a:r>
            <a:r>
              <a:rPr lang="en-US" dirty="0" err="1"/>
              <a:t>tersimpan</a:t>
            </a:r>
            <a:r>
              <a:rPr lang="en-US" dirty="0"/>
              <a:t> </a:t>
            </a:r>
            <a:r>
              <a:rPr lang="en-US" dirty="0" err="1"/>
              <a:t>dalam</a:t>
            </a:r>
            <a:r>
              <a:rPr lang="en-US" dirty="0"/>
              <a:t> Set </a:t>
            </a:r>
            <a:r>
              <a:rPr lang="en-US" dirty="0" err="1"/>
              <a:t>harus</a:t>
            </a:r>
            <a:r>
              <a:rPr lang="en-US" dirty="0"/>
              <a:t> </a:t>
            </a:r>
            <a:r>
              <a:rPr lang="en-US" dirty="0" err="1"/>
              <a:t>unik</a:t>
            </a:r>
            <a:r>
              <a:rPr lang="en-US" dirty="0"/>
              <a:t>. </a:t>
            </a:r>
            <a:r>
              <a:rPr lang="en-US" dirty="0" err="1"/>
              <a:t>Urutan</a:t>
            </a:r>
            <a:r>
              <a:rPr lang="en-US" dirty="0"/>
              <a:t> </a:t>
            </a:r>
            <a:r>
              <a:rPr lang="en-US" dirty="0" err="1"/>
              <a:t>maupun</a:t>
            </a:r>
            <a:r>
              <a:rPr lang="en-US" dirty="0"/>
              <a:t> </a:t>
            </a:r>
            <a:r>
              <a:rPr lang="en-US" dirty="0" err="1"/>
              <a:t>letak</a:t>
            </a:r>
            <a:r>
              <a:rPr lang="en-US" dirty="0"/>
              <a:t> </a:t>
            </a:r>
            <a:r>
              <a:rPr lang="en-US" dirty="0" err="1"/>
              <a:t>dari</a:t>
            </a:r>
            <a:r>
              <a:rPr lang="en-US" dirty="0"/>
              <a:t> </a:t>
            </a:r>
            <a:r>
              <a:rPr lang="en-US" dirty="0" err="1"/>
              <a:t>anggota</a:t>
            </a:r>
            <a:r>
              <a:rPr lang="en-US" dirty="0"/>
              <a:t> </a:t>
            </a:r>
            <a:r>
              <a:rPr lang="en-US" dirty="0" err="1"/>
              <a:t>tidaklah</a:t>
            </a:r>
            <a:r>
              <a:rPr lang="en-US" dirty="0"/>
              <a:t> </a:t>
            </a:r>
            <a:r>
              <a:rPr lang="en-US" dirty="0" err="1"/>
              <a:t>penting</a:t>
            </a:r>
            <a:r>
              <a:rPr lang="en-US" dirty="0"/>
              <a:t>, </a:t>
            </a:r>
            <a:r>
              <a:rPr lang="en-US" dirty="0" err="1"/>
              <a:t>hanya</a:t>
            </a:r>
            <a:r>
              <a:rPr lang="en-US" dirty="0"/>
              <a:t> </a:t>
            </a:r>
            <a:r>
              <a:rPr lang="en-US" dirty="0" err="1"/>
              <a:t>keberadaan</a:t>
            </a:r>
            <a:r>
              <a:rPr lang="en-US" dirty="0"/>
              <a:t> </a:t>
            </a:r>
            <a:r>
              <a:rPr lang="en-US" dirty="0" err="1"/>
              <a:t>anggota</a:t>
            </a:r>
            <a:r>
              <a:rPr lang="en-US" dirty="0"/>
              <a:t> </a:t>
            </a:r>
            <a:r>
              <a:rPr lang="en-US" dirty="0" err="1"/>
              <a:t>saja</a:t>
            </a:r>
            <a:r>
              <a:rPr lang="en-US" dirty="0"/>
              <a:t> yang </a:t>
            </a:r>
            <a:r>
              <a:rPr lang="en-US" dirty="0" err="1"/>
              <a:t>penting</a:t>
            </a:r>
            <a:r>
              <a:rPr lang="en-US" dirty="0"/>
              <a:t>. </a:t>
            </a:r>
            <a:endParaRPr lang="id-ID" dirty="0"/>
          </a:p>
          <a:p>
            <a:endParaRPr lang="id-ID" dirty="0"/>
          </a:p>
          <a:p>
            <a:r>
              <a:rPr lang="en-US" dirty="0"/>
              <a:t>Class-class yang </a:t>
            </a:r>
            <a:r>
              <a:rPr lang="en-US" dirty="0" err="1"/>
              <a:t>mengimplementasikan</a:t>
            </a:r>
            <a:r>
              <a:rPr lang="en-US" dirty="0"/>
              <a:t> interface Set </a:t>
            </a:r>
            <a:r>
              <a:rPr lang="en-US" dirty="0" err="1"/>
              <a:t>adalah</a:t>
            </a:r>
            <a:r>
              <a:rPr lang="en-US" dirty="0"/>
              <a:t> </a:t>
            </a:r>
            <a:r>
              <a:rPr lang="en-US" dirty="0" err="1"/>
              <a:t>HashSet</a:t>
            </a:r>
            <a:r>
              <a:rPr lang="en-US" dirty="0"/>
              <a:t>. Interface </a:t>
            </a:r>
            <a:r>
              <a:rPr lang="en-US" dirty="0" err="1"/>
              <a:t>SortedSet</a:t>
            </a:r>
            <a:r>
              <a:rPr lang="en-US" dirty="0"/>
              <a:t> </a:t>
            </a:r>
            <a:r>
              <a:rPr lang="en-US" dirty="0" err="1"/>
              <a:t>merupakan</a:t>
            </a:r>
            <a:r>
              <a:rPr lang="en-US" dirty="0"/>
              <a:t> </a:t>
            </a:r>
            <a:r>
              <a:rPr lang="en-US" dirty="0" err="1"/>
              <a:t>subInterface</a:t>
            </a:r>
            <a:r>
              <a:rPr lang="en-US" dirty="0"/>
              <a:t> </a:t>
            </a:r>
            <a:r>
              <a:rPr lang="en-US" dirty="0" err="1"/>
              <a:t>dari</a:t>
            </a:r>
            <a:r>
              <a:rPr lang="en-US" dirty="0"/>
              <a:t> interface Set. </a:t>
            </a:r>
            <a:endParaRPr lang="id-ID" dirty="0"/>
          </a:p>
          <a:p>
            <a:endParaRPr lang="id-ID" dirty="0"/>
          </a:p>
          <a:p>
            <a:r>
              <a:rPr lang="en-US" dirty="0" err="1"/>
              <a:t>Untuk</a:t>
            </a:r>
            <a:r>
              <a:rPr lang="en-US" dirty="0"/>
              <a:t> </a:t>
            </a:r>
            <a:r>
              <a:rPr lang="en-US" dirty="0" err="1"/>
              <a:t>mengurutkan</a:t>
            </a:r>
            <a:r>
              <a:rPr lang="en-US" dirty="0"/>
              <a:t> Set, </a:t>
            </a:r>
            <a:r>
              <a:rPr lang="en-US" dirty="0" err="1"/>
              <a:t>kita</a:t>
            </a:r>
            <a:r>
              <a:rPr lang="en-US" dirty="0"/>
              <a:t> </a:t>
            </a:r>
            <a:r>
              <a:rPr lang="en-US" dirty="0" err="1"/>
              <a:t>dapat</a:t>
            </a:r>
            <a:r>
              <a:rPr lang="en-US" dirty="0"/>
              <a:t> </a:t>
            </a:r>
            <a:r>
              <a:rPr lang="en-US" dirty="0" err="1"/>
              <a:t>menggunakan</a:t>
            </a:r>
            <a:r>
              <a:rPr lang="en-US" dirty="0"/>
              <a:t> class yang </a:t>
            </a:r>
            <a:r>
              <a:rPr lang="en-US" dirty="0" err="1"/>
              <a:t>mengimplementasikan</a:t>
            </a:r>
            <a:r>
              <a:rPr lang="en-US" dirty="0"/>
              <a:t> interface </a:t>
            </a:r>
            <a:r>
              <a:rPr lang="en-US" dirty="0" err="1"/>
              <a:t>SortedSet</a:t>
            </a:r>
            <a:r>
              <a:rPr lang="en-US" dirty="0"/>
              <a:t> </a:t>
            </a:r>
            <a:r>
              <a:rPr lang="en-US" dirty="0" err="1"/>
              <a:t>yaitu</a:t>
            </a:r>
            <a:r>
              <a:rPr lang="en-US" dirty="0"/>
              <a:t> </a:t>
            </a:r>
            <a:r>
              <a:rPr lang="en-US" dirty="0" err="1"/>
              <a:t>clas</a:t>
            </a:r>
            <a:r>
              <a:rPr lang="en-US" dirty="0"/>
              <a:t> </a:t>
            </a:r>
            <a:r>
              <a:rPr lang="en-US" dirty="0" err="1"/>
              <a:t>TreeSet</a:t>
            </a:r>
            <a:r>
              <a:rPr lang="en-US" dirty="0"/>
              <a:t>.</a:t>
            </a:r>
          </a:p>
          <a:p>
            <a:pPr marL="68580" indent="0">
              <a:buNone/>
            </a:pPr>
            <a:endParaRPr lang="id-ID" dirty="0"/>
          </a:p>
        </p:txBody>
      </p:sp>
    </p:spTree>
    <p:extLst>
      <p:ext uri="{BB962C8B-B14F-4D97-AF65-F5344CB8AC3E}">
        <p14:creationId xmlns:p14="http://schemas.microsoft.com/office/powerpoint/2010/main" val="2320135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024744" cy="1143000"/>
          </a:xfrm>
        </p:spPr>
        <p:txBody>
          <a:bodyPr/>
          <a:lstStyle/>
          <a:p>
            <a:r>
              <a:rPr lang="id-ID" dirty="0" smtClean="0"/>
              <a:t>List</a:t>
            </a:r>
            <a:endParaRPr lang="id-ID" dirty="0"/>
          </a:p>
        </p:txBody>
      </p:sp>
      <p:sp>
        <p:nvSpPr>
          <p:cNvPr id="3" name="Content Placeholder 2"/>
          <p:cNvSpPr>
            <a:spLocks noGrp="1"/>
          </p:cNvSpPr>
          <p:nvPr>
            <p:ph idx="1"/>
          </p:nvPr>
        </p:nvSpPr>
        <p:spPr>
          <a:xfrm>
            <a:off x="899592" y="1628800"/>
            <a:ext cx="6912884" cy="3625628"/>
          </a:xfrm>
        </p:spPr>
        <p:txBody>
          <a:bodyPr>
            <a:noAutofit/>
          </a:bodyPr>
          <a:lstStyle/>
          <a:p>
            <a:pPr marL="68580" indent="0">
              <a:buNone/>
            </a:pPr>
            <a:r>
              <a:rPr lang="en-US" sz="1600" b="1" dirty="0"/>
              <a:t>List</a:t>
            </a:r>
            <a:r>
              <a:rPr lang="en-US" sz="1600" dirty="0"/>
              <a:t> </a:t>
            </a:r>
            <a:r>
              <a:rPr lang="en-US" sz="1600" dirty="0" err="1"/>
              <a:t>merupakan</a:t>
            </a:r>
            <a:r>
              <a:rPr lang="en-US" sz="1600" dirty="0"/>
              <a:t> </a:t>
            </a:r>
            <a:r>
              <a:rPr lang="en-US" sz="1600" dirty="0" err="1"/>
              <a:t>pengelompokan</a:t>
            </a:r>
            <a:r>
              <a:rPr lang="en-US" sz="1600" dirty="0"/>
              <a:t> </a:t>
            </a:r>
            <a:r>
              <a:rPr lang="en-US" sz="1600" dirty="0" err="1"/>
              <a:t>berdasarkan</a:t>
            </a:r>
            <a:r>
              <a:rPr lang="en-US" sz="1600" dirty="0"/>
              <a:t> </a:t>
            </a:r>
            <a:r>
              <a:rPr lang="en-US" sz="1600" dirty="0" err="1"/>
              <a:t>urutan</a:t>
            </a:r>
            <a:r>
              <a:rPr lang="en-US" sz="1600" dirty="0"/>
              <a:t> </a:t>
            </a:r>
            <a:r>
              <a:rPr lang="en-US" sz="1600" dirty="0" err="1"/>
              <a:t>seperti</a:t>
            </a:r>
            <a:r>
              <a:rPr lang="en-US" sz="1600" dirty="0"/>
              <a:t> </a:t>
            </a:r>
            <a:r>
              <a:rPr lang="en-US" sz="1600" dirty="0" err="1"/>
              <a:t>layaknya</a:t>
            </a:r>
            <a:r>
              <a:rPr lang="en-US" sz="1600" dirty="0"/>
              <a:t> array, </a:t>
            </a:r>
            <a:r>
              <a:rPr lang="en-US" sz="1600" dirty="0" err="1"/>
              <a:t>karena</a:t>
            </a:r>
            <a:r>
              <a:rPr lang="en-US" sz="1600" dirty="0"/>
              <a:t> </a:t>
            </a:r>
            <a:r>
              <a:rPr lang="en-US" sz="1600" dirty="0" err="1"/>
              <a:t>itu</a:t>
            </a:r>
            <a:r>
              <a:rPr lang="en-US" sz="1600" dirty="0"/>
              <a:t>  </a:t>
            </a:r>
            <a:r>
              <a:rPr lang="en-US" sz="1600" dirty="0" err="1"/>
              <a:t>ia</a:t>
            </a:r>
            <a:r>
              <a:rPr lang="en-US" sz="1600" dirty="0"/>
              <a:t> </a:t>
            </a:r>
            <a:r>
              <a:rPr lang="en-US" sz="1600" dirty="0" err="1"/>
              <a:t>memiliki</a:t>
            </a:r>
            <a:r>
              <a:rPr lang="en-US" sz="1600" dirty="0"/>
              <a:t> </a:t>
            </a:r>
            <a:r>
              <a:rPr lang="en-US" sz="1600" dirty="0" err="1"/>
              <a:t>posisi</a:t>
            </a:r>
            <a:r>
              <a:rPr lang="en-US" sz="1600" dirty="0"/>
              <a:t> </a:t>
            </a:r>
            <a:r>
              <a:rPr lang="en-US" sz="1600" dirty="0" err="1"/>
              <a:t>awal</a:t>
            </a:r>
            <a:r>
              <a:rPr lang="en-US" sz="1600" dirty="0"/>
              <a:t> </a:t>
            </a:r>
            <a:r>
              <a:rPr lang="en-US" sz="1600" dirty="0" err="1"/>
              <a:t>dan</a:t>
            </a:r>
            <a:r>
              <a:rPr lang="en-US" sz="1600" dirty="0"/>
              <a:t> </a:t>
            </a:r>
            <a:r>
              <a:rPr lang="en-US" sz="1600" dirty="0" err="1"/>
              <a:t>juga</a:t>
            </a:r>
            <a:r>
              <a:rPr lang="en-US" sz="1600" dirty="0"/>
              <a:t> </a:t>
            </a:r>
            <a:r>
              <a:rPr lang="en-US" sz="1600" dirty="0" err="1"/>
              <a:t>posisi</a:t>
            </a:r>
            <a:r>
              <a:rPr lang="en-US" sz="1600" dirty="0"/>
              <a:t> </a:t>
            </a:r>
            <a:r>
              <a:rPr lang="en-US" sz="1600" dirty="0" err="1"/>
              <a:t>akhir</a:t>
            </a:r>
            <a:r>
              <a:rPr lang="en-US" sz="1600" dirty="0"/>
              <a:t>. </a:t>
            </a:r>
            <a:endParaRPr lang="id-ID" sz="1600" dirty="0"/>
          </a:p>
          <a:p>
            <a:pPr marL="68580" indent="0">
              <a:buNone/>
            </a:pPr>
            <a:r>
              <a:rPr lang="en-US" sz="1600" dirty="0" err="1"/>
              <a:t>Dengan</a:t>
            </a:r>
            <a:r>
              <a:rPr lang="en-US" sz="1600" dirty="0"/>
              <a:t> list </a:t>
            </a:r>
            <a:r>
              <a:rPr lang="en-US" sz="1600" dirty="0" err="1"/>
              <a:t>kita</a:t>
            </a:r>
            <a:r>
              <a:rPr lang="en-US" sz="1600" dirty="0"/>
              <a:t> </a:t>
            </a:r>
            <a:r>
              <a:rPr lang="en-US" sz="1600" dirty="0" err="1"/>
              <a:t>bisa</a:t>
            </a:r>
            <a:r>
              <a:rPr lang="en-US" sz="1600" dirty="0"/>
              <a:t> </a:t>
            </a:r>
            <a:r>
              <a:rPr lang="en-US" sz="1600" dirty="0" err="1"/>
              <a:t>menyimpan</a:t>
            </a:r>
            <a:r>
              <a:rPr lang="en-US" sz="1600" dirty="0"/>
              <a:t> </a:t>
            </a:r>
            <a:r>
              <a:rPr lang="en-US" sz="1600" dirty="0" err="1"/>
              <a:t>suatu</a:t>
            </a:r>
            <a:r>
              <a:rPr lang="en-US" sz="1600" dirty="0"/>
              <a:t> </a:t>
            </a:r>
            <a:r>
              <a:rPr lang="en-US" sz="1600" dirty="0" err="1"/>
              <a:t>objek</a:t>
            </a:r>
            <a:r>
              <a:rPr lang="en-US" sz="1600" dirty="0"/>
              <a:t> </a:t>
            </a:r>
            <a:r>
              <a:rPr lang="en-US" sz="1600" dirty="0" err="1"/>
              <a:t>pada</a:t>
            </a:r>
            <a:r>
              <a:rPr lang="en-US" sz="1600" dirty="0"/>
              <a:t> </a:t>
            </a:r>
            <a:r>
              <a:rPr lang="en-US" sz="1600" dirty="0" err="1"/>
              <a:t>awal</a:t>
            </a:r>
            <a:r>
              <a:rPr lang="en-US" sz="1600" dirty="0"/>
              <a:t> </a:t>
            </a:r>
            <a:r>
              <a:rPr lang="en-US" sz="1600" dirty="0" err="1"/>
              <a:t>atau</a:t>
            </a:r>
            <a:r>
              <a:rPr lang="en-US" sz="1600" dirty="0"/>
              <a:t> </a:t>
            </a:r>
            <a:r>
              <a:rPr lang="en-US" sz="1600" dirty="0" err="1"/>
              <a:t>akhir</a:t>
            </a:r>
            <a:r>
              <a:rPr lang="en-US" sz="1600" dirty="0"/>
              <a:t> list, </a:t>
            </a:r>
            <a:r>
              <a:rPr lang="en-US" sz="1600" dirty="0" err="1"/>
              <a:t>menyisipkan</a:t>
            </a:r>
            <a:r>
              <a:rPr lang="en-US" sz="1600" dirty="0"/>
              <a:t>, </a:t>
            </a:r>
            <a:r>
              <a:rPr lang="en-US" sz="1600" dirty="0" err="1"/>
              <a:t>mengakses</a:t>
            </a:r>
            <a:r>
              <a:rPr lang="en-US" sz="1600" dirty="0"/>
              <a:t> </a:t>
            </a:r>
            <a:r>
              <a:rPr lang="en-US" sz="1600" dirty="0" err="1"/>
              <a:t>serta</a:t>
            </a:r>
            <a:r>
              <a:rPr lang="en-US" sz="1600" dirty="0"/>
              <a:t> </a:t>
            </a:r>
            <a:r>
              <a:rPr lang="en-US" sz="1600" dirty="0" err="1"/>
              <a:t>menghapus</a:t>
            </a:r>
            <a:r>
              <a:rPr lang="en-US" sz="1600" dirty="0"/>
              <a:t> </a:t>
            </a:r>
            <a:r>
              <a:rPr lang="en-US" sz="1600" dirty="0" err="1"/>
              <a:t>isi</a:t>
            </a:r>
            <a:r>
              <a:rPr lang="en-US" sz="1600" dirty="0"/>
              <a:t> list </a:t>
            </a:r>
            <a:r>
              <a:rPr lang="en-US" sz="1600" dirty="0" err="1"/>
              <a:t>pada</a:t>
            </a:r>
            <a:r>
              <a:rPr lang="en-US" sz="1600" dirty="0"/>
              <a:t> </a:t>
            </a:r>
            <a:r>
              <a:rPr lang="en-US" sz="1600" dirty="0" err="1"/>
              <a:t>posisi</a:t>
            </a:r>
            <a:r>
              <a:rPr lang="en-US" sz="1600" dirty="0"/>
              <a:t> index </a:t>
            </a:r>
            <a:r>
              <a:rPr lang="en-US" sz="1600" dirty="0" err="1"/>
              <a:t>tertentu</a:t>
            </a:r>
            <a:r>
              <a:rPr lang="en-US" sz="1600" dirty="0"/>
              <a:t> </a:t>
            </a:r>
            <a:r>
              <a:rPr lang="en-US" sz="1600" dirty="0" err="1"/>
              <a:t>dimana</a:t>
            </a:r>
            <a:r>
              <a:rPr lang="en-US" sz="1600" dirty="0"/>
              <a:t> </a:t>
            </a:r>
            <a:r>
              <a:rPr lang="en-US" sz="1600" dirty="0" err="1"/>
              <a:t>semua</a:t>
            </a:r>
            <a:r>
              <a:rPr lang="en-US" sz="1600" dirty="0"/>
              <a:t> proses </a:t>
            </a:r>
            <a:r>
              <a:rPr lang="en-US" sz="1600" dirty="0" err="1"/>
              <a:t>ini</a:t>
            </a:r>
            <a:r>
              <a:rPr lang="en-US" sz="1600" dirty="0"/>
              <a:t> </a:t>
            </a:r>
            <a:r>
              <a:rPr lang="en-US" sz="1600" dirty="0" err="1"/>
              <a:t>selalu</a:t>
            </a:r>
            <a:r>
              <a:rPr lang="en-US" sz="1600" dirty="0"/>
              <a:t> </a:t>
            </a:r>
            <a:r>
              <a:rPr lang="en-US" sz="1600" dirty="0" err="1"/>
              <a:t>didasarkan</a:t>
            </a:r>
            <a:r>
              <a:rPr lang="en-US" sz="1600" dirty="0"/>
              <a:t> </a:t>
            </a:r>
            <a:r>
              <a:rPr lang="en-US" sz="1600" dirty="0" err="1"/>
              <a:t>pada</a:t>
            </a:r>
            <a:r>
              <a:rPr lang="en-US" sz="1600" dirty="0"/>
              <a:t> </a:t>
            </a:r>
            <a:r>
              <a:rPr lang="en-US" sz="1600" dirty="0" err="1"/>
              <a:t>urutannya</a:t>
            </a:r>
            <a:r>
              <a:rPr lang="en-US" sz="1600" dirty="0"/>
              <a:t>. </a:t>
            </a:r>
            <a:endParaRPr lang="id-ID" sz="1600" dirty="0"/>
          </a:p>
          <a:p>
            <a:pPr marL="68580" indent="0">
              <a:buNone/>
            </a:pPr>
            <a:r>
              <a:rPr lang="en-US" sz="1600" dirty="0" err="1"/>
              <a:t>Selain</a:t>
            </a:r>
            <a:r>
              <a:rPr lang="en-US" sz="1600" dirty="0"/>
              <a:t> </a:t>
            </a:r>
            <a:r>
              <a:rPr lang="en-US" sz="1600" dirty="0" err="1"/>
              <a:t>itu</a:t>
            </a:r>
            <a:r>
              <a:rPr lang="en-US" sz="1600" dirty="0"/>
              <a:t> </a:t>
            </a:r>
            <a:r>
              <a:rPr lang="en-US" sz="1600" dirty="0" err="1"/>
              <a:t>isi</a:t>
            </a:r>
            <a:r>
              <a:rPr lang="en-US" sz="1600" dirty="0"/>
              <a:t> list </a:t>
            </a:r>
            <a:r>
              <a:rPr lang="en-US" sz="1600" dirty="0" err="1"/>
              <a:t>tidak</a:t>
            </a:r>
            <a:r>
              <a:rPr lang="en-US" sz="1600" dirty="0"/>
              <a:t> </a:t>
            </a:r>
            <a:r>
              <a:rPr lang="en-US" sz="1600" dirty="0" err="1"/>
              <a:t>harus</a:t>
            </a:r>
            <a:r>
              <a:rPr lang="en-US" sz="1600" dirty="0"/>
              <a:t> </a:t>
            </a:r>
            <a:r>
              <a:rPr lang="en-US" sz="1600" dirty="0" err="1"/>
              <a:t>unik</a:t>
            </a:r>
            <a:r>
              <a:rPr lang="en-US" sz="1600" dirty="0"/>
              <a:t>. </a:t>
            </a:r>
            <a:r>
              <a:rPr lang="en-US" sz="1600" dirty="0" err="1"/>
              <a:t>Beberapa</a:t>
            </a:r>
            <a:r>
              <a:rPr lang="en-US" sz="1600" dirty="0"/>
              <a:t> Class java yang </a:t>
            </a:r>
            <a:r>
              <a:rPr lang="en-US" sz="1600" dirty="0" err="1"/>
              <a:t>mengimplementasi</a:t>
            </a:r>
            <a:r>
              <a:rPr lang="en-US" sz="1600" dirty="0"/>
              <a:t> </a:t>
            </a:r>
            <a:r>
              <a:rPr lang="en-US" sz="1600" dirty="0" err="1"/>
              <a:t>kelas</a:t>
            </a:r>
            <a:r>
              <a:rPr lang="en-US" sz="1600" dirty="0"/>
              <a:t> </a:t>
            </a:r>
            <a:r>
              <a:rPr lang="en-US" sz="1600" dirty="0" err="1"/>
              <a:t>ini</a:t>
            </a:r>
            <a:r>
              <a:rPr lang="en-US" sz="1600" dirty="0"/>
              <a:t> </a:t>
            </a:r>
            <a:r>
              <a:rPr lang="en-US" sz="1600" dirty="0" err="1"/>
              <a:t>antara</a:t>
            </a:r>
            <a:r>
              <a:rPr lang="en-US" sz="1600" dirty="0"/>
              <a:t> lain : </a:t>
            </a:r>
            <a:r>
              <a:rPr lang="en-US" sz="1600" i="1" dirty="0"/>
              <a:t>Vector, Stack, </a:t>
            </a:r>
            <a:r>
              <a:rPr lang="en-US" sz="1600" i="1" dirty="0" err="1"/>
              <a:t>LinkedList</a:t>
            </a:r>
            <a:r>
              <a:rPr lang="en-US" sz="1600" i="1" dirty="0"/>
              <a:t>,</a:t>
            </a:r>
            <a:r>
              <a:rPr lang="en-US" sz="1600" dirty="0"/>
              <a:t> </a:t>
            </a:r>
            <a:r>
              <a:rPr lang="en-US" sz="1600" dirty="0" err="1"/>
              <a:t>dan</a:t>
            </a:r>
            <a:r>
              <a:rPr lang="en-US" sz="1600" dirty="0"/>
              <a:t> </a:t>
            </a:r>
            <a:r>
              <a:rPr lang="en-US" sz="1600" i="1" dirty="0" err="1"/>
              <a:t>ArrayList</a:t>
            </a:r>
            <a:r>
              <a:rPr lang="en-US" sz="1600" i="1" dirty="0"/>
              <a:t>.</a:t>
            </a:r>
            <a:endParaRPr lang="id-ID" sz="1600" i="1" dirty="0"/>
          </a:p>
          <a:p>
            <a:pPr marL="68580" indent="0">
              <a:buNone/>
            </a:pPr>
            <a:endParaRPr lang="id-ID" sz="1600" i="1" dirty="0"/>
          </a:p>
          <a:p>
            <a:pPr marL="68580" indent="0">
              <a:buNone/>
            </a:pPr>
            <a:r>
              <a:rPr lang="en-US" sz="1600" dirty="0" err="1"/>
              <a:t>Terdapat</a:t>
            </a:r>
            <a:r>
              <a:rPr lang="en-US" sz="1600" dirty="0"/>
              <a:t> interface Queue yang </a:t>
            </a:r>
            <a:r>
              <a:rPr lang="en-US" sz="1600" dirty="0" err="1"/>
              <a:t>cara</a:t>
            </a:r>
            <a:r>
              <a:rPr lang="en-US" sz="1600" dirty="0"/>
              <a:t> </a:t>
            </a:r>
            <a:r>
              <a:rPr lang="en-US" sz="1600" dirty="0" err="1"/>
              <a:t>penyimpanan</a:t>
            </a:r>
            <a:r>
              <a:rPr lang="en-US" sz="1600" dirty="0"/>
              <a:t> </a:t>
            </a:r>
            <a:r>
              <a:rPr lang="en-US" sz="1600" dirty="0" err="1"/>
              <a:t>seperti</a:t>
            </a:r>
            <a:r>
              <a:rPr lang="en-US" sz="1600" dirty="0"/>
              <a:t> List, interface </a:t>
            </a:r>
            <a:r>
              <a:rPr lang="en-US" sz="1600" dirty="0" err="1"/>
              <a:t>ini</a:t>
            </a:r>
            <a:r>
              <a:rPr lang="en-US" sz="1600" dirty="0"/>
              <a:t> </a:t>
            </a:r>
            <a:r>
              <a:rPr lang="en-US" sz="1600" dirty="0" err="1"/>
              <a:t>menyimpan</a:t>
            </a:r>
            <a:r>
              <a:rPr lang="en-US" sz="1600" dirty="0"/>
              <a:t> </a:t>
            </a:r>
            <a:r>
              <a:rPr lang="en-US" sz="1600" dirty="0" err="1"/>
              <a:t>obyek</a:t>
            </a:r>
            <a:r>
              <a:rPr lang="en-US" sz="1600" dirty="0"/>
              <a:t> </a:t>
            </a:r>
            <a:r>
              <a:rPr lang="en-US" sz="1600" dirty="0" err="1"/>
              <a:t>menggunakan</a:t>
            </a:r>
            <a:r>
              <a:rPr lang="en-US" sz="1600" dirty="0"/>
              <a:t> </a:t>
            </a:r>
            <a:r>
              <a:rPr lang="en-US" sz="1600" dirty="0" err="1"/>
              <a:t>metode</a:t>
            </a:r>
            <a:r>
              <a:rPr lang="en-US" sz="1600" dirty="0"/>
              <a:t> FIFO (First In First Out) </a:t>
            </a:r>
            <a:r>
              <a:rPr lang="en-US" sz="1600" dirty="0" err="1"/>
              <a:t>yaitu</a:t>
            </a:r>
            <a:r>
              <a:rPr lang="en-US" sz="1600" dirty="0"/>
              <a:t> </a:t>
            </a:r>
            <a:r>
              <a:rPr lang="en-US" sz="1600" dirty="0" err="1"/>
              <a:t>obyek</a:t>
            </a:r>
            <a:r>
              <a:rPr lang="en-US" sz="1600" dirty="0"/>
              <a:t> yang </a:t>
            </a:r>
            <a:r>
              <a:rPr lang="en-US" sz="1600" dirty="0" err="1"/>
              <a:t>masuk</a:t>
            </a:r>
            <a:r>
              <a:rPr lang="en-US" sz="1600" dirty="0"/>
              <a:t> </a:t>
            </a:r>
            <a:r>
              <a:rPr lang="en-US" sz="1600" dirty="0" err="1"/>
              <a:t>pertama</a:t>
            </a:r>
            <a:r>
              <a:rPr lang="en-US" sz="1600" dirty="0"/>
              <a:t> </a:t>
            </a:r>
            <a:r>
              <a:rPr lang="en-US" sz="1600" dirty="0" err="1"/>
              <a:t>keluar</a:t>
            </a:r>
            <a:r>
              <a:rPr lang="en-US" sz="1600" dirty="0"/>
              <a:t> </a:t>
            </a:r>
            <a:r>
              <a:rPr lang="en-US" sz="1600" dirty="0" err="1"/>
              <a:t>pertama</a:t>
            </a:r>
            <a:r>
              <a:rPr lang="en-US" sz="1600" dirty="0"/>
              <a:t>. Class-class yang </a:t>
            </a:r>
            <a:r>
              <a:rPr lang="en-US" sz="1600" dirty="0" err="1"/>
              <a:t>mengimplementasikan</a:t>
            </a:r>
            <a:r>
              <a:rPr lang="en-US" sz="1600" dirty="0"/>
              <a:t> interface Queue </a:t>
            </a:r>
            <a:r>
              <a:rPr lang="en-US" sz="1600" dirty="0" err="1"/>
              <a:t>adalah</a:t>
            </a:r>
            <a:r>
              <a:rPr lang="en-US" sz="1600" dirty="0"/>
              <a:t> </a:t>
            </a:r>
            <a:r>
              <a:rPr lang="en-US" sz="1600" dirty="0" err="1"/>
              <a:t>PriorityQueue</a:t>
            </a:r>
            <a:r>
              <a:rPr lang="en-US" sz="1600" dirty="0"/>
              <a:t>  </a:t>
            </a:r>
            <a:r>
              <a:rPr lang="en-US" sz="1600" dirty="0" err="1"/>
              <a:t>dan</a:t>
            </a:r>
            <a:r>
              <a:rPr lang="en-US" sz="1600" dirty="0"/>
              <a:t>  </a:t>
            </a:r>
            <a:r>
              <a:rPr lang="en-US" sz="1600" dirty="0" err="1"/>
              <a:t>LinkedList</a:t>
            </a:r>
            <a:r>
              <a:rPr lang="en-US" sz="1600" dirty="0"/>
              <a:t>.  Data  yang  </a:t>
            </a:r>
            <a:r>
              <a:rPr lang="en-US" sz="1600" dirty="0" err="1"/>
              <a:t>tersimpan</a:t>
            </a:r>
            <a:r>
              <a:rPr lang="en-US" sz="1600" dirty="0"/>
              <a:t>  </a:t>
            </a:r>
            <a:r>
              <a:rPr lang="en-US" sz="1600" dirty="0" err="1"/>
              <a:t>pada</a:t>
            </a:r>
            <a:r>
              <a:rPr lang="en-US" sz="1600" dirty="0"/>
              <a:t>  </a:t>
            </a:r>
            <a:r>
              <a:rPr lang="en-US" sz="1600" dirty="0" err="1"/>
              <a:t>obyek</a:t>
            </a:r>
            <a:r>
              <a:rPr lang="en-US" sz="1600" dirty="0"/>
              <a:t> </a:t>
            </a:r>
            <a:r>
              <a:rPr lang="en-US" sz="1600" dirty="0" err="1"/>
              <a:t>PriorityQueue</a:t>
            </a:r>
            <a:r>
              <a:rPr lang="en-US" sz="1600" dirty="0"/>
              <a:t> </a:t>
            </a:r>
            <a:r>
              <a:rPr lang="en-US" sz="1600" dirty="0" err="1"/>
              <a:t>akan</a:t>
            </a:r>
            <a:r>
              <a:rPr lang="en-US" sz="1600" dirty="0"/>
              <a:t> </a:t>
            </a:r>
            <a:r>
              <a:rPr lang="en-US" sz="1600" dirty="0" err="1"/>
              <a:t>diurutkan</a:t>
            </a:r>
            <a:r>
              <a:rPr lang="en-US" sz="1600" dirty="0"/>
              <a:t>, data </a:t>
            </a:r>
            <a:r>
              <a:rPr lang="en-US" sz="1600" dirty="0" err="1"/>
              <a:t>tersebut</a:t>
            </a:r>
            <a:r>
              <a:rPr lang="en-US" sz="1600" dirty="0"/>
              <a:t> </a:t>
            </a:r>
            <a:r>
              <a:rPr lang="en-US" sz="1600" dirty="0" err="1"/>
              <a:t>harus</a:t>
            </a:r>
            <a:r>
              <a:rPr lang="en-US" sz="1600" dirty="0"/>
              <a:t> </a:t>
            </a:r>
            <a:r>
              <a:rPr lang="en-US" sz="1600" dirty="0" err="1"/>
              <a:t>mengimplementasikan</a:t>
            </a:r>
            <a:r>
              <a:rPr lang="en-US" sz="1600" dirty="0"/>
              <a:t> </a:t>
            </a:r>
            <a:r>
              <a:rPr lang="en-US" sz="1600" dirty="0" err="1"/>
              <a:t>obyek</a:t>
            </a:r>
            <a:r>
              <a:rPr lang="en-US" sz="1600" dirty="0"/>
              <a:t> Comparable </a:t>
            </a:r>
            <a:r>
              <a:rPr lang="en-US" sz="1600" dirty="0" err="1"/>
              <a:t>atau</a:t>
            </a:r>
            <a:r>
              <a:rPr lang="en-US" sz="1600" dirty="0"/>
              <a:t> Comparator.</a:t>
            </a:r>
          </a:p>
          <a:p>
            <a:pPr marL="68580" indent="0">
              <a:buNone/>
            </a:pPr>
            <a:endParaRPr lang="id-ID" sz="1600" dirty="0"/>
          </a:p>
        </p:txBody>
      </p:sp>
    </p:spTree>
    <p:extLst>
      <p:ext uri="{BB962C8B-B14F-4D97-AF65-F5344CB8AC3E}">
        <p14:creationId xmlns:p14="http://schemas.microsoft.com/office/powerpoint/2010/main" val="3380448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186</TotalTime>
  <Words>1084</Words>
  <Application>Microsoft Office PowerPoint</Application>
  <PresentationFormat>On-screen Show (4:3)</PresentationFormat>
  <Paragraphs>293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Austin</vt:lpstr>
      <vt:lpstr>Collection</vt:lpstr>
      <vt:lpstr>COLLECTION</vt:lpstr>
      <vt:lpstr>PowerPoint Presentation</vt:lpstr>
      <vt:lpstr>COLLECTION</vt:lpstr>
      <vt:lpstr>PowerPoint Presentation</vt:lpstr>
      <vt:lpstr>PowerPoint Presentation</vt:lpstr>
      <vt:lpstr>Collection</vt:lpstr>
      <vt:lpstr>Set</vt:lpstr>
      <vt:lpstr>List</vt:lpstr>
      <vt:lpstr>Map</vt:lpstr>
      <vt:lpstr>Collection</vt:lpstr>
      <vt:lpstr>PowerPoint Presentation</vt:lpstr>
      <vt:lpstr>PowerPoint Presentation</vt:lpstr>
      <vt:lpstr>ArrayList</vt:lpstr>
      <vt:lpstr>PowerPoint Presentation</vt:lpstr>
      <vt:lpstr>Kelebihan lain collection framework ini adalah kemampuannya untuk membuat perulangan dirinya sendiri, sebab Collection framework mengimplementasikan interface Iterable. Sehingga untuk membuat perulangan “for” sebenarnya cukup dengan:</vt:lpstr>
      <vt:lpstr>Set</vt:lpstr>
      <vt:lpstr>PowerPoint Presentation</vt:lpstr>
      <vt:lpstr>Interface Map</vt:lpstr>
      <vt:lpstr>PowerPoint Presentation</vt:lpstr>
      <vt:lpstr>Stack</vt:lpstr>
      <vt:lpstr>PowerPoint Presentation</vt:lpstr>
      <vt:lpstr>COLLECTION</vt:lpstr>
      <vt:lpstr>Soal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Leno</cp:lastModifiedBy>
  <cp:revision>14</cp:revision>
  <dcterms:created xsi:type="dcterms:W3CDTF">2017-10-25T15:38:23Z</dcterms:created>
  <dcterms:modified xsi:type="dcterms:W3CDTF">2017-10-25T19:01:52Z</dcterms:modified>
</cp:coreProperties>
</file>