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8" r:id="rId11"/>
    <p:sldId id="269" r:id="rId12"/>
    <p:sldId id="272" r:id="rId13"/>
    <p:sldId id="273" r:id="rId14"/>
    <p:sldId id="274" r:id="rId15"/>
    <p:sldId id="264" r:id="rId16"/>
    <p:sldId id="265" r:id="rId17"/>
    <p:sldId id="267" r:id="rId18"/>
    <p:sldId id="27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.bp.blogspot.com/-zXsIvpMUxqM/U-25TfdMbEI/AAAAAAAAAJc/RvzeQWbrcXw/s1600/8,1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B3A-1637-4015-9432-C3D1B9C93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 METHOD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4891E-9A15-44B5-8263-332F21139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57631"/>
          </a:xfrm>
        </p:spPr>
        <p:txBody>
          <a:bodyPr numCol="2">
            <a:normAutofit/>
          </a:bodyPr>
          <a:lstStyle/>
          <a:p>
            <a:r>
              <a:rPr lang="en-US" dirty="0" err="1"/>
              <a:t>Raditya</a:t>
            </a:r>
            <a:r>
              <a:rPr lang="en-US" dirty="0"/>
              <a:t> p. – 140810160009</a:t>
            </a:r>
          </a:p>
          <a:p>
            <a:r>
              <a:rPr lang="en-US" dirty="0"/>
              <a:t>Ilham </a:t>
            </a:r>
            <a:r>
              <a:rPr lang="en-US" dirty="0" err="1"/>
              <a:t>kusuma</a:t>
            </a:r>
            <a:r>
              <a:rPr lang="en-US" dirty="0"/>
              <a:t> </a:t>
            </a:r>
            <a:r>
              <a:rPr lang="en-US" dirty="0" err="1"/>
              <a:t>aji</a:t>
            </a:r>
            <a:r>
              <a:rPr lang="en-US" dirty="0"/>
              <a:t> – 140810160021</a:t>
            </a:r>
          </a:p>
          <a:p>
            <a:r>
              <a:rPr lang="en-US" dirty="0"/>
              <a:t>Santo Joosten </a:t>
            </a:r>
            <a:r>
              <a:rPr lang="en-US" dirty="0" err="1"/>
              <a:t>malau</a:t>
            </a:r>
            <a:r>
              <a:rPr lang="en-US" dirty="0"/>
              <a:t> – 140810160035</a:t>
            </a:r>
          </a:p>
          <a:p>
            <a:r>
              <a:rPr lang="en-US" dirty="0" err="1"/>
              <a:t>Shofiyyah</a:t>
            </a:r>
            <a:r>
              <a:rPr lang="en-US" dirty="0"/>
              <a:t> </a:t>
            </a:r>
            <a:r>
              <a:rPr lang="en-US" dirty="0" err="1"/>
              <a:t>nadhiroh</a:t>
            </a:r>
            <a:r>
              <a:rPr lang="en-US" dirty="0"/>
              <a:t> – 140810160057</a:t>
            </a:r>
          </a:p>
          <a:p>
            <a:r>
              <a:rPr lang="en-US" dirty="0"/>
              <a:t>Patricia </a:t>
            </a:r>
            <a:r>
              <a:rPr lang="en-US" dirty="0" err="1"/>
              <a:t>joanne</a:t>
            </a:r>
            <a:r>
              <a:rPr lang="en-US" dirty="0"/>
              <a:t> – 140810160065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766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289E-199E-418D-A870-EA635C8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1EF2-61D0-4DBF-A162-3975A3CD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 algn="just">
              <a:buFont typeface="+mj-lt"/>
              <a:buAutoNum type="arabicParenR"/>
            </a:pPr>
            <a:r>
              <a:rPr lang="id-ID" dirty="0"/>
              <a:t>Apa itu konsep Generics pada PBO?</a:t>
            </a:r>
          </a:p>
          <a:p>
            <a:pPr marL="0" indent="0" algn="just">
              <a:buNone/>
            </a:pPr>
            <a:r>
              <a:rPr lang="id-ID" dirty="0"/>
              <a:t>A. Cara Java dalam melakukan generalisasi terhadap tipe data tanpa mengurangi kemampuan Java dalam menjaga keamanan penggunaan tipe data</a:t>
            </a:r>
          </a:p>
          <a:p>
            <a:pPr marL="0" indent="0" algn="just">
              <a:buNone/>
            </a:pPr>
            <a:r>
              <a:rPr lang="id-ID" dirty="0"/>
              <a:t>B. Suatu keadaan dimana beberapa method sekaligus dapat mempunyai nama yang sama, akan tetapi mempunyai fungsionalitas yang berbeda.</a:t>
            </a:r>
          </a:p>
          <a:p>
            <a:pPr marL="0" indent="0" algn="just">
              <a:buNone/>
            </a:pPr>
            <a:r>
              <a:rPr lang="id-ID" dirty="0"/>
              <a:t>C. Suatu cara untuk mengatur class-class yang kita buat.</a:t>
            </a:r>
          </a:p>
          <a:p>
            <a:pPr marL="0" indent="0" algn="just">
              <a:buNone/>
            </a:pPr>
            <a:r>
              <a:rPr lang="id-ID" dirty="0"/>
              <a:t>D. Sebuah keyword dalam java yang memungkinkan member class dapat diakses oleh kelas yang berbeda tanpa melalui instansiasi.</a:t>
            </a:r>
          </a:p>
          <a:p>
            <a:pPr marL="0" indent="0" algn="just">
              <a:buNone/>
            </a:pPr>
            <a:r>
              <a:rPr lang="id-ID" dirty="0"/>
              <a:t>E. Suatu cara untuk menyembunyikan implementasi detail dari suatu class.</a:t>
            </a: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809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39B1-86EE-4797-8059-7205FFCC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D721-A5D0-428A-AAD2-0317637F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arenR" startAt="2"/>
            </a:pPr>
            <a:r>
              <a:rPr lang="id-ID" dirty="0"/>
              <a:t>Bagaimana biasanya aturan pemanaan type parameter pada Generics?</a:t>
            </a:r>
          </a:p>
          <a:p>
            <a:pPr marL="0" indent="0" algn="just">
              <a:buNone/>
            </a:pPr>
            <a:r>
              <a:rPr lang="id-ID" dirty="0"/>
              <a:t>A. Satu huruf, huruf kecil</a:t>
            </a:r>
          </a:p>
          <a:p>
            <a:pPr marL="0" indent="0" algn="just">
              <a:buNone/>
            </a:pPr>
            <a:r>
              <a:rPr lang="id-ID" dirty="0"/>
              <a:t>B. Satu kata, huruf besar</a:t>
            </a:r>
          </a:p>
          <a:p>
            <a:pPr marL="0" indent="0" algn="just">
              <a:buNone/>
            </a:pPr>
            <a:r>
              <a:rPr lang="id-ID" dirty="0"/>
              <a:t>C. Satu kata, huruf kecil</a:t>
            </a:r>
          </a:p>
          <a:p>
            <a:pPr marL="0" indent="0" algn="just">
              <a:buNone/>
            </a:pPr>
            <a:r>
              <a:rPr lang="id-ID" dirty="0"/>
              <a:t>D. Satu huruf, huruf besar</a:t>
            </a:r>
          </a:p>
          <a:p>
            <a:pPr marL="0" indent="0" algn="just">
              <a:buNone/>
            </a:pPr>
            <a:r>
              <a:rPr lang="id-ID" dirty="0"/>
              <a:t>E. Bebas</a:t>
            </a: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460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39B1-86EE-4797-8059-7205FFCC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D721-A5D0-428A-AAD2-0317637F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3"/>
            </a:pPr>
            <a:r>
              <a:rPr lang="id-ID" dirty="0"/>
              <a:t>Bagaimana cara pendeklarasian Class Generics?</a:t>
            </a:r>
          </a:p>
          <a:p>
            <a:pPr marL="0" indent="0">
              <a:buNone/>
            </a:pPr>
            <a:r>
              <a:rPr lang="id-ID" dirty="0"/>
              <a:t>A. ditandai dengan simbol yang diawali oleh ‘&lt;’ dan ditutup oleh ‘&gt;’ setelah nama class</a:t>
            </a:r>
          </a:p>
          <a:p>
            <a:pPr marL="0" indent="0">
              <a:buNone/>
            </a:pPr>
            <a:r>
              <a:rPr lang="id-ID" dirty="0"/>
              <a:t>B. ditandai dengan simbol yang diawali oleh ‘&lt;’ dan ditutup oleh ‘&gt;’ sebelum nama class</a:t>
            </a:r>
          </a:p>
          <a:p>
            <a:pPr marL="0" indent="0">
              <a:buNone/>
            </a:pPr>
            <a:r>
              <a:rPr lang="id-ID" dirty="0"/>
              <a:t>C. ditandai dengan simbol yang diawali oleh ‘$’  setelah nama class</a:t>
            </a:r>
          </a:p>
          <a:p>
            <a:pPr marL="0" indent="0">
              <a:buNone/>
            </a:pPr>
            <a:r>
              <a:rPr lang="id-ID" dirty="0"/>
              <a:t>D. ditandai dengan simbol yang diawali oleh ‘(’ dan ditutup oleh ‘)’ setelah nama class</a:t>
            </a:r>
          </a:p>
          <a:p>
            <a:pPr marL="0" indent="0">
              <a:buNone/>
            </a:pPr>
            <a:r>
              <a:rPr lang="id-ID" dirty="0"/>
              <a:t>E. ditandai dengan simbol yang diawali oleh ‘(’ dan ditutup oleh ‘)’ sebelum nama class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470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39B1-86EE-4797-8059-7205FFCC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05042-9B55-413B-B416-C8A17ED26BD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11025"/>
            <a:ext cx="4645025" cy="3248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7A2F9-3DCA-478B-AA10-8ACAC923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61483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buFont typeface="+mj-lt"/>
              <a:buAutoNum type="arabicParenR" startAt="4"/>
            </a:pPr>
            <a:r>
              <a:rPr lang="id-ID" sz="1800" dirty="0">
                <a:ea typeface="Calibri" panose="020F0502020204030204" pitchFamily="34" charset="0"/>
                <a:cs typeface="Times New Roman" panose="02020603050405020304" pitchFamily="18" charset="0"/>
              </a:rPr>
              <a:t>Kenapa terjadi exception pada program di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samping</a:t>
            </a:r>
            <a:r>
              <a:rPr lang="id-ID" sz="18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id-ID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a typeface="Calibri" panose="020F0502020204030204" pitchFamily="34" charset="0"/>
                <a:cs typeface="Times New Roman" panose="02020603050405020304" pitchFamily="18" charset="0"/>
              </a:rPr>
              <a:t>strOb dimasukkan object 10 tapi dengan tipe String, tapi pada saat mengambil object, diubah menjadi tipe Integer. Tipe data tidak sesuai sehingga menyebabkan terjadinya exception.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B.    </a:t>
            </a:r>
            <a:r>
              <a:rPr lang="id-ID" sz="1800" dirty="0">
                <a:ea typeface="Calibri" panose="020F0502020204030204" pitchFamily="34" charset="0"/>
                <a:cs typeface="Times New Roman" panose="02020603050405020304" pitchFamily="18" charset="0"/>
              </a:rPr>
              <a:t>Terjadi exception karena terdapat salah code pada saat instansiasi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C.   </a:t>
            </a:r>
            <a:r>
              <a:rPr lang="id-ID" sz="1800" dirty="0">
                <a:ea typeface="Calibri" panose="020F0502020204030204" pitchFamily="34" charset="0"/>
                <a:cs typeface="Times New Roman" panose="02020603050405020304" pitchFamily="18" charset="0"/>
              </a:rPr>
              <a:t>Terjadi exception karena terjadi kesalahan pada penamaan clas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id-ID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3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39B1-86EE-4797-8059-7205FFCC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D721-A5D0-428A-AAD2-0317637F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5"/>
            </a:pPr>
            <a:r>
              <a:rPr lang="id-ID" dirty="0"/>
              <a:t>Jika kita mendeklarasikan sebuah List, isi List adalah object dengan tipe aType, maka kita bisa menyimpan di List object dengan tipe?</a:t>
            </a:r>
          </a:p>
          <a:p>
            <a:pPr marL="0" indent="0">
              <a:buNone/>
            </a:pPr>
            <a:r>
              <a:rPr lang="id-ID" dirty="0"/>
              <a:t>A. Object dari aType</a:t>
            </a:r>
          </a:p>
          <a:p>
            <a:pPr marL="0" indent="0">
              <a:buNone/>
            </a:pPr>
            <a:r>
              <a:rPr lang="id-ID" dirty="0"/>
              <a:t>B. Object dari subclass aType, jika aType adalah class</a:t>
            </a:r>
          </a:p>
          <a:p>
            <a:pPr marL="0" indent="0">
              <a:buNone/>
            </a:pPr>
            <a:r>
              <a:rPr lang="id-ID" dirty="0"/>
              <a:t>C. Object dari class yang mengimplementasikan aType, jika aType adalah interface</a:t>
            </a:r>
          </a:p>
          <a:p>
            <a:pPr marL="0" indent="0">
              <a:buNone/>
            </a:pPr>
            <a:r>
              <a:rPr lang="id-ID" dirty="0"/>
              <a:t>D.  Benar semua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528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BC9B-859F-49A7-8150-A8EA47D2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DB910-DE0E-4C0C-ABA4-79F4DBAB8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7351"/>
            <a:ext cx="4752133" cy="16077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7E3140-5A4E-4E12-8F2E-C50D1B55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035276"/>
            <a:ext cx="7543248" cy="1718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809A9-D00F-43BC-83D0-A159A47CE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28" y="2015384"/>
            <a:ext cx="5128998" cy="17182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913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1E94-2C98-4AA2-982F-1BB96824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713CE-6701-4841-B7AE-30112BF1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81909"/>
            <a:ext cx="4385946" cy="3915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AD25E-ED32-41AA-90C6-D3CCE9C4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25" y="1908853"/>
            <a:ext cx="5408877" cy="3988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048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1E94-2C98-4AA2-982F-1BB96824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33D3A7-173C-44DC-A98E-EEB030E643B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51578" y="2576306"/>
            <a:ext cx="4755719" cy="1528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C39899-0027-4CEC-B3EA-50FE5623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4696113"/>
            <a:ext cx="4233605" cy="788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31ED0-E92F-4BED-8F09-1B4AF06948E9}"/>
              </a:ext>
            </a:extLst>
          </p:cNvPr>
          <p:cNvSpPr txBox="1"/>
          <p:nvPr/>
        </p:nvSpPr>
        <p:spPr>
          <a:xfrm>
            <a:off x="1451578" y="2030364"/>
            <a:ext cx="53528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/>
              <a:t>Diberikan</a:t>
            </a:r>
            <a:r>
              <a:rPr lang="en-US" dirty="0"/>
              <a:t> class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codingan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?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alasannya</a:t>
            </a:r>
            <a:r>
              <a:rPr lang="en-US" dirty="0"/>
              <a:t>!</a:t>
            </a:r>
          </a:p>
          <a:p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B6687-7BFE-41D6-AB3D-4507694B200D}"/>
              </a:ext>
            </a:extLst>
          </p:cNvPr>
          <p:cNvSpPr txBox="1"/>
          <p:nvPr/>
        </p:nvSpPr>
        <p:spPr>
          <a:xfrm>
            <a:off x="6455795" y="2030364"/>
            <a:ext cx="493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codingan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Generic!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1EF8F4-2F81-4064-83BD-27E1E62AF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90" y="2577376"/>
            <a:ext cx="4669676" cy="3068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7455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B208-DE7D-43DB-83AE-90F84E83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C7F0-361D-41B0-AAE3-BE47214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Node &lt;Circle&gt; </a:t>
            </a:r>
            <a:r>
              <a:rPr lang="en-US" dirty="0" err="1"/>
              <a:t>bukan</a:t>
            </a:r>
            <a:r>
              <a:rPr lang="en-US" dirty="0"/>
              <a:t> subtype </a:t>
            </a:r>
            <a:r>
              <a:rPr lang="en-US" dirty="0" err="1"/>
              <a:t>dari</a:t>
            </a:r>
            <a:r>
              <a:rPr lang="en-US" dirty="0"/>
              <a:t> Node &lt;Shape&gt;.</a:t>
            </a:r>
          </a:p>
          <a:p>
            <a:pPr marL="457200" indent="-457200">
              <a:buAutoNum type="arabicParenR"/>
            </a:pPr>
            <a:r>
              <a:rPr lang="en-US" dirty="0" err="1"/>
              <a:t>Jawab</a:t>
            </a:r>
            <a:r>
              <a:rPr lang="en-US" dirty="0"/>
              <a:t>: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A830D-14BE-43D5-BC7F-E809FDAF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12" y="2576542"/>
            <a:ext cx="4696862" cy="34345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370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B22D97-5FAF-419A-8267-F261B0AC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THANK YOU </a:t>
            </a:r>
            <a:r>
              <a:rPr lang="en-US" sz="5400" dirty="0">
                <a:sym typeface="Wingdings" panose="05000000000000000000" pitchFamily="2" charset="2"/>
              </a:rPr>
              <a:t>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94007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97DC-B6C7-4B8A-8EAA-087BBAD5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2166-2688-4DF1-981A-BCFA722A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Definisi</a:t>
            </a:r>
            <a:r>
              <a:rPr lang="en-US" dirty="0"/>
              <a:t>:</a:t>
            </a:r>
          </a:p>
          <a:p>
            <a:r>
              <a:rPr lang="en-US" dirty="0"/>
              <a:t>Class Generic </a:t>
            </a:r>
            <a:r>
              <a:rPr lang="en-US" dirty="0" err="1"/>
              <a:t>atau</a:t>
            </a:r>
            <a:r>
              <a:rPr lang="en-US" dirty="0"/>
              <a:t> class yang </a:t>
            </a:r>
            <a:r>
              <a:rPr lang="en-US" dirty="0" err="1"/>
              <a:t>bertipe</a:t>
            </a:r>
            <a:r>
              <a:rPr lang="en-US" dirty="0"/>
              <a:t> data generic </a:t>
            </a:r>
            <a:r>
              <a:rPr lang="en-US" dirty="0" err="1"/>
              <a:t>adalah</a:t>
            </a:r>
            <a:r>
              <a:rPr lang="en-US" dirty="0"/>
              <a:t> class yang </a:t>
            </a:r>
            <a:r>
              <a:rPr lang="en-US" dirty="0" err="1"/>
              <a:t>diparameterkan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class/interface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460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3E50-1B83-40C9-9547-2FEC646A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1BAA-4483-41B9-B160-DB898DF6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Kapan Generic </a:t>
            </a:r>
            <a:r>
              <a:rPr lang="en-US" dirty="0" err="1"/>
              <a:t>digunakan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Compiler</a:t>
            </a:r>
            <a:r>
              <a:rPr lang="id-ID" dirty="0"/>
              <a:t> Java menerapkan jenis pemeriksaan yang kuat terhadap generi</a:t>
            </a:r>
            <a:r>
              <a:rPr lang="en-US" dirty="0"/>
              <a:t>c </a:t>
            </a:r>
            <a:r>
              <a:rPr lang="id-ID" dirty="0"/>
              <a:t>dan masalah kesalahan jika kode tersebut melanggar keamanan jenis. Memperbaiki kesalahan waktu kompilasi lebih mudah daripada memperbaiki kesalahan runtime, yang bisa sulit ditemukan.</a:t>
            </a:r>
          </a:p>
        </p:txBody>
      </p:sp>
    </p:spTree>
    <p:extLst>
      <p:ext uri="{BB962C8B-B14F-4D97-AF65-F5344CB8AC3E}">
        <p14:creationId xmlns:p14="http://schemas.microsoft.com/office/powerpoint/2010/main" val="12266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2C78-29D5-4609-A235-5F4E15C1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2840-EF20-4BEE-993B-D408AD1C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57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 err="1"/>
              <a:t>Penulisan</a:t>
            </a:r>
            <a:r>
              <a:rPr lang="en-ID" sz="1800" dirty="0"/>
              <a:t> Generic:</a:t>
            </a:r>
            <a:endParaRPr lang="id-ID" sz="1800" dirty="0"/>
          </a:p>
          <a:p>
            <a:r>
              <a:rPr lang="id-ID" sz="1800" dirty="0"/>
              <a:t>Pendeklarasian type generics dengan mengubah public class Box() menjadi public class Box &lt;T&gt; </a:t>
            </a:r>
          </a:p>
          <a:p>
            <a:r>
              <a:rPr lang="id-ID" sz="1800" dirty="0"/>
              <a:t>T biasanya disebut parameter type formal (formal type parameter) </a:t>
            </a:r>
            <a:endParaRPr lang="en-US" sz="1800" dirty="0"/>
          </a:p>
          <a:p>
            <a:r>
              <a:rPr lang="id-ID" sz="1800" dirty="0"/>
              <a:t>T adalah type parameter yang akan diganti dengan tipe sebenarnya (Type dari T bisa berupa class, interface atau tipe variabel lainnya)</a:t>
            </a:r>
          </a:p>
          <a:p>
            <a:r>
              <a:rPr lang="id-ID" sz="1800" dirty="0"/>
              <a:t>T adalah nama dari type parameter</a:t>
            </a:r>
          </a:p>
          <a:p>
            <a:r>
              <a:rPr lang="en-ID" sz="1800" dirty="0"/>
              <a:t>Modal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huruf</a:t>
            </a:r>
            <a:r>
              <a:rPr lang="en-ID" sz="1800" dirty="0"/>
              <a:t> T </a:t>
            </a:r>
            <a:r>
              <a:rPr lang="en-ID" sz="1800" dirty="0" err="1"/>
              <a:t>dan</a:t>
            </a:r>
            <a:r>
              <a:rPr lang="en-ID" sz="1800" dirty="0"/>
              <a:t> E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mengacu</a:t>
            </a:r>
            <a:r>
              <a:rPr lang="en-ID" sz="1800" dirty="0"/>
              <a:t> </a:t>
            </a:r>
            <a:r>
              <a:rPr lang="en-ID" sz="1800" dirty="0" err="1"/>
              <a:t>pada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generic</a:t>
            </a:r>
            <a:endParaRPr lang="id-ID" sz="1800" dirty="0"/>
          </a:p>
          <a:p>
            <a:r>
              <a:rPr lang="en-ID" sz="1800" dirty="0" err="1"/>
              <a:t>ArrayList</a:t>
            </a:r>
            <a:r>
              <a:rPr lang="en-ID" sz="1800" dirty="0"/>
              <a:t>, iterator, </a:t>
            </a:r>
            <a:r>
              <a:rPr lang="en-ID" sz="1800" dirty="0" err="1"/>
              <a:t>LinkedList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Vector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kelas</a:t>
            </a:r>
            <a:r>
              <a:rPr lang="en-ID" sz="1800" dirty="0"/>
              <a:t> generic</a:t>
            </a:r>
          </a:p>
        </p:txBody>
      </p:sp>
      <p:pic>
        <p:nvPicPr>
          <p:cNvPr id="7" name="Picture 6" descr="http://1.bp.blogspot.com/-zXsIvpMUxqM/U-25TfdMbEI/AAAAAAAAAJc/RvzeQWbrcXw/s1600/8%2C1.png">
            <a:hlinkClick r:id="rId2"/>
            <a:extLst>
              <a:ext uri="{FF2B5EF4-FFF2-40B4-BE49-F238E27FC236}">
                <a16:creationId xmlns:a16="http://schemas.microsoft.com/office/drawing/2014/main" id="{22965A4B-39DC-4396-ACEB-2C58C4A86C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96" y="642540"/>
            <a:ext cx="7728558" cy="8947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721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413F-CF38-4F66-9A1F-12E32E02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6099-5FE3-49A0-8078-97B66DB6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Nama type parameter biasanya satu huruf dan huruf besar. Jenis nama tipe parameter yan</a:t>
            </a:r>
            <a:r>
              <a:rPr lang="en-US" dirty="0"/>
              <a:t>g </a:t>
            </a:r>
            <a:r>
              <a:rPr lang="id-ID" dirty="0"/>
              <a:t>sering digunakan: </a:t>
            </a:r>
          </a:p>
          <a:p>
            <a:r>
              <a:rPr lang="id-ID" dirty="0"/>
              <a:t>E - Element (biasanya digunakan untuk Collection Framework) </a:t>
            </a:r>
          </a:p>
          <a:p>
            <a:r>
              <a:rPr lang="id-ID" dirty="0"/>
              <a:t>K - Key </a:t>
            </a:r>
          </a:p>
          <a:p>
            <a:r>
              <a:rPr lang="id-ID" dirty="0"/>
              <a:t>N - Number </a:t>
            </a:r>
          </a:p>
          <a:p>
            <a:r>
              <a:rPr lang="id-ID" dirty="0"/>
              <a:t>T - Type </a:t>
            </a:r>
          </a:p>
          <a:p>
            <a:r>
              <a:rPr lang="id-ID" dirty="0"/>
              <a:t>V – Value </a:t>
            </a:r>
          </a:p>
          <a:p>
            <a:r>
              <a:rPr lang="en-US" dirty="0"/>
              <a:t>S,U,V </a:t>
            </a:r>
            <a:r>
              <a:rPr lang="en-US" dirty="0" err="1"/>
              <a:t>dll</a:t>
            </a:r>
            <a:r>
              <a:rPr lang="en-US" dirty="0"/>
              <a:t>. - 2nd, 3rd, 4th types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32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D157-ECB3-4EBB-90BE-11EC28C3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4E04-A8C7-4C11-81C7-BE291277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D" dirty="0"/>
              <a:t>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class Generic, </a:t>
            </a:r>
            <a:r>
              <a:rPr lang="en-ID" dirty="0" err="1"/>
              <a:t>antara</a:t>
            </a:r>
            <a:r>
              <a:rPr lang="en-ID" dirty="0"/>
              <a:t> lain:</a:t>
            </a:r>
            <a:endParaRPr lang="id-ID" dirty="0"/>
          </a:p>
          <a:p>
            <a:pPr lvl="0" fontAlgn="base"/>
            <a:r>
              <a:rPr lang="en-ID" dirty="0"/>
              <a:t>Generic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Wrapper class. (Integer, Character, Double, Object, Class </a:t>
            </a:r>
            <a:r>
              <a:rPr lang="en-ID" dirty="0" err="1"/>
              <a:t>dan</a:t>
            </a:r>
            <a:r>
              <a:rPr lang="en-ID" dirty="0"/>
              <a:t> lain-lain)</a:t>
            </a:r>
            <a:endParaRPr lang="id-ID" dirty="0"/>
          </a:p>
          <a:p>
            <a:pPr lvl="0" fontAlgn="base"/>
            <a:r>
              <a:rPr lang="en-ID" dirty="0"/>
              <a:t>Wrapper class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diwakilkan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Object,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Object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dicasting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memberitahu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wakilkan</a:t>
            </a:r>
            <a:r>
              <a:rPr lang="en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09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BEC8-EF22-4A4D-9E3F-F5F5DE1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30B2-3BED-4ABE-AB0F-EC84FB33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Keuntungan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class Generic:</a:t>
            </a:r>
            <a:endParaRPr lang="id-ID" dirty="0"/>
          </a:p>
          <a:p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kompilasi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(</a:t>
            </a:r>
            <a:r>
              <a:rPr lang="en-ID" dirty="0" err="1"/>
              <a:t>kompilasi</a:t>
            </a:r>
            <a:r>
              <a:rPr lang="en-ID" dirty="0"/>
              <a:t>)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program (runtime).</a:t>
            </a:r>
            <a:endParaRPr lang="id-ID" dirty="0"/>
          </a:p>
          <a:p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generic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programmer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US" dirty="0" err="1"/>
              <a:t>tetapi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kelebihannya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generic </a:t>
            </a:r>
            <a:r>
              <a:rPr lang="en-US" dirty="0" err="1"/>
              <a:t>nama</a:t>
            </a:r>
            <a:r>
              <a:rPr lang="en-US" dirty="0"/>
              <a:t> method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variable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tentunya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827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5EB2-0E21-4B00-B7FA-4D6809B4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Example 1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53C0A0-2087-49E4-957E-E51FCE104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9134"/>
            <a:ext cx="4737186" cy="374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EEC02B-A09F-4D06-81C2-EAAA4461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943209"/>
            <a:ext cx="4867275" cy="2000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893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06A9-330C-4623-A902-7F1FCA0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831760-835B-4DFA-B3E6-7C4A25C53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42629"/>
            <a:ext cx="5293779" cy="3316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6F9ED-C1D4-41E0-B33B-793E8443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375" y="3091864"/>
            <a:ext cx="4468469" cy="13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197</TotalTime>
  <Words>746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Wingdings</vt:lpstr>
      <vt:lpstr>Gallery</vt:lpstr>
      <vt:lpstr>GENERICS METHOD</vt:lpstr>
      <vt:lpstr>what</vt:lpstr>
      <vt:lpstr>when</vt:lpstr>
      <vt:lpstr>where</vt:lpstr>
      <vt:lpstr>WHERE</vt:lpstr>
      <vt:lpstr>how</vt:lpstr>
      <vt:lpstr>why</vt:lpstr>
      <vt:lpstr>Example 1</vt:lpstr>
      <vt:lpstr>Example ii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answers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METHOD</dc:title>
  <dc:creator>Patricia Joanne</dc:creator>
  <cp:keywords>OOP KULIAH</cp:keywords>
  <cp:lastModifiedBy>Adek</cp:lastModifiedBy>
  <cp:revision>13</cp:revision>
  <dcterms:created xsi:type="dcterms:W3CDTF">2017-10-25T06:56:17Z</dcterms:created>
  <dcterms:modified xsi:type="dcterms:W3CDTF">2017-11-23T02:37:19Z</dcterms:modified>
</cp:coreProperties>
</file>