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048583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048584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85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/>
          </a:lstStyle>
          <a:p>
            <a:endParaRPr lang="en-US" dirty="0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589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26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048590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48591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3145729" name="Straight Connector 9"/>
            <p:cNvCxnSpPr>
              <a:cxnSpLocks/>
            </p:cNvCxnSpPr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048643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048644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31" name="Straight Connector 6"/>
          <p:cNvCxnSpPr>
            <a:cxnSpLocks/>
          </p:cNvCxnSpPr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43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048621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48622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3145730" name="Straight Connector 184"/>
            <p:cNvCxnSpPr>
              <a:cxnSpLocks/>
            </p:cNvCxnSpPr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048650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048651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10486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6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/>
          </a:lstStyle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/>
          </a:lstStyle>
          <a:p>
            <a:endParaRPr lang="en-US" dirty="0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/>
          </a:lstStyle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/>
          </a:lstStyle>
          <a:p>
            <a:endParaRPr lang="en-US" dirty="0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04857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04857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28" name="Straight Connector 8"/>
          <p:cNvCxnSpPr>
            <a:cxnSpLocks/>
          </p:cNvCxnSpPr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7957824" y="4854466"/>
            <a:ext cx="3793678" cy="1286846"/>
          </a:xfrm>
        </p:spPr>
        <p:txBody>
          <a:bodyPr/>
          <a:lstStyle/>
          <a:p>
            <a:r>
              <a:rPr lang="id-ID" dirty="0"/>
              <a:t>Java Unit Test</a:t>
            </a:r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7957824" y="1436056"/>
            <a:ext cx="3793678" cy="3407791"/>
          </a:xfrm>
        </p:spPr>
        <p:txBody>
          <a:bodyPr/>
          <a:lstStyle/>
          <a:p>
            <a:r>
              <a:rPr lang="id-ID" dirty="0"/>
              <a:t>Kelompok 1 :</a:t>
            </a:r>
          </a:p>
          <a:p>
            <a:r>
              <a:rPr lang="id-ID" dirty="0"/>
              <a:t>Dzakia Rayhana - 140810160015</a:t>
            </a:r>
          </a:p>
          <a:p>
            <a:r>
              <a:rPr lang="id-ID" dirty="0"/>
              <a:t>Alif Naufal H. - 140810160029</a:t>
            </a:r>
          </a:p>
          <a:p>
            <a:r>
              <a:rPr lang="id-ID" dirty="0"/>
              <a:t>Januar Lazuardi - 140810160045</a:t>
            </a:r>
          </a:p>
          <a:p>
            <a:r>
              <a:rPr lang="id-ID" dirty="0"/>
              <a:t>Vega Savera Y. - 14081016005</a:t>
            </a:r>
            <a:r>
              <a:rPr lang="en-US" altLang="id-ID" dirty="0"/>
              <a:t>3</a:t>
            </a:r>
            <a:endParaRPr lang="zh-CN" altLang="en-US" dirty="0"/>
          </a:p>
          <a:p>
            <a:r>
              <a:rPr lang="id-ID" dirty="0"/>
              <a:t>Eko Fajar Putra - 140810160061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 txBox="1"/>
          <p:nvPr/>
        </p:nvSpPr>
        <p:spPr>
          <a:xfrm>
            <a:off x="2946057" y="728981"/>
            <a:ext cx="3817552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Example</a:t>
            </a:r>
          </a:p>
          <a:p>
            <a:r>
              <a:rPr lang="id-ID" sz="2000" dirty="0"/>
              <a:t>(Utama.Java)</a:t>
            </a:r>
          </a:p>
        </p:txBody>
      </p:sp>
      <p:pic>
        <p:nvPicPr>
          <p:cNvPr id="209715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57" y="2634177"/>
            <a:ext cx="7418124" cy="335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 txBox="1"/>
          <p:nvPr/>
        </p:nvSpPr>
        <p:spPr>
          <a:xfrm>
            <a:off x="2946057" y="728981"/>
            <a:ext cx="3817552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Example</a:t>
            </a:r>
          </a:p>
          <a:p>
            <a:r>
              <a:rPr lang="id-ID" sz="2000" dirty="0"/>
              <a:t>(Output)</a:t>
            </a:r>
          </a:p>
        </p:txBody>
      </p:sp>
      <p:pic>
        <p:nvPicPr>
          <p:cNvPr id="2097156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57" y="2289696"/>
            <a:ext cx="8935946" cy="1701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97157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57" y="4105334"/>
            <a:ext cx="8970378" cy="1096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2"/>
          <p:cNvSpPr>
            <a:spLocks noGrp="1"/>
          </p:cNvSpPr>
          <p:nvPr>
            <p:ph type="title"/>
          </p:nvPr>
        </p:nvSpPr>
        <p:spPr>
          <a:xfrm>
            <a:off x="3199373" y="2965622"/>
            <a:ext cx="5859724" cy="803189"/>
          </a:xfrm>
        </p:spPr>
        <p:txBody>
          <a:bodyPr>
            <a:normAutofit/>
          </a:bodyPr>
          <a:lstStyle/>
          <a:p>
            <a:r>
              <a:rPr lang="id-ID" sz="4400" dirty="0"/>
              <a:t>Terimakasih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What ?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2933700" y="2277761"/>
            <a:ext cx="8770571" cy="4469027"/>
          </a:xfrm>
        </p:spPr>
        <p:txBody>
          <a:bodyPr>
            <a:normAutofit fontScale="85357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Unit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/area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ditest</a:t>
            </a:r>
            <a:r>
              <a:rPr lang="en-US" dirty="0"/>
              <a:t>.</a:t>
            </a:r>
            <a:endParaRPr lang="id-ID" dirty="0"/>
          </a:p>
          <a:p>
            <a:pPr>
              <a:lnSpc>
                <a:spcPct val="150000"/>
              </a:lnSpc>
            </a:pPr>
            <a:r>
              <a:rPr lang="en-US" dirty="0"/>
              <a:t>Unit testing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design code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debugging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drastis</a:t>
            </a:r>
            <a:r>
              <a:rPr lang="en-US" dirty="0"/>
              <a:t>.</a:t>
            </a:r>
            <a:endParaRPr lang="id-ID" dirty="0"/>
          </a:p>
          <a:p>
            <a:pPr>
              <a:lnSpc>
                <a:spcPct val="150000"/>
              </a:lnSpc>
            </a:pPr>
            <a:r>
              <a:rPr lang="en-US" dirty="0"/>
              <a:t>Unit testing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programmer yang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/unit </a:t>
            </a:r>
            <a:r>
              <a:rPr lang="en-US" dirty="0" err="1"/>
              <a:t>tertentu</a:t>
            </a:r>
            <a:r>
              <a:rPr lang="en-US" dirty="0"/>
              <a:t>. Test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user, </a:t>
            </a:r>
            <a:r>
              <a:rPr lang="en-US" dirty="0" err="1"/>
              <a:t>hanya</a:t>
            </a:r>
            <a:r>
              <a:rPr lang="en-US" dirty="0"/>
              <a:t> production code (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utama</a:t>
            </a:r>
            <a:r>
              <a:rPr lang="en-US" dirty="0"/>
              <a:t>)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user. </a:t>
            </a:r>
            <a:endParaRPr lang="id-ID" dirty="0"/>
          </a:p>
          <a:p>
            <a:pPr>
              <a:lnSpc>
                <a:spcPct val="150000"/>
              </a:lnSpc>
            </a:pPr>
            <a:r>
              <a:rPr lang="en-US" dirty="0"/>
              <a:t>unit testing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programmer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/</a:t>
            </a:r>
            <a:r>
              <a:rPr lang="en-US" dirty="0" err="1"/>
              <a:t>fungsi</a:t>
            </a:r>
            <a:r>
              <a:rPr lang="en-US" dirty="0"/>
              <a:t>/method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class. </a:t>
            </a:r>
            <a:r>
              <a:rPr lang="en-US" dirty="0" err="1"/>
              <a:t>Dapat</a:t>
            </a:r>
            <a:r>
              <a:rPr lang="en-US" dirty="0"/>
              <a:t> juga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refactoring.</a:t>
            </a:r>
            <a:endParaRPr lang="id-ID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When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91AA3-B872-2E44-B357-A3355BC65FF0}"/>
              </a:ext>
            </a:extLst>
          </p:cNvPr>
          <p:cNvSpPr txBox="1"/>
          <p:nvPr/>
        </p:nvSpPr>
        <p:spPr>
          <a:xfrm>
            <a:off x="2933700" y="2405502"/>
            <a:ext cx="7540776" cy="133882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474B57"/>
                </a:solidFill>
              </a:rPr>
              <a:t>Unit testing </a:t>
            </a:r>
            <a:r>
              <a:rPr lang="en-US" dirty="0" err="1">
                <a:solidFill>
                  <a:srgbClr val="474B57"/>
                </a:solidFill>
              </a:rPr>
              <a:t>dilakukan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setelah</a:t>
            </a:r>
            <a:r>
              <a:rPr lang="en-US" dirty="0">
                <a:solidFill>
                  <a:srgbClr val="474B57"/>
                </a:solidFill>
              </a:rPr>
              <a:t> programmer </a:t>
            </a:r>
            <a:r>
              <a:rPr lang="en-US" dirty="0" err="1">
                <a:solidFill>
                  <a:srgbClr val="474B57"/>
                </a:solidFill>
              </a:rPr>
              <a:t>selesai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menuliskan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suatu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kode</a:t>
            </a:r>
            <a:r>
              <a:rPr lang="en-US" dirty="0">
                <a:solidFill>
                  <a:srgbClr val="474B57"/>
                </a:solidFill>
              </a:rPr>
              <a:t>/</a:t>
            </a:r>
            <a:r>
              <a:rPr lang="en-US" dirty="0" err="1">
                <a:solidFill>
                  <a:srgbClr val="474B57"/>
                </a:solidFill>
              </a:rPr>
              <a:t>fungsi</a:t>
            </a:r>
            <a:r>
              <a:rPr lang="en-US" dirty="0">
                <a:solidFill>
                  <a:srgbClr val="474B57"/>
                </a:solidFill>
              </a:rPr>
              <a:t>/method yang </a:t>
            </a:r>
            <a:r>
              <a:rPr lang="en-US" dirty="0" err="1">
                <a:solidFill>
                  <a:srgbClr val="474B57"/>
                </a:solidFill>
              </a:rPr>
              <a:t>ada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dalamsuatu</a:t>
            </a:r>
            <a:r>
              <a:rPr lang="en-US" dirty="0">
                <a:solidFill>
                  <a:srgbClr val="474B57"/>
                </a:solidFill>
              </a:rPr>
              <a:t> class. </a:t>
            </a:r>
            <a:r>
              <a:rPr lang="en-US" dirty="0" err="1">
                <a:solidFill>
                  <a:srgbClr val="474B57"/>
                </a:solidFill>
              </a:rPr>
              <a:t>Dapat</a:t>
            </a:r>
            <a:r>
              <a:rPr lang="en-US" dirty="0">
                <a:solidFill>
                  <a:srgbClr val="474B57"/>
                </a:solidFill>
              </a:rPr>
              <a:t> juga </a:t>
            </a:r>
            <a:r>
              <a:rPr lang="en-US" dirty="0" err="1">
                <a:solidFill>
                  <a:srgbClr val="474B57"/>
                </a:solidFill>
              </a:rPr>
              <a:t>dilakukan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setelah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menambahkan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sebuah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fungsionalitas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baru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atau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setelah</a:t>
            </a:r>
            <a:r>
              <a:rPr lang="en-US" dirty="0">
                <a:solidFill>
                  <a:srgbClr val="474B57"/>
                </a:solidFill>
              </a:rPr>
              <a:t> </a:t>
            </a:r>
            <a:r>
              <a:rPr lang="en-US" dirty="0" err="1">
                <a:solidFill>
                  <a:srgbClr val="474B57"/>
                </a:solidFill>
              </a:rPr>
              <a:t>melakukan</a:t>
            </a:r>
            <a:r>
              <a:rPr lang="en-US" dirty="0">
                <a:solidFill>
                  <a:srgbClr val="474B57"/>
                </a:solidFill>
              </a:rPr>
              <a:t> refactoring.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Where?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 kasus : ada sebuah method yg membaca alphanumeric dengan panjang nilai 8.</a:t>
            </a:r>
            <a:endParaRPr lang="en-US" dirty="0"/>
          </a:p>
          <a:p>
            <a:r>
              <a:rPr lang="id-ID" dirty="0"/>
              <a:t>Unit test dapat digunakan untuk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d-ID" i="0" dirty="0"/>
              <a:t>pengecekan nilai non-alfanumerik seperti karakter khusus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d-ID" i="0" dirty="0"/>
              <a:t>pengecekan nilai kosong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d-ID" i="0" dirty="0"/>
              <a:t>pengecekan nilai yang lebih besar atau lebih kecil dari 8 katakter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How?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2933700" y="2277762"/>
            <a:ext cx="8770571" cy="4444314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Nama class test </a:t>
            </a:r>
            <a:r>
              <a:rPr lang="en-US" sz="2300" dirty="0" err="1"/>
              <a:t>harus</a:t>
            </a:r>
            <a:r>
              <a:rPr lang="en-US" sz="2300" dirty="0"/>
              <a:t> </a:t>
            </a:r>
            <a:r>
              <a:rPr lang="en-US" sz="2300" dirty="0" err="1"/>
              <a:t>diakhri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“Test”.</a:t>
            </a:r>
            <a:endParaRPr lang="id-ID" sz="2300" dirty="0"/>
          </a:p>
          <a:p>
            <a:pPr>
              <a:lnSpc>
                <a:spcPct val="120000"/>
              </a:lnSpc>
            </a:pPr>
            <a:r>
              <a:rPr lang="en-US" sz="2300" dirty="0" err="1"/>
              <a:t>Mengimport</a:t>
            </a:r>
            <a:r>
              <a:rPr lang="en-US" sz="2300" dirty="0"/>
              <a:t> JUnit -&gt; import </a:t>
            </a:r>
            <a:r>
              <a:rPr lang="en-US" sz="2300" dirty="0" err="1"/>
              <a:t>junit.framework.TestCase</a:t>
            </a:r>
            <a:r>
              <a:rPr lang="en-US" sz="2300" dirty="0"/>
              <a:t>;</a:t>
            </a:r>
            <a:endParaRPr lang="id-ID" sz="2300" dirty="0"/>
          </a:p>
          <a:p>
            <a:pPr lvl="0">
              <a:lnSpc>
                <a:spcPct val="120000"/>
              </a:lnSpc>
            </a:pPr>
            <a:r>
              <a:rPr lang="en-US" sz="2300" dirty="0"/>
              <a:t>Main class </a:t>
            </a:r>
            <a:r>
              <a:rPr lang="en-US" sz="2300" dirty="0" err="1"/>
              <a:t>harus</a:t>
            </a:r>
            <a:endParaRPr lang="id-ID" sz="21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Public</a:t>
            </a:r>
            <a:endParaRPr lang="id-ID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 err="1"/>
              <a:t>meng</a:t>
            </a:r>
            <a:r>
              <a:rPr lang="en-US" sz="2100" dirty="0"/>
              <a:t>-extend </a:t>
            </a:r>
            <a:r>
              <a:rPr lang="en-US" sz="2100" dirty="0" err="1"/>
              <a:t>TestCase</a:t>
            </a:r>
            <a:endParaRPr lang="id-ID" dirty="0"/>
          </a:p>
          <a:p>
            <a:pPr lvl="0">
              <a:lnSpc>
                <a:spcPct val="120000"/>
              </a:lnSpc>
            </a:pPr>
            <a:r>
              <a:rPr lang="en-US" sz="2300" dirty="0"/>
              <a:t>Method </a:t>
            </a:r>
            <a:r>
              <a:rPr lang="en-US" sz="2300" dirty="0" err="1"/>
              <a:t>pada</a:t>
            </a:r>
            <a:r>
              <a:rPr lang="en-US" sz="2300" dirty="0"/>
              <a:t> class </a:t>
            </a:r>
            <a:r>
              <a:rPr lang="en-US" sz="2300" dirty="0" err="1"/>
              <a:t>harus</a:t>
            </a:r>
            <a:endParaRPr lang="id-ID" sz="21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public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bukan</a:t>
            </a:r>
            <a:r>
              <a:rPr lang="en-US" sz="2100" dirty="0"/>
              <a:t> static</a:t>
            </a:r>
            <a:endParaRPr lang="id-ID" sz="21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 err="1"/>
              <a:t>mengembalikan</a:t>
            </a:r>
            <a:r>
              <a:rPr lang="en-US" sz="2100" dirty="0"/>
              <a:t> </a:t>
            </a:r>
            <a:r>
              <a:rPr lang="en-US" sz="2100" dirty="0" err="1"/>
              <a:t>sebuah</a:t>
            </a:r>
            <a:r>
              <a:rPr lang="en-US" sz="2100" dirty="0"/>
              <a:t> void</a:t>
            </a:r>
            <a:endParaRPr lang="id-ID" sz="21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memiliki</a:t>
            </a:r>
            <a:r>
              <a:rPr lang="en-US" sz="2100" dirty="0"/>
              <a:t> parameter</a:t>
            </a:r>
            <a:endParaRPr lang="id-ID" sz="21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 err="1"/>
              <a:t>nama</a:t>
            </a:r>
            <a:r>
              <a:rPr lang="en-US" sz="2100" dirty="0"/>
              <a:t> method </a:t>
            </a:r>
            <a:r>
              <a:rPr lang="en-US" sz="2100" dirty="0" err="1"/>
              <a:t>diawali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kata “test”</a:t>
            </a:r>
            <a:endParaRPr lang="id-ID" sz="2100" dirty="0"/>
          </a:p>
          <a:p>
            <a:pPr lvl="0">
              <a:lnSpc>
                <a:spcPct val="120000"/>
              </a:lnSpc>
            </a:pPr>
            <a:r>
              <a:rPr lang="en-US" sz="2300" dirty="0" err="1"/>
              <a:t>Membuat</a:t>
            </a:r>
            <a:r>
              <a:rPr lang="en-US" sz="2300" dirty="0"/>
              <a:t> method assert di </a:t>
            </a:r>
            <a:r>
              <a:rPr lang="en-US" sz="2300" dirty="0" err="1"/>
              <a:t>dalam</a:t>
            </a:r>
            <a:r>
              <a:rPr lang="en-US" sz="2300" dirty="0"/>
              <a:t> method test, </a:t>
            </a:r>
            <a:r>
              <a:rPr lang="en-US" sz="2300" dirty="0" err="1"/>
              <a:t>misalnya</a:t>
            </a:r>
            <a:endParaRPr lang="id-ID" sz="21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 err="1"/>
              <a:t>assertTrue</a:t>
            </a:r>
            <a:r>
              <a:rPr lang="en-US" sz="2100" dirty="0"/>
              <a:t>(</a:t>
            </a:r>
            <a:r>
              <a:rPr lang="en-US" sz="2100" dirty="0" err="1"/>
              <a:t>boolean</a:t>
            </a:r>
            <a:r>
              <a:rPr lang="en-US" sz="2100" dirty="0"/>
              <a:t> condition)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assertTrue</a:t>
            </a:r>
            <a:r>
              <a:rPr lang="en-US" sz="2100" dirty="0"/>
              <a:t>(String message, </a:t>
            </a:r>
            <a:r>
              <a:rPr lang="en-US" sz="2100" dirty="0" err="1"/>
              <a:t>boolean</a:t>
            </a:r>
            <a:r>
              <a:rPr lang="en-US" sz="2100" dirty="0"/>
              <a:t> condition)</a:t>
            </a:r>
            <a:r>
              <a:rPr lang="id-ID" sz="2100" dirty="0"/>
              <a:t>  </a:t>
            </a:r>
            <a:r>
              <a:rPr lang="en-US" sz="2100" dirty="0"/>
              <a:t>–&gt; </a:t>
            </a:r>
            <a:r>
              <a:rPr lang="en-US" sz="2100" dirty="0" err="1"/>
              <a:t>Menghasilkan</a:t>
            </a:r>
            <a:r>
              <a:rPr lang="en-US" sz="2100" dirty="0"/>
              <a:t> error report </a:t>
            </a:r>
            <a:r>
              <a:rPr lang="en-US" sz="2100" dirty="0" err="1"/>
              <a:t>apabila</a:t>
            </a:r>
            <a:r>
              <a:rPr lang="en-US" sz="2100" dirty="0"/>
              <a:t> </a:t>
            </a:r>
            <a:r>
              <a:rPr lang="en-US" sz="2100" dirty="0" err="1"/>
              <a:t>boolean</a:t>
            </a:r>
            <a:r>
              <a:rPr lang="en-US" sz="2100" dirty="0"/>
              <a:t> false</a:t>
            </a:r>
            <a:endParaRPr lang="id-ID" dirty="0"/>
          </a:p>
          <a:p>
            <a:pPr marL="320040" lvl="1" indent="0">
              <a:buNone/>
            </a:pPr>
            <a:endParaRPr lang="id-ID" sz="1600" dirty="0"/>
          </a:p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Why?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 marL="0" indent="0" algn="just">
              <a:buNone/>
            </a:pPr>
            <a:r>
              <a:rPr lang="id-ID" dirty="0"/>
              <a:t>Permasalahan utama yang sering muncul pada pengujian dengan metode konvensional adalah tidak efisiennya penggunaan waktu. Menuliskan statement-statement debug ke dalam kode adalah metode yang kurang efektif. Metode ini mengharuskan developer untuk mengamati output program dengan cermat setiap kali program dijalankan untuk memastikan program berjalan dengan benar. </a:t>
            </a:r>
          </a:p>
          <a:p>
            <a:pPr marL="0" indent="0" algn="just">
              <a:buNone/>
            </a:pPr>
            <a:endParaRPr lang="id-ID" dirty="0"/>
          </a:p>
          <a:p>
            <a:pPr marL="0" indent="0" algn="just">
              <a:buNone/>
            </a:pPr>
            <a:r>
              <a:rPr lang="id-ID" dirty="0"/>
              <a:t>Dengan menggunakan JUnit untuk mengkodekan ekspektasi-ekspektasi dalam bentuk Automated Unit Testing, maka kegiatan pengujian menjadi lebih singkat.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 txBox="1"/>
          <p:nvPr/>
        </p:nvSpPr>
        <p:spPr>
          <a:xfrm>
            <a:off x="2946057" y="728981"/>
            <a:ext cx="3817552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Example</a:t>
            </a:r>
          </a:p>
          <a:p>
            <a:r>
              <a:rPr lang="id-ID" sz="2000" dirty="0"/>
              <a:t>(UTest.Java)</a:t>
            </a:r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57" y="2419349"/>
            <a:ext cx="7359478" cy="4154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 txBox="1"/>
          <p:nvPr/>
        </p:nvSpPr>
        <p:spPr>
          <a:xfrm>
            <a:off x="2946057" y="728981"/>
            <a:ext cx="3817552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Example</a:t>
            </a:r>
          </a:p>
          <a:p>
            <a:r>
              <a:rPr lang="id-ID" sz="2000" dirty="0"/>
              <a:t>(UTest.Java)</a:t>
            </a:r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57" y="2289696"/>
            <a:ext cx="6420365" cy="4214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 txBox="1"/>
          <p:nvPr/>
        </p:nvSpPr>
        <p:spPr>
          <a:xfrm>
            <a:off x="2946057" y="728981"/>
            <a:ext cx="3817552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Example</a:t>
            </a:r>
          </a:p>
          <a:p>
            <a:r>
              <a:rPr lang="id-ID" sz="2000" dirty="0"/>
              <a:t>(UTest.Java)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56" y="2289697"/>
            <a:ext cx="8427655" cy="3110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Century Schoolbook</vt:lpstr>
      <vt:lpstr>Corbel</vt:lpstr>
      <vt:lpstr>Feathered</vt:lpstr>
      <vt:lpstr>Java Unit Test</vt:lpstr>
      <vt:lpstr>What ?</vt:lpstr>
      <vt:lpstr>When ?</vt:lpstr>
      <vt:lpstr>Where?</vt:lpstr>
      <vt:lpstr>How?</vt:lpstr>
      <vt:lpstr>Why?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Unit Test</dc:title>
  <dc:creator>Alif Naufal Hakim</dc:creator>
  <cp:lastModifiedBy>Alif Naufal Hakim</cp:lastModifiedBy>
  <cp:revision>5</cp:revision>
  <dcterms:created xsi:type="dcterms:W3CDTF">2017-11-07T14:19:58Z</dcterms:created>
  <dcterms:modified xsi:type="dcterms:W3CDTF">2017-11-09T01:32:35Z</dcterms:modified>
</cp:coreProperties>
</file>