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AE38AA6-449A-4333-B02B-FBBB8ED1CA81}" type="datetimeFigureOut">
              <a:rPr lang="en-US" smtClean="0"/>
              <a:t>5/1/2023</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A2E2E47D-1DFD-4479-B4A1-C2239B852721}" type="slidenum">
              <a:rPr lang="en-US" smtClean="0"/>
              <a:t>‹#›</a:t>
            </a:fld>
            <a:endParaRPr lang="en-US" dirty="0"/>
          </a:p>
        </p:txBody>
      </p:sp>
    </p:spTree>
    <p:extLst>
      <p:ext uri="{BB962C8B-B14F-4D97-AF65-F5344CB8AC3E}">
        <p14:creationId xmlns:p14="http://schemas.microsoft.com/office/powerpoint/2010/main" val="2356424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E38AA6-449A-4333-B02B-FBBB8ED1CA81}" type="datetimeFigureOut">
              <a:rPr lang="en-US" smtClean="0"/>
              <a:t>5/1/2023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2E2E47D-1DFD-4479-B4A1-C2239B852721}" type="slidenum">
              <a:rPr lang="en-US" smtClean="0"/>
              <a:t>‹#›</a:t>
            </a:fld>
            <a:endParaRPr lang="en-US" dirty="0"/>
          </a:p>
        </p:txBody>
      </p:sp>
    </p:spTree>
    <p:extLst>
      <p:ext uri="{BB962C8B-B14F-4D97-AF65-F5344CB8AC3E}">
        <p14:creationId xmlns:p14="http://schemas.microsoft.com/office/powerpoint/2010/main" val="2322490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E38AA6-449A-4333-B02B-FBBB8ED1CA81}" type="datetimeFigureOut">
              <a:rPr lang="en-US" smtClean="0"/>
              <a:t>5/1/2023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2E2E47D-1DFD-4479-B4A1-C2239B852721}" type="slidenum">
              <a:rPr lang="en-US" smtClean="0"/>
              <a:t>‹#›</a:t>
            </a:fld>
            <a:endParaRPr lang="en-US" dirty="0"/>
          </a:p>
        </p:txBody>
      </p:sp>
    </p:spTree>
    <p:extLst>
      <p:ext uri="{BB962C8B-B14F-4D97-AF65-F5344CB8AC3E}">
        <p14:creationId xmlns:p14="http://schemas.microsoft.com/office/powerpoint/2010/main" val="1910670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E38AA6-449A-4333-B02B-FBBB8ED1CA81}" type="datetimeFigureOut">
              <a:rPr lang="en-US" smtClean="0"/>
              <a:t>5/1/2023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2E2E47D-1DFD-4479-B4A1-C2239B852721}" type="slidenum">
              <a:rPr lang="en-US" smtClean="0"/>
              <a:t>‹#›</a:t>
            </a:fld>
            <a:endParaRPr lang="en-US" dirty="0"/>
          </a:p>
        </p:txBody>
      </p:sp>
    </p:spTree>
    <p:extLst>
      <p:ext uri="{BB962C8B-B14F-4D97-AF65-F5344CB8AC3E}">
        <p14:creationId xmlns:p14="http://schemas.microsoft.com/office/powerpoint/2010/main" val="3021555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E38AA6-449A-4333-B02B-FBBB8ED1CA81}" type="datetimeFigureOut">
              <a:rPr lang="en-US" smtClean="0"/>
              <a:t>5/1/2023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2E2E47D-1DFD-4479-B4A1-C2239B852721}" type="slidenum">
              <a:rPr lang="en-US" smtClean="0"/>
              <a:t>‹#›</a:t>
            </a:fld>
            <a:endParaRPr lang="en-US" dirty="0"/>
          </a:p>
        </p:txBody>
      </p:sp>
    </p:spTree>
    <p:extLst>
      <p:ext uri="{BB962C8B-B14F-4D97-AF65-F5344CB8AC3E}">
        <p14:creationId xmlns:p14="http://schemas.microsoft.com/office/powerpoint/2010/main" val="447946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E38AA6-449A-4333-B02B-FBBB8ED1CA81}" type="datetimeFigureOut">
              <a:rPr lang="en-US" smtClean="0"/>
              <a:t>5/1/2023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2E2E47D-1DFD-4479-B4A1-C2239B852721}" type="slidenum">
              <a:rPr lang="en-US" smtClean="0"/>
              <a:t>‹#›</a:t>
            </a:fld>
            <a:endParaRPr lang="en-US" dirty="0"/>
          </a:p>
        </p:txBody>
      </p:sp>
    </p:spTree>
    <p:extLst>
      <p:ext uri="{BB962C8B-B14F-4D97-AF65-F5344CB8AC3E}">
        <p14:creationId xmlns:p14="http://schemas.microsoft.com/office/powerpoint/2010/main" val="3485986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E38AA6-449A-4333-B02B-FBBB8ED1CA81}" type="datetimeFigureOut">
              <a:rPr lang="en-US" smtClean="0"/>
              <a:t>5/1/2023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2E2E47D-1DFD-4479-B4A1-C2239B852721}" type="slidenum">
              <a:rPr lang="en-US" smtClean="0"/>
              <a:t>‹#›</a:t>
            </a:fld>
            <a:endParaRPr lang="en-US" dirty="0"/>
          </a:p>
        </p:txBody>
      </p:sp>
    </p:spTree>
    <p:extLst>
      <p:ext uri="{BB962C8B-B14F-4D97-AF65-F5344CB8AC3E}">
        <p14:creationId xmlns:p14="http://schemas.microsoft.com/office/powerpoint/2010/main" val="2539604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E38AA6-449A-4333-B02B-FBBB8ED1CA81}" type="datetimeFigureOut">
              <a:rPr lang="en-US" smtClean="0"/>
              <a:t>5/1/2023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2E2E47D-1DFD-4479-B4A1-C2239B852721}" type="slidenum">
              <a:rPr lang="en-US" smtClean="0"/>
              <a:t>‹#›</a:t>
            </a:fld>
            <a:endParaRPr lang="en-US" dirty="0"/>
          </a:p>
        </p:txBody>
      </p:sp>
    </p:spTree>
    <p:extLst>
      <p:ext uri="{BB962C8B-B14F-4D97-AF65-F5344CB8AC3E}">
        <p14:creationId xmlns:p14="http://schemas.microsoft.com/office/powerpoint/2010/main" val="190889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E38AA6-449A-4333-B02B-FBBB8ED1CA81}" type="datetimeFigureOut">
              <a:rPr lang="en-US" smtClean="0"/>
              <a:t>5/1/2023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2E2E47D-1DFD-4479-B4A1-C2239B852721}" type="slidenum">
              <a:rPr lang="en-US" smtClean="0"/>
              <a:t>‹#›</a:t>
            </a:fld>
            <a:endParaRPr lang="en-US" dirty="0"/>
          </a:p>
        </p:txBody>
      </p:sp>
    </p:spTree>
    <p:extLst>
      <p:ext uri="{BB962C8B-B14F-4D97-AF65-F5344CB8AC3E}">
        <p14:creationId xmlns:p14="http://schemas.microsoft.com/office/powerpoint/2010/main" val="3443846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5AE38AA6-449A-4333-B02B-FBBB8ED1CA81}" type="datetimeFigureOut">
              <a:rPr lang="en-US" smtClean="0"/>
              <a:t>5/1/2023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A2E2E47D-1DFD-4479-B4A1-C2239B852721}" type="slidenum">
              <a:rPr lang="en-US" smtClean="0"/>
              <a:t>‹#›</a:t>
            </a:fld>
            <a:endParaRPr lang="en-US" dirty="0"/>
          </a:p>
        </p:txBody>
      </p:sp>
    </p:spTree>
    <p:extLst>
      <p:ext uri="{BB962C8B-B14F-4D97-AF65-F5344CB8AC3E}">
        <p14:creationId xmlns:p14="http://schemas.microsoft.com/office/powerpoint/2010/main" val="980927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AE38AA6-449A-4333-B02B-FBBB8ED1CA81}" type="datetimeFigureOut">
              <a:rPr lang="en-US" smtClean="0"/>
              <a:t>5/1/2023</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A2E2E47D-1DFD-4479-B4A1-C2239B852721}" type="slidenum">
              <a:rPr lang="en-US" smtClean="0"/>
              <a:t>‹#›</a:t>
            </a:fld>
            <a:endParaRPr lang="en-US" dirty="0"/>
          </a:p>
        </p:txBody>
      </p:sp>
    </p:spTree>
    <p:extLst>
      <p:ext uri="{BB962C8B-B14F-4D97-AF65-F5344CB8AC3E}">
        <p14:creationId xmlns:p14="http://schemas.microsoft.com/office/powerpoint/2010/main" val="17093092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AE38AA6-449A-4333-B02B-FBBB8ED1CA81}" type="datetimeFigureOut">
              <a:rPr lang="en-US" smtClean="0"/>
              <a:t>5/1/2023</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A2E2E47D-1DFD-4479-B4A1-C2239B852721}" type="slidenum">
              <a:rPr lang="en-US" smtClean="0"/>
              <a:t>‹#›</a:t>
            </a:fld>
            <a:endParaRPr lang="en-US" dirty="0"/>
          </a:p>
        </p:txBody>
      </p:sp>
    </p:spTree>
    <p:extLst>
      <p:ext uri="{BB962C8B-B14F-4D97-AF65-F5344CB8AC3E}">
        <p14:creationId xmlns:p14="http://schemas.microsoft.com/office/powerpoint/2010/main" val="27766331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5F600-AFE1-48F2-B326-B651BE8515BF}"/>
              </a:ext>
            </a:extLst>
          </p:cNvPr>
          <p:cNvSpPr>
            <a:spLocks noGrp="1"/>
          </p:cNvSpPr>
          <p:nvPr>
            <p:ph type="ctrTitle"/>
          </p:nvPr>
        </p:nvSpPr>
        <p:spPr>
          <a:xfrm>
            <a:off x="269367" y="400049"/>
            <a:ext cx="9626346" cy="1380067"/>
          </a:xfrm>
        </p:spPr>
        <p:txBody>
          <a:bodyPr/>
          <a:lstStyle/>
          <a:p>
            <a:r>
              <a:rPr lang="en-US" b="1" dirty="0"/>
              <a:t>Intermediate Backend</a:t>
            </a:r>
          </a:p>
        </p:txBody>
      </p:sp>
      <p:sp>
        <p:nvSpPr>
          <p:cNvPr id="3" name="Subtitle 2">
            <a:extLst>
              <a:ext uri="{FF2B5EF4-FFF2-40B4-BE49-F238E27FC236}">
                <a16:creationId xmlns:a16="http://schemas.microsoft.com/office/drawing/2014/main" id="{50388D5E-4034-4C26-831E-DD1F3F4D668C}"/>
              </a:ext>
            </a:extLst>
          </p:cNvPr>
          <p:cNvSpPr>
            <a:spLocks noGrp="1"/>
          </p:cNvSpPr>
          <p:nvPr>
            <p:ph type="subTitle" idx="1"/>
          </p:nvPr>
        </p:nvSpPr>
        <p:spPr>
          <a:xfrm>
            <a:off x="343663" y="1780116"/>
            <a:ext cx="4456938" cy="365124"/>
          </a:xfrm>
        </p:spPr>
        <p:txBody>
          <a:bodyPr>
            <a:normAutofit fontScale="92500" lnSpcReduction="10000"/>
          </a:bodyPr>
          <a:lstStyle/>
          <a:p>
            <a:r>
              <a:rPr lang="en-US" sz="2400" dirty="0"/>
              <a:t>Itmamul Fahmi – Fazztrack Batch 15</a:t>
            </a:r>
          </a:p>
        </p:txBody>
      </p:sp>
    </p:spTree>
    <p:extLst>
      <p:ext uri="{BB962C8B-B14F-4D97-AF65-F5344CB8AC3E}">
        <p14:creationId xmlns:p14="http://schemas.microsoft.com/office/powerpoint/2010/main" val="1032954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9A0C5-D530-4661-B8D5-5DC280E60D96}"/>
              </a:ext>
            </a:extLst>
          </p:cNvPr>
          <p:cNvSpPr>
            <a:spLocks noGrp="1"/>
          </p:cNvSpPr>
          <p:nvPr>
            <p:ph type="title"/>
          </p:nvPr>
        </p:nvSpPr>
        <p:spPr>
          <a:xfrm>
            <a:off x="667130" y="261619"/>
            <a:ext cx="10772775" cy="1243331"/>
          </a:xfrm>
        </p:spPr>
        <p:txBody>
          <a:bodyPr/>
          <a:lstStyle/>
          <a:p>
            <a:r>
              <a:rPr lang="en-US" b="1" dirty="0"/>
              <a:t>Otentikasi dan Otorisasi</a:t>
            </a:r>
          </a:p>
        </p:txBody>
      </p:sp>
      <p:sp>
        <p:nvSpPr>
          <p:cNvPr id="3" name="Content Placeholder 2">
            <a:extLst>
              <a:ext uri="{FF2B5EF4-FFF2-40B4-BE49-F238E27FC236}">
                <a16:creationId xmlns:a16="http://schemas.microsoft.com/office/drawing/2014/main" id="{349EA3B2-3737-48C4-ACD5-9822CCB470EC}"/>
              </a:ext>
            </a:extLst>
          </p:cNvPr>
          <p:cNvSpPr>
            <a:spLocks noGrp="1"/>
          </p:cNvSpPr>
          <p:nvPr>
            <p:ph idx="1"/>
          </p:nvPr>
        </p:nvSpPr>
        <p:spPr>
          <a:xfrm>
            <a:off x="686180" y="1504950"/>
            <a:ext cx="10753725" cy="3333749"/>
          </a:xfrm>
        </p:spPr>
        <p:txBody>
          <a:bodyPr>
            <a:normAutofit/>
          </a:bodyPr>
          <a:lstStyle/>
          <a:p>
            <a:pPr lvl="1">
              <a:buFont typeface="Arial" panose="020B0604020202020204" pitchFamily="34" charset="0"/>
              <a:buChar char="•"/>
            </a:pPr>
            <a:r>
              <a:rPr lang="en-US" sz="1800" dirty="0"/>
              <a:t>Otentikasi </a:t>
            </a:r>
            <a:r>
              <a:rPr lang="en-US" sz="1800" dirty="0" err="1"/>
              <a:t>adalah</a:t>
            </a:r>
            <a:r>
              <a:rPr lang="en-US" sz="1800"/>
              <a:t> proses </a:t>
            </a:r>
            <a:r>
              <a:rPr lang="en-US" sz="1800" err="1"/>
              <a:t>untuk</a:t>
            </a:r>
            <a:r>
              <a:rPr lang="en-US" sz="1800"/>
              <a:t> memverifikasi sebuah pengguna yang </a:t>
            </a:r>
            <a:r>
              <a:rPr lang="en-US" sz="1800" err="1"/>
              <a:t>ingin</a:t>
            </a:r>
            <a:r>
              <a:rPr lang="en-US" sz="1800"/>
              <a:t> </a:t>
            </a:r>
            <a:r>
              <a:rPr lang="en-US" sz="1800" err="1"/>
              <a:t>masuk</a:t>
            </a:r>
            <a:r>
              <a:rPr lang="en-US" sz="1800"/>
              <a:t> </a:t>
            </a:r>
            <a:r>
              <a:rPr lang="en-US" sz="1800" err="1"/>
              <a:t>ke</a:t>
            </a:r>
            <a:r>
              <a:rPr lang="en-US" sz="1800"/>
              <a:t> </a:t>
            </a:r>
            <a:r>
              <a:rPr lang="en-US" sz="1800" err="1"/>
              <a:t>dalam</a:t>
            </a:r>
            <a:r>
              <a:rPr lang="en-US" sz="1800"/>
              <a:t> sebuah sistem, </a:t>
            </a:r>
            <a:r>
              <a:rPr lang="en-US" sz="1800" err="1"/>
              <a:t>sedangkan</a:t>
            </a:r>
            <a:r>
              <a:rPr lang="en-US" sz="1800"/>
              <a:t> </a:t>
            </a:r>
            <a:r>
              <a:rPr lang="en-US" sz="1800" err="1"/>
              <a:t>otorisasi</a:t>
            </a:r>
            <a:r>
              <a:rPr lang="en-US" sz="1800"/>
              <a:t> </a:t>
            </a:r>
            <a:r>
              <a:rPr lang="en-US" sz="1800" err="1"/>
              <a:t>adalah</a:t>
            </a:r>
            <a:r>
              <a:rPr lang="en-US" sz="1800"/>
              <a:t> proses </a:t>
            </a:r>
            <a:r>
              <a:rPr lang="en-US" sz="1800" err="1"/>
              <a:t>untuk</a:t>
            </a:r>
            <a:r>
              <a:rPr lang="en-US" sz="1800"/>
              <a:t> memverifikasi sebuah pengguna yang akan mengakses resource disebuah system</a:t>
            </a:r>
          </a:p>
          <a:p>
            <a:pPr marL="4572" lvl="1" indent="0">
              <a:buNone/>
            </a:pPr>
            <a:endParaRPr lang="en-US" sz="1800"/>
          </a:p>
          <a:p>
            <a:pPr lvl="1">
              <a:buFont typeface="Arial" panose="020B0604020202020204" pitchFamily="34" charset="0"/>
              <a:buChar char="•"/>
            </a:pPr>
            <a:r>
              <a:rPr lang="en-US" sz="1800"/>
              <a:t>Contoh dari otentikasi sendiri adalah ketika kita login ke dalam sebuah aplikasi, server tersebut mengobtain kredensial yang sudah kita berikan dan menggunakan kredensial tersebut untuk memverifikasi identitas dari user tersebut , ketika kredensial yang diberikan valid proses otorisasi berhasil dan jika sebaliknya maka proses otorisasi tersebut gagal</a:t>
            </a:r>
          </a:p>
          <a:p>
            <a:pPr marL="4572" lvl="1" indent="0">
              <a:buNone/>
            </a:pPr>
            <a:endParaRPr lang="en-US" sz="1800"/>
          </a:p>
          <a:p>
            <a:pPr lvl="1">
              <a:buFont typeface="Arial" panose="020B0604020202020204" pitchFamily="34" charset="0"/>
              <a:buChar char="•"/>
            </a:pPr>
            <a:r>
              <a:rPr lang="en-US" sz="1800" dirty="0" err="1"/>
              <a:t>Contoh</a:t>
            </a:r>
            <a:r>
              <a:rPr lang="en-US" sz="1800" dirty="0"/>
              <a:t> </a:t>
            </a:r>
            <a:r>
              <a:rPr lang="en-US" sz="1800" dirty="0" err="1"/>
              <a:t>dari</a:t>
            </a:r>
            <a:r>
              <a:rPr lang="en-US" sz="1800" dirty="0"/>
              <a:t> </a:t>
            </a:r>
            <a:r>
              <a:rPr lang="en-US" sz="1800" dirty="0" err="1"/>
              <a:t>otorisasi</a:t>
            </a:r>
            <a:r>
              <a:rPr lang="en-US" sz="1800" dirty="0"/>
              <a:t> </a:t>
            </a:r>
            <a:r>
              <a:rPr lang="en-US" sz="1800" dirty="0" err="1"/>
              <a:t>sendiri</a:t>
            </a:r>
            <a:r>
              <a:rPr lang="en-US" sz="1800" dirty="0"/>
              <a:t> </a:t>
            </a:r>
            <a:r>
              <a:rPr lang="en-US" sz="1800" dirty="0" err="1"/>
              <a:t>ketika</a:t>
            </a:r>
            <a:r>
              <a:rPr lang="en-US" sz="1800" dirty="0"/>
              <a:t> sebuah </a:t>
            </a:r>
            <a:r>
              <a:rPr lang="en-US" sz="1800"/>
              <a:t>pengguna yang diizinkan untuk </a:t>
            </a:r>
            <a:r>
              <a:rPr lang="en-US" sz="1800" dirty="0" err="1"/>
              <a:t>bisa</a:t>
            </a:r>
            <a:r>
              <a:rPr lang="en-US" sz="1800" dirty="0"/>
              <a:t> </a:t>
            </a:r>
            <a:r>
              <a:rPr lang="en-US" sz="1800" dirty="0" err="1"/>
              <a:t>memanipulasi</a:t>
            </a:r>
            <a:r>
              <a:rPr lang="en-US" sz="1800" dirty="0"/>
              <a:t> </a:t>
            </a:r>
            <a:r>
              <a:rPr lang="en-US" sz="1800"/>
              <a:t>data didalam sistem seperti menambah dan menghapus sebuah data, proses tersebut diverifikasi menggunakan token, ketika token yang diberikan oleh sistem tersebut valid maka proses otorisasi berhasil</a:t>
            </a:r>
          </a:p>
          <a:p>
            <a:pPr lvl="1">
              <a:buFont typeface="Arial" panose="020B0604020202020204" pitchFamily="34" charset="0"/>
              <a:buChar char="•"/>
            </a:pPr>
            <a:endParaRPr lang="en-US" sz="1800"/>
          </a:p>
        </p:txBody>
      </p:sp>
    </p:spTree>
    <p:extLst>
      <p:ext uri="{BB962C8B-B14F-4D97-AF65-F5344CB8AC3E}">
        <p14:creationId xmlns:p14="http://schemas.microsoft.com/office/powerpoint/2010/main" val="1350874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9A0C5-D530-4661-B8D5-5DC280E60D96}"/>
              </a:ext>
            </a:extLst>
          </p:cNvPr>
          <p:cNvSpPr>
            <a:spLocks noGrp="1"/>
          </p:cNvSpPr>
          <p:nvPr>
            <p:ph type="title"/>
          </p:nvPr>
        </p:nvSpPr>
        <p:spPr>
          <a:xfrm>
            <a:off x="667130" y="261619"/>
            <a:ext cx="10772775" cy="1243331"/>
          </a:xfrm>
        </p:spPr>
        <p:txBody>
          <a:bodyPr/>
          <a:lstStyle/>
          <a:p>
            <a:r>
              <a:rPr lang="en-US" b="1"/>
              <a:t>JWT (JSON WEB TOKEN)</a:t>
            </a:r>
            <a:endParaRPr lang="en-US" b="1" dirty="0"/>
          </a:p>
        </p:txBody>
      </p:sp>
      <p:pic>
        <p:nvPicPr>
          <p:cNvPr id="5" name="Content Placeholder 4">
            <a:extLst>
              <a:ext uri="{FF2B5EF4-FFF2-40B4-BE49-F238E27FC236}">
                <a16:creationId xmlns:a16="http://schemas.microsoft.com/office/drawing/2014/main" id="{1FCCF555-B24F-4200-B8EA-EE169B6E17B7}"/>
              </a:ext>
            </a:extLst>
          </p:cNvPr>
          <p:cNvPicPr>
            <a:picLocks noGrp="1" noChangeAspect="1"/>
          </p:cNvPicPr>
          <p:nvPr>
            <p:ph idx="1"/>
          </p:nvPr>
        </p:nvPicPr>
        <p:blipFill>
          <a:blip r:embed="rId2"/>
          <a:stretch>
            <a:fillRect/>
          </a:stretch>
        </p:blipFill>
        <p:spPr>
          <a:xfrm>
            <a:off x="2240932" y="1504950"/>
            <a:ext cx="6919560" cy="1181202"/>
          </a:xfrm>
        </p:spPr>
      </p:pic>
      <p:sp>
        <p:nvSpPr>
          <p:cNvPr id="6" name="Content Placeholder 2">
            <a:extLst>
              <a:ext uri="{FF2B5EF4-FFF2-40B4-BE49-F238E27FC236}">
                <a16:creationId xmlns:a16="http://schemas.microsoft.com/office/drawing/2014/main" id="{5F8D5FEB-5FD4-49B8-A999-D38A2E891211}"/>
              </a:ext>
            </a:extLst>
          </p:cNvPr>
          <p:cNvSpPr txBox="1">
            <a:spLocks/>
          </p:cNvSpPr>
          <p:nvPr/>
        </p:nvSpPr>
        <p:spPr>
          <a:xfrm>
            <a:off x="590930" y="2895600"/>
            <a:ext cx="10753725" cy="3162401"/>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lvl="1">
              <a:buFont typeface="Arial" panose="020B0604020202020204" pitchFamily="34" charset="0"/>
              <a:buChar char="•"/>
            </a:pPr>
            <a:r>
              <a:rPr lang="en-US" sz="1800"/>
              <a:t>JWT merupakan standar yang digunakan untuk proses pertukaran data secara aman dalam bentuk objek</a:t>
            </a:r>
          </a:p>
          <a:p>
            <a:pPr lvl="1">
              <a:buFont typeface="Arial" panose="020B0604020202020204" pitchFamily="34" charset="0"/>
              <a:buChar char="•"/>
            </a:pPr>
            <a:r>
              <a:rPr lang="en-US" sz="1800"/>
              <a:t>JWT Hanya digunakan untuk otorisasi, bukan otentikasi</a:t>
            </a:r>
          </a:p>
          <a:p>
            <a:pPr lvl="1">
              <a:buFont typeface="Arial" panose="020B0604020202020204" pitchFamily="34" charset="0"/>
              <a:buChar char="•"/>
            </a:pPr>
            <a:r>
              <a:rPr lang="en-US" sz="1800"/>
              <a:t>Struktur JWT terdiri dari header, payload, dan signature, isi dalam header biasanya tipe dari token tersebut yakin jwt, dan algoritma enkripsi yang dipakai seperti sha256, dan rsa, bagian didalam payload biasanya terdapat data berupa id user, sedangkan signature berfungsi untuk memverifikasi bahwa data tersebut tidak diubah atau diganti</a:t>
            </a:r>
            <a:endParaRPr lang="en-US"/>
          </a:p>
          <a:p>
            <a:pPr lvl="1">
              <a:buFont typeface="Arial" panose="020B0604020202020204" pitchFamily="34" charset="0"/>
              <a:buChar char="•"/>
            </a:pPr>
            <a:r>
              <a:rPr lang="en-US" sz="1800"/>
              <a:t>Output dari jwt merupakan sebuah Base64-URL string yang sudah dipisahkan menggunakan titik</a:t>
            </a:r>
          </a:p>
          <a:p>
            <a:pPr lvl="1">
              <a:buFont typeface="Arial" panose="020B0604020202020204" pitchFamily="34" charset="0"/>
              <a:buChar char="•"/>
            </a:pPr>
            <a:r>
              <a:rPr lang="en-US" sz="1800"/>
              <a:t>Berikut merupakan contoh dari JSON Web Token</a:t>
            </a:r>
          </a:p>
        </p:txBody>
      </p:sp>
      <p:pic>
        <p:nvPicPr>
          <p:cNvPr id="1026" name="Picture 2" descr="Encoded JWT">
            <a:extLst>
              <a:ext uri="{FF2B5EF4-FFF2-40B4-BE49-F238E27FC236}">
                <a16:creationId xmlns:a16="http://schemas.microsoft.com/office/drawing/2014/main" id="{E10E0B06-5DED-4A98-90AD-8048755A3E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8539" y="5081191"/>
            <a:ext cx="6584345" cy="1517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4977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9A0C5-D530-4661-B8D5-5DC280E60D96}"/>
              </a:ext>
            </a:extLst>
          </p:cNvPr>
          <p:cNvSpPr>
            <a:spLocks noGrp="1"/>
          </p:cNvSpPr>
          <p:nvPr>
            <p:ph type="title"/>
          </p:nvPr>
        </p:nvSpPr>
        <p:spPr>
          <a:xfrm>
            <a:off x="667130" y="261619"/>
            <a:ext cx="10772775" cy="1243331"/>
          </a:xfrm>
        </p:spPr>
        <p:txBody>
          <a:bodyPr/>
          <a:lstStyle/>
          <a:p>
            <a:r>
              <a:rPr lang="en-US" b="1"/>
              <a:t>CORS (Cross Origin Resource Sharing)</a:t>
            </a:r>
            <a:endParaRPr lang="en-US" b="1" dirty="0"/>
          </a:p>
        </p:txBody>
      </p:sp>
      <p:sp>
        <p:nvSpPr>
          <p:cNvPr id="3" name="Content Placeholder 2">
            <a:extLst>
              <a:ext uri="{FF2B5EF4-FFF2-40B4-BE49-F238E27FC236}">
                <a16:creationId xmlns:a16="http://schemas.microsoft.com/office/drawing/2014/main" id="{349EA3B2-3737-48C4-ACD5-9822CCB470EC}"/>
              </a:ext>
            </a:extLst>
          </p:cNvPr>
          <p:cNvSpPr>
            <a:spLocks noGrp="1"/>
          </p:cNvSpPr>
          <p:nvPr>
            <p:ph idx="1"/>
          </p:nvPr>
        </p:nvSpPr>
        <p:spPr>
          <a:xfrm>
            <a:off x="686180" y="1504950"/>
            <a:ext cx="10753725" cy="4371975"/>
          </a:xfrm>
        </p:spPr>
        <p:txBody>
          <a:bodyPr>
            <a:normAutofit/>
          </a:bodyPr>
          <a:lstStyle/>
          <a:p>
            <a:pPr lvl="1">
              <a:buFont typeface="Arial" panose="020B0604020202020204" pitchFamily="34" charset="0"/>
              <a:buChar char="•"/>
            </a:pPr>
            <a:r>
              <a:rPr lang="en-US" sz="1800"/>
              <a:t>CORS merupakan mekanisme yang memungkinkan agar web browser dapat melakukan request data ke domain aplikasi yang berbeda</a:t>
            </a:r>
          </a:p>
          <a:p>
            <a:pPr lvl="1">
              <a:buFont typeface="Arial" panose="020B0604020202020204" pitchFamily="34" charset="0"/>
              <a:buChar char="•"/>
            </a:pPr>
            <a:r>
              <a:rPr lang="en-US" sz="1800"/>
              <a:t>Untuk alasan keamanan, browser melarang melakukan request ke domain yang lain yang menggunakan kode/skrip</a:t>
            </a:r>
          </a:p>
          <a:p>
            <a:pPr lvl="1">
              <a:buFont typeface="Arial" panose="020B0604020202020204" pitchFamily="34" charset="0"/>
              <a:buChar char="•"/>
            </a:pPr>
            <a:r>
              <a:rPr lang="en-US" sz="1800"/>
              <a:t>CORS bekerja dengan cara membuat daftar whitelist url yang nantinya akan mengakses server tersebut</a:t>
            </a:r>
          </a:p>
        </p:txBody>
      </p:sp>
      <p:pic>
        <p:nvPicPr>
          <p:cNvPr id="2050" name="Picture 2" descr="Complete Guide to Cross-Origin Resource Sharing (CORS) - KeyCDN Support">
            <a:extLst>
              <a:ext uri="{FF2B5EF4-FFF2-40B4-BE49-F238E27FC236}">
                <a16:creationId xmlns:a16="http://schemas.microsoft.com/office/drawing/2014/main" id="{29C01E04-B23D-4879-B965-77C27840FB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2174" y="2953068"/>
            <a:ext cx="7286625" cy="3643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0704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9A0C5-D530-4661-B8D5-5DC280E60D96}"/>
              </a:ext>
            </a:extLst>
          </p:cNvPr>
          <p:cNvSpPr>
            <a:spLocks noGrp="1"/>
          </p:cNvSpPr>
          <p:nvPr>
            <p:ph type="title"/>
          </p:nvPr>
        </p:nvSpPr>
        <p:spPr>
          <a:xfrm>
            <a:off x="667130" y="261619"/>
            <a:ext cx="10772775" cy="1243331"/>
          </a:xfrm>
        </p:spPr>
        <p:txBody>
          <a:bodyPr/>
          <a:lstStyle/>
          <a:p>
            <a:r>
              <a:rPr lang="en-US" b="1"/>
              <a:t>MongoDB</a:t>
            </a:r>
            <a:endParaRPr lang="en-US" b="1" dirty="0"/>
          </a:p>
        </p:txBody>
      </p:sp>
      <p:sp>
        <p:nvSpPr>
          <p:cNvPr id="3" name="Content Placeholder 2">
            <a:extLst>
              <a:ext uri="{FF2B5EF4-FFF2-40B4-BE49-F238E27FC236}">
                <a16:creationId xmlns:a16="http://schemas.microsoft.com/office/drawing/2014/main" id="{349EA3B2-3737-48C4-ACD5-9822CCB470EC}"/>
              </a:ext>
            </a:extLst>
          </p:cNvPr>
          <p:cNvSpPr>
            <a:spLocks noGrp="1"/>
          </p:cNvSpPr>
          <p:nvPr>
            <p:ph idx="1"/>
          </p:nvPr>
        </p:nvSpPr>
        <p:spPr>
          <a:xfrm>
            <a:off x="686180" y="1504951"/>
            <a:ext cx="10753725" cy="1924050"/>
          </a:xfrm>
        </p:spPr>
        <p:txBody>
          <a:bodyPr>
            <a:normAutofit/>
          </a:bodyPr>
          <a:lstStyle/>
          <a:p>
            <a:pPr lvl="1">
              <a:buFont typeface="Arial" panose="020B0604020202020204" pitchFamily="34" charset="0"/>
              <a:buChar char="•"/>
            </a:pPr>
            <a:r>
              <a:rPr lang="en-US" sz="1800"/>
              <a:t>MongoDB merupakan document-oriented NoSQL database yang digunakan untuk penyimpanan data yang memiliki volume yang besar, maksud dari document-oriented yaitu alih-alih menggunakan tabel seperti relational database MongoDB menggunakan collection dan documents</a:t>
            </a:r>
          </a:p>
          <a:p>
            <a:pPr lvl="1">
              <a:buFont typeface="Arial" panose="020B0604020202020204" pitchFamily="34" charset="0"/>
              <a:buChar char="•"/>
            </a:pPr>
            <a:r>
              <a:rPr lang="en-US" sz="1800"/>
              <a:t>Didalam documents terdapat key-value pairs (sepasang key), yang dimana key tersebut adalah sebuah unit dasar dari sebuah data didalam MongoDB </a:t>
            </a:r>
          </a:p>
          <a:p>
            <a:pPr lvl="1">
              <a:buFont typeface="Arial" panose="020B0604020202020204" pitchFamily="34" charset="0"/>
              <a:buChar char="•"/>
            </a:pPr>
            <a:r>
              <a:rPr lang="en-US" sz="1800"/>
              <a:t>Collection berisi sekumpulan dokumen dan fungsi yang setara dengan tabel yang ada didalam relational database</a:t>
            </a:r>
          </a:p>
          <a:p>
            <a:pPr lvl="1">
              <a:buFont typeface="Arial" panose="020B0604020202020204" pitchFamily="34" charset="0"/>
              <a:buChar char="•"/>
            </a:pPr>
            <a:r>
              <a:rPr lang="en-US" sz="1800"/>
              <a:t>Contoh dari data MongoDB :</a:t>
            </a:r>
          </a:p>
        </p:txBody>
      </p:sp>
      <p:pic>
        <p:nvPicPr>
          <p:cNvPr id="3074" name="Picture 2" descr="MongoDB Tutorial for Beginners">
            <a:extLst>
              <a:ext uri="{FF2B5EF4-FFF2-40B4-BE49-F238E27FC236}">
                <a16:creationId xmlns:a16="http://schemas.microsoft.com/office/drawing/2014/main" id="{4D67F0C7-CC65-4C8E-884E-E973E13B7A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6925" y="3719831"/>
            <a:ext cx="7562850" cy="2876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5342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5F600-AFE1-48F2-B326-B651BE8515BF}"/>
              </a:ext>
            </a:extLst>
          </p:cNvPr>
          <p:cNvSpPr>
            <a:spLocks noGrp="1"/>
          </p:cNvSpPr>
          <p:nvPr>
            <p:ph type="ctrTitle"/>
          </p:nvPr>
        </p:nvSpPr>
        <p:spPr>
          <a:xfrm>
            <a:off x="269367" y="400049"/>
            <a:ext cx="9626346" cy="1380067"/>
          </a:xfrm>
        </p:spPr>
        <p:txBody>
          <a:bodyPr/>
          <a:lstStyle/>
          <a:p>
            <a:r>
              <a:rPr lang="en-US" b="1"/>
              <a:t>Thank You</a:t>
            </a:r>
            <a:endParaRPr lang="en-US" b="1" dirty="0"/>
          </a:p>
        </p:txBody>
      </p:sp>
      <p:sp>
        <p:nvSpPr>
          <p:cNvPr id="3" name="Subtitle 2">
            <a:extLst>
              <a:ext uri="{FF2B5EF4-FFF2-40B4-BE49-F238E27FC236}">
                <a16:creationId xmlns:a16="http://schemas.microsoft.com/office/drawing/2014/main" id="{50388D5E-4034-4C26-831E-DD1F3F4D668C}"/>
              </a:ext>
            </a:extLst>
          </p:cNvPr>
          <p:cNvSpPr>
            <a:spLocks noGrp="1"/>
          </p:cNvSpPr>
          <p:nvPr>
            <p:ph type="subTitle" idx="1"/>
          </p:nvPr>
        </p:nvSpPr>
        <p:spPr>
          <a:xfrm>
            <a:off x="343663" y="1780116"/>
            <a:ext cx="4456938" cy="365124"/>
          </a:xfrm>
        </p:spPr>
        <p:txBody>
          <a:bodyPr>
            <a:normAutofit fontScale="92500" lnSpcReduction="10000"/>
          </a:bodyPr>
          <a:lstStyle/>
          <a:p>
            <a:r>
              <a:rPr lang="en-US" sz="2400" dirty="0"/>
              <a:t>Itmamul Fahmi – Fazztrack Batch 15</a:t>
            </a:r>
          </a:p>
        </p:txBody>
      </p:sp>
    </p:spTree>
    <p:extLst>
      <p:ext uri="{BB962C8B-B14F-4D97-AF65-F5344CB8AC3E}">
        <p14:creationId xmlns:p14="http://schemas.microsoft.com/office/powerpoint/2010/main" val="3794539110"/>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Template>
  <TotalTime>130</TotalTime>
  <Words>367</Words>
  <Application>Microsoft Office PowerPoint</Application>
  <PresentationFormat>Widescreen</PresentationFormat>
  <Paragraphs>25</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 Light</vt:lpstr>
      <vt:lpstr>Metropolitan</vt:lpstr>
      <vt:lpstr>Intermediate Backend</vt:lpstr>
      <vt:lpstr>Otentikasi dan Otorisasi</vt:lpstr>
      <vt:lpstr>JWT (JSON WEB TOKEN)</vt:lpstr>
      <vt:lpstr>CORS (Cross Origin Resource Sharing)</vt:lpstr>
      <vt:lpstr>MongoDB</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Intermediate Backend</dc:title>
  <dc:creator>Itmamul Fahmi</dc:creator>
  <cp:lastModifiedBy>Itmamul Fahmi</cp:lastModifiedBy>
  <cp:revision>10</cp:revision>
  <dcterms:created xsi:type="dcterms:W3CDTF">2023-05-01T15:18:05Z</dcterms:created>
  <dcterms:modified xsi:type="dcterms:W3CDTF">2023-05-01T17:30:07Z</dcterms:modified>
</cp:coreProperties>
</file>