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679"/>
  </p:normalViewPr>
  <p:slideViewPr>
    <p:cSldViewPr snapToGrid="0" snapToObjects="1">
      <p:cViewPr>
        <p:scale>
          <a:sx n="99" d="100"/>
          <a:sy n="99" d="100"/>
        </p:scale>
        <p:origin x="96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CA790-CB09-0943-9313-57BB412A0C74}" type="datetimeFigureOut">
              <a:rPr lang="en-US" smtClean="0"/>
              <a:t>7/17/21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9C0C6-0D91-8A49-8E9B-1A4E501FF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4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9C0C6-0D91-8A49-8E9B-1A4E501FF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1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9C0C6-0D91-8A49-8E9B-1A4E501FF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9C0C6-0D91-8A49-8E9B-1A4E501FF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3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9C0C6-0D91-8A49-8E9B-1A4E501FF6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9C0C6-0D91-8A49-8E9B-1A4E501FF6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18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9C0C6-0D91-8A49-8E9B-1A4E501FF6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9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9C0C6-0D91-8A49-8E9B-1A4E501FF6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7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6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7/17/21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7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7/17/21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4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4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3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1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8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7/17/21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4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5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855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TUSTFo80j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co/MNeGTYJ0t4" TargetMode="External"/><Relationship Id="rId5" Type="http://schemas.openxmlformats.org/officeDocument/2006/relationships/hyperlink" Target="https://t.co/v9gaXYjxlZ" TargetMode="External"/><Relationship Id="rId4" Type="http://schemas.openxmlformats.org/officeDocument/2006/relationships/hyperlink" Target="https://t.co/c2nby8MzZ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TUSTFo80j0" TargetMode="External"/><Relationship Id="rId7" Type="http://schemas.openxmlformats.org/officeDocument/2006/relationships/hyperlink" Target="https://t.co/uQtJOxMIx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co/ONp%E2%80%A6" TargetMode="External"/><Relationship Id="rId5" Type="http://schemas.openxmlformats.org/officeDocument/2006/relationships/hyperlink" Target="https://t.co/1xx2lr94EV" TargetMode="External"/><Relationship Id="rId4" Type="http://schemas.openxmlformats.org/officeDocument/2006/relationships/hyperlink" Target="https://t.co/9LVmLdoP%E2%80%A6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ttenwebsites.miraheze.org/wiki/Twit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ochr17/Analisis-Sentimen-I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untain reflected in lake">
            <a:extLst>
              <a:ext uri="{FF2B5EF4-FFF2-40B4-BE49-F238E27FC236}">
                <a16:creationId xmlns:a16="http://schemas.microsoft.com/office/drawing/2014/main" id="{B6404E2C-4E5D-4D1E-8381-19141B424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" b="149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1277E-BE27-B34F-86A1-12E2DEF64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Analisa </a:t>
            </a:r>
            <a:r>
              <a:rPr lang="en-US" dirty="0" err="1">
                <a:solidFill>
                  <a:srgbClr val="FFFFFF"/>
                </a:solidFill>
              </a:rPr>
              <a:t>Sentimen</a:t>
            </a:r>
            <a:r>
              <a:rPr lang="en-US" dirty="0">
                <a:solidFill>
                  <a:srgbClr val="FFFFFF"/>
                </a:solidFill>
              </a:rPr>
              <a:t> Tweet ‘PPKM’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B32CC-C7C3-4146-AA27-3D03742E2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334-DC5D-FC49-81FD-8DAAFED7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Sentimen</a:t>
            </a:r>
            <a:r>
              <a:rPr lang="en-US" dirty="0"/>
              <a:t> (</a:t>
            </a:r>
            <a:r>
              <a:rPr lang="en-US" dirty="0" err="1"/>
              <a:t>Tinjauan</a:t>
            </a:r>
            <a:r>
              <a:rPr lang="en-US" dirty="0"/>
              <a:t> kata)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A3C3-C66E-0D4A-912B-9E2026786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, kata </a:t>
            </a:r>
            <a:r>
              <a:rPr lang="en-US" dirty="0" err="1"/>
              <a:t>darurat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top kata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pemberlakuan</a:t>
            </a:r>
            <a:r>
              <a:rPr lang="en-US" dirty="0"/>
              <a:t> </a:t>
            </a:r>
            <a:r>
              <a:rPr lang="en-US" dirty="0" err="1"/>
              <a:t>ppkm</a:t>
            </a:r>
            <a:r>
              <a:rPr lang="en-US" dirty="0"/>
              <a:t> </a:t>
            </a:r>
            <a:r>
              <a:rPr lang="en-US" dirty="0" err="1"/>
              <a:t>darurat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  <a:p>
            <a:r>
              <a:rPr lang="en-US" dirty="0"/>
              <a:t>Pada </a:t>
            </a:r>
            <a:r>
              <a:rPr lang="en-US" dirty="0" err="1"/>
              <a:t>kategori</a:t>
            </a:r>
            <a:r>
              <a:rPr lang="en-US" dirty="0"/>
              <a:t> sentiment </a:t>
            </a:r>
            <a:r>
              <a:rPr lang="en-US" dirty="0" err="1"/>
              <a:t>positif</a:t>
            </a:r>
            <a:r>
              <a:rPr lang="en-US" dirty="0"/>
              <a:t>, kata yang </a:t>
            </a:r>
            <a:r>
              <a:rPr lang="en-US" dirty="0" err="1"/>
              <a:t>menarik</a:t>
            </a:r>
            <a:r>
              <a:rPr lang="en-US" dirty="0"/>
              <a:t>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dibicarakan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dan </a:t>
            </a:r>
            <a:r>
              <a:rPr lang="en-US" dirty="0" err="1"/>
              <a:t>gajian</a:t>
            </a:r>
            <a:r>
              <a:rPr lang="en-US" dirty="0"/>
              <a:t>.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orang-orang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terdampak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pemberlakuan</a:t>
            </a:r>
            <a:r>
              <a:rPr lang="en-US" dirty="0"/>
              <a:t> PPKM. </a:t>
            </a:r>
            <a:r>
              <a:rPr lang="en-US" dirty="0" err="1"/>
              <a:t>Makan</a:t>
            </a:r>
            <a:r>
              <a:rPr lang="en-US" dirty="0"/>
              <a:t> dan </a:t>
            </a:r>
            <a:r>
              <a:rPr lang="en-US" dirty="0" err="1"/>
              <a:t>gajian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paling </a:t>
            </a:r>
            <a:r>
              <a:rPr lang="en-US" dirty="0" err="1"/>
              <a:t>mendasar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PPKM </a:t>
            </a:r>
            <a:r>
              <a:rPr lang="en-US" dirty="0" err="1"/>
              <a:t>sekarang</a:t>
            </a:r>
            <a:r>
              <a:rPr lang="en-US" dirty="0"/>
              <a:t>.</a:t>
            </a:r>
          </a:p>
          <a:p>
            <a:r>
              <a:rPr lang="en-US" dirty="0"/>
              <a:t>Pada </a:t>
            </a:r>
            <a:r>
              <a:rPr lang="en-US" dirty="0" err="1"/>
              <a:t>kategori</a:t>
            </a:r>
            <a:r>
              <a:rPr lang="en-US" dirty="0"/>
              <a:t> sentiment </a:t>
            </a:r>
            <a:r>
              <a:rPr lang="en-US" dirty="0" err="1"/>
              <a:t>negatif</a:t>
            </a:r>
            <a:r>
              <a:rPr lang="en-US" dirty="0"/>
              <a:t>, kata yang </a:t>
            </a:r>
            <a:r>
              <a:rPr lang="en-US" dirty="0" err="1"/>
              <a:t>menarik</a:t>
            </a:r>
            <a:r>
              <a:rPr lang="en-US" dirty="0"/>
              <a:t>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dibicarakan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tutup</a:t>
            </a:r>
            <a:r>
              <a:rPr lang="en-US" dirty="0"/>
              <a:t> dan </a:t>
            </a:r>
            <a:r>
              <a:rPr lang="en-US" dirty="0" err="1"/>
              <a:t>jalan</a:t>
            </a:r>
            <a:r>
              <a:rPr lang="en-US" dirty="0"/>
              <a:t>.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ditelaah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kata-kata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penutupan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di </a:t>
            </a:r>
            <a:r>
              <a:rPr lang="en-US" dirty="0" err="1"/>
              <a:t>kota-kota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diduga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rakyat</a:t>
            </a:r>
            <a:r>
              <a:rPr lang="en-US" dirty="0"/>
              <a:t> </a:t>
            </a:r>
            <a:r>
              <a:rPr lang="en-US" dirty="0" err="1"/>
              <a:t>dirugikan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penutupan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rakyat</a:t>
            </a:r>
            <a:r>
              <a:rPr lang="en-US" dirty="0"/>
              <a:t>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ketidakefektifan</a:t>
            </a:r>
            <a:r>
              <a:rPr lang="en-US" dirty="0"/>
              <a:t> </a:t>
            </a:r>
            <a:r>
              <a:rPr lang="en-US" dirty="0" err="1"/>
              <a:t>penutupan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ppkm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6744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334-DC5D-FC49-81FD-8DAAFED7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5731"/>
          </a:xfrm>
        </p:spPr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Sentimen</a:t>
            </a:r>
            <a:r>
              <a:rPr lang="en-US" dirty="0"/>
              <a:t> (Lokasi Tweet)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FAEE5FC-AFF1-7E4E-9332-C8F577A2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28811"/>
            <a:ext cx="3944670" cy="442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4AD7AB2-9F51-E645-9737-F545ED864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19" y="1728811"/>
            <a:ext cx="3944669" cy="442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C09F6DE5-5A81-184F-A8B3-3A66AE78C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37" y="1728811"/>
            <a:ext cx="4076762" cy="369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37266A-90FD-E54D-BC5D-A8FD5CD654DF}"/>
              </a:ext>
            </a:extLst>
          </p:cNvPr>
          <p:cNvSpPr/>
          <p:nvPr/>
        </p:nvSpPr>
        <p:spPr>
          <a:xfrm rot="16200000">
            <a:off x="-110151" y="5607331"/>
            <a:ext cx="1013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Gorontalo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98A5A3-31CF-654B-93FD-5499425C32E0}"/>
              </a:ext>
            </a:extLst>
          </p:cNvPr>
          <p:cNvSpPr/>
          <p:nvPr/>
        </p:nvSpPr>
        <p:spPr>
          <a:xfrm rot="16200000">
            <a:off x="489277" y="5411635"/>
            <a:ext cx="655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Babel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1162C9-0634-6F48-A8BA-50E4FDAA312A}"/>
              </a:ext>
            </a:extLst>
          </p:cNvPr>
          <p:cNvSpPr/>
          <p:nvPr/>
        </p:nvSpPr>
        <p:spPr>
          <a:xfrm rot="16200000">
            <a:off x="765214" y="6304172"/>
            <a:ext cx="822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Sumbar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6CABCD-5147-8442-91BB-1C99DF062938}"/>
              </a:ext>
            </a:extLst>
          </p:cNvPr>
          <p:cNvSpPr/>
          <p:nvPr/>
        </p:nvSpPr>
        <p:spPr>
          <a:xfrm rot="16200000">
            <a:off x="1029162" y="5232932"/>
            <a:ext cx="1013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Gorontalo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339D9-E239-F742-99E5-AEEF349B8296}"/>
              </a:ext>
            </a:extLst>
          </p:cNvPr>
          <p:cNvSpPr/>
          <p:nvPr/>
        </p:nvSpPr>
        <p:spPr>
          <a:xfrm rot="16200000">
            <a:off x="1391052" y="5242360"/>
            <a:ext cx="1013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Gorontalo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B8CCC-3B62-C149-A390-10C708852171}"/>
              </a:ext>
            </a:extLst>
          </p:cNvPr>
          <p:cNvSpPr/>
          <p:nvPr/>
        </p:nvSpPr>
        <p:spPr>
          <a:xfrm rot="16200000">
            <a:off x="1893120" y="5100653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Sulbar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26D75D-AAF6-F649-93FD-5DC9B5F13D6E}"/>
              </a:ext>
            </a:extLst>
          </p:cNvPr>
          <p:cNvSpPr/>
          <p:nvPr/>
        </p:nvSpPr>
        <p:spPr>
          <a:xfrm rot="16200000">
            <a:off x="2605612" y="5232932"/>
            <a:ext cx="737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Depok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A06CFA-6084-7443-A856-F0908D21D678}"/>
              </a:ext>
            </a:extLst>
          </p:cNvPr>
          <p:cNvSpPr/>
          <p:nvPr/>
        </p:nvSpPr>
        <p:spPr>
          <a:xfrm rot="16200000">
            <a:off x="2938377" y="5268118"/>
            <a:ext cx="776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Sumsel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2FDA42-EAC8-434D-908C-ED26D40C51E5}"/>
              </a:ext>
            </a:extLst>
          </p:cNvPr>
          <p:cNvSpPr/>
          <p:nvPr/>
        </p:nvSpPr>
        <p:spPr>
          <a:xfrm rot="16200000">
            <a:off x="4011024" y="5268117"/>
            <a:ext cx="1013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Gorontalo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81E98-33CA-6C43-85FA-B122F62C39A1}"/>
              </a:ext>
            </a:extLst>
          </p:cNvPr>
          <p:cNvSpPr/>
          <p:nvPr/>
        </p:nvSpPr>
        <p:spPr>
          <a:xfrm rot="16200000">
            <a:off x="4373677" y="5136649"/>
            <a:ext cx="1013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Gorontalo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71BFE-295E-934E-8494-773425E1DA59}"/>
              </a:ext>
            </a:extLst>
          </p:cNvPr>
          <p:cNvSpPr/>
          <p:nvPr/>
        </p:nvSpPr>
        <p:spPr>
          <a:xfrm>
            <a:off x="7510416" y="5862931"/>
            <a:ext cx="46715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Daerah Sulawesi paling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mengirimkan</a:t>
            </a:r>
            <a:r>
              <a:rPr lang="en-US" sz="1400" dirty="0"/>
              <a:t> tweet sentiment </a:t>
            </a:r>
            <a:r>
              <a:rPr lang="en-US" sz="1400" dirty="0" err="1"/>
              <a:t>negatif</a:t>
            </a:r>
            <a:r>
              <a:rPr lang="en-US" sz="1400" dirty="0"/>
              <a:t> dan </a:t>
            </a:r>
            <a:r>
              <a:rPr lang="en-US" sz="1400" dirty="0" err="1"/>
              <a:t>netral</a:t>
            </a:r>
            <a:r>
              <a:rPr lang="en-US" sz="1400" dirty="0"/>
              <a:t>. </a:t>
            </a:r>
            <a:r>
              <a:rPr lang="en-US" sz="1400" dirty="0" err="1"/>
              <a:t>Sedangkan</a:t>
            </a:r>
            <a:r>
              <a:rPr lang="en-US" sz="1400" dirty="0"/>
              <a:t> Bali dan </a:t>
            </a:r>
            <a:r>
              <a:rPr lang="en-US" sz="1400" dirty="0" err="1"/>
              <a:t>Jawa</a:t>
            </a:r>
            <a:r>
              <a:rPr lang="en-US" sz="1400" dirty="0"/>
              <a:t> paling </a:t>
            </a:r>
            <a:r>
              <a:rPr lang="en-US" sz="1400" dirty="0" err="1"/>
              <a:t>banyak</a:t>
            </a:r>
            <a:r>
              <a:rPr lang="en-US" sz="1400" dirty="0"/>
              <a:t> yang </a:t>
            </a:r>
            <a:r>
              <a:rPr lang="en-US" sz="1400" dirty="0" err="1"/>
              <a:t>mengirim</a:t>
            </a:r>
            <a:r>
              <a:rPr lang="en-US" sz="1400" dirty="0"/>
              <a:t> tweet sentiment </a:t>
            </a:r>
            <a:r>
              <a:rPr lang="en-US" sz="1400" dirty="0" err="1"/>
              <a:t>positif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131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334-DC5D-FC49-81FD-8DAAFED7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5731"/>
          </a:xfrm>
        </p:spPr>
        <p:txBody>
          <a:bodyPr/>
          <a:lstStyle/>
          <a:p>
            <a:r>
              <a:rPr lang="en-US" dirty="0"/>
              <a:t>Analisa Engagement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B16C890-AD4B-3349-A5B6-F401B7AD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3" y="2232785"/>
            <a:ext cx="5489599" cy="46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61B6EE3-C6EA-A74B-9ADF-7D7CA069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86" y="2232784"/>
            <a:ext cx="5883880" cy="462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605AB1-9597-2B44-947F-03806C309BF4}"/>
              </a:ext>
            </a:extLst>
          </p:cNvPr>
          <p:cNvSpPr/>
          <p:nvPr/>
        </p:nvSpPr>
        <p:spPr>
          <a:xfrm>
            <a:off x="543787" y="1575669"/>
            <a:ext cx="4234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Engagement masing-masing </a:t>
            </a:r>
            <a:r>
              <a:rPr lang="en-US" dirty="0" err="1"/>
              <a:t>sentimen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C02DD-6D90-BF4C-9249-D30BE2B65DE3}"/>
              </a:ext>
            </a:extLst>
          </p:cNvPr>
          <p:cNvSpPr/>
          <p:nvPr/>
        </p:nvSpPr>
        <p:spPr>
          <a:xfrm>
            <a:off x="6601339" y="995021"/>
            <a:ext cx="504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Jumlah</a:t>
            </a:r>
            <a:r>
              <a:rPr lang="en-US" dirty="0"/>
              <a:t> retweet dan </a:t>
            </a:r>
            <a:r>
              <a:rPr lang="en-US" dirty="0" err="1"/>
              <a:t>favorit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dipegang</a:t>
            </a:r>
            <a:r>
              <a:rPr lang="en-US" dirty="0"/>
              <a:t> oleh sentiment </a:t>
            </a:r>
            <a:r>
              <a:rPr lang="en-US" dirty="0" err="1"/>
              <a:t>netral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juga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tweet </a:t>
            </a:r>
            <a:r>
              <a:rPr lang="en-US" dirty="0" err="1"/>
              <a:t>bersentimen</a:t>
            </a:r>
            <a:r>
              <a:rPr lang="en-US" dirty="0"/>
              <a:t> </a:t>
            </a:r>
            <a:r>
              <a:rPr lang="en-US" dirty="0" err="1"/>
              <a:t>netral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93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334-DC5D-FC49-81FD-8DAAFED7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5731"/>
          </a:xfrm>
        </p:spPr>
        <p:txBody>
          <a:bodyPr/>
          <a:lstStyle/>
          <a:p>
            <a:r>
              <a:rPr lang="en-US" dirty="0"/>
              <a:t>Analisa Engagement (3 Top Tweet </a:t>
            </a:r>
            <a:r>
              <a:rPr lang="en-US" dirty="0" err="1"/>
              <a:t>berdasarkan</a:t>
            </a:r>
            <a:r>
              <a:rPr lang="en-US" dirty="0"/>
              <a:t> retweet)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42DC7-AEE5-6F42-B6FB-5C4C8D5A412B}"/>
              </a:ext>
            </a:extLst>
          </p:cNvPr>
          <p:cNvSpPr/>
          <p:nvPr/>
        </p:nvSpPr>
        <p:spPr>
          <a:xfrm>
            <a:off x="1815920" y="3429000"/>
            <a:ext cx="10376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https://t.co/TUSTFo80j0</a:t>
            </a:r>
            <a:r>
              <a:rPr lang="en-ID" dirty="0"/>
              <a:t>  </a:t>
            </a:r>
            <a:r>
              <a:rPr lang="en-ID" dirty="0" err="1"/>
              <a:t>Beneran</a:t>
            </a:r>
            <a:r>
              <a:rPr lang="en-ID" dirty="0"/>
              <a:t> </a:t>
            </a:r>
            <a:r>
              <a:rPr lang="en-ID" dirty="0" err="1"/>
              <a:t>nih</a:t>
            </a:r>
            <a:r>
              <a:rPr lang="en-ID" dirty="0"/>
              <a:t> </a:t>
            </a:r>
            <a:r>
              <a:rPr lang="en-ID" dirty="0" err="1"/>
              <a:t>pak</a:t>
            </a:r>
            <a:r>
              <a:rPr lang="en-ID" dirty="0"/>
              <a:t> @</a:t>
            </a:r>
            <a:r>
              <a:rPr lang="en-ID" dirty="0" err="1"/>
              <a:t>jokowi</a:t>
            </a:r>
            <a:r>
              <a:rPr lang="en-ID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@</a:t>
            </a:r>
            <a:r>
              <a:rPr lang="en-ID" dirty="0" err="1"/>
              <a:t>RahayuSaraswath</a:t>
            </a:r>
            <a:r>
              <a:rPr lang="en-ID" dirty="0"/>
              <a:t> @</a:t>
            </a:r>
            <a:r>
              <a:rPr lang="en-ID" dirty="0" err="1"/>
              <a:t>JogjaUpdate</a:t>
            </a:r>
            <a:r>
              <a:rPr lang="en-ID" dirty="0"/>
              <a:t> </a:t>
            </a:r>
            <a:r>
              <a:rPr lang="en-ID" dirty="0" err="1"/>
              <a:t>Iya</a:t>
            </a:r>
            <a:r>
              <a:rPr lang="en-ID" dirty="0"/>
              <a:t> </a:t>
            </a:r>
            <a:r>
              <a:rPr lang="en-ID" dirty="0" err="1"/>
              <a:t>mbak</a:t>
            </a:r>
            <a:r>
              <a:rPr lang="en-ID" dirty="0"/>
              <a:t>, di </a:t>
            </a:r>
            <a:r>
              <a:rPr lang="en-ID" dirty="0" err="1"/>
              <a:t>tempatku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RT oleh PPKM RT yang </a:t>
            </a:r>
            <a:r>
              <a:rPr lang="en-ID" dirty="0" err="1"/>
              <a:t>isoman</a:t>
            </a:r>
            <a:r>
              <a:rPr lang="en-ID" dirty="0"/>
              <a:t> </a:t>
            </a:r>
            <a:r>
              <a:rPr lang="en-ID" dirty="0" err="1"/>
              <a:t>dibuatkan</a:t>
            </a:r>
            <a:r>
              <a:rPr lang="en-ID" dirty="0"/>
              <a:t> WAG, </a:t>
            </a:r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mem… </a:t>
            </a:r>
            <a:r>
              <a:rPr lang="en-ID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https://t.co/c2nby8MzZy</a:t>
            </a:r>
            <a:r>
              <a:rPr lang="en-ID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PPKM: Para </a:t>
            </a:r>
            <a:r>
              <a:rPr lang="en-ID" dirty="0" err="1"/>
              <a:t>Pejabat</a:t>
            </a:r>
            <a:r>
              <a:rPr lang="en-ID" dirty="0"/>
              <a:t> </a:t>
            </a:r>
            <a:r>
              <a:rPr lang="en-ID" dirty="0" err="1"/>
              <a:t>Koruptor</a:t>
            </a:r>
            <a:r>
              <a:rPr lang="en-ID" dirty="0"/>
              <a:t> </a:t>
            </a:r>
            <a:r>
              <a:rPr lang="en-ID" dirty="0" err="1"/>
              <a:t>Milyaran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E9D93-DD20-674C-BF85-C53835D8AB8F}"/>
              </a:ext>
            </a:extLst>
          </p:cNvPr>
          <p:cNvSpPr/>
          <p:nvPr/>
        </p:nvSpPr>
        <p:spPr>
          <a:xfrm>
            <a:off x="223568" y="5671018"/>
            <a:ext cx="1377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POSITIF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3994B-31AF-CE4C-B679-ABE21B18A58E}"/>
              </a:ext>
            </a:extLst>
          </p:cNvPr>
          <p:cNvSpPr/>
          <p:nvPr/>
        </p:nvSpPr>
        <p:spPr>
          <a:xfrm>
            <a:off x="1815920" y="5201766"/>
            <a:ext cx="101525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70C0"/>
                </a:solidFill>
              </a:rPr>
              <a:t>Bosen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nih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baru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pindah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ke</a:t>
            </a:r>
            <a:r>
              <a:rPr lang="en-ID" dirty="0">
                <a:solidFill>
                  <a:srgbClr val="0070C0"/>
                </a:solidFill>
              </a:rPr>
              <a:t> Depok </a:t>
            </a:r>
            <a:r>
              <a:rPr lang="en-ID" dirty="0" err="1">
                <a:solidFill>
                  <a:srgbClr val="0070C0"/>
                </a:solidFill>
              </a:rPr>
              <a:t>malah</a:t>
            </a:r>
            <a:r>
              <a:rPr lang="en-ID" dirty="0">
                <a:solidFill>
                  <a:srgbClr val="0070C0"/>
                </a:solidFill>
              </a:rPr>
              <a:t> PPKM, mana </a:t>
            </a:r>
            <a:r>
              <a:rPr lang="en-ID" dirty="0" err="1">
                <a:solidFill>
                  <a:srgbClr val="0070C0"/>
                </a:solidFill>
              </a:rPr>
              <a:t>belum</a:t>
            </a:r>
            <a:r>
              <a:rPr lang="en-ID" dirty="0">
                <a:solidFill>
                  <a:srgbClr val="0070C0"/>
                </a:solidFill>
              </a:rPr>
              <a:t> punya </a:t>
            </a:r>
            <a:r>
              <a:rPr lang="en-ID" dirty="0" err="1">
                <a:solidFill>
                  <a:srgbClr val="0070C0"/>
                </a:solidFill>
              </a:rPr>
              <a:t>teman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sekitar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sini</a:t>
            </a:r>
            <a:r>
              <a:rPr lang="en-ID" dirty="0">
                <a:solidFill>
                  <a:srgbClr val="0070C0"/>
                </a:solidFill>
              </a:rPr>
              <a:t>, </a:t>
            </a:r>
            <a:r>
              <a:rPr lang="en-ID" dirty="0" err="1">
                <a:solidFill>
                  <a:srgbClr val="0070C0"/>
                </a:solidFill>
              </a:rPr>
              <a:t>haduh</a:t>
            </a:r>
            <a:endParaRPr lang="en-ID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70C0"/>
                </a:solidFill>
              </a:rPr>
              <a:t>Penerapan</a:t>
            </a:r>
            <a:r>
              <a:rPr lang="en-ID" dirty="0">
                <a:solidFill>
                  <a:srgbClr val="0070C0"/>
                </a:solidFill>
              </a:rPr>
              <a:t> PPKM di </a:t>
            </a:r>
            <a:r>
              <a:rPr lang="en-ID" dirty="0" err="1">
                <a:solidFill>
                  <a:srgbClr val="0070C0"/>
                </a:solidFill>
              </a:rPr>
              <a:t>beberapa</a:t>
            </a:r>
            <a:r>
              <a:rPr lang="en-ID" dirty="0">
                <a:solidFill>
                  <a:srgbClr val="0070C0"/>
                </a:solidFill>
              </a:rPr>
              <a:t> wilayah </a:t>
            </a:r>
            <a:r>
              <a:rPr lang="en-ID" dirty="0" err="1">
                <a:solidFill>
                  <a:srgbClr val="0070C0"/>
                </a:solidFill>
              </a:rPr>
              <a:t>kejam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banget</a:t>
            </a:r>
            <a:r>
              <a:rPr lang="en-ID" dirty="0">
                <a:solidFill>
                  <a:srgbClr val="0070C0"/>
                </a:solidFill>
              </a:rPr>
              <a:t> y, </a:t>
            </a:r>
            <a:r>
              <a:rPr lang="en-ID" dirty="0" err="1">
                <a:solidFill>
                  <a:srgbClr val="0070C0"/>
                </a:solidFill>
              </a:rPr>
              <a:t>iy</a:t>
            </a:r>
            <a:r>
              <a:rPr lang="en-ID" dirty="0">
                <a:solidFill>
                  <a:srgbClr val="0070C0"/>
                </a:solidFill>
              </a:rPr>
              <a:t> tau </a:t>
            </a:r>
            <a:r>
              <a:rPr lang="en-ID" dirty="0" err="1">
                <a:solidFill>
                  <a:srgbClr val="0070C0"/>
                </a:solidFill>
              </a:rPr>
              <a:t>niatnya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baik</a:t>
            </a:r>
            <a:r>
              <a:rPr lang="en-ID" dirty="0">
                <a:solidFill>
                  <a:srgbClr val="0070C0"/>
                </a:solidFill>
              </a:rPr>
              <a:t> spy Indonesia bs </a:t>
            </a:r>
            <a:r>
              <a:rPr lang="en-ID" dirty="0" err="1">
                <a:solidFill>
                  <a:srgbClr val="0070C0"/>
                </a:solidFill>
              </a:rPr>
              <a:t>lepas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dr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pandemi</a:t>
            </a:r>
            <a:r>
              <a:rPr lang="en-ID" dirty="0">
                <a:solidFill>
                  <a:srgbClr val="0070C0"/>
                </a:solidFill>
              </a:rPr>
              <a:t>. </a:t>
            </a:r>
            <a:r>
              <a:rPr lang="en-ID" dirty="0" err="1">
                <a:solidFill>
                  <a:srgbClr val="0070C0"/>
                </a:solidFill>
              </a:rPr>
              <a:t>Tp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bisa</a:t>
            </a:r>
            <a:r>
              <a:rPr lang="en-ID" dirty="0">
                <a:solidFill>
                  <a:srgbClr val="0070C0"/>
                </a:solidFill>
              </a:rPr>
              <a:t> g… </a:t>
            </a:r>
            <a:r>
              <a:rPr lang="en-ID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https://t.co/v9gaXYjxlZ</a:t>
            </a:r>
            <a:r>
              <a:rPr lang="en-ID" dirty="0">
                <a:solidFill>
                  <a:srgbClr val="0070C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0070C0"/>
                </a:solidFill>
              </a:rPr>
              <a:t>@</a:t>
            </a:r>
            <a:r>
              <a:rPr lang="en-ID" dirty="0" err="1">
                <a:solidFill>
                  <a:srgbClr val="0070C0"/>
                </a:solidFill>
              </a:rPr>
              <a:t>jetsilvers</a:t>
            </a:r>
            <a:r>
              <a:rPr lang="en-ID" dirty="0">
                <a:solidFill>
                  <a:srgbClr val="0070C0"/>
                </a:solidFill>
              </a:rPr>
              <a:t> @</a:t>
            </a:r>
            <a:r>
              <a:rPr lang="en-ID" dirty="0" err="1">
                <a:solidFill>
                  <a:srgbClr val="0070C0"/>
                </a:solidFill>
              </a:rPr>
              <a:t>Smsl_alghozali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Kesepakatan</a:t>
            </a:r>
            <a:r>
              <a:rPr lang="en-ID" dirty="0">
                <a:solidFill>
                  <a:srgbClr val="0070C0"/>
                </a:solidFill>
              </a:rPr>
              <a:t> MUI, dan demi PPKM, </a:t>
            </a:r>
            <a:r>
              <a:rPr lang="en-ID" dirty="0" err="1">
                <a:solidFill>
                  <a:srgbClr val="0070C0"/>
                </a:solidFill>
              </a:rPr>
              <a:t>kita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usulkan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untuk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juara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bersama</a:t>
            </a:r>
            <a:r>
              <a:rPr lang="en-ID" dirty="0">
                <a:solidFill>
                  <a:srgbClr val="0070C0"/>
                </a:solidFill>
              </a:rPr>
              <a:t> Om😔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94E-0DA0-5A4C-9F9F-0FF5A95A2DF1}"/>
              </a:ext>
            </a:extLst>
          </p:cNvPr>
          <p:cNvSpPr/>
          <p:nvPr/>
        </p:nvSpPr>
        <p:spPr>
          <a:xfrm>
            <a:off x="223568" y="3891587"/>
            <a:ext cx="13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NETRAL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BA3E0-7190-064D-8D31-8EF21CA0B44D}"/>
              </a:ext>
            </a:extLst>
          </p:cNvPr>
          <p:cNvSpPr/>
          <p:nvPr/>
        </p:nvSpPr>
        <p:spPr>
          <a:xfrm>
            <a:off x="1815920" y="1619779"/>
            <a:ext cx="101525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C00000"/>
                </a:solidFill>
              </a:rPr>
              <a:t>geh</a:t>
            </a:r>
            <a:r>
              <a:rPr lang="en-ID" dirty="0">
                <a:solidFill>
                  <a:srgbClr val="C00000"/>
                </a:solidFill>
              </a:rPr>
              <a:t>! </a:t>
            </a:r>
            <a:r>
              <a:rPr lang="en-ID" dirty="0" err="1">
                <a:solidFill>
                  <a:srgbClr val="C00000"/>
                </a:solidFill>
              </a:rPr>
              <a:t>besok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kan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lampung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ppkm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darurat</a:t>
            </a:r>
            <a:r>
              <a:rPr lang="en-ID" dirty="0">
                <a:solidFill>
                  <a:srgbClr val="C00000"/>
                </a:solidFill>
              </a:rPr>
              <a:t>, nah </a:t>
            </a:r>
            <a:r>
              <a:rPr lang="en-ID" dirty="0" err="1">
                <a:solidFill>
                  <a:srgbClr val="C00000"/>
                </a:solidFill>
              </a:rPr>
              <a:t>itu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mksdnya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gmn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ya</a:t>
            </a:r>
            <a:r>
              <a:rPr lang="en-ID" dirty="0">
                <a:solidFill>
                  <a:srgbClr val="C00000"/>
                </a:solidFill>
              </a:rPr>
              <a:t>? </a:t>
            </a:r>
            <a:r>
              <a:rPr lang="en-ID" dirty="0" err="1">
                <a:solidFill>
                  <a:srgbClr val="C00000"/>
                </a:solidFill>
              </a:rPr>
              <a:t>semua</a:t>
            </a:r>
            <a:r>
              <a:rPr lang="en-ID" dirty="0">
                <a:solidFill>
                  <a:srgbClr val="C00000"/>
                </a:solidFill>
              </a:rPr>
              <a:t> toko </a:t>
            </a:r>
            <a:r>
              <a:rPr lang="en-ID" dirty="0" err="1">
                <a:solidFill>
                  <a:srgbClr val="C00000"/>
                </a:solidFill>
              </a:rPr>
              <a:t>tutup</a:t>
            </a:r>
            <a:r>
              <a:rPr lang="en-ID" dirty="0">
                <a:solidFill>
                  <a:srgbClr val="C00000"/>
                </a:solidFill>
              </a:rPr>
              <a:t> dan </a:t>
            </a:r>
            <a:r>
              <a:rPr lang="en-ID" dirty="0" err="1">
                <a:solidFill>
                  <a:srgbClr val="C00000"/>
                </a:solidFill>
              </a:rPr>
              <a:t>jalanan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ditutup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atau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gmn</a:t>
            </a:r>
            <a:r>
              <a:rPr lang="en-ID" dirty="0">
                <a:solidFill>
                  <a:srgbClr val="C00000"/>
                </a:solidFill>
              </a:rPr>
              <a:t>? sorry </a:t>
            </a:r>
            <a:r>
              <a:rPr lang="en-ID" dirty="0" err="1">
                <a:solidFill>
                  <a:srgbClr val="C00000"/>
                </a:solidFill>
              </a:rPr>
              <a:t>jgn</a:t>
            </a:r>
            <a:r>
              <a:rPr lang="en-ID" dirty="0">
                <a:solidFill>
                  <a:srgbClr val="C00000"/>
                </a:solidFill>
              </a:rPr>
              <a:t> salty </a:t>
            </a:r>
            <a:r>
              <a:rPr lang="en-ID" dirty="0" err="1">
                <a:solidFill>
                  <a:srgbClr val="C00000"/>
                </a:solidFill>
              </a:rPr>
              <a:t>ya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beneran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gtau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setelah</a:t>
            </a:r>
            <a:r>
              <a:rPr lang="en-ID" dirty="0">
                <a:solidFill>
                  <a:srgbClr val="C00000"/>
                </a:solidFill>
              </a:rPr>
              <a:t> 2 </a:t>
            </a:r>
            <a:r>
              <a:rPr lang="en-ID" dirty="0" err="1">
                <a:solidFill>
                  <a:srgbClr val="C00000"/>
                </a:solidFill>
              </a:rPr>
              <a:t>minggu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sakit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malah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ppkm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sialan</a:t>
            </a:r>
            <a:r>
              <a:rPr lang="en-ID" dirty="0">
                <a:solidFill>
                  <a:srgbClr val="C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C00000"/>
                </a:solidFill>
              </a:rPr>
              <a:t>Jangan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pedagang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kiecil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aja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yg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dirazia</a:t>
            </a:r>
            <a:r>
              <a:rPr lang="en-ID" dirty="0">
                <a:solidFill>
                  <a:srgbClr val="C00000"/>
                </a:solidFill>
              </a:rPr>
              <a:t>, </a:t>
            </a:r>
            <a:r>
              <a:rPr lang="en-ID" dirty="0" err="1">
                <a:solidFill>
                  <a:srgbClr val="C00000"/>
                </a:solidFill>
              </a:rPr>
              <a:t>tuh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pedagang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vaksin</a:t>
            </a:r>
            <a:r>
              <a:rPr lang="en-ID" dirty="0">
                <a:solidFill>
                  <a:srgbClr val="C00000"/>
                </a:solidFill>
              </a:rPr>
              <a:t> juga </a:t>
            </a:r>
            <a:r>
              <a:rPr lang="en-ID" dirty="0" err="1">
                <a:solidFill>
                  <a:srgbClr val="C00000"/>
                </a:solidFill>
              </a:rPr>
              <a:t>razia</a:t>
            </a:r>
            <a:r>
              <a:rPr lang="en-ID" dirty="0">
                <a:solidFill>
                  <a:srgbClr val="C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C00000"/>
                </a:solidFill>
              </a:rPr>
              <a:t>Heboh</a:t>
            </a:r>
            <a:r>
              <a:rPr lang="en-ID" dirty="0">
                <a:solidFill>
                  <a:srgbClr val="C00000"/>
                </a:solidFill>
              </a:rPr>
              <a:t>! Razia PPKM, Video </a:t>
            </a:r>
            <a:r>
              <a:rPr lang="en-ID" dirty="0" err="1">
                <a:solidFill>
                  <a:srgbClr val="C00000"/>
                </a:solidFill>
              </a:rPr>
              <a:t>Pedagang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Amuk</a:t>
            </a:r>
            <a:r>
              <a:rPr lang="en-ID" dirty="0">
                <a:solidFill>
                  <a:srgbClr val="C00000"/>
                </a:solidFill>
              </a:rPr>
              <a:t> Polis… </a:t>
            </a:r>
            <a:r>
              <a:rPr lang="en-ID" u="none" strike="noStrike" dirty="0">
                <a:solidFill>
                  <a:srgbClr val="C00000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https://t.co/MNeGTYJ0t4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5F-2E2E-244C-9F1B-DCAD4093E234}"/>
              </a:ext>
            </a:extLst>
          </p:cNvPr>
          <p:cNvSpPr/>
          <p:nvPr/>
        </p:nvSpPr>
        <p:spPr>
          <a:xfrm>
            <a:off x="223568" y="2112156"/>
            <a:ext cx="1514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NEGATIF</a:t>
            </a:r>
          </a:p>
        </p:txBody>
      </p:sp>
    </p:spTree>
    <p:extLst>
      <p:ext uri="{BB962C8B-B14F-4D97-AF65-F5344CB8AC3E}">
        <p14:creationId xmlns:p14="http://schemas.microsoft.com/office/powerpoint/2010/main" val="317971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334-DC5D-FC49-81FD-8DAAFED7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5731"/>
          </a:xfrm>
        </p:spPr>
        <p:txBody>
          <a:bodyPr/>
          <a:lstStyle/>
          <a:p>
            <a:r>
              <a:rPr lang="en-US" dirty="0"/>
              <a:t>Analisa Engagement (3 Top Tweet </a:t>
            </a:r>
            <a:r>
              <a:rPr lang="en-US" dirty="0" err="1"/>
              <a:t>berdasarkan</a:t>
            </a:r>
            <a:r>
              <a:rPr lang="en-US" dirty="0"/>
              <a:t>  favorite)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42DC7-AEE5-6F42-B6FB-5C4C8D5A412B}"/>
              </a:ext>
            </a:extLst>
          </p:cNvPr>
          <p:cNvSpPr/>
          <p:nvPr/>
        </p:nvSpPr>
        <p:spPr>
          <a:xfrm>
            <a:off x="1815920" y="3429000"/>
            <a:ext cx="10376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hlinkClick r:id="rId3"/>
              </a:rPr>
              <a:t>https://t.co/TUSTFo80j0</a:t>
            </a:r>
            <a:r>
              <a:rPr lang="en-ID" dirty="0"/>
              <a:t> </a:t>
            </a:r>
            <a:r>
              <a:rPr lang="en-ID" dirty="0" err="1"/>
              <a:t>Beneran</a:t>
            </a:r>
            <a:r>
              <a:rPr lang="en-ID" dirty="0"/>
              <a:t> </a:t>
            </a:r>
            <a:r>
              <a:rPr lang="en-ID" dirty="0" err="1"/>
              <a:t>nih</a:t>
            </a:r>
            <a:r>
              <a:rPr lang="en-ID" dirty="0"/>
              <a:t> </a:t>
            </a:r>
            <a:r>
              <a:rPr lang="en-ID" dirty="0" err="1"/>
              <a:t>pak</a:t>
            </a:r>
            <a:r>
              <a:rPr lang="en-ID" dirty="0"/>
              <a:t> @</a:t>
            </a:r>
            <a:r>
              <a:rPr lang="en-ID" dirty="0" err="1"/>
              <a:t>jokowi</a:t>
            </a:r>
            <a:r>
              <a:rPr lang="en-ID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RT @</a:t>
            </a:r>
            <a:r>
              <a:rPr lang="en-ID" dirty="0" err="1"/>
              <a:t>TeddyGusnaidi</a:t>
            </a:r>
            <a:r>
              <a:rPr lang="en-ID" dirty="0"/>
              <a:t>: MUI </a:t>
            </a:r>
            <a:r>
              <a:rPr lang="en-ID" dirty="0" err="1"/>
              <a:t>Sumbar</a:t>
            </a:r>
            <a:r>
              <a:rPr lang="en-ID" dirty="0"/>
              <a:t> </a:t>
            </a:r>
            <a:r>
              <a:rPr lang="en-ID" dirty="0" err="1"/>
              <a:t>Tolak</a:t>
            </a:r>
            <a:r>
              <a:rPr lang="en-ID" dirty="0"/>
              <a:t> </a:t>
            </a:r>
            <a:r>
              <a:rPr lang="en-ID" dirty="0" err="1"/>
              <a:t>Peniadaan</a:t>
            </a:r>
            <a:r>
              <a:rPr lang="en-ID" dirty="0"/>
              <a:t> Ibadah di Masjid </a:t>
            </a:r>
            <a:r>
              <a:rPr lang="en-ID" dirty="0" err="1"/>
              <a:t>saat</a:t>
            </a:r>
            <a:r>
              <a:rPr lang="en-ID" dirty="0"/>
              <a:t> PPKM, Teddy </a:t>
            </a:r>
            <a:r>
              <a:rPr lang="en-ID" dirty="0" err="1"/>
              <a:t>Gusnaidi</a:t>
            </a:r>
            <a:r>
              <a:rPr lang="en-ID" dirty="0"/>
              <a:t>: </a:t>
            </a:r>
            <a:r>
              <a:rPr lang="en-ID" dirty="0" err="1"/>
              <a:t>Bubarkan</a:t>
            </a:r>
            <a:r>
              <a:rPr lang="en-ID" dirty="0"/>
              <a:t> LSM Model </a:t>
            </a:r>
            <a:r>
              <a:rPr lang="en-ID" dirty="0" err="1"/>
              <a:t>Beginian</a:t>
            </a:r>
            <a:r>
              <a:rPr lang="en-ID" dirty="0"/>
              <a:t> </a:t>
            </a:r>
            <a:r>
              <a:rPr lang="en-ID" dirty="0">
                <a:hlinkClick r:id="rId4"/>
              </a:rPr>
              <a:t>https://t.co/9LVmLdoP…</a:t>
            </a:r>
            <a:r>
              <a:rPr lang="en-ID" dirty="0"/>
              <a:t> @</a:t>
            </a:r>
            <a:r>
              <a:rPr lang="en-ID" dirty="0" err="1"/>
              <a:t>syandiego</a:t>
            </a:r>
            <a:r>
              <a:rPr lang="en-ID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Maaf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taunya</a:t>
            </a:r>
            <a:r>
              <a:rPr lang="en-ID" dirty="0"/>
              <a:t> PPKM mas 🙏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E9D93-DD20-674C-BF85-C53835D8AB8F}"/>
              </a:ext>
            </a:extLst>
          </p:cNvPr>
          <p:cNvSpPr/>
          <p:nvPr/>
        </p:nvSpPr>
        <p:spPr>
          <a:xfrm>
            <a:off x="223568" y="5508893"/>
            <a:ext cx="1377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POSITIF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3994B-31AF-CE4C-B679-ABE21B18A58E}"/>
              </a:ext>
            </a:extLst>
          </p:cNvPr>
          <p:cNvSpPr/>
          <p:nvPr/>
        </p:nvSpPr>
        <p:spPr>
          <a:xfrm>
            <a:off x="1815920" y="5024687"/>
            <a:ext cx="101525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0070C0"/>
                </a:solidFill>
              </a:rPr>
              <a:t>RT @</a:t>
            </a:r>
            <a:r>
              <a:rPr lang="en-ID" dirty="0" err="1">
                <a:solidFill>
                  <a:srgbClr val="0070C0"/>
                </a:solidFill>
              </a:rPr>
              <a:t>Pencerah</a:t>
            </a:r>
            <a:r>
              <a:rPr lang="en-ID" dirty="0">
                <a:solidFill>
                  <a:srgbClr val="0070C0"/>
                </a:solidFill>
              </a:rPr>
              <a:t>__: Saya </a:t>
            </a:r>
            <a:r>
              <a:rPr lang="en-ID" dirty="0" err="1">
                <a:solidFill>
                  <a:srgbClr val="0070C0"/>
                </a:solidFill>
              </a:rPr>
              <a:t>heran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sama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sebagian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masyarakat</a:t>
            </a:r>
            <a:r>
              <a:rPr lang="en-ID" dirty="0">
                <a:solidFill>
                  <a:srgbClr val="0070C0"/>
                </a:solidFill>
              </a:rPr>
              <a:t> Indonesia. </a:t>
            </a:r>
            <a:r>
              <a:rPr lang="en-ID" dirty="0" err="1">
                <a:solidFill>
                  <a:srgbClr val="0070C0"/>
                </a:solidFill>
              </a:rPr>
              <a:t>Mereka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ingin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pandemi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berakhir</a:t>
            </a:r>
            <a:r>
              <a:rPr lang="en-ID" dirty="0">
                <a:solidFill>
                  <a:srgbClr val="0070C0"/>
                </a:solidFill>
              </a:rPr>
              <a:t>, </a:t>
            </a:r>
            <a:r>
              <a:rPr lang="en-ID" dirty="0" err="1">
                <a:solidFill>
                  <a:srgbClr val="0070C0"/>
                </a:solidFill>
              </a:rPr>
              <a:t>ingin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beribadah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secara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jamaah</a:t>
            </a:r>
            <a:r>
              <a:rPr lang="en-ID" dirty="0">
                <a:solidFill>
                  <a:srgbClr val="0070C0"/>
                </a:solidFill>
              </a:rPr>
              <a:t> dan </a:t>
            </a:r>
            <a:r>
              <a:rPr lang="en-ID" dirty="0" err="1">
                <a:solidFill>
                  <a:srgbClr val="0070C0"/>
                </a:solidFill>
              </a:rPr>
              <a:t>berdagang</a:t>
            </a:r>
            <a:r>
              <a:rPr lang="en-ID" dirty="0">
                <a:solidFill>
                  <a:srgbClr val="0070C0"/>
                </a:solidFill>
              </a:rPr>
              <a:t> n…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0070C0"/>
                </a:solidFill>
              </a:rPr>
              <a:t>RT @RD_4WR1212: SURABAYA KENJERAN KISRUH </a:t>
            </a:r>
            <a:r>
              <a:rPr lang="en-ID" dirty="0" err="1">
                <a:solidFill>
                  <a:srgbClr val="0070C0"/>
                </a:solidFill>
              </a:rPr>
              <a:t>Operasi</a:t>
            </a:r>
            <a:r>
              <a:rPr lang="en-ID" dirty="0">
                <a:solidFill>
                  <a:srgbClr val="0070C0"/>
                </a:solidFill>
              </a:rPr>
              <a:t> PPKM </a:t>
            </a:r>
            <a:r>
              <a:rPr lang="en-ID" dirty="0" err="1">
                <a:solidFill>
                  <a:srgbClr val="0070C0"/>
                </a:solidFill>
              </a:rPr>
              <a:t>darurat</a:t>
            </a:r>
            <a:r>
              <a:rPr lang="en-ID" dirty="0">
                <a:solidFill>
                  <a:srgbClr val="0070C0"/>
                </a:solidFill>
              </a:rPr>
              <a:t> di </a:t>
            </a:r>
            <a:r>
              <a:rPr lang="en-ID" dirty="0" err="1">
                <a:solidFill>
                  <a:srgbClr val="0070C0"/>
                </a:solidFill>
              </a:rPr>
              <a:t>Bulak</a:t>
            </a:r>
            <a:r>
              <a:rPr lang="en-ID" dirty="0">
                <a:solidFill>
                  <a:srgbClr val="0070C0"/>
                </a:solidFill>
              </a:rPr>
              <a:t> Banteng, </a:t>
            </a:r>
            <a:r>
              <a:rPr lang="en-ID" dirty="0" err="1">
                <a:solidFill>
                  <a:srgbClr val="0070C0"/>
                </a:solidFill>
              </a:rPr>
              <a:t>Kenjeran</a:t>
            </a:r>
            <a:r>
              <a:rPr lang="en-ID" dirty="0">
                <a:solidFill>
                  <a:srgbClr val="0070C0"/>
                </a:solidFill>
              </a:rPr>
              <a:t>, Surabaya </a:t>
            </a:r>
            <a:r>
              <a:rPr lang="en-ID" dirty="0" err="1">
                <a:solidFill>
                  <a:srgbClr val="0070C0"/>
                </a:solidFill>
              </a:rPr>
              <a:t>berlangsung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ricuh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semalam</a:t>
            </a:r>
            <a:r>
              <a:rPr lang="en-ID" dirty="0">
                <a:solidFill>
                  <a:srgbClr val="0070C0"/>
                </a:solidFill>
              </a:rPr>
              <a:t>. </a:t>
            </a:r>
            <a:r>
              <a:rPr lang="en-ID" dirty="0" err="1">
                <a:solidFill>
                  <a:srgbClr val="0070C0"/>
                </a:solidFill>
              </a:rPr>
              <a:t>Kericuhan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ter</a:t>
            </a:r>
            <a:r>
              <a:rPr lang="en-ID" dirty="0">
                <a:solidFill>
                  <a:srgbClr val="0070C0"/>
                </a:solidFill>
              </a:rPr>
              <a:t>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0070C0"/>
                </a:solidFill>
              </a:rPr>
              <a:t>RT @</a:t>
            </a:r>
            <a:r>
              <a:rPr lang="en-ID" dirty="0" err="1">
                <a:solidFill>
                  <a:srgbClr val="0070C0"/>
                </a:solidFill>
              </a:rPr>
              <a:t>maspiyuaja</a:t>
            </a:r>
            <a:r>
              <a:rPr lang="en-ID" dirty="0">
                <a:solidFill>
                  <a:srgbClr val="0070C0"/>
                </a:solidFill>
              </a:rPr>
              <a:t>: </a:t>
            </a:r>
            <a:r>
              <a:rPr lang="en-ID" dirty="0" err="1">
                <a:solidFill>
                  <a:srgbClr val="0070C0"/>
                </a:solidFill>
              </a:rPr>
              <a:t>Sempat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Bantah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Anies</a:t>
            </a:r>
            <a:r>
              <a:rPr lang="en-ID" dirty="0">
                <a:solidFill>
                  <a:srgbClr val="0070C0"/>
                </a:solidFill>
              </a:rPr>
              <a:t>, PT Equity Life Indonesia </a:t>
            </a:r>
            <a:r>
              <a:rPr lang="en-ID" dirty="0" err="1">
                <a:solidFill>
                  <a:srgbClr val="0070C0"/>
                </a:solidFill>
              </a:rPr>
              <a:t>Akhirnya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Akui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 err="1">
                <a:solidFill>
                  <a:srgbClr val="0070C0"/>
                </a:solidFill>
              </a:rPr>
              <a:t>Melanggar</a:t>
            </a:r>
            <a:r>
              <a:rPr lang="en-ID" dirty="0">
                <a:solidFill>
                  <a:srgbClr val="0070C0"/>
                </a:solidFill>
              </a:rPr>
              <a:t> PPKM </a:t>
            </a:r>
            <a:r>
              <a:rPr lang="en-ID" dirty="0" err="1">
                <a:solidFill>
                  <a:srgbClr val="0070C0"/>
                </a:solidFill>
              </a:rPr>
              <a:t>Darurat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https://t.co/1xx2lr94EV</a:t>
            </a:r>
            <a:r>
              <a:rPr lang="en-ID" dirty="0">
                <a:solidFill>
                  <a:srgbClr val="0070C0"/>
                </a:solidFill>
              </a:rPr>
              <a:t> </a:t>
            </a:r>
            <a:r>
              <a:rPr lang="en-ID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https://t.co/ONp…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94E-0DA0-5A4C-9F9F-0FF5A95A2DF1}"/>
              </a:ext>
            </a:extLst>
          </p:cNvPr>
          <p:cNvSpPr/>
          <p:nvPr/>
        </p:nvSpPr>
        <p:spPr>
          <a:xfrm>
            <a:off x="223568" y="3891587"/>
            <a:ext cx="13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NETRAL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BA3E0-7190-064D-8D31-8EF21CA0B44D}"/>
              </a:ext>
            </a:extLst>
          </p:cNvPr>
          <p:cNvSpPr/>
          <p:nvPr/>
        </p:nvSpPr>
        <p:spPr>
          <a:xfrm>
            <a:off x="1815920" y="1619779"/>
            <a:ext cx="101525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C00000"/>
                </a:solidFill>
              </a:rPr>
              <a:t>RT @</a:t>
            </a:r>
            <a:r>
              <a:rPr lang="en-ID" dirty="0" err="1">
                <a:solidFill>
                  <a:srgbClr val="C00000"/>
                </a:solidFill>
              </a:rPr>
              <a:t>utaskala</a:t>
            </a:r>
            <a:r>
              <a:rPr lang="en-ID" dirty="0">
                <a:solidFill>
                  <a:srgbClr val="C00000"/>
                </a:solidFill>
              </a:rPr>
              <a:t>: </a:t>
            </a:r>
            <a:r>
              <a:rPr lang="en-ID" dirty="0" err="1">
                <a:solidFill>
                  <a:srgbClr val="C00000"/>
                </a:solidFill>
              </a:rPr>
              <a:t>Ppkm</a:t>
            </a:r>
            <a:r>
              <a:rPr lang="en-ID" dirty="0">
                <a:solidFill>
                  <a:srgbClr val="C00000"/>
                </a:solidFill>
              </a:rPr>
              <a:t>: </a:t>
            </a:r>
            <a:r>
              <a:rPr lang="en-ID" dirty="0" err="1">
                <a:solidFill>
                  <a:srgbClr val="C00000"/>
                </a:solidFill>
              </a:rPr>
              <a:t>Plenga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plongo</a:t>
            </a:r>
            <a:r>
              <a:rPr lang="en-ID" dirty="0">
                <a:solidFill>
                  <a:srgbClr val="C00000"/>
                </a:solidFill>
              </a:rPr>
              <a:t> kaya </a:t>
            </a:r>
            <a:r>
              <a:rPr lang="en-ID" dirty="0" err="1">
                <a:solidFill>
                  <a:srgbClr val="C00000"/>
                </a:solidFill>
              </a:rPr>
              <a:t>monyet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>
                <a:solidFill>
                  <a:srgbClr val="C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https://t.co/uQtJOxMIxf</a:t>
            </a:r>
            <a:r>
              <a:rPr lang="en-ID" dirty="0">
                <a:solidFill>
                  <a:srgbClr val="C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C00000"/>
                </a:solidFill>
              </a:rPr>
              <a:t>PPKM </a:t>
            </a:r>
            <a:r>
              <a:rPr lang="en-ID" dirty="0" err="1">
                <a:solidFill>
                  <a:srgbClr val="C00000"/>
                </a:solidFill>
              </a:rPr>
              <a:t>bikin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gunung</a:t>
            </a:r>
            <a:r>
              <a:rPr lang="en-ID" dirty="0">
                <a:solidFill>
                  <a:srgbClr val="C00000"/>
                </a:solidFill>
              </a:rPr>
              <a:t>" pada </a:t>
            </a:r>
            <a:r>
              <a:rPr lang="en-ID" dirty="0" err="1">
                <a:solidFill>
                  <a:srgbClr val="C00000"/>
                </a:solidFill>
              </a:rPr>
              <a:t>tutup</a:t>
            </a:r>
            <a:r>
              <a:rPr lang="en-ID" dirty="0">
                <a:solidFill>
                  <a:srgbClr val="C00000"/>
                </a:solidFill>
              </a:rPr>
              <a:t>. </a:t>
            </a:r>
            <a:r>
              <a:rPr lang="en-ID" dirty="0" err="1">
                <a:solidFill>
                  <a:srgbClr val="C00000"/>
                </a:solidFill>
              </a:rPr>
              <a:t>Tapi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bukan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pendaki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namanya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kalo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ga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bisa</a:t>
            </a:r>
            <a:r>
              <a:rPr lang="en-ID" dirty="0">
                <a:solidFill>
                  <a:srgbClr val="C00000"/>
                </a:solidFill>
              </a:rPr>
              <a:t> survive </a:t>
            </a:r>
            <a:r>
              <a:rPr lang="en-ID" dirty="0" err="1">
                <a:solidFill>
                  <a:srgbClr val="C00000"/>
                </a:solidFill>
              </a:rPr>
              <a:t>dalam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medan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apapun</a:t>
            </a:r>
            <a:r>
              <a:rPr lang="en-ID" dirty="0">
                <a:solidFill>
                  <a:srgbClr val="C00000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C00000"/>
                </a:solidFill>
              </a:rPr>
              <a:t>RT @</a:t>
            </a:r>
            <a:r>
              <a:rPr lang="en-ID" dirty="0" err="1">
                <a:solidFill>
                  <a:srgbClr val="C00000"/>
                </a:solidFill>
              </a:rPr>
              <a:t>zarezarezareza</a:t>
            </a:r>
            <a:r>
              <a:rPr lang="en-ID" dirty="0">
                <a:solidFill>
                  <a:srgbClr val="C00000"/>
                </a:solidFill>
              </a:rPr>
              <a:t>: </a:t>
            </a:r>
            <a:r>
              <a:rPr lang="en-ID" dirty="0" err="1">
                <a:solidFill>
                  <a:srgbClr val="C00000"/>
                </a:solidFill>
              </a:rPr>
              <a:t>Hati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hati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yaa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lagi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ppkm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gini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amankan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keluarga</a:t>
            </a:r>
            <a:r>
              <a:rPr lang="en-ID" dirty="0">
                <a:solidFill>
                  <a:srgbClr val="C00000"/>
                </a:solidFill>
              </a:rPr>
              <a:t> kalian </a:t>
            </a:r>
            <a:r>
              <a:rPr lang="en-ID" dirty="0" err="1">
                <a:solidFill>
                  <a:srgbClr val="C00000"/>
                </a:solidFill>
              </a:rPr>
              <a:t>dari</a:t>
            </a:r>
            <a:r>
              <a:rPr lang="en-ID" dirty="0">
                <a:solidFill>
                  <a:srgbClr val="C00000"/>
                </a:solidFill>
              </a:rPr>
              <a:t> broadcast </a:t>
            </a:r>
            <a:r>
              <a:rPr lang="en-ID" dirty="0" err="1">
                <a:solidFill>
                  <a:srgbClr val="C00000"/>
                </a:solidFill>
              </a:rPr>
              <a:t>wa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bantuan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ppkm</a:t>
            </a:r>
            <a:r>
              <a:rPr lang="en-ID" dirty="0">
                <a:solidFill>
                  <a:srgbClr val="C00000"/>
                </a:solidFill>
              </a:rPr>
              <a:t>, </a:t>
            </a:r>
            <a:r>
              <a:rPr lang="en-ID" dirty="0" err="1">
                <a:solidFill>
                  <a:srgbClr val="C00000"/>
                </a:solidFill>
              </a:rPr>
              <a:t>nanti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datanya</a:t>
            </a:r>
            <a:r>
              <a:rPr lang="en-ID" dirty="0">
                <a:solidFill>
                  <a:srgbClr val="C00000"/>
                </a:solidFill>
              </a:rPr>
              <a:t> buat </a:t>
            </a:r>
            <a:r>
              <a:rPr lang="en-ID" dirty="0" err="1">
                <a:solidFill>
                  <a:srgbClr val="C00000"/>
                </a:solidFill>
              </a:rPr>
              <a:t>pinjol</a:t>
            </a:r>
            <a:r>
              <a:rPr lang="en-ID" dirty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B895F-2E2E-244C-9F1B-DCAD4093E234}"/>
              </a:ext>
            </a:extLst>
          </p:cNvPr>
          <p:cNvSpPr/>
          <p:nvPr/>
        </p:nvSpPr>
        <p:spPr>
          <a:xfrm>
            <a:off x="223568" y="2112156"/>
            <a:ext cx="1514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NEGATIF</a:t>
            </a:r>
          </a:p>
        </p:txBody>
      </p:sp>
    </p:spTree>
    <p:extLst>
      <p:ext uri="{BB962C8B-B14F-4D97-AF65-F5344CB8AC3E}">
        <p14:creationId xmlns:p14="http://schemas.microsoft.com/office/powerpoint/2010/main" val="105584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B473-CA9A-3D44-B6F3-18D04AB9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</a:t>
            </a:r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6D868-D800-5940-90A6-A87D2064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Tweet keyword ‘PPKM’ pada </a:t>
            </a:r>
            <a:r>
              <a:rPr lang="en-US" dirty="0" err="1"/>
              <a:t>tanggal</a:t>
            </a:r>
            <a:r>
              <a:rPr lang="en-US" dirty="0"/>
              <a:t> 11 – 12 </a:t>
            </a:r>
            <a:r>
              <a:rPr lang="en-US" dirty="0" err="1"/>
              <a:t>Juli</a:t>
            </a:r>
            <a:r>
              <a:rPr lang="en-US" dirty="0"/>
              <a:t> 2021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bersentimen</a:t>
            </a:r>
            <a:r>
              <a:rPr lang="en-US" dirty="0"/>
              <a:t> </a:t>
            </a:r>
            <a:r>
              <a:rPr lang="en-US" dirty="0" err="1"/>
              <a:t>netral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dan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</a:t>
            </a:r>
          </a:p>
          <a:p>
            <a:r>
              <a:rPr lang="en-US" dirty="0"/>
              <a:t>Tweet </a:t>
            </a:r>
            <a:r>
              <a:rPr lang="en-US" dirty="0" err="1"/>
              <a:t>dengan</a:t>
            </a:r>
            <a:r>
              <a:rPr lang="en-US" dirty="0"/>
              <a:t> sentiment negative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Sulawesi dan Sebagian Sumatera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pulau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dan Bali.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faskes</a:t>
            </a:r>
            <a:r>
              <a:rPr lang="en-US" dirty="0"/>
              <a:t> dan </a:t>
            </a:r>
            <a:r>
              <a:rPr lang="en-US" dirty="0" err="1"/>
              <a:t>ekonomi</a:t>
            </a:r>
            <a:r>
              <a:rPr lang="en-US" dirty="0"/>
              <a:t> di masing-masing </a:t>
            </a:r>
            <a:r>
              <a:rPr lang="en-US" dirty="0" err="1"/>
              <a:t>daerah</a:t>
            </a:r>
            <a:r>
              <a:rPr lang="en-US" dirty="0"/>
              <a:t>.</a:t>
            </a:r>
          </a:p>
          <a:p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ML </a:t>
            </a:r>
            <a:r>
              <a:rPr lang="en-US" dirty="0" err="1"/>
              <a:t>dengan</a:t>
            </a:r>
            <a:r>
              <a:rPr lang="en-US" dirty="0"/>
              <a:t> ANN </a:t>
            </a:r>
            <a:r>
              <a:rPr lang="en-US" dirty="0" err="1"/>
              <a:t>mencapai</a:t>
            </a:r>
            <a:r>
              <a:rPr lang="en-US" dirty="0"/>
              <a:t> 86% dan model </a:t>
            </a:r>
            <a:r>
              <a:rPr lang="en-US" dirty="0" err="1"/>
              <a:t>memiliki</a:t>
            </a:r>
            <a:r>
              <a:rPr lang="en-US" dirty="0"/>
              <a:t> score AUC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overfitting </a:t>
            </a:r>
            <a:r>
              <a:rPr lang="en-US" dirty="0" err="1"/>
              <a:t>maupun</a:t>
            </a:r>
            <a:r>
              <a:rPr lang="en-US" dirty="0"/>
              <a:t> underfitting.</a:t>
            </a:r>
          </a:p>
          <a:p>
            <a:r>
              <a:rPr lang="en-US" dirty="0"/>
              <a:t>Hasil </a:t>
            </a:r>
            <a:r>
              <a:rPr lang="en-US" dirty="0" err="1"/>
              <a:t>peringkat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sentiment pada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 machine learning dan pre-computed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bias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semestinya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pre-computed masing-masing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Bisa </a:t>
            </a:r>
            <a:r>
              <a:rPr lang="en-US" dirty="0" err="1"/>
              <a:t>dicoba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766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2B21-E4D5-1941-9C8A-CE7C6BBA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00" y="629646"/>
            <a:ext cx="11029616" cy="449635"/>
          </a:xfrm>
        </p:spPr>
        <p:txBody>
          <a:bodyPr>
            <a:normAutofit fontScale="90000"/>
          </a:bodyPr>
          <a:lstStyle/>
          <a:p>
            <a:r>
              <a:rPr lang="en-US" dirty="0"/>
              <a:t>Skema Analisa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747E77D5-5BC0-3942-BD7E-A470E7F5F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66940" y="948296"/>
            <a:ext cx="599936" cy="5999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0C3A9A-47DB-EE49-91AA-B4CA49A5DBC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966908" y="1548232"/>
            <a:ext cx="0" cy="4494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CFE1D6-ABD8-7E4E-8DB7-970E79D23B58}"/>
              </a:ext>
            </a:extLst>
          </p:cNvPr>
          <p:cNvSpPr txBox="1"/>
          <p:nvPr/>
        </p:nvSpPr>
        <p:spPr>
          <a:xfrm>
            <a:off x="4049715" y="1997689"/>
            <a:ext cx="383438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Pengambilan</a:t>
            </a:r>
            <a:r>
              <a:rPr lang="en-US" sz="1400" dirty="0"/>
              <a:t> Data </a:t>
            </a:r>
            <a:r>
              <a:rPr lang="en-US" sz="1400" dirty="0" err="1"/>
              <a:t>Menggunakan</a:t>
            </a:r>
            <a:r>
              <a:rPr lang="en-US" sz="1400" dirty="0"/>
              <a:t> Twitter API</a:t>
            </a:r>
          </a:p>
        </p:txBody>
      </p:sp>
      <p:sp>
        <p:nvSpPr>
          <p:cNvPr id="7" name="Cylinder 9">
            <a:extLst>
              <a:ext uri="{FF2B5EF4-FFF2-40B4-BE49-F238E27FC236}">
                <a16:creationId xmlns:a16="http://schemas.microsoft.com/office/drawing/2014/main" id="{CBD2D7D8-C479-EC4E-AF79-A3F3C84C4756}"/>
              </a:ext>
            </a:extLst>
          </p:cNvPr>
          <p:cNvSpPr/>
          <p:nvPr/>
        </p:nvSpPr>
        <p:spPr>
          <a:xfrm>
            <a:off x="1500510" y="3002398"/>
            <a:ext cx="964966" cy="8532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cxnSp>
        <p:nvCxnSpPr>
          <p:cNvPr id="8" name="Connector: Elbow 11">
            <a:extLst>
              <a:ext uri="{FF2B5EF4-FFF2-40B4-BE49-F238E27FC236}">
                <a16:creationId xmlns:a16="http://schemas.microsoft.com/office/drawing/2014/main" id="{73B9FEB5-D60C-0D46-ABFB-C1669422D433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1982993" y="2151578"/>
            <a:ext cx="2066722" cy="85082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229A7B-1F5E-E549-9D69-E4DA6B9C453A}"/>
              </a:ext>
            </a:extLst>
          </p:cNvPr>
          <p:cNvSpPr txBox="1"/>
          <p:nvPr/>
        </p:nvSpPr>
        <p:spPr>
          <a:xfrm>
            <a:off x="3061438" y="2844224"/>
            <a:ext cx="3058231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Pre Processing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400" dirty="0" err="1"/>
              <a:t>Penghapusan</a:t>
            </a:r>
            <a:r>
              <a:rPr lang="en-US" sz="1400" dirty="0"/>
              <a:t> </a:t>
            </a:r>
            <a:r>
              <a:rPr lang="en-US" sz="1400" dirty="0" err="1"/>
              <a:t>karakter</a:t>
            </a:r>
            <a:r>
              <a:rPr lang="en-US" sz="1400" dirty="0"/>
              <a:t> special dan </a:t>
            </a:r>
            <a:r>
              <a:rPr lang="en-US" sz="1400" dirty="0" err="1"/>
              <a:t>stopwords</a:t>
            </a:r>
            <a:r>
              <a:rPr lang="en-US" sz="1400" dirty="0"/>
              <a:t>, </a:t>
            </a:r>
            <a:r>
              <a:rPr lang="en-US" sz="1400" dirty="0" err="1"/>
              <a:t>Mengubah</a:t>
            </a:r>
            <a:r>
              <a:rPr lang="en-US" sz="1400" dirty="0"/>
              <a:t> format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lowercase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8A6800-C7E0-9746-99F7-35D969BC8D3F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2465476" y="3429000"/>
            <a:ext cx="5959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D15045-B05C-BB45-BD3A-298C0A646F1C}"/>
              </a:ext>
            </a:extLst>
          </p:cNvPr>
          <p:cNvSpPr txBox="1"/>
          <p:nvPr/>
        </p:nvSpPr>
        <p:spPr>
          <a:xfrm>
            <a:off x="5443642" y="4755542"/>
            <a:ext cx="2732163" cy="1154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Analisa </a:t>
            </a:r>
            <a:r>
              <a:rPr lang="en-US" sz="1600" b="1" dirty="0" err="1"/>
              <a:t>Sentimen</a:t>
            </a:r>
            <a:endParaRPr lang="en-US" sz="1600" b="1" dirty="0"/>
          </a:p>
          <a:p>
            <a:pPr algn="ctr"/>
            <a:endParaRPr lang="en-US" sz="1100" b="1" dirty="0"/>
          </a:p>
          <a:p>
            <a:pPr algn="ctr"/>
            <a:r>
              <a:rPr lang="en-US" sz="1400" dirty="0" err="1"/>
              <a:t>Positif</a:t>
            </a:r>
            <a:r>
              <a:rPr lang="en-US" sz="1400" dirty="0"/>
              <a:t>, </a:t>
            </a:r>
            <a:r>
              <a:rPr lang="en-US" sz="1400" dirty="0" err="1"/>
              <a:t>Netral</a:t>
            </a:r>
            <a:r>
              <a:rPr lang="en-US" sz="1400" dirty="0"/>
              <a:t>, dan </a:t>
            </a:r>
            <a:r>
              <a:rPr lang="en-US" sz="1400" dirty="0" err="1"/>
              <a:t>Negatif</a:t>
            </a:r>
            <a:endParaRPr lang="en-US" sz="1400" dirty="0"/>
          </a:p>
          <a:p>
            <a:pPr algn="ctr"/>
            <a:r>
              <a:rPr lang="en-US" sz="1400" dirty="0" err="1"/>
              <a:t>Menggunakan</a:t>
            </a:r>
            <a:r>
              <a:rPr lang="en-US" sz="1400" dirty="0"/>
              <a:t> model Artificial Neural Network (</a:t>
            </a:r>
            <a:r>
              <a:rPr lang="en-US" sz="1400" dirty="0" err="1"/>
              <a:t>akurasi</a:t>
            </a:r>
            <a:r>
              <a:rPr lang="en-US" sz="1400" dirty="0"/>
              <a:t>: 86%)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401C0-3E90-7F46-A8E9-FAD602B9A8D9}"/>
              </a:ext>
            </a:extLst>
          </p:cNvPr>
          <p:cNvSpPr txBox="1"/>
          <p:nvPr/>
        </p:nvSpPr>
        <p:spPr>
          <a:xfrm>
            <a:off x="9122041" y="4755542"/>
            <a:ext cx="235967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Analisa Engagement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400" dirty="0"/>
              <a:t>Top tweet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favorit</a:t>
            </a:r>
            <a:r>
              <a:rPr lang="en-US" sz="1400" dirty="0"/>
              <a:t> dan retweet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CD1B3-33F2-364C-8B2F-A5E78F43F6AC}"/>
              </a:ext>
            </a:extLst>
          </p:cNvPr>
          <p:cNvSpPr txBox="1"/>
          <p:nvPr/>
        </p:nvSpPr>
        <p:spPr>
          <a:xfrm>
            <a:off x="6895646" y="2848430"/>
            <a:ext cx="3313362" cy="1154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Pre-Computed Sentiment Score</a:t>
            </a:r>
          </a:p>
          <a:p>
            <a:pPr algn="ctr"/>
            <a:endParaRPr lang="en-US" sz="1100" b="1" dirty="0"/>
          </a:p>
          <a:p>
            <a:pPr algn="ctr"/>
            <a:r>
              <a:rPr lang="en-US" sz="1400" dirty="0" err="1"/>
              <a:t>Menghitung</a:t>
            </a:r>
            <a:r>
              <a:rPr lang="en-US" sz="1400" dirty="0"/>
              <a:t> </a:t>
            </a:r>
            <a:r>
              <a:rPr lang="en-US" sz="1400" dirty="0" err="1"/>
              <a:t>skor</a:t>
            </a:r>
            <a:r>
              <a:rPr lang="en-US" sz="1400" dirty="0"/>
              <a:t> </a:t>
            </a:r>
            <a:r>
              <a:rPr lang="en-US" sz="1400" dirty="0" err="1"/>
              <a:t>sentimen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menghitung</a:t>
            </a:r>
            <a:r>
              <a:rPr lang="en-US" sz="1400" dirty="0"/>
              <a:t> </a:t>
            </a:r>
            <a:r>
              <a:rPr lang="en-US" sz="1400" dirty="0" err="1"/>
              <a:t>selisih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kata </a:t>
            </a:r>
            <a:r>
              <a:rPr lang="en-US" sz="1400" dirty="0" err="1"/>
              <a:t>positif</a:t>
            </a:r>
            <a:r>
              <a:rPr lang="en-US" sz="1400" dirty="0"/>
              <a:t> dan </a:t>
            </a:r>
            <a:r>
              <a:rPr lang="en-US" sz="1400" dirty="0" err="1"/>
              <a:t>negatif</a:t>
            </a:r>
            <a:endParaRPr lang="en-US" sz="1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C1A753-E4BB-864E-86D6-D5F839A71316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 flipV="1">
            <a:off x="6119669" y="3425511"/>
            <a:ext cx="775977" cy="3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09733C-EE7E-3F4E-A0D7-48454A2FCEEA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8552327" y="4002592"/>
            <a:ext cx="0" cy="3972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15F23E9-BB77-3A40-9048-26A6D5014F79}"/>
              </a:ext>
            </a:extLst>
          </p:cNvPr>
          <p:cNvCxnSpPr>
            <a:cxnSpLocks/>
          </p:cNvCxnSpPr>
          <p:nvPr/>
        </p:nvCxnSpPr>
        <p:spPr>
          <a:xfrm flipH="1">
            <a:off x="6712772" y="4412429"/>
            <a:ext cx="35930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6694CD6-AAE8-204D-ACFB-2C0E39400697}"/>
              </a:ext>
            </a:extLst>
          </p:cNvPr>
          <p:cNvCxnSpPr>
            <a:cxnSpLocks/>
          </p:cNvCxnSpPr>
          <p:nvPr/>
        </p:nvCxnSpPr>
        <p:spPr>
          <a:xfrm>
            <a:off x="6712772" y="4412429"/>
            <a:ext cx="0" cy="3431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22D950-E1CA-C04F-A295-958503B719C9}"/>
              </a:ext>
            </a:extLst>
          </p:cNvPr>
          <p:cNvCxnSpPr>
            <a:cxnSpLocks/>
          </p:cNvCxnSpPr>
          <p:nvPr/>
        </p:nvCxnSpPr>
        <p:spPr>
          <a:xfrm>
            <a:off x="10303672" y="4412429"/>
            <a:ext cx="0" cy="355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23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2B21-E4D5-1941-9C8A-CE7C6BBA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00" y="629646"/>
            <a:ext cx="11029616" cy="4496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8F2B-233C-9F4C-80D6-D3EBF82C6243}"/>
              </a:ext>
            </a:extLst>
          </p:cNvPr>
          <p:cNvSpPr/>
          <p:nvPr/>
        </p:nvSpPr>
        <p:spPr>
          <a:xfrm>
            <a:off x="3993791" y="4104596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1600" dirty="0" err="1"/>
              <a:t>RangeIndex</a:t>
            </a:r>
            <a:r>
              <a:rPr lang="en-ID" sz="1600" dirty="0"/>
              <a:t>: 20000 entries, 0 to 19999 </a:t>
            </a:r>
          </a:p>
          <a:p>
            <a:r>
              <a:rPr lang="en-ID" sz="1600" dirty="0"/>
              <a:t>Data columns (total 6 columns):</a:t>
            </a:r>
          </a:p>
          <a:p>
            <a:r>
              <a:rPr lang="en-ID" sz="1600" dirty="0"/>
              <a:t> #   Column   Non-Null Count    </a:t>
            </a:r>
            <a:r>
              <a:rPr lang="en-ID" sz="1600" dirty="0" err="1"/>
              <a:t>Dtype</a:t>
            </a:r>
            <a:r>
              <a:rPr lang="en-ID" sz="1600" dirty="0"/>
              <a:t> </a:t>
            </a:r>
          </a:p>
          <a:p>
            <a:r>
              <a:rPr lang="en-ID" sz="1600" dirty="0"/>
              <a:t>---  ------------  ------------------------  ----------</a:t>
            </a:r>
          </a:p>
          <a:p>
            <a:r>
              <a:rPr lang="en-ID" sz="1600" dirty="0"/>
              <a:t> 0    </a:t>
            </a:r>
            <a:r>
              <a:rPr lang="en-ID" sz="1600" dirty="0" err="1"/>
              <a:t>tanggal</a:t>
            </a:r>
            <a:r>
              <a:rPr lang="en-ID" sz="1600" dirty="0"/>
              <a:t>   20000 non-null     datetime64[ns]</a:t>
            </a:r>
          </a:p>
          <a:p>
            <a:r>
              <a:rPr lang="en-ID" sz="1600" dirty="0"/>
              <a:t> 1    id             20000 non-null      int64 </a:t>
            </a:r>
          </a:p>
          <a:p>
            <a:r>
              <a:rPr lang="en-ID" sz="1600" dirty="0"/>
              <a:t> 2    text          20000 non-null      object </a:t>
            </a:r>
          </a:p>
          <a:p>
            <a:r>
              <a:rPr lang="en-ID" sz="1600" dirty="0"/>
              <a:t> 3    rt              20000 non-null      int64 </a:t>
            </a:r>
          </a:p>
          <a:p>
            <a:r>
              <a:rPr lang="en-ID" sz="1600" dirty="0"/>
              <a:t> 4    fav           20000 non-null      int64 </a:t>
            </a:r>
          </a:p>
          <a:p>
            <a:r>
              <a:rPr lang="en-ID" sz="1600" dirty="0"/>
              <a:t> 5    place      365 non-null           object 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575D1A-F685-D243-AB02-E464B4FA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08" y="1783386"/>
            <a:ext cx="8864600" cy="2057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E80E9D1-7667-EA46-BEFA-2EC45864E8D5}"/>
              </a:ext>
            </a:extLst>
          </p:cNvPr>
          <p:cNvSpPr/>
          <p:nvPr/>
        </p:nvSpPr>
        <p:spPr>
          <a:xfrm>
            <a:off x="1433768" y="1301910"/>
            <a:ext cx="3977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Range </a:t>
            </a:r>
            <a:r>
              <a:rPr lang="en-US" sz="2000" dirty="0" err="1"/>
              <a:t>tanggal</a:t>
            </a:r>
            <a:r>
              <a:rPr lang="en-US" sz="2000" dirty="0"/>
              <a:t>: 11 – 12 </a:t>
            </a:r>
            <a:r>
              <a:rPr lang="en-US" sz="2000" dirty="0" err="1"/>
              <a:t>Juli</a:t>
            </a:r>
            <a:r>
              <a:rPr lang="en-US" sz="2000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73899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2B21-E4D5-1941-9C8A-CE7C6BBA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00" y="629646"/>
            <a:ext cx="11029616" cy="449635"/>
          </a:xfrm>
        </p:spPr>
        <p:txBody>
          <a:bodyPr>
            <a:normAutofit fontScale="90000"/>
          </a:bodyPr>
          <a:lstStyle/>
          <a:p>
            <a:r>
              <a:rPr lang="en-US" dirty="0"/>
              <a:t>Pre-computed sentiment score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34646D-43BF-A441-88C7-AB0D7231F44B}"/>
              </a:ext>
            </a:extLst>
          </p:cNvPr>
          <p:cNvSpPr/>
          <p:nvPr/>
        </p:nvSpPr>
        <p:spPr>
          <a:xfrm>
            <a:off x="568913" y="1531444"/>
            <a:ext cx="105970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Analisa sentiment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data, </a:t>
            </a:r>
            <a:r>
              <a:rPr lang="en-US" dirty="0" err="1"/>
              <a:t>diambil</a:t>
            </a:r>
            <a:r>
              <a:rPr lang="en-US" dirty="0"/>
              <a:t> 10000 </a:t>
            </a:r>
            <a:r>
              <a:rPr lang="en-US" dirty="0" err="1"/>
              <a:t>sampel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sentiment score </a:t>
            </a:r>
            <a:r>
              <a:rPr lang="en-US" dirty="0" err="1"/>
              <a:t>tiap</a:t>
            </a:r>
            <a:r>
              <a:rPr lang="en-US" dirty="0"/>
              <a:t> tweet.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score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kata </a:t>
            </a:r>
            <a:r>
              <a:rPr lang="en-US" dirty="0" err="1"/>
              <a:t>positif</a:t>
            </a:r>
            <a:r>
              <a:rPr lang="en-US" dirty="0"/>
              <a:t> dan </a:t>
            </a:r>
            <a:r>
              <a:rPr lang="en-US" dirty="0" err="1"/>
              <a:t>negatif</a:t>
            </a:r>
            <a:r>
              <a:rPr lang="en-US" dirty="0"/>
              <a:t>. List kata </a:t>
            </a:r>
            <a:r>
              <a:rPr lang="en-US" dirty="0" err="1"/>
              <a:t>positif</a:t>
            </a:r>
            <a:r>
              <a:rPr lang="en-US" dirty="0"/>
              <a:t> dan negative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https://github.com/riochr17/Analisis-Sentimen-ID/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Selisih</a:t>
            </a:r>
            <a:r>
              <a:rPr lang="en-US" dirty="0"/>
              <a:t> &lt;0 </a:t>
            </a:r>
            <a:r>
              <a:rPr lang="en-US" dirty="0" err="1"/>
              <a:t>diberi</a:t>
            </a:r>
            <a:r>
              <a:rPr lang="en-US" dirty="0"/>
              <a:t> label -1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, </a:t>
            </a:r>
            <a:r>
              <a:rPr lang="en-US" dirty="0" err="1"/>
              <a:t>selisih</a:t>
            </a:r>
            <a:r>
              <a:rPr lang="en-US" dirty="0"/>
              <a:t> 0 </a:t>
            </a:r>
            <a:r>
              <a:rPr lang="en-US" dirty="0" err="1"/>
              <a:t>diberi</a:t>
            </a:r>
            <a:r>
              <a:rPr lang="en-US" dirty="0"/>
              <a:t> label 0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netral</a:t>
            </a:r>
            <a:r>
              <a:rPr lang="en-US" dirty="0"/>
              <a:t>, </a:t>
            </a:r>
            <a:r>
              <a:rPr lang="en-US" dirty="0" err="1"/>
              <a:t>selesih</a:t>
            </a:r>
            <a:r>
              <a:rPr lang="en-US" dirty="0"/>
              <a:t> &gt;0 </a:t>
            </a:r>
            <a:r>
              <a:rPr lang="en-US" dirty="0" err="1"/>
              <a:t>diberi</a:t>
            </a:r>
            <a:r>
              <a:rPr lang="en-US" dirty="0"/>
              <a:t> label 1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positif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Jumlah</a:t>
            </a:r>
            <a:r>
              <a:rPr lang="en-US" dirty="0"/>
              <a:t> tweet sentiment </a:t>
            </a:r>
            <a:r>
              <a:rPr lang="en-US" dirty="0" err="1"/>
              <a:t>negatif</a:t>
            </a:r>
            <a:r>
              <a:rPr lang="en-US" dirty="0"/>
              <a:t> = 2610, </a:t>
            </a:r>
            <a:r>
              <a:rPr lang="en-US" dirty="0" err="1"/>
              <a:t>netral</a:t>
            </a:r>
            <a:r>
              <a:rPr lang="en-US" dirty="0"/>
              <a:t> = 4510, </a:t>
            </a:r>
            <a:r>
              <a:rPr lang="en-US" dirty="0" err="1"/>
              <a:t>positif</a:t>
            </a:r>
            <a:r>
              <a:rPr lang="en-US" dirty="0"/>
              <a:t> = 2880</a:t>
            </a:r>
          </a:p>
        </p:txBody>
      </p:sp>
    </p:spTree>
    <p:extLst>
      <p:ext uri="{BB962C8B-B14F-4D97-AF65-F5344CB8AC3E}">
        <p14:creationId xmlns:p14="http://schemas.microsoft.com/office/powerpoint/2010/main" val="412010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2B21-E4D5-1941-9C8A-CE7C6BBA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00" y="629646"/>
            <a:ext cx="11029616" cy="449635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Machine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34646D-43BF-A441-88C7-AB0D7231F44B}"/>
              </a:ext>
            </a:extLst>
          </p:cNvPr>
          <p:cNvSpPr/>
          <p:nvPr/>
        </p:nvSpPr>
        <p:spPr>
          <a:xfrm>
            <a:off x="568913" y="1531444"/>
            <a:ext cx="105970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Analisa sentiment,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model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Gaussian Naïve Bayes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Classifier (SVC)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Artificial 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parameter-parameter pada model, </a:t>
            </a:r>
            <a:r>
              <a:rPr lang="en-US" dirty="0" err="1"/>
              <a:t>dilakukan</a:t>
            </a:r>
            <a:r>
              <a:rPr lang="en-US" dirty="0"/>
              <a:t> proses hyperparameter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GridSearchCV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Evaluasi</a:t>
            </a:r>
            <a:r>
              <a:rPr lang="en-US" dirty="0"/>
              <a:t> model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, </a:t>
            </a:r>
            <a:r>
              <a:rPr lang="en-US" dirty="0" err="1"/>
              <a:t>presisi</a:t>
            </a:r>
            <a:r>
              <a:rPr lang="en-US" dirty="0"/>
              <a:t>, recall, dan AUC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Pertimbangan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model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paling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presisi</a:t>
            </a:r>
            <a:r>
              <a:rPr lang="en-US" dirty="0"/>
              <a:t> dan recall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beda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, dan </a:t>
            </a:r>
            <a:r>
              <a:rPr lang="en-US" dirty="0" err="1"/>
              <a:t>skor</a:t>
            </a:r>
            <a:r>
              <a:rPr lang="en-US" dirty="0"/>
              <a:t> AUC paling </a:t>
            </a:r>
            <a:r>
              <a:rPr lang="en-US" dirty="0" err="1"/>
              <a:t>mendekati</a:t>
            </a:r>
            <a:r>
              <a:rPr lang="en-US" dirty="0"/>
              <a:t>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Dari </a:t>
            </a:r>
            <a:r>
              <a:rPr lang="en-US" dirty="0" err="1"/>
              <a:t>pertimbangan-pertimbangan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dipilihlah</a:t>
            </a:r>
            <a:r>
              <a:rPr lang="en-US" dirty="0"/>
              <a:t> model Artificial Neural Network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86% dan AUC score: 0.958</a:t>
            </a:r>
          </a:p>
        </p:txBody>
      </p:sp>
    </p:spTree>
    <p:extLst>
      <p:ext uri="{BB962C8B-B14F-4D97-AF65-F5344CB8AC3E}">
        <p14:creationId xmlns:p14="http://schemas.microsoft.com/office/powerpoint/2010/main" val="31515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59F-44DA-A74B-96DF-36F3C1E7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1337"/>
          </a:xfrm>
        </p:spPr>
        <p:txBody>
          <a:bodyPr/>
          <a:lstStyle/>
          <a:p>
            <a:r>
              <a:rPr lang="en-US" dirty="0"/>
              <a:t>Analisa </a:t>
            </a:r>
            <a:r>
              <a:rPr lang="en-US" dirty="0" err="1"/>
              <a:t>Sentimen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3BE8-8840-DE4B-9AE2-1572D18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710" y="2340864"/>
            <a:ext cx="5094097" cy="3634486"/>
          </a:xfrm>
        </p:spPr>
        <p:txBody>
          <a:bodyPr/>
          <a:lstStyle/>
          <a:p>
            <a:r>
              <a:rPr lang="en-US" dirty="0"/>
              <a:t>Tweet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bersentimen</a:t>
            </a:r>
            <a:r>
              <a:rPr lang="en-US" dirty="0"/>
              <a:t> </a:t>
            </a:r>
            <a:r>
              <a:rPr lang="en-US" dirty="0" err="1"/>
              <a:t>Netral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sentiment </a:t>
            </a:r>
            <a:r>
              <a:rPr lang="en-US" dirty="0" err="1"/>
              <a:t>positif</a:t>
            </a:r>
            <a:r>
              <a:rPr lang="en-US" dirty="0"/>
              <a:t> dan </a:t>
            </a:r>
            <a:r>
              <a:rPr lang="en-US" dirty="0" err="1"/>
              <a:t>terakhir</a:t>
            </a:r>
            <a:r>
              <a:rPr lang="en-US" dirty="0"/>
              <a:t> sentiment </a:t>
            </a:r>
            <a:r>
              <a:rPr lang="en-US" dirty="0" err="1"/>
              <a:t>negatif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49247E-8CC8-5345-909C-71B1911635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6" b="9408"/>
          <a:stretch/>
        </p:blipFill>
        <p:spPr bwMode="auto">
          <a:xfrm>
            <a:off x="422427" y="1388600"/>
            <a:ext cx="5252864" cy="508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7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9E668BC-0CFF-4C49-A051-5D73D671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820"/>
            <a:ext cx="11610807" cy="687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3BE8-8840-DE4B-9AE2-1572D18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676" y="1014340"/>
            <a:ext cx="5094097" cy="26175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Jika </a:t>
            </a:r>
            <a:r>
              <a:rPr lang="en-US" dirty="0" err="1"/>
              <a:t>menelisik</a:t>
            </a:r>
            <a:r>
              <a:rPr lang="en-US" dirty="0"/>
              <a:t> pada kata </a:t>
            </a:r>
            <a:r>
              <a:rPr lang="en-US" dirty="0" err="1"/>
              <a:t>untuk</a:t>
            </a:r>
            <a:r>
              <a:rPr lang="en-US" dirty="0"/>
              <a:t> sentiment </a:t>
            </a:r>
            <a:r>
              <a:rPr lang="en-US" b="1" dirty="0" err="1"/>
              <a:t>netral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mengabaikan</a:t>
            </a:r>
            <a:r>
              <a:rPr lang="en-US" dirty="0"/>
              <a:t> kata “</a:t>
            </a:r>
            <a:r>
              <a:rPr lang="en-US" dirty="0" err="1"/>
              <a:t>ppkm</a:t>
            </a:r>
            <a:r>
              <a:rPr lang="en-US" dirty="0"/>
              <a:t>” dan kata-kata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arti, </a:t>
            </a:r>
            <a:r>
              <a:rPr lang="en-US" dirty="0" err="1"/>
              <a:t>maka</a:t>
            </a:r>
            <a:r>
              <a:rPr lang="en-US" dirty="0"/>
              <a:t> 5 kata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Darurat</a:t>
            </a:r>
            <a:endParaRPr lang="en-US" dirty="0"/>
          </a:p>
          <a:p>
            <a:pPr lvl="1"/>
            <a:r>
              <a:rPr lang="en-US" dirty="0" err="1"/>
              <a:t>Biar</a:t>
            </a:r>
            <a:endParaRPr lang="en-US" dirty="0"/>
          </a:p>
          <a:p>
            <a:pPr lvl="1"/>
            <a:r>
              <a:rPr lang="en-US" dirty="0" err="1"/>
              <a:t>Butuh</a:t>
            </a:r>
            <a:endParaRPr lang="en-US" dirty="0"/>
          </a:p>
          <a:p>
            <a:pPr lvl="1"/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 err="1"/>
              <a:t>Stres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1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E628109-F482-214E-A8F6-5321DFDBC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82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3BE8-8840-DE4B-9AE2-1572D18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676" y="1014340"/>
            <a:ext cx="5094097" cy="26175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Jika </a:t>
            </a:r>
            <a:r>
              <a:rPr lang="en-US" dirty="0" err="1"/>
              <a:t>menelisik</a:t>
            </a:r>
            <a:r>
              <a:rPr lang="en-US" dirty="0"/>
              <a:t> pada kata </a:t>
            </a:r>
            <a:r>
              <a:rPr lang="en-US" dirty="0" err="1"/>
              <a:t>untuk</a:t>
            </a:r>
            <a:r>
              <a:rPr lang="en-US" dirty="0"/>
              <a:t> sentiment </a:t>
            </a:r>
            <a:r>
              <a:rPr lang="en-US" b="1" dirty="0" err="1"/>
              <a:t>positif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mengabaikan</a:t>
            </a:r>
            <a:r>
              <a:rPr lang="en-US" dirty="0"/>
              <a:t> kata “</a:t>
            </a:r>
            <a:r>
              <a:rPr lang="en-US" dirty="0" err="1"/>
              <a:t>ppkm</a:t>
            </a:r>
            <a:r>
              <a:rPr lang="en-US" dirty="0"/>
              <a:t>” dan kata-kata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arti, </a:t>
            </a:r>
            <a:r>
              <a:rPr lang="en-US" dirty="0" err="1"/>
              <a:t>maka</a:t>
            </a:r>
            <a:r>
              <a:rPr lang="en-US" dirty="0"/>
              <a:t> 5 kata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Makan</a:t>
            </a:r>
            <a:endParaRPr lang="en-US" dirty="0"/>
          </a:p>
          <a:p>
            <a:pPr lvl="1"/>
            <a:r>
              <a:rPr lang="en-US" dirty="0" err="1"/>
              <a:t>Gajian</a:t>
            </a:r>
            <a:endParaRPr lang="en-US" dirty="0"/>
          </a:p>
          <a:p>
            <a:pPr lvl="1"/>
            <a:r>
              <a:rPr lang="en-US" dirty="0"/>
              <a:t>Pelan</a:t>
            </a:r>
          </a:p>
          <a:p>
            <a:pPr lvl="1"/>
            <a:r>
              <a:rPr lang="en-US" dirty="0" err="1"/>
              <a:t>Darurat</a:t>
            </a:r>
            <a:endParaRPr lang="en-US" dirty="0"/>
          </a:p>
          <a:p>
            <a:pPr lvl="1"/>
            <a:r>
              <a:rPr lang="en-US" dirty="0"/>
              <a:t>Kota</a:t>
            </a:r>
          </a:p>
        </p:txBody>
      </p:sp>
    </p:spTree>
    <p:extLst>
      <p:ext uri="{BB962C8B-B14F-4D97-AF65-F5344CB8AC3E}">
        <p14:creationId xmlns:p14="http://schemas.microsoft.com/office/powerpoint/2010/main" val="44194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5965CBB-D6AC-A646-A576-4A1783C0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57150"/>
            <a:ext cx="11925300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3BE8-8840-DE4B-9AE2-1572D1834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676" y="1014340"/>
            <a:ext cx="5094097" cy="26175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Jika </a:t>
            </a:r>
            <a:r>
              <a:rPr lang="en-US" dirty="0" err="1"/>
              <a:t>menelisik</a:t>
            </a:r>
            <a:r>
              <a:rPr lang="en-US" dirty="0"/>
              <a:t> pada kata </a:t>
            </a:r>
            <a:r>
              <a:rPr lang="en-US" dirty="0" err="1"/>
              <a:t>untuk</a:t>
            </a:r>
            <a:r>
              <a:rPr lang="en-US" dirty="0"/>
              <a:t> sentiment </a:t>
            </a:r>
            <a:r>
              <a:rPr lang="en-US" b="1" dirty="0" err="1"/>
              <a:t>negatif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mengabaikan</a:t>
            </a:r>
            <a:r>
              <a:rPr lang="en-US" dirty="0"/>
              <a:t> kata “</a:t>
            </a:r>
            <a:r>
              <a:rPr lang="en-US" dirty="0" err="1"/>
              <a:t>ppkm</a:t>
            </a:r>
            <a:r>
              <a:rPr lang="en-US" dirty="0"/>
              <a:t>” dan kata-kata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arti, </a:t>
            </a:r>
            <a:r>
              <a:rPr lang="en-US" dirty="0" err="1"/>
              <a:t>maka</a:t>
            </a:r>
            <a:r>
              <a:rPr lang="en-US" dirty="0"/>
              <a:t> 5 kata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Darurat</a:t>
            </a:r>
            <a:endParaRPr lang="en-US" dirty="0"/>
          </a:p>
          <a:p>
            <a:pPr lvl="1"/>
            <a:r>
              <a:rPr lang="en-US" dirty="0" err="1"/>
              <a:t>Tutup</a:t>
            </a:r>
            <a:endParaRPr lang="en-US" dirty="0"/>
          </a:p>
          <a:p>
            <a:pPr lvl="1"/>
            <a:r>
              <a:rPr lang="en-US" dirty="0"/>
              <a:t>Rakyat</a:t>
            </a:r>
          </a:p>
          <a:p>
            <a:pPr lvl="1"/>
            <a:r>
              <a:rPr lang="en-US" dirty="0" err="1"/>
              <a:t>Sehat</a:t>
            </a:r>
            <a:endParaRPr lang="en-US" dirty="0"/>
          </a:p>
          <a:p>
            <a:pPr lvl="1"/>
            <a:r>
              <a:rPr lang="en-US" dirty="0"/>
              <a:t>Jalan</a:t>
            </a:r>
          </a:p>
        </p:txBody>
      </p:sp>
    </p:spTree>
    <p:extLst>
      <p:ext uri="{BB962C8B-B14F-4D97-AF65-F5344CB8AC3E}">
        <p14:creationId xmlns:p14="http://schemas.microsoft.com/office/powerpoint/2010/main" val="9202981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6E8"/>
      </a:lt2>
      <a:accent1>
        <a:srgbClr val="C0998B"/>
      </a:accent1>
      <a:accent2>
        <a:srgbClr val="BA7F88"/>
      </a:accent2>
      <a:accent3>
        <a:srgbClr val="C594B0"/>
      </a:accent3>
      <a:accent4>
        <a:srgbClr val="BA7FB9"/>
      </a:accent4>
      <a:accent5>
        <a:srgbClr val="B396C6"/>
      </a:accent5>
      <a:accent6>
        <a:srgbClr val="897FBA"/>
      </a:accent6>
      <a:hlink>
        <a:srgbClr val="5D8A9A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1181</Words>
  <Application>Microsoft Macintosh PowerPoint</Application>
  <PresentationFormat>Widescreen</PresentationFormat>
  <Paragraphs>123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Wingdings 2</vt:lpstr>
      <vt:lpstr>DividendVTI</vt:lpstr>
      <vt:lpstr>Analisa Sentimen Tweet ‘PPKM’</vt:lpstr>
      <vt:lpstr>Skema Analisa</vt:lpstr>
      <vt:lpstr>Data</vt:lpstr>
      <vt:lpstr>Pre-computed sentiment score</vt:lpstr>
      <vt:lpstr>Model Machine Learning</vt:lpstr>
      <vt:lpstr>Analisa Sentimen</vt:lpstr>
      <vt:lpstr>PowerPoint Presentation</vt:lpstr>
      <vt:lpstr>PowerPoint Presentation</vt:lpstr>
      <vt:lpstr>PowerPoint Presentation</vt:lpstr>
      <vt:lpstr>Analisa Sentimen (Tinjauan kata)</vt:lpstr>
      <vt:lpstr>Analisa Sentimen (Lokasi Tweet)</vt:lpstr>
      <vt:lpstr>Analisa Engagement</vt:lpstr>
      <vt:lpstr>Analisa Engagement (3 Top Tweet berdasarkan retweet)</vt:lpstr>
      <vt:lpstr>Analisa Engagement (3 Top Tweet berdasarkan  favorite)</vt:lpstr>
      <vt:lpstr>Kesimpulan dan evaluasi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Sentimen Tweet ‘PPKM’</dc:title>
  <dc:creator>fahmi iman</dc:creator>
  <cp:lastModifiedBy>fahmi iman</cp:lastModifiedBy>
  <cp:revision>11</cp:revision>
  <dcterms:created xsi:type="dcterms:W3CDTF">2021-07-17T00:32:43Z</dcterms:created>
  <dcterms:modified xsi:type="dcterms:W3CDTF">2021-07-17T02:28:45Z</dcterms:modified>
</cp:coreProperties>
</file>