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F0045-337E-41A8-BF60-E7869412E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948E1-F6AF-491F-885E-C19839691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5BCFC-BB00-48BD-8A36-F48ABC8D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4746-8C89-4AB9-ABE4-FB6D7D0CA1CA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5BD38-E698-4DE6-93FE-89CF1939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76CBE-E8AB-4CF6-9A40-0CF8094DD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7F09-B725-424E-A1C1-8126D4888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6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08DD-7AE5-4EA0-8CCA-8F60FCD0F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A07DE-99BE-428F-90F9-3FE632606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C54C2-4721-4E34-A80F-AD68E0F8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4746-8C89-4AB9-ABE4-FB6D7D0CA1CA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3199D-C393-4D22-A9E6-01E3ECA7B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600A4-4E16-40E2-BED9-0DCC1E434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7F09-B725-424E-A1C1-8126D4888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4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B23D15-0164-4F82-A147-6DA687A5F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A88C5-D6B6-45EE-9F56-5BE9D94BB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AA520-9197-4DFE-919D-AED51CF91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4746-8C89-4AB9-ABE4-FB6D7D0CA1CA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D4582-A4A4-47D2-96AB-8B1CC0255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37FF8-E779-4571-BD21-828F973D7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7F09-B725-424E-A1C1-8126D4888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47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DD1E-7C4E-4E1F-8663-8B7CCB7C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19B6C-428B-4896-941E-44D2EDA3E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3F7BA-1938-45F7-9E47-CE9EA858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4746-8C89-4AB9-ABE4-FB6D7D0CA1CA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1B962-D7AB-4218-81D7-F3DC556F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3DF7C-26BC-4C66-9A31-B5376C04E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7F09-B725-424E-A1C1-8126D4888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7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D1CD-F46E-476E-B7C4-9C100846A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C8453-4B5D-4612-B1E6-44650548A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68DAD-6F18-407E-9216-6DF079A5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4746-8C89-4AB9-ABE4-FB6D7D0CA1CA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C8D9C-7C1C-4EA1-89B8-D0F6C6F8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C777E-1137-4EC8-9FF3-9B3DD385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7F09-B725-424E-A1C1-8126D4888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2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72F4-C124-48B7-8D2D-98AE0C6B0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0D554-87CC-49B5-9A0B-09AEDE50D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E5911-9C97-4E42-961F-F10BB610E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43742-A5C4-477D-8DAE-BFBCC9796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4746-8C89-4AB9-ABE4-FB6D7D0CA1CA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2B98E-6D05-4FB8-A35C-A05A3369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192FB-1426-430B-830A-7CFE4743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7F09-B725-424E-A1C1-8126D4888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8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AB8DA-1733-46D6-8BAD-EB7BA95FB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D7E8B-A2B7-4FD9-86AD-C1393AC74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325F7-D37F-4449-841C-04E285E06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11EAB-859F-4603-B9F1-2E28BAC11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5BA6C2-B64F-4687-8505-02D15F749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5B616C-BE31-4BF9-B9C6-C0E2CEEF7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4746-8C89-4AB9-ABE4-FB6D7D0CA1CA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5E4B5-342E-4DBF-9DFC-9289179C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2534F-17BC-4D1F-8D11-30ADB246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7F09-B725-424E-A1C1-8126D4888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9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87460-9752-416F-89AF-2A18E3D5E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36D5AB-96D1-498D-9AC8-5A1F105BD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4746-8C89-4AB9-ABE4-FB6D7D0CA1CA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9DE47-CE11-46E5-A7B9-17DF054C8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C49CF0-DC90-4229-A7C0-EC0CF7013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7F09-B725-424E-A1C1-8126D4888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0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8BD1C7-B62A-4CD9-959A-C636F4F7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4746-8C89-4AB9-ABE4-FB6D7D0CA1CA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1B03D-4D2F-404B-B902-A57BCF9F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75551-AC8A-49C8-BD82-0D6FDB1D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7F09-B725-424E-A1C1-8126D4888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2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C4A6D-0A0D-4AA2-9097-91DBBE2E7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EFE71-CBA2-4E89-A688-2F37E12BE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2C985-81EA-4D32-BAA8-3797B1AEF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FC24D-D607-44C5-8CAE-82EE8D26C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4746-8C89-4AB9-ABE4-FB6D7D0CA1CA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7D4CC-5ED8-456B-93C6-0A36FE01C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0C16A-4E18-4043-A04A-D9EF45E13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7F09-B725-424E-A1C1-8126D4888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3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72555-4D0E-4D10-81D8-8355183B1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5CE569-D0D3-42F6-8247-7A5A85F41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AB957-D000-413C-9159-9B87EE787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AB102-A964-4ED7-B60B-3BAE9332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4746-8C89-4AB9-ABE4-FB6D7D0CA1CA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BADC8-580B-47D7-8A4B-F089F5EF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0F923-ED10-4673-B571-0D86F7E5E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7F09-B725-424E-A1C1-8126D4888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4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71F758-384B-45EE-A99E-02D16A289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3CBB6-B896-45AB-A33A-AE2F3F2E2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74AC4-E833-4B58-9142-E9A414C7A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24746-8C89-4AB9-ABE4-FB6D7D0CA1CA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48CD1-975F-4FE2-9BCB-82E9F46113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D0027-C430-471F-8880-E48D4A059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D7F09-B725-424E-A1C1-8126D4888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AB71A-1370-469F-A663-00CA426F3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946" y="1433147"/>
            <a:ext cx="9144000" cy="2296624"/>
          </a:xfrm>
        </p:spPr>
        <p:txBody>
          <a:bodyPr>
            <a:normAutofit/>
          </a:bodyPr>
          <a:lstStyle/>
          <a:p>
            <a:br>
              <a:rPr lang="en-US" sz="5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5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GYROSCOPE SINAR X </a:t>
            </a:r>
            <a:r>
              <a:rPr lang="en-US" sz="5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PESAWAT RADIOGRAFI </a:t>
            </a:r>
            <a:endParaRPr lang="en-US" sz="5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C028A5-0768-497A-81C8-9D4FD45BA69C}"/>
              </a:ext>
            </a:extLst>
          </p:cNvPr>
          <p:cNvSpPr/>
          <p:nvPr/>
        </p:nvSpPr>
        <p:spPr>
          <a:xfrm>
            <a:off x="131885" y="114300"/>
            <a:ext cx="3701562" cy="11166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Gambaran </a:t>
            </a:r>
            <a:r>
              <a:rPr lang="en-US" sz="3000" dirty="0" err="1">
                <a:solidFill>
                  <a:schemeClr val="tx1"/>
                </a:solidFill>
              </a:rPr>
              <a:t>Projek</a:t>
            </a:r>
            <a:endParaRPr 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05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7207E7-D6CB-473C-BC15-CE6DAF4EB87C}"/>
              </a:ext>
            </a:extLst>
          </p:cNvPr>
          <p:cNvSpPr/>
          <p:nvPr/>
        </p:nvSpPr>
        <p:spPr>
          <a:xfrm>
            <a:off x="131885" y="114300"/>
            <a:ext cx="3701562" cy="11166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>
                <a:solidFill>
                  <a:schemeClr val="tx1"/>
                </a:solidFill>
              </a:rPr>
              <a:t>Rancangan</a:t>
            </a:r>
            <a:r>
              <a:rPr lang="en-US" sz="3000" dirty="0">
                <a:solidFill>
                  <a:schemeClr val="tx1"/>
                </a:solidFill>
              </a:rPr>
              <a:t> System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618BBF1-6169-4819-8280-5A1C0A08E7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49"/>
          <a:stretch/>
        </p:blipFill>
        <p:spPr>
          <a:xfrm>
            <a:off x="131885" y="1437714"/>
            <a:ext cx="4088423" cy="4927917"/>
          </a:xfrm>
          <a:prstGeom prst="rect">
            <a:avLst/>
          </a:prstGeom>
        </p:spPr>
      </p:pic>
      <p:pic>
        <p:nvPicPr>
          <p:cNvPr id="31" name="Picture 4" descr="Tutorial Arduino mengakses module accelerometer &amp;amp; Gyroscope MPU6050">
            <a:extLst>
              <a:ext uri="{FF2B5EF4-FFF2-40B4-BE49-F238E27FC236}">
                <a16:creationId xmlns:a16="http://schemas.microsoft.com/office/drawing/2014/main" id="{82503094-903B-4179-8370-50C46A99E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817078" y="4323302"/>
            <a:ext cx="981807" cy="63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Tutorial Arduino mengakses module accelerometer &amp;amp; Gyroscope MPU6050">
            <a:extLst>
              <a:ext uri="{FF2B5EF4-FFF2-40B4-BE49-F238E27FC236}">
                <a16:creationId xmlns:a16="http://schemas.microsoft.com/office/drawing/2014/main" id="{07E38851-946B-400E-96B2-C3FDF7470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056793" y="1808703"/>
            <a:ext cx="981807" cy="63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AA1CE8C-7562-41CD-95B6-014BD0BD1F61}"/>
              </a:ext>
            </a:extLst>
          </p:cNvPr>
          <p:cNvCxnSpPr>
            <a:stCxn id="31" idx="0"/>
          </p:cNvCxnSpPr>
          <p:nvPr/>
        </p:nvCxnSpPr>
        <p:spPr>
          <a:xfrm flipH="1">
            <a:off x="2307981" y="4954464"/>
            <a:ext cx="1" cy="3912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168F5A4-AAB6-47DA-A5BF-C7D8BDBB0944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2307981" y="2013438"/>
            <a:ext cx="748812" cy="1108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59F959D-407D-4BD3-9636-DBC4E7D38634}"/>
              </a:ext>
            </a:extLst>
          </p:cNvPr>
          <p:cNvGrpSpPr/>
          <p:nvPr/>
        </p:nvGrpSpPr>
        <p:grpSpPr>
          <a:xfrm>
            <a:off x="4317021" y="3851031"/>
            <a:ext cx="2945423" cy="2514600"/>
            <a:chOff x="4554414" y="3851031"/>
            <a:chExt cx="2945423" cy="25146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80AF585-F799-42B6-9747-71E806E5F341}"/>
                </a:ext>
              </a:extLst>
            </p:cNvPr>
            <p:cNvSpPr/>
            <p:nvPr/>
          </p:nvSpPr>
          <p:spPr>
            <a:xfrm>
              <a:off x="4554414" y="3851031"/>
              <a:ext cx="2945423" cy="2514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877F0EC-3876-4C2D-9BD1-2D48A8E2D0C2}"/>
                </a:ext>
              </a:extLst>
            </p:cNvPr>
            <p:cNvGrpSpPr/>
            <p:nvPr/>
          </p:nvGrpSpPr>
          <p:grpSpPr>
            <a:xfrm>
              <a:off x="4776064" y="3991884"/>
              <a:ext cx="2507060" cy="2079080"/>
              <a:chOff x="4776064" y="3991884"/>
              <a:chExt cx="2507060" cy="2079080"/>
            </a:xfrm>
          </p:grpSpPr>
          <p:pic>
            <p:nvPicPr>
              <p:cNvPr id="43" name="Picture 2" descr="ARDUINO NANO | arduino ku">
                <a:extLst>
                  <a:ext uri="{FF2B5EF4-FFF2-40B4-BE49-F238E27FC236}">
                    <a16:creationId xmlns:a16="http://schemas.microsoft.com/office/drawing/2014/main" id="{0A354B2E-B4C6-40BD-B3CE-D93D868971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776064" y="4954464"/>
                <a:ext cx="1243180" cy="1116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401DDFEA-0FC5-413F-8EAE-476FDBE9CB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13333" b="16795"/>
              <a:stretch/>
            </p:blipFill>
            <p:spPr>
              <a:xfrm flipH="1">
                <a:off x="5965382" y="3991884"/>
                <a:ext cx="1317742" cy="920730"/>
              </a:xfrm>
              <a:prstGeom prst="rect">
                <a:avLst/>
              </a:prstGeom>
            </p:spPr>
          </p:pic>
          <p:pic>
            <p:nvPicPr>
              <p:cNvPr id="45" name="Picture 8" descr="Business &amp;amp; Industrial 2 Pieces TP405 Mini USB 1A Lithium Battery Charger  Protection Module Board Development Kits &amp;amp; Boards  ecnstaging.digitalblanket.com.au">
                <a:extLst>
                  <a:ext uri="{FF2B5EF4-FFF2-40B4-BE49-F238E27FC236}">
                    <a16:creationId xmlns:a16="http://schemas.microsoft.com/office/drawing/2014/main" id="{7873F6B5-559C-4B4E-8AD6-3699DDBB33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001" b="7435"/>
              <a:stretch/>
            </p:blipFill>
            <p:spPr bwMode="auto">
              <a:xfrm flipH="1">
                <a:off x="5009733" y="4084030"/>
                <a:ext cx="1102922" cy="8003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CB7EDFC3-F51A-4621-A8E1-C9C54FD2FE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5905501" y="4873251"/>
                <a:ext cx="1179635" cy="1179635"/>
              </a:xfrm>
              <a:prstGeom prst="rect">
                <a:avLst/>
              </a:prstGeom>
            </p:spPr>
          </p:pic>
        </p:grp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624FEDE-9D31-4663-AAF8-8E46F35082A6}"/>
              </a:ext>
            </a:extLst>
          </p:cNvPr>
          <p:cNvCxnSpPr>
            <a:cxnSpLocks/>
          </p:cNvCxnSpPr>
          <p:nvPr/>
        </p:nvCxnSpPr>
        <p:spPr>
          <a:xfrm flipH="1">
            <a:off x="3547697" y="5701835"/>
            <a:ext cx="7693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C9B8030-1987-4CA5-BD25-2E45C7109833}"/>
              </a:ext>
            </a:extLst>
          </p:cNvPr>
          <p:cNvSpPr txBox="1"/>
          <p:nvPr/>
        </p:nvSpPr>
        <p:spPr>
          <a:xfrm>
            <a:off x="6396404" y="931540"/>
            <a:ext cx="48520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Alur Program </a:t>
            </a:r>
            <a:r>
              <a:rPr lang="en-US" dirty="0" err="1"/>
              <a:t>ketika</a:t>
            </a:r>
            <a:r>
              <a:rPr lang="en-US" dirty="0"/>
              <a:t> switch nyala</a:t>
            </a:r>
          </a:p>
          <a:p>
            <a:r>
              <a:rPr lang="en-US" dirty="0"/>
              <a:t>- Calibrate auto</a:t>
            </a:r>
          </a:p>
          <a:p>
            <a:pPr marL="285750" indent="-285750">
              <a:buFontTx/>
              <a:buChar char="-"/>
            </a:pPr>
            <a:r>
              <a:rPr lang="en-US" dirty="0"/>
              <a:t>Get data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Tampil</a:t>
            </a:r>
            <a:r>
              <a:rPr lang="en-US" dirty="0"/>
              <a:t> Logo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Tampil</a:t>
            </a:r>
            <a:r>
              <a:rPr lang="en-US" dirty="0"/>
              <a:t> data dan read 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Jika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sejajar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“</a:t>
            </a:r>
            <a:r>
              <a:rPr lang="en-US" dirty="0" err="1"/>
              <a:t>sejajar</a:t>
            </a:r>
            <a:r>
              <a:rPr lang="en-US" dirty="0"/>
              <a:t>”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3D134C6-F236-472C-B8DE-B2A857487253}"/>
              </a:ext>
            </a:extLst>
          </p:cNvPr>
          <p:cNvSpPr/>
          <p:nvPr/>
        </p:nvSpPr>
        <p:spPr>
          <a:xfrm>
            <a:off x="2973997" y="2490924"/>
            <a:ext cx="958362" cy="37098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Slave1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9A2FD1B-D170-4F2D-A079-32D5F7E7C610}"/>
              </a:ext>
            </a:extLst>
          </p:cNvPr>
          <p:cNvSpPr/>
          <p:nvPr/>
        </p:nvSpPr>
        <p:spPr>
          <a:xfrm>
            <a:off x="1828800" y="3898538"/>
            <a:ext cx="958362" cy="37098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Slave2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E4A3020-0261-448B-8195-3B801CDA0CF7}"/>
              </a:ext>
            </a:extLst>
          </p:cNvPr>
          <p:cNvSpPr txBox="1"/>
          <p:nvPr/>
        </p:nvSpPr>
        <p:spPr>
          <a:xfrm>
            <a:off x="5445101" y="3789363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245298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A7A0A3-F345-45AE-96AF-01258FDEA4D9}"/>
              </a:ext>
            </a:extLst>
          </p:cNvPr>
          <p:cNvSpPr/>
          <p:nvPr/>
        </p:nvSpPr>
        <p:spPr>
          <a:xfrm>
            <a:off x="131885" y="114300"/>
            <a:ext cx="3701562" cy="11166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>
                <a:solidFill>
                  <a:schemeClr val="tx1"/>
                </a:solidFill>
              </a:rPr>
              <a:t>Rancangan</a:t>
            </a:r>
            <a:r>
              <a:rPr lang="en-US" sz="3000" dirty="0">
                <a:solidFill>
                  <a:schemeClr val="tx1"/>
                </a:solidFill>
              </a:rPr>
              <a:t> Hardware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CBCEF2E-999F-45A1-8DFF-4C8B57989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2423"/>
            <a:ext cx="3622279" cy="27607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D9AFBD4-2AE1-404F-871C-C3A543FCFECD}"/>
              </a:ext>
            </a:extLst>
          </p:cNvPr>
          <p:cNvSpPr txBox="1"/>
          <p:nvPr/>
        </p:nvSpPr>
        <p:spPr>
          <a:xfrm>
            <a:off x="4809391" y="12309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Maping</a:t>
            </a:r>
            <a:r>
              <a:rPr lang="en-US" dirty="0"/>
              <a:t> IO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514A1E-642C-43E3-BB33-15CB4DF10CC9}"/>
              </a:ext>
            </a:extLst>
          </p:cNvPr>
          <p:cNvSpPr txBox="1"/>
          <p:nvPr/>
        </p:nvSpPr>
        <p:spPr>
          <a:xfrm>
            <a:off x="8206152" y="1239770"/>
            <a:ext cx="2181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</a:t>
            </a:r>
            <a:r>
              <a:rPr lang="en-US" dirty="0" err="1"/>
              <a:t>Tampilan</a:t>
            </a:r>
            <a:r>
              <a:rPr lang="en-US" dirty="0"/>
              <a:t> LCD TFT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36B509-3472-4FC3-9012-0DD2A441309B}"/>
              </a:ext>
            </a:extLst>
          </p:cNvPr>
          <p:cNvSpPr/>
          <p:nvPr/>
        </p:nvSpPr>
        <p:spPr>
          <a:xfrm>
            <a:off x="4107628" y="1622180"/>
            <a:ext cx="2751992" cy="3516923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Ada </a:t>
            </a:r>
            <a:r>
              <a:rPr lang="en-US" dirty="0" err="1">
                <a:solidFill>
                  <a:schemeClr val="tx1"/>
                </a:solidFill>
              </a:rPr>
              <a:t>dischematic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A521FA6-50E5-4A4C-A09D-5C4D197BAD36}"/>
              </a:ext>
            </a:extLst>
          </p:cNvPr>
          <p:cNvGrpSpPr/>
          <p:nvPr/>
        </p:nvGrpSpPr>
        <p:grpSpPr>
          <a:xfrm>
            <a:off x="7498680" y="1846385"/>
            <a:ext cx="3622279" cy="2365131"/>
            <a:chOff x="7498680" y="1846385"/>
            <a:chExt cx="3622279" cy="236513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3798E14-8166-46DB-8CB4-CFB5586F73BC}"/>
                </a:ext>
              </a:extLst>
            </p:cNvPr>
            <p:cNvGrpSpPr/>
            <p:nvPr/>
          </p:nvGrpSpPr>
          <p:grpSpPr>
            <a:xfrm>
              <a:off x="7498680" y="1846385"/>
              <a:ext cx="3622279" cy="2365131"/>
              <a:chOff x="7498680" y="1846385"/>
              <a:chExt cx="3622279" cy="2365131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D25BD78-8B08-4BEC-B495-DF9CFC4E8C61}"/>
                  </a:ext>
                </a:extLst>
              </p:cNvPr>
              <p:cNvSpPr/>
              <p:nvPr/>
            </p:nvSpPr>
            <p:spPr>
              <a:xfrm>
                <a:off x="7498680" y="1846385"/>
                <a:ext cx="3622279" cy="23651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0A2F772-50DC-436A-B2A4-B8221F3AAC4F}"/>
                  </a:ext>
                </a:extLst>
              </p:cNvPr>
              <p:cNvSpPr/>
              <p:nvPr/>
            </p:nvSpPr>
            <p:spPr>
              <a:xfrm>
                <a:off x="7622932" y="1951894"/>
                <a:ext cx="3358661" cy="211894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2337628-01A3-4EE2-A202-99849FA7CBD0}"/>
                </a:ext>
              </a:extLst>
            </p:cNvPr>
            <p:cNvSpPr txBox="1"/>
            <p:nvPr/>
          </p:nvSpPr>
          <p:spPr>
            <a:xfrm>
              <a:off x="7807570" y="2474936"/>
              <a:ext cx="11286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x1 = value</a:t>
              </a:r>
            </a:p>
            <a:p>
              <a:r>
                <a:rPr lang="en-US" dirty="0"/>
                <a:t>y1 = value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9753A5E-8223-491D-8716-789DA2FE0F58}"/>
                </a:ext>
              </a:extLst>
            </p:cNvPr>
            <p:cNvSpPr txBox="1"/>
            <p:nvPr/>
          </p:nvSpPr>
          <p:spPr>
            <a:xfrm>
              <a:off x="7807570" y="3367453"/>
              <a:ext cx="11286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x2 = value</a:t>
              </a:r>
            </a:p>
            <a:p>
              <a:r>
                <a:rPr lang="en-US" dirty="0"/>
                <a:t>y2 = value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AE54B1F-EAF6-477C-BBBE-D31043DAE1DF}"/>
                </a:ext>
              </a:extLst>
            </p:cNvPr>
            <p:cNvCxnSpPr>
              <a:cxnSpLocks/>
            </p:cNvCxnSpPr>
            <p:nvPr/>
          </p:nvCxnSpPr>
          <p:spPr>
            <a:xfrm>
              <a:off x="9309819" y="2474744"/>
              <a:ext cx="22218" cy="14114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F70DA74-9C55-4F3D-BE8F-C4ED94D42E53}"/>
                </a:ext>
              </a:extLst>
            </p:cNvPr>
            <p:cNvSpPr txBox="1"/>
            <p:nvPr/>
          </p:nvSpPr>
          <p:spPr>
            <a:xfrm>
              <a:off x="9434071" y="2659675"/>
              <a:ext cx="13583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X12 = VALUE</a:t>
              </a:r>
              <a:br>
                <a:rPr lang="en-US" dirty="0"/>
              </a:br>
              <a:r>
                <a:rPr lang="en-US" dirty="0"/>
                <a:t>Y12 = VALUE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9A8565E-E80A-43D8-87F0-5EF488EF1DAF}"/>
                </a:ext>
              </a:extLst>
            </p:cNvPr>
            <p:cNvSpPr txBox="1"/>
            <p:nvPr/>
          </p:nvSpPr>
          <p:spPr>
            <a:xfrm>
              <a:off x="9456289" y="2334333"/>
              <a:ext cx="777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Result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CA0FB84-8E8D-4A65-8002-2DF6917D86AE}"/>
                </a:ext>
              </a:extLst>
            </p:cNvPr>
            <p:cNvSpPr txBox="1"/>
            <p:nvPr/>
          </p:nvSpPr>
          <p:spPr>
            <a:xfrm>
              <a:off x="8017350" y="1967109"/>
              <a:ext cx="2629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JUDUL ALAT/ NAMA ALAT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C9537D-E3A6-4A61-B36C-34BD988A9260}"/>
                </a:ext>
              </a:extLst>
            </p:cNvPr>
            <p:cNvSpPr txBox="1"/>
            <p:nvPr/>
          </p:nvSpPr>
          <p:spPr>
            <a:xfrm>
              <a:off x="7697745" y="2252759"/>
              <a:ext cx="561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71256C3-4C58-462F-88E5-10FA7CB9057C}"/>
                </a:ext>
              </a:extLst>
            </p:cNvPr>
            <p:cNvSpPr txBox="1"/>
            <p:nvPr/>
          </p:nvSpPr>
          <p:spPr>
            <a:xfrm>
              <a:off x="9456289" y="3341147"/>
              <a:ext cx="778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Status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5D92833-6972-4E6B-810C-0E5038E7D044}"/>
                </a:ext>
              </a:extLst>
            </p:cNvPr>
            <p:cNvSpPr txBox="1"/>
            <p:nvPr/>
          </p:nvSpPr>
          <p:spPr>
            <a:xfrm>
              <a:off x="7699971" y="3130033"/>
              <a:ext cx="886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Bottom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8CD287F-CA1E-403A-A50D-F8ED16C40FB6}"/>
                </a:ext>
              </a:extLst>
            </p:cNvPr>
            <p:cNvSpPr txBox="1"/>
            <p:nvPr/>
          </p:nvSpPr>
          <p:spPr>
            <a:xfrm>
              <a:off x="9456289" y="3596151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Sejajar</a:t>
              </a:r>
              <a:endParaRPr lang="en-US" dirty="0"/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1B6761-EDB1-492B-A93F-D3F5D12F0292}"/>
              </a:ext>
            </a:extLst>
          </p:cNvPr>
          <p:cNvCxnSpPr/>
          <p:nvPr/>
        </p:nvCxnSpPr>
        <p:spPr>
          <a:xfrm>
            <a:off x="10113231" y="3886200"/>
            <a:ext cx="868362" cy="5539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89FC078-F6CB-4030-842F-2EB94EAA58FC}"/>
              </a:ext>
            </a:extLst>
          </p:cNvPr>
          <p:cNvSpPr txBox="1"/>
          <p:nvPr/>
        </p:nvSpPr>
        <p:spPr>
          <a:xfrm>
            <a:off x="46131" y="2290078"/>
            <a:ext cx="13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 </a:t>
            </a:r>
            <a:r>
              <a:rPr lang="en-US" dirty="0" err="1"/>
              <a:t>biasa</a:t>
            </a: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272C367-0291-4B27-B028-711B8BD4FDCE}"/>
              </a:ext>
            </a:extLst>
          </p:cNvPr>
          <p:cNvGrpSpPr/>
          <p:nvPr/>
        </p:nvGrpSpPr>
        <p:grpSpPr>
          <a:xfrm>
            <a:off x="7807570" y="4512381"/>
            <a:ext cx="2589467" cy="1503580"/>
            <a:chOff x="7498680" y="1846385"/>
            <a:chExt cx="3622279" cy="236513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4340280-697B-4378-929B-5C8479E96DB9}"/>
                </a:ext>
              </a:extLst>
            </p:cNvPr>
            <p:cNvSpPr/>
            <p:nvPr/>
          </p:nvSpPr>
          <p:spPr>
            <a:xfrm>
              <a:off x="7498680" y="1846385"/>
              <a:ext cx="3622279" cy="23651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6A3427B-386B-4440-9BD0-91A3DABAB915}"/>
                </a:ext>
              </a:extLst>
            </p:cNvPr>
            <p:cNvSpPr/>
            <p:nvPr/>
          </p:nvSpPr>
          <p:spPr>
            <a:xfrm>
              <a:off x="7622932" y="1951894"/>
              <a:ext cx="3358661" cy="21189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LOGO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9F9986C-A216-48DC-B6DF-EB9E3FF6DDA1}"/>
              </a:ext>
            </a:extLst>
          </p:cNvPr>
          <p:cNvSpPr txBox="1"/>
          <p:nvPr/>
        </p:nvSpPr>
        <p:spPr>
          <a:xfrm>
            <a:off x="10582786" y="4317025"/>
            <a:ext cx="137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Sejajar</a:t>
            </a:r>
            <a:endParaRPr lang="en-US" dirty="0"/>
          </a:p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Sejajar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44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9AC1DF-9772-44C8-9689-81ABB0EAC487}"/>
              </a:ext>
            </a:extLst>
          </p:cNvPr>
          <p:cNvSpPr/>
          <p:nvPr/>
        </p:nvSpPr>
        <p:spPr>
          <a:xfrm>
            <a:off x="131885" y="114300"/>
            <a:ext cx="3701562" cy="11166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>
                <a:solidFill>
                  <a:schemeClr val="tx1"/>
                </a:solidFill>
              </a:rPr>
              <a:t>Rancangan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Mekanik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3E140-CB72-44CE-89C4-26A4CD263D9F}"/>
              </a:ext>
            </a:extLst>
          </p:cNvPr>
          <p:cNvSpPr txBox="1"/>
          <p:nvPr/>
        </p:nvSpPr>
        <p:spPr>
          <a:xfrm>
            <a:off x="4043835" y="395655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Bahan</a:t>
            </a:r>
            <a:r>
              <a:rPr lang="en-US" b="1" dirty="0"/>
              <a:t> Dasar </a:t>
            </a:r>
            <a:r>
              <a:rPr lang="en-US" b="1" dirty="0" err="1"/>
              <a:t>Akrilik</a:t>
            </a:r>
            <a:endParaRPr lang="en-US" b="1" dirty="0"/>
          </a:p>
        </p:txBody>
      </p:sp>
      <p:pic>
        <p:nvPicPr>
          <p:cNvPr id="18" name="Picture 4" descr="Tutorial Arduino mengakses module accelerometer &amp;amp; Gyroscope MPU6050">
            <a:extLst>
              <a:ext uri="{FF2B5EF4-FFF2-40B4-BE49-F238E27FC236}">
                <a16:creationId xmlns:a16="http://schemas.microsoft.com/office/drawing/2014/main" id="{F655CAAA-46B5-4A3A-8597-9D014B329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2674525" y="1909929"/>
            <a:ext cx="1139156" cy="73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609D8A5-7A24-4D76-A84D-BE2BDEC99F20}"/>
              </a:ext>
            </a:extLst>
          </p:cNvPr>
          <p:cNvSpPr/>
          <p:nvPr/>
        </p:nvSpPr>
        <p:spPr>
          <a:xfrm>
            <a:off x="1046911" y="1426566"/>
            <a:ext cx="1195755" cy="38118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</a:rPr>
              <a:t>Slave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73D5884-13BB-4050-AACD-A0263A137BF9}"/>
              </a:ext>
            </a:extLst>
          </p:cNvPr>
          <p:cNvSpPr/>
          <p:nvPr/>
        </p:nvSpPr>
        <p:spPr>
          <a:xfrm>
            <a:off x="779476" y="4644939"/>
            <a:ext cx="1543053" cy="1099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BA2B0A-4A90-402D-89A0-162B5B3B29B8}"/>
              </a:ext>
            </a:extLst>
          </p:cNvPr>
          <p:cNvSpPr txBox="1"/>
          <p:nvPr/>
        </p:nvSpPr>
        <p:spPr>
          <a:xfrm>
            <a:off x="820772" y="3899646"/>
            <a:ext cx="232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Tamapak</a:t>
            </a:r>
            <a:r>
              <a:rPr lang="en-US" b="1" dirty="0"/>
              <a:t> </a:t>
            </a:r>
            <a:r>
              <a:rPr lang="en-US" b="1" dirty="0" err="1"/>
              <a:t>atas</a:t>
            </a:r>
            <a:endParaRPr lang="en-US" b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DA4635-D261-4F9D-91A7-24080A77B0FB}"/>
              </a:ext>
            </a:extLst>
          </p:cNvPr>
          <p:cNvGrpSpPr/>
          <p:nvPr/>
        </p:nvGrpSpPr>
        <p:grpSpPr>
          <a:xfrm>
            <a:off x="680565" y="2527257"/>
            <a:ext cx="1740877" cy="291321"/>
            <a:chOff x="5225561" y="4538587"/>
            <a:chExt cx="1740877" cy="291321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5EB9CD0F-6276-48DA-BD77-9F10FBBFE7AF}"/>
                </a:ext>
              </a:extLst>
            </p:cNvPr>
            <p:cNvSpPr/>
            <p:nvPr/>
          </p:nvSpPr>
          <p:spPr>
            <a:xfrm>
              <a:off x="5225561" y="4598378"/>
              <a:ext cx="1740877" cy="1055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FC19FE-B5D2-453D-BD40-A0C273806405}"/>
                </a:ext>
              </a:extLst>
            </p:cNvPr>
            <p:cNvSpPr/>
            <p:nvPr/>
          </p:nvSpPr>
          <p:spPr>
            <a:xfrm>
              <a:off x="5934808" y="4538587"/>
              <a:ext cx="360483" cy="5978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D5CB997-8E70-40D7-9568-DBAADAA29246}"/>
                </a:ext>
              </a:extLst>
            </p:cNvPr>
            <p:cNvSpPr/>
            <p:nvPr/>
          </p:nvSpPr>
          <p:spPr>
            <a:xfrm>
              <a:off x="5501053" y="4724401"/>
              <a:ext cx="1227992" cy="10550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20F67D2-38B0-4F01-B855-4196E33E4DA4}"/>
              </a:ext>
            </a:extLst>
          </p:cNvPr>
          <p:cNvSpPr txBox="1"/>
          <p:nvPr/>
        </p:nvSpPr>
        <p:spPr>
          <a:xfrm>
            <a:off x="588401" y="1988994"/>
            <a:ext cx="232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Tamapak</a:t>
            </a:r>
            <a:r>
              <a:rPr lang="en-US" b="1" dirty="0"/>
              <a:t> </a:t>
            </a:r>
            <a:r>
              <a:rPr lang="en-US" b="1" dirty="0" err="1"/>
              <a:t>Samping</a:t>
            </a:r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DD2DE0-70A5-4001-AE2D-7ADBFB0B0D8B}"/>
              </a:ext>
            </a:extLst>
          </p:cNvPr>
          <p:cNvSpPr/>
          <p:nvPr/>
        </p:nvSpPr>
        <p:spPr>
          <a:xfrm>
            <a:off x="309875" y="2818578"/>
            <a:ext cx="2520355" cy="5705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Tampat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Penyangga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269BE58-B8A2-4B85-AA70-89154BEC5DF9}"/>
              </a:ext>
            </a:extLst>
          </p:cNvPr>
          <p:cNvCxnSpPr>
            <a:cxnSpLocks/>
            <a:stCxn id="24" idx="3"/>
            <a:endCxn id="18" idx="1"/>
          </p:cNvCxnSpPr>
          <p:nvPr/>
        </p:nvCxnSpPr>
        <p:spPr>
          <a:xfrm flipV="1">
            <a:off x="1750295" y="2276905"/>
            <a:ext cx="924230" cy="2802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1CB6752-FD03-4609-87B6-2E5B4F4769DC}"/>
              </a:ext>
            </a:extLst>
          </p:cNvPr>
          <p:cNvSpPr/>
          <p:nvPr/>
        </p:nvSpPr>
        <p:spPr>
          <a:xfrm>
            <a:off x="1221290" y="5009792"/>
            <a:ext cx="659423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4" descr="Tutorial Arduino mengakses module accelerometer &amp;amp; Gyroscope MPU6050">
            <a:extLst>
              <a:ext uri="{FF2B5EF4-FFF2-40B4-BE49-F238E27FC236}">
                <a16:creationId xmlns:a16="http://schemas.microsoft.com/office/drawing/2014/main" id="{487501B3-68EF-4E37-B346-70DD0301C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2674524" y="4558347"/>
            <a:ext cx="1139156" cy="73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E7CFBBD-9464-42B5-B37C-101AD3BDCCB6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1750294" y="4925323"/>
            <a:ext cx="924230" cy="2802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C12836C-001E-4DC5-8611-7B5B8E1C2E94}"/>
              </a:ext>
            </a:extLst>
          </p:cNvPr>
          <p:cNvSpPr txBox="1"/>
          <p:nvPr/>
        </p:nvSpPr>
        <p:spPr>
          <a:xfrm>
            <a:off x="2868228" y="2611514"/>
            <a:ext cx="96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Tentacle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EEAFDCD-6052-4794-B18F-F5E3E7D82CFA}"/>
              </a:ext>
            </a:extLst>
          </p:cNvPr>
          <p:cNvCxnSpPr>
            <a:cxnSpLocks/>
          </p:cNvCxnSpPr>
          <p:nvPr/>
        </p:nvCxnSpPr>
        <p:spPr>
          <a:xfrm>
            <a:off x="1880713" y="2769721"/>
            <a:ext cx="1031476" cy="264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09FB38B-7C3E-419F-88F2-968A1CAFD3C3}"/>
              </a:ext>
            </a:extLst>
          </p:cNvPr>
          <p:cNvSpPr/>
          <p:nvPr/>
        </p:nvSpPr>
        <p:spPr>
          <a:xfrm>
            <a:off x="6344933" y="3765419"/>
            <a:ext cx="4066778" cy="27236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1D3CB43-FCF4-41BD-ADA9-A3C1400824AD}"/>
              </a:ext>
            </a:extLst>
          </p:cNvPr>
          <p:cNvGrpSpPr/>
          <p:nvPr/>
        </p:nvGrpSpPr>
        <p:grpSpPr>
          <a:xfrm>
            <a:off x="6577106" y="3950085"/>
            <a:ext cx="3622279" cy="2365131"/>
            <a:chOff x="7498680" y="1846385"/>
            <a:chExt cx="3622279" cy="236513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2E00D8-07FE-4E0C-B2E5-D7A4CAD16656}"/>
                </a:ext>
              </a:extLst>
            </p:cNvPr>
            <p:cNvGrpSpPr/>
            <p:nvPr/>
          </p:nvGrpSpPr>
          <p:grpSpPr>
            <a:xfrm>
              <a:off x="7498680" y="1846385"/>
              <a:ext cx="3622279" cy="2365131"/>
              <a:chOff x="7498680" y="1846385"/>
              <a:chExt cx="3622279" cy="2365131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670E6E3-0F03-4C38-80A7-A404F355213D}"/>
                  </a:ext>
                </a:extLst>
              </p:cNvPr>
              <p:cNvSpPr/>
              <p:nvPr/>
            </p:nvSpPr>
            <p:spPr>
              <a:xfrm>
                <a:off x="7498680" y="1846385"/>
                <a:ext cx="3622279" cy="23651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983D870-08A8-43CE-BA91-877C8FC87B63}"/>
                  </a:ext>
                </a:extLst>
              </p:cNvPr>
              <p:cNvSpPr/>
              <p:nvPr/>
            </p:nvSpPr>
            <p:spPr>
              <a:xfrm>
                <a:off x="7622932" y="1951894"/>
                <a:ext cx="3358661" cy="211894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F09B122-C67D-4A76-9BC4-260A2F4EC83B}"/>
                </a:ext>
              </a:extLst>
            </p:cNvPr>
            <p:cNvSpPr txBox="1"/>
            <p:nvPr/>
          </p:nvSpPr>
          <p:spPr>
            <a:xfrm>
              <a:off x="7807570" y="2474936"/>
              <a:ext cx="11286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x1 = value</a:t>
              </a:r>
            </a:p>
            <a:p>
              <a:r>
                <a:rPr lang="en-US" dirty="0"/>
                <a:t>y1 = value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B57F663-F56F-4FE6-9821-D64AB81588CA}"/>
                </a:ext>
              </a:extLst>
            </p:cNvPr>
            <p:cNvSpPr txBox="1"/>
            <p:nvPr/>
          </p:nvSpPr>
          <p:spPr>
            <a:xfrm>
              <a:off x="7807570" y="3367453"/>
              <a:ext cx="11286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x2 = value</a:t>
              </a:r>
            </a:p>
            <a:p>
              <a:r>
                <a:rPr lang="en-US" dirty="0"/>
                <a:t>y2 = value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3A03117-779C-4CB9-87F9-327E0BE0973A}"/>
                </a:ext>
              </a:extLst>
            </p:cNvPr>
            <p:cNvCxnSpPr>
              <a:cxnSpLocks/>
            </p:cNvCxnSpPr>
            <p:nvPr/>
          </p:nvCxnSpPr>
          <p:spPr>
            <a:xfrm>
              <a:off x="9309819" y="2474744"/>
              <a:ext cx="22218" cy="14114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49BD75D-2D77-4C91-ACD0-96953EB5250B}"/>
                </a:ext>
              </a:extLst>
            </p:cNvPr>
            <p:cNvSpPr txBox="1"/>
            <p:nvPr/>
          </p:nvSpPr>
          <p:spPr>
            <a:xfrm>
              <a:off x="9434071" y="2738806"/>
              <a:ext cx="13583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X12 = VALUE</a:t>
              </a:r>
              <a:br>
                <a:rPr lang="en-US" dirty="0"/>
              </a:br>
              <a:r>
                <a:rPr lang="en-US" dirty="0"/>
                <a:t>Y12 = VALUE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370B007-74C6-4289-A4BD-801ACE4BFD76}"/>
                </a:ext>
              </a:extLst>
            </p:cNvPr>
            <p:cNvSpPr txBox="1"/>
            <p:nvPr/>
          </p:nvSpPr>
          <p:spPr>
            <a:xfrm>
              <a:off x="9456289" y="2413464"/>
              <a:ext cx="777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Result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1C2CCE4-6BEA-4B24-98AD-A3AE061A0537}"/>
                </a:ext>
              </a:extLst>
            </p:cNvPr>
            <p:cNvSpPr txBox="1"/>
            <p:nvPr/>
          </p:nvSpPr>
          <p:spPr>
            <a:xfrm>
              <a:off x="8017350" y="1967109"/>
              <a:ext cx="2629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JUDUL ALAT/ NAMA ALAT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AEA5BD1-BA6A-4FF9-8A14-649A4E53917C}"/>
                </a:ext>
              </a:extLst>
            </p:cNvPr>
            <p:cNvSpPr txBox="1"/>
            <p:nvPr/>
          </p:nvSpPr>
          <p:spPr>
            <a:xfrm>
              <a:off x="7697745" y="2252759"/>
              <a:ext cx="561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CF62725-6B3E-40F5-B761-9380D8D49447}"/>
                </a:ext>
              </a:extLst>
            </p:cNvPr>
            <p:cNvSpPr txBox="1"/>
            <p:nvPr/>
          </p:nvSpPr>
          <p:spPr>
            <a:xfrm>
              <a:off x="9456289" y="3341147"/>
              <a:ext cx="778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Status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BE73F8F-BE22-4EE6-91BC-C2FD55C63E37}"/>
                </a:ext>
              </a:extLst>
            </p:cNvPr>
            <p:cNvSpPr txBox="1"/>
            <p:nvPr/>
          </p:nvSpPr>
          <p:spPr>
            <a:xfrm>
              <a:off x="7699971" y="3130033"/>
              <a:ext cx="886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Bottom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F7B418-758C-4600-B06D-5776A3ADED45}"/>
                </a:ext>
              </a:extLst>
            </p:cNvPr>
            <p:cNvSpPr txBox="1"/>
            <p:nvPr/>
          </p:nvSpPr>
          <p:spPr>
            <a:xfrm>
              <a:off x="9456289" y="3596151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Sejajar</a:t>
              </a:r>
              <a:endParaRPr lang="en-US" dirty="0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33C9D0FF-D023-4D57-97EC-6C67DD2BBE1B}"/>
              </a:ext>
            </a:extLst>
          </p:cNvPr>
          <p:cNvSpPr/>
          <p:nvPr/>
        </p:nvSpPr>
        <p:spPr>
          <a:xfrm>
            <a:off x="7485652" y="334162"/>
            <a:ext cx="1195755" cy="38118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D902884-60F1-455C-A086-A3384B217B4B}"/>
              </a:ext>
            </a:extLst>
          </p:cNvPr>
          <p:cNvSpPr txBox="1"/>
          <p:nvPr/>
        </p:nvSpPr>
        <p:spPr>
          <a:xfrm>
            <a:off x="7547030" y="3365399"/>
            <a:ext cx="232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Tamapak</a:t>
            </a:r>
            <a:r>
              <a:rPr lang="en-US" b="1" dirty="0"/>
              <a:t> </a:t>
            </a:r>
            <a:r>
              <a:rPr lang="en-US" b="1" dirty="0" err="1"/>
              <a:t>atas</a:t>
            </a:r>
            <a:endParaRPr lang="en-US" b="1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46A3CA-5BF7-4289-B192-F6C7BF7ABBF0}"/>
              </a:ext>
            </a:extLst>
          </p:cNvPr>
          <p:cNvSpPr/>
          <p:nvPr/>
        </p:nvSpPr>
        <p:spPr>
          <a:xfrm>
            <a:off x="6342065" y="2361318"/>
            <a:ext cx="2705220" cy="7686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BE8F16F-77A1-4F96-9232-67FEF6ED8A5D}"/>
              </a:ext>
            </a:extLst>
          </p:cNvPr>
          <p:cNvCxnSpPr>
            <a:cxnSpLocks/>
            <a:stCxn id="44" idx="1"/>
            <a:endCxn id="61" idx="1"/>
          </p:cNvCxnSpPr>
          <p:nvPr/>
        </p:nvCxnSpPr>
        <p:spPr>
          <a:xfrm rot="10800000">
            <a:off x="6342065" y="2745653"/>
            <a:ext cx="2868" cy="2381608"/>
          </a:xfrm>
          <a:prstGeom prst="bentConnector3">
            <a:avLst>
              <a:gd name="adj1" fmla="val 8070711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04933410-E21A-475F-A799-800FD305BAC0}"/>
              </a:ext>
            </a:extLst>
          </p:cNvPr>
          <p:cNvSpPr/>
          <p:nvPr/>
        </p:nvSpPr>
        <p:spPr>
          <a:xfrm>
            <a:off x="8492296" y="2609857"/>
            <a:ext cx="293162" cy="25318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18743A3-107B-47F9-9722-700D3A1BDF16}"/>
              </a:ext>
            </a:extLst>
          </p:cNvPr>
          <p:cNvSpPr txBox="1"/>
          <p:nvPr/>
        </p:nvSpPr>
        <p:spPr>
          <a:xfrm>
            <a:off x="8366008" y="2852893"/>
            <a:ext cx="68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cable</a:t>
            </a:r>
          </a:p>
        </p:txBody>
      </p:sp>
      <p:sp>
        <p:nvSpPr>
          <p:cNvPr id="71" name="Trapezoid 70">
            <a:extLst>
              <a:ext uri="{FF2B5EF4-FFF2-40B4-BE49-F238E27FC236}">
                <a16:creationId xmlns:a16="http://schemas.microsoft.com/office/drawing/2014/main" id="{9499DFB0-B6CE-49DF-9CAF-680CE7C2E8B8}"/>
              </a:ext>
            </a:extLst>
          </p:cNvPr>
          <p:cNvSpPr/>
          <p:nvPr/>
        </p:nvSpPr>
        <p:spPr>
          <a:xfrm>
            <a:off x="7593124" y="2656612"/>
            <a:ext cx="427128" cy="173195"/>
          </a:xfrm>
          <a:prstGeom prst="trapezoi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E5CCBCE-CDB4-47D9-B883-B3BBBBE6909B}"/>
              </a:ext>
            </a:extLst>
          </p:cNvPr>
          <p:cNvSpPr txBox="1"/>
          <p:nvPr/>
        </p:nvSpPr>
        <p:spPr>
          <a:xfrm>
            <a:off x="7323988" y="284967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Uploader</a:t>
            </a:r>
          </a:p>
        </p:txBody>
      </p:sp>
      <p:sp>
        <p:nvSpPr>
          <p:cNvPr id="73" name="Hexagon 72">
            <a:extLst>
              <a:ext uri="{FF2B5EF4-FFF2-40B4-BE49-F238E27FC236}">
                <a16:creationId xmlns:a16="http://schemas.microsoft.com/office/drawing/2014/main" id="{3E1D052B-5E50-46D2-A025-CE49CC47C573}"/>
              </a:ext>
            </a:extLst>
          </p:cNvPr>
          <p:cNvSpPr/>
          <p:nvPr/>
        </p:nvSpPr>
        <p:spPr>
          <a:xfrm>
            <a:off x="6641610" y="2637923"/>
            <a:ext cx="545981" cy="207553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B8EB850-20E1-44B5-8B01-5728D59EDE28}"/>
              </a:ext>
            </a:extLst>
          </p:cNvPr>
          <p:cNvSpPr txBox="1"/>
          <p:nvPr/>
        </p:nvSpPr>
        <p:spPr>
          <a:xfrm>
            <a:off x="6453173" y="2806821"/>
            <a:ext cx="920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Tipe</a:t>
            </a:r>
            <a:r>
              <a:rPr lang="en-US" dirty="0"/>
              <a:t> C</a:t>
            </a:r>
          </a:p>
          <a:p>
            <a:r>
              <a:rPr lang="en-US" dirty="0"/>
              <a:t>Charger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D491DB7-62AE-4125-893E-A21447601FC8}"/>
              </a:ext>
            </a:extLst>
          </p:cNvPr>
          <p:cNvSpPr/>
          <p:nvPr/>
        </p:nvSpPr>
        <p:spPr>
          <a:xfrm>
            <a:off x="6311863" y="1496420"/>
            <a:ext cx="2705220" cy="7686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96E1C89D-BE85-4C25-AF1A-2408BA27F64C}"/>
              </a:ext>
            </a:extLst>
          </p:cNvPr>
          <p:cNvCxnSpPr>
            <a:cxnSpLocks/>
            <a:stCxn id="44" idx="3"/>
            <a:endCxn id="75" idx="3"/>
          </p:cNvCxnSpPr>
          <p:nvPr/>
        </p:nvCxnSpPr>
        <p:spPr>
          <a:xfrm flipH="1" flipV="1">
            <a:off x="9017083" y="1880755"/>
            <a:ext cx="1394628" cy="3246506"/>
          </a:xfrm>
          <a:prstGeom prst="bentConnector3">
            <a:avLst>
              <a:gd name="adj1" fmla="val -52326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F44FD4C5-AC54-419A-A27E-165335090E4C}"/>
              </a:ext>
            </a:extLst>
          </p:cNvPr>
          <p:cNvSpPr/>
          <p:nvPr/>
        </p:nvSpPr>
        <p:spPr>
          <a:xfrm>
            <a:off x="7355057" y="1690331"/>
            <a:ext cx="725074" cy="30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24ECC50-62FB-4172-B59B-2B41B94B3814}"/>
              </a:ext>
            </a:extLst>
          </p:cNvPr>
          <p:cNvSpPr/>
          <p:nvPr/>
        </p:nvSpPr>
        <p:spPr>
          <a:xfrm>
            <a:off x="7446068" y="1748951"/>
            <a:ext cx="229458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EAF9490-22C0-46BA-94CC-2460DA7FC4E9}"/>
              </a:ext>
            </a:extLst>
          </p:cNvPr>
          <p:cNvSpPr txBox="1"/>
          <p:nvPr/>
        </p:nvSpPr>
        <p:spPr>
          <a:xfrm>
            <a:off x="7031926" y="1971575"/>
            <a:ext cx="144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 Switch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6FB231E-FCE3-4294-BC8F-7CF0BB26FA12}"/>
              </a:ext>
            </a:extLst>
          </p:cNvPr>
          <p:cNvSpPr txBox="1"/>
          <p:nvPr/>
        </p:nvSpPr>
        <p:spPr>
          <a:xfrm>
            <a:off x="7248569" y="1111744"/>
            <a:ext cx="232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Tamapak</a:t>
            </a:r>
            <a:r>
              <a:rPr lang="en-US" b="1" dirty="0"/>
              <a:t> </a:t>
            </a:r>
            <a:r>
              <a:rPr lang="en-US" b="1" dirty="0" err="1"/>
              <a:t>Samping</a:t>
            </a:r>
            <a:endParaRPr lang="en-US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E23A62D-E84C-4C17-A205-F118DCF1606C}"/>
              </a:ext>
            </a:extLst>
          </p:cNvPr>
          <p:cNvCxnSpPr>
            <a:cxnSpLocks/>
          </p:cNvCxnSpPr>
          <p:nvPr/>
        </p:nvCxnSpPr>
        <p:spPr>
          <a:xfrm flipV="1">
            <a:off x="8615877" y="2476103"/>
            <a:ext cx="924230" cy="2802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88FF312-B3C3-45C8-8CB5-EB105B371DAF}"/>
              </a:ext>
            </a:extLst>
          </p:cNvPr>
          <p:cNvSpPr txBox="1"/>
          <p:nvPr/>
        </p:nvSpPr>
        <p:spPr>
          <a:xfrm>
            <a:off x="9499451" y="2231055"/>
            <a:ext cx="1487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6-pin &gt; socket</a:t>
            </a:r>
          </a:p>
          <a:p>
            <a:r>
              <a:rPr lang="en-US" dirty="0"/>
              <a:t>Amphenol </a:t>
            </a:r>
          </a:p>
          <a:p>
            <a:r>
              <a:rPr lang="en-US" dirty="0"/>
              <a:t>RG 11</a:t>
            </a:r>
          </a:p>
        </p:txBody>
      </p:sp>
    </p:spTree>
    <p:extLst>
      <p:ext uri="{BB962C8B-B14F-4D97-AF65-F5344CB8AC3E}">
        <p14:creationId xmlns:p14="http://schemas.microsoft.com/office/powerpoint/2010/main" val="1661115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39744D-0F05-4335-81FA-0DE228206027}"/>
              </a:ext>
            </a:extLst>
          </p:cNvPr>
          <p:cNvSpPr/>
          <p:nvPr/>
        </p:nvSpPr>
        <p:spPr>
          <a:xfrm>
            <a:off x="131885" y="114300"/>
            <a:ext cx="3701562" cy="11166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Bill Of Material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C5AD44B-4C76-4B78-AC96-B74C39460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892403"/>
              </p:ext>
            </p:extLst>
          </p:nvPr>
        </p:nvGraphicFramePr>
        <p:xfrm>
          <a:off x="1982666" y="1230923"/>
          <a:ext cx="7820757" cy="5625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520">
                  <a:extLst>
                    <a:ext uri="{9D8B030D-6E8A-4147-A177-3AD203B41FA5}">
                      <a16:colId xmlns:a16="http://schemas.microsoft.com/office/drawing/2014/main" val="1715628371"/>
                    </a:ext>
                  </a:extLst>
                </a:gridCol>
                <a:gridCol w="3121269">
                  <a:extLst>
                    <a:ext uri="{9D8B030D-6E8A-4147-A177-3AD203B41FA5}">
                      <a16:colId xmlns:a16="http://schemas.microsoft.com/office/drawing/2014/main" val="1518087469"/>
                    </a:ext>
                  </a:extLst>
                </a:gridCol>
                <a:gridCol w="1397977">
                  <a:extLst>
                    <a:ext uri="{9D8B030D-6E8A-4147-A177-3AD203B41FA5}">
                      <a16:colId xmlns:a16="http://schemas.microsoft.com/office/drawing/2014/main" val="4116222287"/>
                    </a:ext>
                  </a:extLst>
                </a:gridCol>
                <a:gridCol w="1187840">
                  <a:extLst>
                    <a:ext uri="{9D8B030D-6E8A-4147-A177-3AD203B41FA5}">
                      <a16:colId xmlns:a16="http://schemas.microsoft.com/office/drawing/2014/main" val="1516429308"/>
                    </a:ext>
                  </a:extLst>
                </a:gridCol>
                <a:gridCol w="1564151">
                  <a:extLst>
                    <a:ext uri="{9D8B030D-6E8A-4147-A177-3AD203B41FA5}">
                      <a16:colId xmlns:a16="http://schemas.microsoft.com/office/drawing/2014/main" val="2446517863"/>
                    </a:ext>
                  </a:extLst>
                </a:gridCol>
              </a:tblGrid>
              <a:tr h="659391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Komponen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Jumlah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796390"/>
                  </a:ext>
                </a:extLst>
              </a:tr>
              <a:tr h="382028">
                <a:tc>
                  <a:txBody>
                    <a:bodyPr/>
                    <a:lstStyle/>
                    <a:p>
                      <a:r>
                        <a:rPr lang="en-US" dirty="0"/>
                        <a:t>1.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Charger TP405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881380"/>
                  </a:ext>
                </a:extLst>
              </a:tr>
              <a:tr h="382028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Baterai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Lipo</a:t>
                      </a:r>
                      <a:r>
                        <a:rPr lang="en-US" dirty="0"/>
                        <a:t> 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143070"/>
                  </a:ext>
                </a:extLst>
              </a:tr>
              <a:tr h="382028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Slide Switch SPDT / SPST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878060"/>
                  </a:ext>
                </a:extLst>
              </a:tr>
              <a:tr h="382028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Tentacle Wrap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760050"/>
                  </a:ext>
                </a:extLst>
              </a:tr>
              <a:tr h="382028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Cetak</a:t>
                      </a:r>
                      <a:r>
                        <a:rPr lang="en-US" dirty="0"/>
                        <a:t> PCB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33106"/>
                  </a:ext>
                </a:extLst>
              </a:tr>
              <a:tr h="382028">
                <a:tc>
                  <a:txBody>
                    <a:bodyPr/>
                    <a:lstStyle/>
                    <a:p>
                      <a:r>
                        <a:rPr lang="en-US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Connector 8p8c rj45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786781"/>
                  </a:ext>
                </a:extLst>
              </a:tr>
              <a:tr h="382028">
                <a:tc>
                  <a:txBody>
                    <a:bodyPr/>
                    <a:lstStyle/>
                    <a:p>
                      <a:r>
                        <a:rPr lang="en-US" dirty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02843"/>
                  </a:ext>
                </a:extLst>
              </a:tr>
              <a:tr h="382028">
                <a:tc>
                  <a:txBody>
                    <a:bodyPr/>
                    <a:lstStyle/>
                    <a:p>
                      <a:r>
                        <a:rPr lang="en-US" dirty="0"/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Cetak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Akrilik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155548"/>
                  </a:ext>
                </a:extLst>
              </a:tr>
              <a:tr h="382028">
                <a:tc>
                  <a:txBody>
                    <a:bodyPr/>
                    <a:lstStyle/>
                    <a:p>
                      <a:r>
                        <a:rPr lang="en-US" dirty="0"/>
                        <a:t>9.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Komponen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Elektronika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862376"/>
                  </a:ext>
                </a:extLst>
              </a:tr>
              <a:tr h="382028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513529"/>
                  </a:ext>
                </a:extLst>
              </a:tr>
              <a:tr h="382028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Arduino Uno v123 32mhz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116586"/>
                  </a:ext>
                </a:extLst>
              </a:tr>
              <a:tr h="382028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Mur </a:t>
                      </a:r>
                      <a:r>
                        <a:rPr lang="en-US" dirty="0" err="1"/>
                        <a:t>baut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494173"/>
                  </a:ext>
                </a:extLst>
              </a:tr>
              <a:tr h="3820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Total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44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003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394901-729B-47EC-A020-E851EDE860B6}"/>
              </a:ext>
            </a:extLst>
          </p:cNvPr>
          <p:cNvSpPr/>
          <p:nvPr/>
        </p:nvSpPr>
        <p:spPr>
          <a:xfrm>
            <a:off x="131885" y="114300"/>
            <a:ext cx="3701562" cy="11166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>
                <a:solidFill>
                  <a:schemeClr val="tx1"/>
                </a:solidFill>
              </a:rPr>
              <a:t>Estimasi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Biaya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A49B38-FE26-4F8F-BA03-6B6528169607}"/>
              </a:ext>
            </a:extLst>
          </p:cNvPr>
          <p:cNvSpPr txBox="1"/>
          <p:nvPr/>
        </p:nvSpPr>
        <p:spPr>
          <a:xfrm>
            <a:off x="3956539" y="1951672"/>
            <a:ext cx="25066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700 </a:t>
            </a:r>
            <a:r>
              <a:rPr lang="en-US" dirty="0" err="1"/>
              <a:t>ribu</a:t>
            </a:r>
            <a:endParaRPr lang="en-US" dirty="0"/>
          </a:p>
          <a:p>
            <a:r>
              <a:rPr lang="en-US" dirty="0"/>
              <a:t>Desain PCB 200 </a:t>
            </a:r>
            <a:r>
              <a:rPr lang="en-US" dirty="0" err="1"/>
              <a:t>ribu</a:t>
            </a:r>
            <a:endParaRPr lang="en-US" dirty="0"/>
          </a:p>
          <a:p>
            <a:r>
              <a:rPr lang="en-US" dirty="0" err="1"/>
              <a:t>Prototipe</a:t>
            </a:r>
            <a:r>
              <a:rPr lang="en-US" dirty="0"/>
              <a:t> 200 </a:t>
            </a:r>
            <a:r>
              <a:rPr lang="en-US" dirty="0" err="1"/>
              <a:t>ribu</a:t>
            </a:r>
            <a:endParaRPr lang="en-US" dirty="0"/>
          </a:p>
          <a:p>
            <a:r>
              <a:rPr lang="en-US" dirty="0"/>
              <a:t>Desain </a:t>
            </a:r>
            <a:r>
              <a:rPr lang="en-US" dirty="0" err="1"/>
              <a:t>Mekanik</a:t>
            </a:r>
            <a:r>
              <a:rPr lang="en-US" dirty="0"/>
              <a:t> 200 </a:t>
            </a:r>
            <a:r>
              <a:rPr lang="en-US" dirty="0" err="1"/>
              <a:t>ribu</a:t>
            </a:r>
            <a:endParaRPr lang="en-US" dirty="0"/>
          </a:p>
          <a:p>
            <a:r>
              <a:rPr lang="en-US" dirty="0"/>
              <a:t>Total 1.300.000</a:t>
            </a:r>
          </a:p>
        </p:txBody>
      </p:sp>
    </p:spTree>
    <p:extLst>
      <p:ext uri="{BB962C8B-B14F-4D97-AF65-F5344CB8AC3E}">
        <p14:creationId xmlns:p14="http://schemas.microsoft.com/office/powerpoint/2010/main" val="1606259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256</Words>
  <Application>Microsoft Office PowerPoint</Application>
  <PresentationFormat>Widescreen</PresentationFormat>
  <Paragraphs>133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 GYROSCOPE SINAR X PESAWAT RADIOGRAFI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GYROSCOPE SINAR X PESAWAT RADIOGRAFI </dc:title>
  <dc:creator>fahmi masheroit</dc:creator>
  <cp:lastModifiedBy>fahmi masheroit</cp:lastModifiedBy>
  <cp:revision>4</cp:revision>
  <dcterms:created xsi:type="dcterms:W3CDTF">2021-08-06T07:46:16Z</dcterms:created>
  <dcterms:modified xsi:type="dcterms:W3CDTF">2021-08-17T04:39:01Z</dcterms:modified>
</cp:coreProperties>
</file>