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5" r:id="rId33"/>
    <p:sldId id="336" r:id="rId34"/>
    <p:sldId id="337" r:id="rId35"/>
    <p:sldId id="334" r:id="rId36"/>
    <p:sldId id="350" r:id="rId37"/>
    <p:sldId id="351" r:id="rId38"/>
    <p:sldId id="338" r:id="rId39"/>
    <p:sldId id="339" r:id="rId40"/>
    <p:sldId id="352" r:id="rId41"/>
    <p:sldId id="353" r:id="rId42"/>
    <p:sldId id="354" r:id="rId43"/>
    <p:sldId id="355" r:id="rId44"/>
    <p:sldId id="356" r:id="rId45"/>
    <p:sldId id="340" r:id="rId46"/>
    <p:sldId id="357" r:id="rId47"/>
    <p:sldId id="358" r:id="rId48"/>
    <p:sldId id="35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559"/>
    <a:srgbClr val="1E4E54"/>
    <a:srgbClr val="10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20.2.2016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Модерно банково управление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bank management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5228143"/>
            <a:ext cx="15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Екип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9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време за разрешаване на задачи</a:t>
            </a:r>
            <a:endParaRPr lang="en-GB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27" y="1586960"/>
            <a:ext cx="7766244" cy="50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10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Обща статистика на задачите</a:t>
            </a:r>
            <a:endParaRPr lang="en-GB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78" y="1586960"/>
            <a:ext cx="8063392" cy="48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Адриан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5" y="1709668"/>
            <a:ext cx="10813041" cy="47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12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Борислав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3" y="1614256"/>
            <a:ext cx="10319672" cy="49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13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Калоян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7" y="1668681"/>
            <a:ext cx="10297077" cy="49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1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1" y="1683187"/>
            <a:ext cx="10291094" cy="48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2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86960"/>
            <a:ext cx="10387475" cy="49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3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" y="1648515"/>
            <a:ext cx="10349456" cy="46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Серджан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853248"/>
            <a:ext cx="10387474" cy="40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План за разработка на софтуерния продукт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1.2 - </a:t>
            </a:r>
            <a:r>
              <a:rPr lang="en-US" dirty="0"/>
              <a:t>29.01.2016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46111" y="2120565"/>
            <a:ext cx="1090717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 smtClean="0"/>
              <a:t>Голяма част от информацията в документа е вече разгледана. </a:t>
            </a:r>
          </a:p>
          <a:p>
            <a:r>
              <a:rPr lang="bg-BG" sz="2600" dirty="0" smtClean="0"/>
              <a:t>Обзор на проекта</a:t>
            </a:r>
          </a:p>
          <a:p>
            <a:r>
              <a:rPr lang="bg-BG" sz="2600" dirty="0" smtClean="0"/>
              <a:t>Организация на проекта</a:t>
            </a:r>
          </a:p>
          <a:p>
            <a:r>
              <a:rPr lang="bg-BG" sz="2600" dirty="0" smtClean="0"/>
              <a:t>Процес на управление</a:t>
            </a:r>
          </a:p>
          <a:p>
            <a:r>
              <a:rPr lang="bg-BG" sz="2600" dirty="0" smtClean="0"/>
              <a:t>Технически планове</a:t>
            </a:r>
          </a:p>
        </p:txBody>
      </p:sp>
    </p:spTree>
    <p:extLst>
      <p:ext uri="{BB962C8B-B14F-4D97-AF65-F5344CB8AC3E}">
        <p14:creationId xmlns:p14="http://schemas.microsoft.com/office/powerpoint/2010/main" val="235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проекта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88" y="1853248"/>
            <a:ext cx="1032570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/>
              <a:t>Разработваната система </a:t>
            </a:r>
            <a:r>
              <a:rPr lang="bg-BG" sz="2600" dirty="0" smtClean="0"/>
              <a:t>е </a:t>
            </a:r>
            <a:r>
              <a:rPr lang="bg-BG" sz="2600" dirty="0"/>
              <a:t>единна банкова система за управление на всички процеси протичащи в </a:t>
            </a:r>
            <a:r>
              <a:rPr lang="bg-BG" sz="2600" dirty="0" smtClean="0"/>
              <a:t>една банка. Модерно банково управление (</a:t>
            </a:r>
            <a:r>
              <a:rPr lang="en-US" sz="2600" dirty="0" smtClean="0"/>
              <a:t>Advanced Bank Management – </a:t>
            </a:r>
            <a:r>
              <a:rPr lang="bg-BG" sz="2600" dirty="0" smtClean="0"/>
              <a:t>ABM</a:t>
            </a:r>
            <a:r>
              <a:rPr lang="en-US" sz="2600" dirty="0" smtClean="0"/>
              <a:t>) </a:t>
            </a:r>
            <a:r>
              <a:rPr lang="bg-BG" sz="2600" dirty="0" smtClean="0"/>
              <a:t>е банкова </a:t>
            </a:r>
            <a:r>
              <a:rPr lang="bg-BG" sz="2600" dirty="0"/>
              <a:t>информационна </a:t>
            </a:r>
            <a:r>
              <a:rPr lang="bg-BG" sz="2600" dirty="0" smtClean="0"/>
              <a:t>система, която </a:t>
            </a:r>
            <a:r>
              <a:rPr lang="bg-BG" sz="2600" dirty="0"/>
              <a:t>представлява съвкупност от софтуерни продукти управлявани от единно ядро. Нейната цел е осигуряването на сигурна и надеждна среда за работа с банковите активи, в и извън страната.</a:t>
            </a:r>
            <a:endParaRPr lang="en-GB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0611852" y="4527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560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19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</a:t>
            </a:r>
            <a:r>
              <a:rPr lang="bg-BG" dirty="0" smtClean="0"/>
              <a:t>- </a:t>
            </a:r>
            <a:r>
              <a:rPr lang="bg-BG" dirty="0" smtClean="0"/>
              <a:t>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622415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Целеви показатели за качество</a:t>
            </a:r>
            <a:endParaRPr lang="en-GB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10888" y="2125715"/>
            <a:ext cx="9947564" cy="4524467"/>
          </a:xfrm>
        </p:spPr>
        <p:txBody>
          <a:bodyPr>
            <a:normAutofit lnSpcReduction="10000"/>
          </a:bodyPr>
          <a:lstStyle/>
          <a:p>
            <a:pPr lvl="0"/>
            <a:r>
              <a:rPr lang="bg-BG" dirty="0"/>
              <a:t>„Използваемост”:</a:t>
            </a:r>
            <a:endParaRPr lang="en-US" dirty="0"/>
          </a:p>
          <a:p>
            <a:pPr lvl="1"/>
            <a:r>
              <a:rPr lang="bg-BG" dirty="0"/>
              <a:t>Уеб модула на системата трябва да работи без проблемно с повечето модерни браузери.</a:t>
            </a:r>
            <a:endParaRPr lang="en-US" dirty="0"/>
          </a:p>
          <a:p>
            <a:pPr lvl="0"/>
            <a:r>
              <a:rPr lang="bg-BG" dirty="0"/>
              <a:t> „Надеждност</a:t>
            </a:r>
            <a:r>
              <a:rPr lang="bg-BG" dirty="0" smtClean="0"/>
              <a:t>”:</a:t>
            </a:r>
            <a:endParaRPr lang="en-US" dirty="0"/>
          </a:p>
          <a:p>
            <a:pPr lvl="1"/>
            <a:r>
              <a:rPr lang="bg-BG" dirty="0"/>
              <a:t>За намаляване на шанса системата да остане без достъп до интернет, поради аварии и други причини, системата е подсигурена от 3 интернет доставчика.</a:t>
            </a:r>
            <a:endParaRPr lang="en-US" dirty="0"/>
          </a:p>
          <a:p>
            <a:pPr lvl="1"/>
            <a:r>
              <a:rPr lang="bg-BG" dirty="0"/>
              <a:t>Време за възстановяване на системата в случай на установяване на повреда, системата поддържа възстановяване до най-много един час. </a:t>
            </a:r>
            <a:endParaRPr lang="en-US" dirty="0"/>
          </a:p>
          <a:p>
            <a:pPr lvl="1"/>
            <a:r>
              <a:rPr lang="bg-BG" dirty="0"/>
              <a:t>Информацията в системата се архивира автоматично всеки ден в 00:00 (</a:t>
            </a:r>
            <a:r>
              <a:rPr lang="en-US" dirty="0"/>
              <a:t>GMT).</a:t>
            </a:r>
          </a:p>
          <a:p>
            <a:pPr lvl="0"/>
            <a:r>
              <a:rPr lang="bg-BG" dirty="0"/>
              <a:t>„Изпълнение и поддръжка”:</a:t>
            </a:r>
            <a:endParaRPr lang="en-US" dirty="0"/>
          </a:p>
          <a:p>
            <a:pPr lvl="1"/>
            <a:r>
              <a:rPr lang="bg-BG" dirty="0"/>
              <a:t>Системата трябва да поддържа едновременна работа на около 500 000 потребители. (клиенти и служители общо).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20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</a:t>
            </a:r>
            <a:r>
              <a:rPr lang="bg-BG" dirty="0" smtClean="0"/>
              <a:t>- </a:t>
            </a:r>
            <a:r>
              <a:rPr lang="bg-BG" dirty="0" smtClean="0"/>
              <a:t>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46111" y="1622415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Стандарти и насоки</a:t>
            </a:r>
            <a:endParaRPr lang="en-GB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57928" y="2288813"/>
            <a:ext cx="9403742" cy="3668642"/>
          </a:xfrm>
        </p:spPr>
        <p:txBody>
          <a:bodyPr/>
          <a:lstStyle/>
          <a:p>
            <a:pPr lvl="0"/>
            <a:r>
              <a:rPr lang="en-US" dirty="0"/>
              <a:t>Javadoc</a:t>
            </a:r>
            <a:r>
              <a:rPr lang="ru-RU" dirty="0"/>
              <a:t> – конвенция </a:t>
            </a:r>
            <a:r>
              <a:rPr lang="bg-BG" dirty="0"/>
              <a:t>на Oracle Corporation за генериране на API документация в </a:t>
            </a:r>
            <a:r>
              <a:rPr lang="en-US" dirty="0"/>
              <a:t>HTML</a:t>
            </a:r>
            <a:r>
              <a:rPr lang="ru-RU" dirty="0"/>
              <a:t> формат от </a:t>
            </a:r>
            <a:r>
              <a:rPr lang="en-US" dirty="0"/>
              <a:t>Java</a:t>
            </a:r>
            <a:r>
              <a:rPr lang="ru-RU" dirty="0"/>
              <a:t> сорс код;</a:t>
            </a:r>
            <a:endParaRPr lang="en-US" dirty="0"/>
          </a:p>
          <a:p>
            <a:pPr lvl="0"/>
            <a:r>
              <a:rPr lang="en-US" dirty="0"/>
              <a:t>UML</a:t>
            </a:r>
            <a:r>
              <a:rPr lang="ru-RU" dirty="0"/>
              <a:t> – </a:t>
            </a:r>
            <a:r>
              <a:rPr lang="bg-BG" dirty="0"/>
              <a:t>стандартизиран език с общо приложение за моделиране в областта на софтуерното инженерство. Включва набор от графични техники за създаване на диаграми в обектно-ориентираните софтуерни системи.</a:t>
            </a:r>
            <a:endParaRPr lang="en-US" dirty="0"/>
          </a:p>
          <a:p>
            <a:r>
              <a:rPr lang="en-US" dirty="0"/>
              <a:t>BPMN</a:t>
            </a:r>
            <a:r>
              <a:rPr lang="ru-RU" dirty="0"/>
              <a:t> </a:t>
            </a:r>
            <a:r>
              <a:rPr lang="en-US" dirty="0" smtClean="0"/>
              <a:t>2 </a:t>
            </a:r>
            <a:r>
              <a:rPr lang="ru-RU" dirty="0" smtClean="0"/>
              <a:t>– </a:t>
            </a:r>
            <a:r>
              <a:rPr lang="bg-BG" dirty="0"/>
              <a:t>графично представяне на бизнес процеси в модела на бизнес процесите;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</a:t>
            </a:r>
            <a:r>
              <a:rPr lang="bg-BG" dirty="0" smtClean="0"/>
              <a:t>- </a:t>
            </a:r>
            <a:r>
              <a:rPr lang="bg-BG" dirty="0" smtClean="0"/>
              <a:t>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22415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Инструменти, техники и методологии</a:t>
            </a:r>
            <a:endParaRPr lang="en-GB" sz="2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43090" y="2330301"/>
            <a:ext cx="9107744" cy="4081196"/>
          </a:xfrm>
        </p:spPr>
        <p:txBody>
          <a:bodyPr/>
          <a:lstStyle/>
          <a:p>
            <a:r>
              <a:rPr lang="en-US" dirty="0" smtClean="0"/>
              <a:t>RUP </a:t>
            </a:r>
            <a:r>
              <a:rPr lang="en-US" dirty="0"/>
              <a:t>(Rational Unified Process) – </a:t>
            </a:r>
            <a:r>
              <a:rPr lang="en-US" dirty="0" err="1"/>
              <a:t>стандарт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големи</a:t>
            </a:r>
            <a:r>
              <a:rPr lang="en-US" dirty="0"/>
              <a:t> </a:t>
            </a:r>
            <a:r>
              <a:rPr lang="en-US" dirty="0" err="1"/>
              <a:t>софтуерни</a:t>
            </a:r>
            <a:r>
              <a:rPr lang="en-US" dirty="0"/>
              <a:t> </a:t>
            </a:r>
            <a:r>
              <a:rPr lang="en-US" dirty="0" err="1"/>
              <a:t>проекти</a:t>
            </a:r>
            <a:r>
              <a:rPr lang="en-US" dirty="0"/>
              <a:t>. </a:t>
            </a:r>
          </a:p>
          <a:p>
            <a:r>
              <a:rPr lang="en-US" dirty="0"/>
              <a:t>JIRA – </a:t>
            </a:r>
            <a:r>
              <a:rPr lang="en-US" dirty="0" err="1"/>
              <a:t>среда</a:t>
            </a:r>
            <a:r>
              <a:rPr lang="en-US" dirty="0"/>
              <a:t>, </a:t>
            </a:r>
            <a:r>
              <a:rPr lang="en-US" dirty="0" err="1"/>
              <a:t>съдържаща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инструменти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спомагат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разработката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софтуерния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и </a:t>
            </a:r>
            <a:r>
              <a:rPr lang="en-US" dirty="0" err="1"/>
              <a:t>проследяване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.</a:t>
            </a:r>
          </a:p>
          <a:p>
            <a:r>
              <a:rPr lang="en-US" dirty="0"/>
              <a:t>ECLIPSE – </a:t>
            </a:r>
            <a:r>
              <a:rPr lang="en-US" dirty="0" err="1"/>
              <a:t>среда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.</a:t>
            </a:r>
          </a:p>
          <a:p>
            <a:r>
              <a:rPr lang="en-US" dirty="0"/>
              <a:t>GIT – </a:t>
            </a:r>
            <a:r>
              <a:rPr lang="bg-BG" dirty="0"/>
              <a:t>среда за паралелна работа по документи и програми, синхронизираща работата на всички членове на екипа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22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Списък на рисковете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46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23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Конвенции за писане на код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/>
              <a:t>1.0</a:t>
            </a:r>
            <a:r>
              <a:rPr lang="bg-BG" dirty="0" smtClean="0"/>
              <a:t> </a:t>
            </a:r>
            <a:r>
              <a:rPr lang="bg-BG" dirty="0" smtClean="0"/>
              <a:t>- </a:t>
            </a:r>
            <a:r>
              <a:rPr lang="en-US" dirty="0"/>
              <a:t>1</a:t>
            </a:r>
            <a:r>
              <a:rPr lang="bg-BG" dirty="0"/>
              <a:t>7</a:t>
            </a:r>
            <a:r>
              <a:rPr lang="en-US" dirty="0"/>
              <a:t>.12.2015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9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Речник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4</a:t>
            </a:r>
            <a:r>
              <a:rPr lang="bg-BG" dirty="0" smtClean="0"/>
              <a:t> – </a:t>
            </a:r>
            <a:r>
              <a:rPr lang="bg-BG" dirty="0" smtClean="0"/>
              <a:t>07.02.2016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Спецификация на софтуерните изисквания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3</a:t>
            </a:r>
            <a:r>
              <a:rPr lang="bg-BG" dirty="0" smtClean="0"/>
              <a:t> – </a:t>
            </a:r>
            <a:r>
              <a:rPr lang="bg-BG" dirty="0" smtClean="0"/>
              <a:t>03.12.2015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4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– Обща схема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</a:t>
            </a:r>
            <a:r>
              <a:rPr lang="bg-BG" dirty="0" smtClean="0"/>
              <a:t>09.01.2016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41" y="1583892"/>
            <a:ext cx="7950187" cy="508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27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804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- продукционна </a:t>
            </a:r>
            <a:r>
              <a:rPr lang="ru-RU" sz="2000" dirty="0"/>
              <a:t>среда</a:t>
            </a:r>
            <a:endParaRPr lang="en-GB" sz="2000" dirty="0"/>
          </a:p>
          <a:p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</a:t>
            </a:r>
            <a:r>
              <a:rPr lang="bg-BG" dirty="0" smtClean="0"/>
              <a:t>09.01.2016</a:t>
            </a:r>
            <a:endParaRPr lang="en-GB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1611602"/>
            <a:ext cx="7800110" cy="5080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6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- среда </a:t>
            </a:r>
            <a:r>
              <a:rPr lang="ru-RU" sz="2000" dirty="0"/>
              <a:t>за разработка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</a:t>
            </a:r>
            <a:r>
              <a:rPr lang="bg-BG" dirty="0" smtClean="0"/>
              <a:t>09.01.2016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3892"/>
            <a:ext cx="8194325" cy="5015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Представяне на екипа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87815"/>
              </p:ext>
            </p:extLst>
          </p:nvPr>
        </p:nvGraphicFramePr>
        <p:xfrm>
          <a:off x="646111" y="1285331"/>
          <a:ext cx="9965741" cy="51528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2648">
                  <a:extLst>
                    <a:ext uri="{9D8B030D-6E8A-4147-A177-3AD203B41FA5}">
                      <a16:colId xmlns:a16="http://schemas.microsoft.com/office/drawing/2014/main" val="3617175486"/>
                    </a:ext>
                  </a:extLst>
                </a:gridCol>
                <a:gridCol w="2490088">
                  <a:extLst>
                    <a:ext uri="{9D8B030D-6E8A-4147-A177-3AD203B41FA5}">
                      <a16:colId xmlns:a16="http://schemas.microsoft.com/office/drawing/2014/main" val="679351880"/>
                    </a:ext>
                  </a:extLst>
                </a:gridCol>
                <a:gridCol w="2960533">
                  <a:extLst>
                    <a:ext uri="{9D8B030D-6E8A-4147-A177-3AD203B41FA5}">
                      <a16:colId xmlns:a16="http://schemas.microsoft.com/office/drawing/2014/main" val="4286978290"/>
                    </a:ext>
                  </a:extLst>
                </a:gridCol>
                <a:gridCol w="4072472">
                  <a:extLst>
                    <a:ext uri="{9D8B030D-6E8A-4147-A177-3AD203B41FA5}">
                      <a16:colId xmlns:a16="http://schemas.microsoft.com/office/drawing/2014/main" val="3959905453"/>
                    </a:ext>
                  </a:extLst>
                </a:gridCol>
              </a:tblGrid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Роли: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2115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Име: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Основни: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Второстепенни: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0603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Мартин Абрашев (с)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Project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Requirements Specifier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730214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Deployment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37499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Unit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374825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Борислав Дечев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Business-Process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Implementer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933408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Quality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Test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303516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Change Control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199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77970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Серджан Ахмедов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Database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System Administrator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3680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System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Technical Writer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355112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Functional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05263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Калоян Гецов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Requirements Specifier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Software Architect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49106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Implementer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15217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Test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42062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Unit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01712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ln>
                            <a:noFill/>
                          </a:ln>
                          <a:effectLst/>
                        </a:rPr>
                        <a:t>Адриан Данаилов</a:t>
                      </a:r>
                      <a:endParaRPr lang="bg-BG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Functional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3874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User-Interface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771401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Technical Writer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75927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/>
              <a:t>2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738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29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Визия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3</a:t>
            </a:r>
            <a:r>
              <a:rPr lang="bg-BG" dirty="0" smtClean="0"/>
              <a:t> – </a:t>
            </a:r>
            <a:r>
              <a:rPr lang="bg-BG" dirty="0" smtClean="0"/>
              <a:t>10.01.2016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30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 – обща диаграма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2.0 – 29</a:t>
            </a:r>
            <a:r>
              <a:rPr lang="bg-BG" dirty="0" smtClean="0"/>
              <a:t>.01.2016</a:t>
            </a:r>
            <a:endParaRPr lang="en-GB" dirty="0"/>
          </a:p>
        </p:txBody>
      </p:sp>
      <p:pic>
        <p:nvPicPr>
          <p:cNvPr id="10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517" y="1586960"/>
            <a:ext cx="8254644" cy="50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Управление на кредити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2.0 – 29</a:t>
            </a:r>
            <a:r>
              <a:rPr lang="bg-BG" dirty="0" smtClean="0"/>
              <a:t>.01.2016</a:t>
            </a:r>
            <a:endParaRPr lang="en-GB" dirty="0"/>
          </a:p>
        </p:txBody>
      </p:sp>
      <p:pic>
        <p:nvPicPr>
          <p:cNvPr id="10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76" y="1586960"/>
            <a:ext cx="8579776" cy="50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95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32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Изплащане на кредит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2.0 – 29</a:t>
            </a:r>
            <a:r>
              <a:rPr lang="bg-BG" dirty="0" smtClean="0"/>
              <a:t>.01.2016</a:t>
            </a:r>
            <a:endParaRPr lang="en-GB" dirty="0"/>
          </a:p>
        </p:txBody>
      </p:sp>
      <p:pic>
        <p:nvPicPr>
          <p:cNvPr id="15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899" y="1623956"/>
            <a:ext cx="7453847" cy="50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33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Модел на данните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1.1</a:t>
            </a:r>
            <a:r>
              <a:rPr lang="bg-BG" dirty="0" smtClean="0"/>
              <a:t> – 12</a:t>
            </a:r>
            <a:r>
              <a:rPr lang="bg-BG" dirty="0" smtClean="0"/>
              <a:t>.02.2016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177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1.6</a:t>
            </a:r>
            <a:r>
              <a:rPr lang="bg-BG" dirty="0" smtClean="0"/>
              <a:t> – 13</a:t>
            </a:r>
            <a:r>
              <a:rPr lang="bg-BG" dirty="0" smtClean="0"/>
              <a:t>.02.2016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20" y="1614493"/>
            <a:ext cx="7715569" cy="5160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Функционален поглед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57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1.6</a:t>
            </a:r>
            <a:r>
              <a:rPr lang="bg-BG" dirty="0" smtClean="0"/>
              <a:t> – 13</a:t>
            </a:r>
            <a:r>
              <a:rPr lang="bg-BG" dirty="0" smtClean="0"/>
              <a:t>.02.2016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Интеграционен поглед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73" y="1586960"/>
            <a:ext cx="7980735" cy="508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616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1.6</a:t>
            </a:r>
            <a:r>
              <a:rPr lang="bg-BG" dirty="0" smtClean="0"/>
              <a:t> – 13</a:t>
            </a:r>
            <a:r>
              <a:rPr lang="bg-BG" dirty="0" smtClean="0"/>
              <a:t>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Имплементационен поглед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14" y="1710603"/>
            <a:ext cx="7959551" cy="491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5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Модел на потребителските случаи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1.1</a:t>
            </a:r>
            <a:r>
              <a:rPr lang="bg-BG" dirty="0" smtClean="0"/>
              <a:t> – 15</a:t>
            </a:r>
            <a:r>
              <a:rPr lang="bg-BG" dirty="0" smtClean="0"/>
              <a:t>.02.2016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573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1.4</a:t>
            </a:r>
            <a:r>
              <a:rPr lang="bg-BG" dirty="0" smtClean="0"/>
              <a:t> – 17</a:t>
            </a:r>
            <a:r>
              <a:rPr lang="bg-BG" dirty="0" smtClean="0"/>
              <a:t>.02.2016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1986" y="1853248"/>
            <a:ext cx="9358848" cy="4195481"/>
          </a:xfrm>
        </p:spPr>
        <p:txBody>
          <a:bodyPr>
            <a:normAutofit/>
          </a:bodyPr>
          <a:lstStyle/>
          <a:p>
            <a:pPr marL="342900" lvl="2" indent="-342900"/>
            <a:r>
              <a:rPr lang="bg-BG" sz="2400" i="1" smtClean="0"/>
              <a:t>Използвани дизайн шаблони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Singleton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Factory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Prototype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Chain of responsibility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Command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Оbserver</a:t>
            </a:r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96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Изпълнение на проекта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111" y="1152983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План на фазите</a:t>
            </a:r>
            <a:endParaRPr lang="en-GB" sz="20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6459"/>
              </p:ext>
            </p:extLst>
          </p:nvPr>
        </p:nvGraphicFramePr>
        <p:xfrm>
          <a:off x="646112" y="1801504"/>
          <a:ext cx="10323530" cy="4205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294">
                  <a:extLst>
                    <a:ext uri="{9D8B030D-6E8A-4147-A177-3AD203B41FA5}">
                      <a16:colId xmlns:a16="http://schemas.microsoft.com/office/drawing/2014/main" val="1092582903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3260582756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val="3701042280"/>
                    </a:ext>
                  </a:extLst>
                </a:gridCol>
                <a:gridCol w="2322794">
                  <a:extLst>
                    <a:ext uri="{9D8B030D-6E8A-4147-A177-3AD203B41FA5}">
                      <a16:colId xmlns:a16="http://schemas.microsoft.com/office/drawing/2014/main" val="1311304081"/>
                    </a:ext>
                  </a:extLst>
                </a:gridCol>
              </a:tblGrid>
              <a:tr h="709830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Фази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Итерации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Продължителност в седмици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Дата на предаване на итерация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93548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Планиране (Inception)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4.12.2015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193536"/>
                  </a:ext>
                </a:extLst>
              </a:tr>
              <a:tr h="388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Детайлизиране(Elaboration)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10.1.2016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3134458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29.1.2016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097674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14.2.2016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701460"/>
                  </a:ext>
                </a:extLst>
              </a:tr>
              <a:tr h="38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Изграждане(Construction)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27.3.2016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9527888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24.4.2016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542689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22.5.2016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979547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12.6.2016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823135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Предаване(Transition)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19.6.2016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372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Обектна диаграма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1.4</a:t>
            </a:r>
            <a:r>
              <a:rPr lang="bg-BG" dirty="0" smtClean="0"/>
              <a:t> – 17</a:t>
            </a:r>
            <a:r>
              <a:rPr lang="bg-BG" dirty="0" smtClean="0"/>
              <a:t>.02.2016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9" y="1648515"/>
            <a:ext cx="11615739" cy="49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1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1.4</a:t>
            </a:r>
            <a:r>
              <a:rPr lang="bg-BG" dirty="0" smtClean="0"/>
              <a:t> – 17</a:t>
            </a:r>
            <a:r>
              <a:rPr lang="bg-BG" dirty="0" smtClean="0"/>
              <a:t>.02.2016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2639"/>
            <a:ext cx="10541854" cy="453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6111" y="1617060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Опростен концептуален модел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2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1.4</a:t>
            </a:r>
            <a:r>
              <a:rPr lang="bg-BG" dirty="0" smtClean="0"/>
              <a:t> – 17</a:t>
            </a:r>
            <a:r>
              <a:rPr lang="bg-BG" dirty="0" smtClean="0"/>
              <a:t>.02.2016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617060"/>
            <a:ext cx="868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 на отворените сървиси и обект за ползването на външни сървиси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85" y="2016492"/>
            <a:ext cx="8588622" cy="472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641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1.4</a:t>
            </a:r>
            <a:r>
              <a:rPr lang="bg-BG" dirty="0" smtClean="0"/>
              <a:t> – 17</a:t>
            </a:r>
            <a:r>
              <a:rPr lang="bg-BG" dirty="0" smtClean="0"/>
              <a:t>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1706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 инвестиции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7" y="1986392"/>
            <a:ext cx="10165016" cy="471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548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80" y="1986392"/>
            <a:ext cx="8091054" cy="47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1.4</a:t>
            </a:r>
            <a:r>
              <a:rPr lang="bg-BG" dirty="0" smtClean="0"/>
              <a:t> – 17</a:t>
            </a:r>
            <a:r>
              <a:rPr lang="bg-BG" dirty="0" smtClean="0"/>
              <a:t>.02.2016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6111" y="1617060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Функционалности: Кандидатстване за инвестиция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161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1.0</a:t>
            </a:r>
            <a:r>
              <a:rPr lang="bg-BG" dirty="0" smtClean="0"/>
              <a:t> – 08</a:t>
            </a:r>
            <a:r>
              <a:rPr lang="bg-BG" dirty="0" smtClean="0"/>
              <a:t>.01.2016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функционалности за тестване</a:t>
            </a: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2695" y="2159394"/>
            <a:ext cx="9405703" cy="4585822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Функционалностите,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Модул за управление на влогове, депозити и кредити</a:t>
            </a:r>
            <a:endParaRPr lang="en-US" dirty="0"/>
          </a:p>
          <a:p>
            <a:pPr lvl="1"/>
            <a:r>
              <a:rPr lang="bg-BG" dirty="0"/>
              <a:t>Модул банкомати</a:t>
            </a:r>
            <a:endParaRPr lang="en-US" dirty="0"/>
          </a:p>
          <a:p>
            <a:pPr lvl="1"/>
            <a:r>
              <a:rPr lang="bg-BG" dirty="0"/>
              <a:t>Модул управление на карти</a:t>
            </a:r>
            <a:endParaRPr lang="en-US" dirty="0"/>
          </a:p>
          <a:p>
            <a:pPr lvl="1"/>
            <a:r>
              <a:rPr lang="bg-BG" dirty="0"/>
              <a:t>Модул електронно банкиране</a:t>
            </a:r>
            <a:endParaRPr lang="en-US" dirty="0"/>
          </a:p>
          <a:p>
            <a:pPr lvl="1"/>
            <a:r>
              <a:rPr lang="bg-BG" dirty="0"/>
              <a:t>Модул </a:t>
            </a:r>
            <a:r>
              <a:rPr lang="en-US" dirty="0"/>
              <a:t>SMS</a:t>
            </a:r>
            <a:r>
              <a:rPr lang="bg-BG" dirty="0"/>
              <a:t> банкиране</a:t>
            </a:r>
            <a:endParaRPr lang="en-US" dirty="0"/>
          </a:p>
          <a:p>
            <a:pPr lvl="1"/>
            <a:r>
              <a:rPr lang="bg-BG" dirty="0"/>
              <a:t>Модул управление на инвестиции</a:t>
            </a:r>
            <a:endParaRPr lang="en-US" dirty="0"/>
          </a:p>
          <a:p>
            <a:pPr lvl="1"/>
            <a:r>
              <a:rPr lang="bg-BG" dirty="0"/>
              <a:t>Модул работа с клиенти</a:t>
            </a:r>
            <a:endParaRPr lang="en-US" dirty="0"/>
          </a:p>
          <a:p>
            <a:r>
              <a:rPr lang="bg-BG" b="1" dirty="0" smtClean="0"/>
              <a:t>Допълнителни функционалности,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Интеграция с външни системи</a:t>
            </a:r>
            <a:endParaRPr lang="en-US" dirty="0"/>
          </a:p>
          <a:p>
            <a:pPr lvl="1"/>
            <a:r>
              <a:rPr lang="bg-BG" dirty="0"/>
              <a:t>Сигурност</a:t>
            </a:r>
            <a:endParaRPr lang="en-US" dirty="0"/>
          </a:p>
          <a:p>
            <a:pPr lvl="1"/>
            <a:r>
              <a:rPr lang="bg-BG" dirty="0"/>
              <a:t>Справки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96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1.0</a:t>
            </a:r>
            <a:r>
              <a:rPr lang="bg-BG" dirty="0" smtClean="0"/>
              <a:t> – 08</a:t>
            </a:r>
            <a:r>
              <a:rPr lang="bg-BG" dirty="0" smtClean="0"/>
              <a:t>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/>
              <a:t>Входящ и изходящ критерий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66413" y="513555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677" y="2237922"/>
            <a:ext cx="9479837" cy="4991019"/>
          </a:xfrm>
        </p:spPr>
        <p:txBody>
          <a:bodyPr/>
          <a:lstStyle/>
          <a:p>
            <a:r>
              <a:rPr lang="bg-BG" b="1" i="1" dirty="0"/>
              <a:t>Входящ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След като разработчиците завършат дадена функционалност от системата, тестването по нея може да започне.</a:t>
            </a:r>
            <a:endParaRPr lang="en-US" dirty="0"/>
          </a:p>
          <a:p>
            <a:r>
              <a:rPr lang="bg-BG" b="1" i="1" dirty="0"/>
              <a:t>Изходящ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При достигане на 95% покритие на кода на всички функционалности на системата описани в </a:t>
            </a:r>
            <a:r>
              <a:rPr lang="bg-BG" dirty="0" smtClean="0"/>
              <a:t>изискванията, </a:t>
            </a:r>
            <a:r>
              <a:rPr lang="bg-BG" dirty="0"/>
              <a:t>тестването може да завърши.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48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1.0</a:t>
            </a:r>
            <a:r>
              <a:rPr lang="bg-BG" dirty="0" smtClean="0"/>
              <a:t> – 08</a:t>
            </a:r>
            <a:r>
              <a:rPr lang="bg-BG" dirty="0" smtClean="0"/>
              <a:t>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тестове</a:t>
            </a:r>
            <a:endParaRPr lang="bg-BG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2209" y="2277910"/>
            <a:ext cx="9432336" cy="4787734"/>
          </a:xfrm>
        </p:spPr>
        <p:txBody>
          <a:bodyPr/>
          <a:lstStyle/>
          <a:p>
            <a:pPr lvl="0"/>
            <a:r>
              <a:rPr lang="bg-BG" dirty="0"/>
              <a:t>Компонентно тестване (</a:t>
            </a:r>
            <a:r>
              <a:rPr lang="en-US" dirty="0"/>
              <a:t>Unit testing)</a:t>
            </a:r>
          </a:p>
          <a:p>
            <a:pPr lvl="0"/>
            <a:r>
              <a:rPr lang="bg-BG" dirty="0"/>
              <a:t>Функционално тестване (</a:t>
            </a:r>
            <a:r>
              <a:rPr lang="en-US" dirty="0"/>
              <a:t>Functional testing)</a:t>
            </a:r>
          </a:p>
          <a:p>
            <a:pPr lvl="0"/>
            <a:r>
              <a:rPr lang="bg-BG" dirty="0"/>
              <a:t>Тестване на потребителския интерфейс (</a:t>
            </a:r>
            <a:r>
              <a:rPr lang="en-US" dirty="0"/>
              <a:t>UI testing)</a:t>
            </a:r>
          </a:p>
          <a:p>
            <a:pPr lvl="0"/>
            <a:r>
              <a:rPr lang="bg-BG" dirty="0"/>
              <a:t>Тестване на </a:t>
            </a:r>
            <a:r>
              <a:rPr lang="bg-BG" dirty="0" err="1"/>
              <a:t>ползваемост</a:t>
            </a:r>
            <a:r>
              <a:rPr lang="bg-BG" dirty="0"/>
              <a:t> (</a:t>
            </a:r>
            <a:r>
              <a:rPr lang="en-US" dirty="0"/>
              <a:t>Usability testing)</a:t>
            </a:r>
          </a:p>
          <a:p>
            <a:pPr lvl="0"/>
            <a:r>
              <a:rPr lang="bg-BG" dirty="0"/>
              <a:t>Тестване на сигурността и контрола на достъп (</a:t>
            </a:r>
            <a:r>
              <a:rPr lang="en-US" dirty="0"/>
              <a:t>Security and Access Control testing)</a:t>
            </a:r>
          </a:p>
          <a:p>
            <a:pPr lvl="0"/>
            <a:r>
              <a:rPr lang="bg-BG" dirty="0" err="1"/>
              <a:t>Регресионно</a:t>
            </a:r>
            <a:r>
              <a:rPr lang="bg-BG" dirty="0"/>
              <a:t> тестване (</a:t>
            </a:r>
            <a:r>
              <a:rPr lang="en-US" dirty="0"/>
              <a:t>Regression testing)</a:t>
            </a:r>
          </a:p>
          <a:p>
            <a:pPr lvl="0"/>
            <a:r>
              <a:rPr lang="bg-BG" dirty="0"/>
              <a:t>Интеграционно тестване (</a:t>
            </a:r>
            <a:r>
              <a:rPr lang="en-US" dirty="0"/>
              <a:t>Integration testing)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33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1.0</a:t>
            </a:r>
            <a:r>
              <a:rPr lang="bg-BG" dirty="0" smtClean="0"/>
              <a:t> – 08</a:t>
            </a:r>
            <a:r>
              <a:rPr lang="bg-BG" dirty="0" smtClean="0"/>
              <a:t>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тестове</a:t>
            </a:r>
            <a:endParaRPr lang="bg-BG" sz="2400" dirty="0"/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0015"/>
              </p:ext>
            </p:extLst>
          </p:nvPr>
        </p:nvGraphicFramePr>
        <p:xfrm>
          <a:off x="645132" y="2218098"/>
          <a:ext cx="10636435" cy="332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Категория/тип </a:t>
                      </a:r>
                      <a:r>
                        <a:rPr lang="bg-BG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на инструмента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Име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Фирма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Версия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Load </a:t>
                      </a:r>
                      <a:r>
                        <a:rPr lang="bg-BG" sz="1600" dirty="0">
                          <a:effectLst/>
                        </a:rPr>
                        <a:t>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LoadUI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smartbear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2.9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Система </a:t>
                      </a:r>
                      <a:r>
                        <a:rPr lang="bg-BG" sz="1600" dirty="0">
                          <a:effectLst/>
                        </a:rPr>
                        <a:t>за следене на </a:t>
                      </a:r>
                      <a:r>
                        <a:rPr lang="bg-BG" sz="1600" dirty="0" smtClean="0">
                          <a:effectLst/>
                        </a:rPr>
                        <a:t>проблеми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Jira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atlassian.com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6.1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Автоматизирано </a:t>
                      </a:r>
                      <a:r>
                        <a:rPr lang="bg-BG" sz="1600" dirty="0">
                          <a:effectLst/>
                        </a:rPr>
                        <a:t>функционално 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Selenium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seleniumhq.org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2.35.0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Функционално тестване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SoapUI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Smart Bear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3.0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43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 smtClean="0"/>
              <a:t>1.1</a:t>
            </a:r>
            <a:r>
              <a:rPr lang="bg-BG" dirty="0" smtClean="0"/>
              <a:t> – 15</a:t>
            </a:r>
            <a:r>
              <a:rPr lang="bg-BG" dirty="0" smtClean="0"/>
              <a:t>.02.2016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0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6224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I1</a:t>
            </a:r>
            <a:endParaRPr lang="en-GB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95242"/>
              </p:ext>
            </p:extLst>
          </p:nvPr>
        </p:nvGraphicFramePr>
        <p:xfrm>
          <a:off x="646110" y="2119537"/>
          <a:ext cx="9617006" cy="4062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267">
                  <a:extLst>
                    <a:ext uri="{9D8B030D-6E8A-4147-A177-3AD203B41FA5}">
                      <a16:colId xmlns:a16="http://schemas.microsoft.com/office/drawing/2014/main" val="4205347312"/>
                    </a:ext>
                  </a:extLst>
                </a:gridCol>
                <a:gridCol w="5219279">
                  <a:extLst>
                    <a:ext uri="{9D8B030D-6E8A-4147-A177-3AD203B41FA5}">
                      <a16:colId xmlns:a16="http://schemas.microsoft.com/office/drawing/2014/main" val="3633123802"/>
                    </a:ext>
                  </a:extLst>
                </a:gridCol>
                <a:gridCol w="1763923">
                  <a:extLst>
                    <a:ext uri="{9D8B030D-6E8A-4147-A177-3AD203B41FA5}">
                      <a16:colId xmlns:a16="http://schemas.microsoft.com/office/drawing/2014/main" val="3357044776"/>
                    </a:ext>
                  </a:extLst>
                </a:gridCol>
                <a:gridCol w="2150537">
                  <a:extLst>
                    <a:ext uri="{9D8B030D-6E8A-4147-A177-3AD203B41FA5}">
                      <a16:colId xmlns:a16="http://schemas.microsoft.com/office/drawing/2014/main" val="1365931621"/>
                    </a:ext>
                  </a:extLst>
                </a:gridCol>
              </a:tblGrid>
              <a:tr h="58041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729169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Детайлен план за итерация (E1)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870570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План за разработка на софтуерния продукт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Калоян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9983798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План за управление на качеството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Борислав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Калоян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5871799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Списък на рисковете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146570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Конвенции за писане на код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656154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Речник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693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Анализ на проблемите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39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853248"/>
            <a:ext cx="102300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Непознаване на предметна област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Трудности при комуникацията на взетите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Спазването на срокове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Познаване на природата на документите и дизайните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Управление на обема работа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Опит във взимането на важни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Ограничени знания относно пълните възможности на инструментите, архитектурните принципи и възможности на програмните среди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4015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Изводи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40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6994"/>
            <a:ext cx="102300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800" dirty="0"/>
              <a:t> </a:t>
            </a:r>
            <a:r>
              <a:rPr lang="bg-BG" sz="2800" dirty="0" smtClean="0"/>
              <a:t>„Готови по-навреме“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/>
              <a:t> </a:t>
            </a:r>
            <a:r>
              <a:rPr lang="bg-BG" sz="2800" dirty="0" smtClean="0"/>
              <a:t>Важно е да познаваме всички документи, не само тези, за които сме пряко отговорни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Трябва да се работи по ясно определени процедури – стилизиране, форматиране, версиониране ...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Винаги да се предвижда време за подготовка (преди създаването на документа) и проверка (на свои и чужди след приключване на работа по документ)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Да се отделя време за изучаването и осмислянето на съществуващи решения на специалисти в областта</a:t>
            </a:r>
          </a:p>
          <a:p>
            <a:pPr marL="342900" indent="-342900">
              <a:buFont typeface="+mj-lt"/>
              <a:buAutoNum type="arabicPeriod"/>
            </a:pPr>
            <a:endParaRPr lang="bg-BG" sz="2800" dirty="0" smtClean="0"/>
          </a:p>
          <a:p>
            <a:pPr marL="342900" indent="-342900">
              <a:buFont typeface="+mj-lt"/>
              <a:buAutoNum type="arabicPeriod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351564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Мартин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26582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Серджан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Калоян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535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42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Борислав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44865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Серджан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Калоян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Адриан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61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43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Серджан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63890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Калоян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312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Калоян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20742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Серджан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784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Адриан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489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Серджан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Калоян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91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202" y="2835700"/>
            <a:ext cx="9404723" cy="1400530"/>
          </a:xfrm>
        </p:spPr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08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/>
              <a:t>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Е</a:t>
            </a:r>
            <a:r>
              <a:rPr lang="en-US" sz="2400" dirty="0" smtClean="0"/>
              <a:t>1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19128"/>
              </p:ext>
            </p:extLst>
          </p:nvPr>
        </p:nvGraphicFramePr>
        <p:xfrm>
          <a:off x="646110" y="2119535"/>
          <a:ext cx="9617005" cy="4049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:a16="http://schemas.microsoft.com/office/drawing/2014/main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:a16="http://schemas.microsoft.com/office/drawing/2014/main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:a16="http://schemas.microsoft.com/office/drawing/2014/main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:a16="http://schemas.microsoft.com/office/drawing/2014/main" val="1839916917"/>
                    </a:ext>
                  </a:extLst>
                </a:gridCol>
              </a:tblGrid>
              <a:tr h="596616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20683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Детайлен план за итерация (E2)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980578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Спецификация на допълнителните изисквания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Калоян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Мартин, Серджан, Борислав, 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799926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Инфраструктурен модел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06152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Визия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Адриан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Борислав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25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Е</a:t>
            </a:r>
            <a:r>
              <a:rPr lang="bg-BG" sz="2400" dirty="0"/>
              <a:t>2</a:t>
            </a:r>
            <a:endParaRPr lang="en-GB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01205"/>
              </p:ext>
            </p:extLst>
          </p:nvPr>
        </p:nvGraphicFramePr>
        <p:xfrm>
          <a:off x="646111" y="2119535"/>
          <a:ext cx="9617005" cy="4049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:a16="http://schemas.microsoft.com/office/drawing/2014/main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:a16="http://schemas.microsoft.com/office/drawing/2014/main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:a16="http://schemas.microsoft.com/office/drawing/2014/main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:a16="http://schemas.microsoft.com/office/drawing/2014/main" val="1839916917"/>
                    </a:ext>
                  </a:extLst>
                </a:gridCol>
              </a:tblGrid>
              <a:tr h="596616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20683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Детайлен план за итерация (E3)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980578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Бизнес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Адриан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799926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 на данните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Серджан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06152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Софтуерна архитектура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Калоян, Адриан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25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Е</a:t>
            </a:r>
            <a:r>
              <a:rPr lang="en-US" sz="2400" dirty="0" smtClean="0"/>
              <a:t>3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642"/>
              </p:ext>
            </p:extLst>
          </p:nvPr>
        </p:nvGraphicFramePr>
        <p:xfrm>
          <a:off x="646111" y="2119536"/>
          <a:ext cx="9617005" cy="4080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:a16="http://schemas.microsoft.com/office/drawing/2014/main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:a16="http://schemas.microsoft.com/office/drawing/2014/main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:a16="http://schemas.microsoft.com/office/drawing/2014/main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:a16="http://schemas.microsoft.com/office/drawing/2014/main" val="1839916917"/>
                    </a:ext>
                  </a:extLst>
                </a:gridCol>
              </a:tblGrid>
              <a:tr h="582721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20683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Детайлен план за итерация (C1)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980578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 на потребителските случаи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Серджан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128288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Дизайн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Адриан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Мартин, Борислав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3799926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Главен план за тестване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06152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25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създаване и разрешаване на задачи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87" y="1682496"/>
            <a:ext cx="772585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894</TotalTime>
  <Words>1696</Words>
  <Application>Microsoft Office PowerPoint</Application>
  <PresentationFormat>Widescreen</PresentationFormat>
  <Paragraphs>532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Century Gothic</vt:lpstr>
      <vt:lpstr>Times New Roman</vt:lpstr>
      <vt:lpstr>Wingdings</vt:lpstr>
      <vt:lpstr>Wingdings 3</vt:lpstr>
      <vt:lpstr>Йон</vt:lpstr>
      <vt:lpstr>Модерно банково управление</vt:lpstr>
      <vt:lpstr>Представяне на проекта</vt:lpstr>
      <vt:lpstr>Представяне на екипа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Е1</vt:lpstr>
      <vt:lpstr>Артефакти – Е1</vt:lpstr>
      <vt:lpstr>Артефакти – Е1</vt:lpstr>
      <vt:lpstr>Артефакти – Е1</vt:lpstr>
      <vt:lpstr>Артефакти – Е1</vt:lpstr>
      <vt:lpstr>Артефакти – Е2</vt:lpstr>
      <vt:lpstr>Артефакти – Е2</vt:lpstr>
      <vt:lpstr>Артефакти – Е2</vt:lpstr>
      <vt:lpstr>Артефакти – Е2</vt:lpstr>
      <vt:lpstr>Артефакти – Е2</vt:lpstr>
      <vt:lpstr>Артефакти – Е2</vt:lpstr>
      <vt:lpstr>Артефакти – Е2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Анализ на проблемите</vt:lpstr>
      <vt:lpstr>Изводи</vt:lpstr>
      <vt:lpstr>Вътрешно оценяване</vt:lpstr>
      <vt:lpstr>Вътрешно оценяване</vt:lpstr>
      <vt:lpstr>Вътрешно оценяване</vt:lpstr>
      <vt:lpstr>Вътрешно оценяване</vt:lpstr>
      <vt:lpstr>Вътрешно оценяване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Martin Abrashev</cp:lastModifiedBy>
  <cp:revision>441</cp:revision>
  <dcterms:created xsi:type="dcterms:W3CDTF">2016-01-29T07:30:33Z</dcterms:created>
  <dcterms:modified xsi:type="dcterms:W3CDTF">2016-02-20T21:39:00Z</dcterms:modified>
</cp:coreProperties>
</file>