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8" r:id="rId10"/>
    <p:sldId id="262" r:id="rId11"/>
    <p:sldId id="263" r:id="rId12"/>
    <p:sldId id="269" r:id="rId13"/>
    <p:sldId id="264" r:id="rId14"/>
    <p:sldId id="270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Университетска система ВУЗИС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rocket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Проучване</a:t>
            </a:r>
            <a:r>
              <a:rPr lang="en-US" dirty="0" smtClean="0"/>
              <a:t> (Inception)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sz="2400" dirty="0" smtClean="0"/>
              <a:t>Итерации</a:t>
            </a:r>
          </a:p>
          <a:p>
            <a:pPr lvl="1"/>
            <a:r>
              <a:rPr lang="bg-BG" sz="2000" dirty="0" smtClean="0"/>
              <a:t>Първа итерация</a:t>
            </a:r>
          </a:p>
          <a:p>
            <a:pPr lvl="2"/>
            <a:r>
              <a:rPr lang="bg-BG" sz="1600" dirty="0" smtClean="0"/>
              <a:t>Задачи: Оценка на предварителния план на бюджета и приоритети и рискове при изпълнението му</a:t>
            </a:r>
          </a:p>
          <a:p>
            <a:pPr lvl="2"/>
            <a:r>
              <a:rPr lang="bg-BG" sz="1600" dirty="0" smtClean="0"/>
              <a:t>Срок: 2 седмици</a:t>
            </a:r>
          </a:p>
          <a:p>
            <a:pPr lvl="1"/>
            <a:r>
              <a:rPr lang="bg-BG" sz="2000" dirty="0" smtClean="0"/>
              <a:t>Втора итерация</a:t>
            </a:r>
          </a:p>
          <a:p>
            <a:pPr lvl="2"/>
            <a:r>
              <a:rPr lang="bg-BG" sz="1600" dirty="0" smtClean="0"/>
              <a:t>Задачи – създаване на предварителен </a:t>
            </a:r>
            <a:r>
              <a:rPr lang="en-US" sz="1600" dirty="0" smtClean="0"/>
              <a:t>Use Case </a:t>
            </a:r>
            <a:r>
              <a:rPr lang="bg-BG" sz="1600" dirty="0" smtClean="0"/>
              <a:t>модел и анализ на изискванията на проекта</a:t>
            </a:r>
          </a:p>
          <a:p>
            <a:pPr lvl="2"/>
            <a:r>
              <a:rPr lang="bg-BG" sz="1600" dirty="0" smtClean="0"/>
              <a:t>Срок: 1 седмица</a:t>
            </a:r>
          </a:p>
          <a:p>
            <a:r>
              <a:rPr lang="bg-BG" sz="2400" dirty="0" smtClean="0"/>
              <a:t>Водещи роли</a:t>
            </a:r>
          </a:p>
          <a:p>
            <a:pPr lvl="1"/>
            <a:r>
              <a:rPr lang="en-US" sz="2000" dirty="0" smtClean="0"/>
              <a:t>Requirements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, Business Architect, Project Manager</a:t>
            </a:r>
          </a:p>
          <a:p>
            <a:r>
              <a:rPr lang="bg-BG" sz="2400" dirty="0" smtClean="0"/>
              <a:t>Документи</a:t>
            </a:r>
          </a:p>
          <a:p>
            <a:pPr lvl="1"/>
            <a:r>
              <a:rPr lang="en-US" sz="2000" dirty="0" smtClean="0"/>
              <a:t>Requirements management plan, Stakeholder requests, Business use case realization, Software development plan</a:t>
            </a: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42733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Разработка</a:t>
            </a:r>
            <a:r>
              <a:rPr lang="en-US" dirty="0" smtClean="0"/>
              <a:t> (Elaboration)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 тази фаза е важно да се изградят следните документи:</a:t>
            </a:r>
          </a:p>
          <a:p>
            <a:r>
              <a:rPr lang="bg-BG" sz="2400" dirty="0" smtClean="0"/>
              <a:t>Итерации</a:t>
            </a:r>
            <a:endParaRPr lang="bg-BG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 </a:t>
            </a:r>
            <a:r>
              <a:rPr lang="bg-BG" sz="2000" dirty="0" smtClean="0"/>
              <a:t>Първа итерация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 </a:t>
            </a:r>
            <a:r>
              <a:rPr lang="bg-BG" sz="1800" dirty="0" smtClean="0"/>
              <a:t>Задачи: </a:t>
            </a:r>
            <a:r>
              <a:rPr lang="en-US" sz="1800" dirty="0"/>
              <a:t>Users S</a:t>
            </a:r>
            <a:r>
              <a:rPr lang="en-US" sz="1800" dirty="0" smtClean="0"/>
              <a:t>pecifications</a:t>
            </a:r>
            <a:r>
              <a:rPr lang="en-US" sz="1800" dirty="0"/>
              <a:t>, Software </a:t>
            </a:r>
            <a:r>
              <a:rPr lang="en-US" sz="1800" dirty="0" smtClean="0"/>
              <a:t>Requirements Specifications</a:t>
            </a:r>
            <a:endParaRPr lang="bg-BG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bg-BG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Срок:4  седмици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bg-BG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Втора итерация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bg-BG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Задачи:</a:t>
            </a:r>
            <a:r>
              <a:rPr lang="en-US" sz="1800" dirty="0"/>
              <a:t> Business process , Data </a:t>
            </a:r>
            <a:r>
              <a:rPr lang="en-US" sz="1800" dirty="0" smtClean="0"/>
              <a:t>Model</a:t>
            </a:r>
            <a:endParaRPr lang="bg-BG" sz="1800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bg-BG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Срок: 3 седмици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bg-BG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Трета</a:t>
            </a:r>
            <a:r>
              <a:rPr lang="bg-BG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bg-BG" sz="2000" dirty="0">
                <a:solidFill>
                  <a:schemeClr val="tx1"/>
                </a:solidFill>
                <a:latin typeface="Calibri" panose="020F0502020204030204" pitchFamily="34" charset="0"/>
              </a:rPr>
              <a:t>Итерация</a:t>
            </a:r>
            <a:endParaRPr lang="bg-BG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bg-BG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Задачи</a:t>
            </a:r>
            <a:r>
              <a:rPr lang="bg-BG" sz="1600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  <a:r>
              <a:rPr lang="en-US" sz="1600" dirty="0"/>
              <a:t> Use Case Model</a:t>
            </a:r>
            <a:endParaRPr lang="en-US" sz="16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bg-BG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Срок:3</a:t>
            </a:r>
            <a:endParaRPr lang="bg-BG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bg-BG" sz="22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bg-BG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bg-BG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bg-BG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bg-BG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29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Разработка</a:t>
            </a:r>
            <a:r>
              <a:rPr lang="en-US" dirty="0" smtClean="0"/>
              <a:t> (</a:t>
            </a:r>
            <a:r>
              <a:rPr lang="en-US" dirty="0"/>
              <a:t>Elaboration)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bg-BG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Итерации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bg-BG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Четвърта </a:t>
            </a:r>
            <a:r>
              <a:rPr lang="bg-BG" sz="2000" dirty="0">
                <a:solidFill>
                  <a:schemeClr val="tx1"/>
                </a:solidFill>
                <a:latin typeface="Calibri" panose="020F0502020204030204" pitchFamily="34" charset="0"/>
              </a:rPr>
              <a:t>итерация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>
                <a:solidFill>
                  <a:schemeClr val="tx1"/>
                </a:solidFill>
                <a:latin typeface="Calibri" panose="020F0502020204030204" pitchFamily="34" charset="0"/>
              </a:rPr>
              <a:t>Задачи:</a:t>
            </a:r>
            <a:r>
              <a:rPr lang="en-US" sz="1600" dirty="0"/>
              <a:t> Software Architecture , Design Model</a:t>
            </a:r>
            <a:endParaRPr lang="en-US" sz="16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>
                <a:solidFill>
                  <a:schemeClr val="tx1"/>
                </a:solidFill>
                <a:latin typeface="Calibri" panose="020F0502020204030204" pitchFamily="34" charset="0"/>
              </a:rPr>
              <a:t>Срок:6 седмици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bg-BG" sz="2400" dirty="0" smtClean="0"/>
              <a:t>Водещи роли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 smtClean="0"/>
              <a:t> </a:t>
            </a:r>
            <a:r>
              <a:rPr lang="en-US" sz="2000" dirty="0" smtClean="0"/>
              <a:t>Business Architect, Business Designer, Software Architect</a:t>
            </a:r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dirty="0" smtClean="0"/>
              <a:t>Документи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 smtClean="0"/>
              <a:t> </a:t>
            </a:r>
            <a:r>
              <a:rPr lang="en-US" sz="2000" dirty="0" smtClean="0"/>
              <a:t>Software </a:t>
            </a:r>
            <a:r>
              <a:rPr lang="en-US" sz="2000" dirty="0"/>
              <a:t>Architecture Document, Software Requirements Specification, Use-Case Modeling Guidelines, Integration Build Plan,  Test Evaluation Summary</a:t>
            </a: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12577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Изпълнение</a:t>
            </a:r>
            <a:r>
              <a:rPr lang="en-US" dirty="0" smtClean="0"/>
              <a:t> (Construction)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sz="2400" dirty="0" smtClean="0"/>
              <a:t>Итерации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 smtClean="0"/>
              <a:t> Първа итерация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 smtClean="0"/>
              <a:t> Задачи – Създаване на ядро на прокета ( инфраструктура, </a:t>
            </a:r>
            <a:r>
              <a:rPr lang="en-US" sz="1600" dirty="0" smtClean="0"/>
              <a:t>design pattern, </a:t>
            </a:r>
            <a:r>
              <a:rPr lang="bg-BG" sz="1600" dirty="0" smtClean="0"/>
              <a:t>дърво на ресурсите и др.)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 smtClean="0"/>
              <a:t> Срок: 3 седмици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 </a:t>
            </a:r>
            <a:r>
              <a:rPr lang="bg-BG" sz="2000" dirty="0" smtClean="0"/>
              <a:t>Втора итерация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 smtClean="0"/>
              <a:t> Задачи – Създаване на функционалността в модул студент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/>
              <a:t> </a:t>
            </a:r>
            <a:r>
              <a:rPr lang="bg-BG" sz="1600" dirty="0" smtClean="0"/>
              <a:t>Срок: 7 седмици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 smtClean="0"/>
              <a:t> Трета итерация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/>
              <a:t> </a:t>
            </a:r>
            <a:r>
              <a:rPr lang="bg-BG" sz="1600" dirty="0" smtClean="0"/>
              <a:t>Задачи – Създаване на функционалността в модул администрация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/>
              <a:t> </a:t>
            </a:r>
            <a:r>
              <a:rPr lang="bg-BG" sz="1600" dirty="0" smtClean="0"/>
              <a:t>Срок: 4 седмици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 </a:t>
            </a:r>
            <a:r>
              <a:rPr lang="bg-BG" sz="2000" dirty="0" smtClean="0"/>
              <a:t>Четвърта итерация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/>
              <a:t> </a:t>
            </a:r>
            <a:r>
              <a:rPr lang="bg-BG" sz="1600" dirty="0" smtClean="0"/>
              <a:t>Задачи – Създаване на функционалността в модул университет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/>
              <a:t> </a:t>
            </a:r>
            <a:r>
              <a:rPr lang="bg-BG" sz="1600" dirty="0" smtClean="0"/>
              <a:t>Срок: 2 седмици</a:t>
            </a:r>
            <a:endParaRPr lang="bg-BG" sz="1800" dirty="0" smtClean="0"/>
          </a:p>
          <a:p>
            <a:pPr>
              <a:buFont typeface="Courier New" panose="02070309020205020404" pitchFamily="49" charset="0"/>
              <a:buChar char="o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3971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</a:t>
            </a:r>
            <a:r>
              <a:rPr lang="en-US" dirty="0"/>
              <a:t> (Construction)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sz="2400" dirty="0" smtClean="0"/>
              <a:t>Итерации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 smtClean="0"/>
              <a:t> Пета итерация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 smtClean="0"/>
              <a:t> Задачи – Създаване на функционалността в модул Преподавател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/>
              <a:t> </a:t>
            </a:r>
            <a:r>
              <a:rPr lang="bg-BG" sz="1600" dirty="0" smtClean="0"/>
              <a:t>Срок: 3 седмици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 </a:t>
            </a:r>
            <a:r>
              <a:rPr lang="bg-BG" sz="2000" dirty="0" smtClean="0"/>
              <a:t>Шеста итерация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 smtClean="0"/>
              <a:t> Задачи – Интегриране на модулите в изцяло завършен продукт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/>
              <a:t> </a:t>
            </a:r>
            <a:r>
              <a:rPr lang="bg-BG" sz="1600" dirty="0" smtClean="0"/>
              <a:t>Срок: 2 седмици</a:t>
            </a:r>
          </a:p>
          <a:p>
            <a:pPr marL="0" indent="0">
              <a:buNone/>
            </a:pPr>
            <a:r>
              <a:rPr lang="bg-BG" sz="2400" dirty="0" smtClean="0"/>
              <a:t> Водещи роли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 </a:t>
            </a:r>
            <a:r>
              <a:rPr lang="en-US" sz="2000" dirty="0" smtClean="0"/>
              <a:t>Project Manager, Functional Tester, Unit Tester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bg-BG" sz="2400" dirty="0" smtClean="0"/>
              <a:t>Документи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 smtClean="0"/>
              <a:t> </a:t>
            </a:r>
            <a:r>
              <a:rPr lang="en-US" sz="2000" dirty="0"/>
              <a:t>Design Guidelines, Development-Organization Assessment, Programming Guidelines, Test Guidelines, Use-Case Realization, Integration Build Plan</a:t>
            </a:r>
            <a:r>
              <a:rPr lang="en-US" sz="2000" dirty="0" smtClean="0"/>
              <a:t>,</a:t>
            </a:r>
            <a:r>
              <a:rPr lang="en-US" sz="2000" dirty="0"/>
              <a:t> Test Evaluation Summary	</a:t>
            </a:r>
          </a:p>
        </p:txBody>
      </p:sp>
    </p:spTree>
    <p:extLst>
      <p:ext uri="{BB962C8B-B14F-4D97-AF65-F5344CB8AC3E}">
        <p14:creationId xmlns:p14="http://schemas.microsoft.com/office/powerpoint/2010/main" val="1528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Внедряване</a:t>
            </a:r>
            <a:r>
              <a:rPr lang="en-US" dirty="0" smtClean="0"/>
              <a:t> (Transition)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Итерации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 </a:t>
            </a:r>
            <a:r>
              <a:rPr lang="bg-BG" sz="2000" dirty="0" smtClean="0"/>
              <a:t>Първа итерация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/>
              <a:t> </a:t>
            </a:r>
            <a:r>
              <a:rPr lang="bg-BG" sz="1600" dirty="0" smtClean="0"/>
              <a:t>Задачи – обучение на персонала за работа със ситемата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/>
              <a:t> </a:t>
            </a:r>
            <a:r>
              <a:rPr lang="bg-BG" sz="1600" dirty="0" smtClean="0"/>
              <a:t>Срок: 2 седмици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 </a:t>
            </a:r>
            <a:r>
              <a:rPr lang="bg-BG" sz="2000" dirty="0" smtClean="0"/>
              <a:t>Втора итерация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 smtClean="0"/>
              <a:t> Задачи – бета тестване с крайни потребители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/>
              <a:t> </a:t>
            </a:r>
            <a:r>
              <a:rPr lang="bg-BG" sz="1600" dirty="0" smtClean="0"/>
              <a:t>Срок: 2 седмици</a:t>
            </a:r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dirty="0" smtClean="0"/>
              <a:t>Водещи роли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 smtClean="0"/>
              <a:t> </a:t>
            </a:r>
            <a:r>
              <a:rPr lang="en-US" sz="2000" dirty="0" smtClean="0"/>
              <a:t>System Administrator, Trainer, Quality Manager</a:t>
            </a:r>
            <a:endParaRPr lang="bg-BG" sz="2000" dirty="0" smtClean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dirty="0" smtClean="0"/>
              <a:t>Документи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Deployment Plan, Bill of Materials, Release Notes</a:t>
            </a:r>
          </a:p>
        </p:txBody>
      </p:sp>
    </p:spTree>
    <p:extLst>
      <p:ext uri="{BB962C8B-B14F-4D97-AF65-F5344CB8AC3E}">
        <p14:creationId xmlns:p14="http://schemas.microsoft.com/office/powerpoint/2010/main" val="20577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5400" dirty="0" smtClean="0"/>
              <a:t>Край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bg-BG" sz="3600" dirty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97466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ВУЗИС представлява система за висшите учебни заведения на територията на България, която обобщава, обединява и автомазира учебните услуги</a:t>
            </a:r>
            <a:r>
              <a:rPr lang="en-US" dirty="0" smtClean="0"/>
              <a:t>. </a:t>
            </a:r>
            <a:r>
              <a:rPr lang="bg-BG" dirty="0" smtClean="0"/>
              <a:t>ВУЗИС позволява </a:t>
            </a:r>
            <a:r>
              <a:rPr lang="bg-BG" dirty="0"/>
              <a:t>комуникация и обмен </a:t>
            </a:r>
            <a:r>
              <a:rPr lang="bg-BG" dirty="0" smtClean="0"/>
              <a:t>на </a:t>
            </a:r>
            <a:r>
              <a:rPr lang="bg-BG" dirty="0"/>
              <a:t>информация между  </a:t>
            </a:r>
            <a:r>
              <a:rPr lang="bg-BG" dirty="0" smtClean="0"/>
              <a:t>тях. </a:t>
            </a:r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26" y="2743200"/>
            <a:ext cx="5981954" cy="34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1452045"/>
          </a:xfrm>
        </p:spPr>
        <p:txBody>
          <a:bodyPr>
            <a:normAutofit/>
          </a:bodyPr>
          <a:lstStyle/>
          <a:p>
            <a:r>
              <a:rPr lang="bg-BG" dirty="0" smtClean="0"/>
              <a:t>Модули на системата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9" y="1833482"/>
            <a:ext cx="5849360" cy="4477942"/>
          </a:xfrm>
        </p:spPr>
      </p:pic>
      <p:sp>
        <p:nvSpPr>
          <p:cNvPr id="6" name="TextBox 5"/>
          <p:cNvSpPr txBox="1"/>
          <p:nvPr/>
        </p:nvSpPr>
        <p:spPr>
          <a:xfrm>
            <a:off x="7289442" y="2086377"/>
            <a:ext cx="3866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Модул Преподавател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Модул Студент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Модул Администрация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Модул Университет (инф.)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системата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Продължителност на проекта</a:t>
            </a:r>
          </a:p>
          <a:p>
            <a:pPr lvl="1"/>
            <a:r>
              <a:rPr lang="bg-BG" dirty="0" smtClean="0"/>
              <a:t>Проектът ще бъде завършен в рамките на 1 година (44 работни седмици).</a:t>
            </a:r>
          </a:p>
          <a:p>
            <a:pPr lvl="1"/>
            <a:r>
              <a:rPr lang="bg-BG" dirty="0" smtClean="0"/>
              <a:t>Спрямо изискванията на </a:t>
            </a:r>
            <a:r>
              <a:rPr lang="en-US" dirty="0" smtClean="0"/>
              <a:t>RUP</a:t>
            </a:r>
            <a:r>
              <a:rPr lang="bg-BG" dirty="0" smtClean="0"/>
              <a:t> проектът ще бъде разделен на 4 фази.</a:t>
            </a:r>
          </a:p>
          <a:p>
            <a:r>
              <a:rPr lang="bg-BG" dirty="0" smtClean="0"/>
              <a:t>Бюджет</a:t>
            </a:r>
          </a:p>
          <a:p>
            <a:pPr lvl="1"/>
            <a:r>
              <a:rPr lang="bg-BG" dirty="0" smtClean="0"/>
              <a:t>Приблизителният бюджет за проекта е 1 милион лева.</a:t>
            </a:r>
          </a:p>
        </p:txBody>
      </p:sp>
    </p:spTree>
    <p:extLst>
      <p:ext uri="{BB962C8B-B14F-4D97-AF65-F5344CB8AC3E}">
        <p14:creationId xmlns:p14="http://schemas.microsoft.com/office/powerpoint/2010/main" val="39100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Очакван краен резултат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bg-BG" dirty="0" smtClean="0"/>
              <a:t>Система, която да се използва на национално ниво от всички висши учебни заведения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 smtClean="0"/>
              <a:t> Отговаря на нуждите на целия образователен процес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 smtClean="0"/>
              <a:t> Надеждна и сигурна система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 smtClean="0"/>
              <a:t> Да предлага добра комуникация между студент и преподавател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 smtClean="0"/>
              <a:t> Позволява на студентите и преподавателите да следят статуса си и учебния процес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 smtClean="0"/>
              <a:t> Позволява осъществяването на административните услуги </a:t>
            </a:r>
            <a:r>
              <a:rPr lang="en-US" dirty="0" smtClean="0"/>
              <a:t>online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612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3572"/>
            <a:ext cx="10058400" cy="743707"/>
          </a:xfrm>
        </p:spPr>
        <p:txBody>
          <a:bodyPr/>
          <a:lstStyle/>
          <a:p>
            <a:r>
              <a:rPr lang="bg-BG" dirty="0" smtClean="0"/>
              <a:t>Жизнен цикъл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048378"/>
              </p:ext>
            </p:extLst>
          </p:nvPr>
        </p:nvGraphicFramePr>
        <p:xfrm>
          <a:off x="862885" y="1867432"/>
          <a:ext cx="10650827" cy="43081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32258"/>
                <a:gridCol w="456282"/>
                <a:gridCol w="7247167"/>
                <a:gridCol w="1003952"/>
                <a:gridCol w="811168"/>
              </a:tblGrid>
              <a:tr h="29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bg-BG" sz="16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Фази</a:t>
                      </a:r>
                      <a:endParaRPr lang="en-US" sz="16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bg-BG" sz="16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Итерации</a:t>
                      </a:r>
                      <a:endParaRPr lang="en-US" sz="16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b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Седмици</a:t>
                      </a:r>
                      <a:endParaRPr lang="bg-BG" sz="16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Период</a:t>
                      </a:r>
                      <a:endParaRPr lang="bg-BG" sz="16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Inception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6.8%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 dirty="0" smtClean="0">
                          <a:effectLst/>
                        </a:rPr>
                        <a:t>О</a:t>
                      </a:r>
                      <a:r>
                        <a:rPr lang="ru-RU" sz="1400" u="none" strike="noStrike" dirty="0" smtClean="0">
                          <a:effectLst/>
                        </a:rPr>
                        <a:t>ценка на предварителния </a:t>
                      </a:r>
                      <a:r>
                        <a:rPr lang="ru-RU" sz="1400" u="none" strike="noStrike" dirty="0">
                          <a:effectLst/>
                        </a:rPr>
                        <a:t>план на бюджета и приоритети и рискове при изпълнение му</a:t>
                      </a:r>
                      <a:endParaRPr lang="ru-RU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 1 – 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 dirty="0" smtClean="0">
                          <a:effectLst/>
                        </a:rPr>
                        <a:t>С</a:t>
                      </a:r>
                      <a:r>
                        <a:rPr lang="ru-RU" sz="1400" u="none" strike="noStrike" dirty="0" smtClean="0">
                          <a:effectLst/>
                        </a:rPr>
                        <a:t>ъздаване </a:t>
                      </a:r>
                      <a:r>
                        <a:rPr lang="ru-RU" sz="1400" u="none" strike="noStrike" dirty="0">
                          <a:effectLst/>
                        </a:rPr>
                        <a:t>на предварителен  Use Case  модел и анализ на  </a:t>
                      </a:r>
                      <a:r>
                        <a:rPr lang="ru-RU" sz="1400" u="none" strike="noStrike" dirty="0" smtClean="0">
                          <a:effectLst/>
                        </a:rPr>
                        <a:t>изискванията </a:t>
                      </a:r>
                      <a:r>
                        <a:rPr lang="ru-RU" sz="1400" u="none" strike="noStrike" dirty="0">
                          <a:effectLst/>
                        </a:rPr>
                        <a:t>на проекта</a:t>
                      </a:r>
                      <a:endParaRPr lang="ru-RU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3 – 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Elaboration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36%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Users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specifications</a:t>
                      </a:r>
                      <a:r>
                        <a:rPr lang="en-US" sz="1400" u="none" strike="noStrike" dirty="0" smtClean="0">
                          <a:effectLst/>
                        </a:rPr>
                        <a:t>, Software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requirements specifications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4 – 7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Business process , Data Model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8 – 10 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Use Case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11 – 13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Software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Architecture , Design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14 – 19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Construction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48%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 dirty="0">
                          <a:effectLst/>
                        </a:rPr>
                        <a:t>Ядро</a:t>
                      </a:r>
                      <a:endParaRPr lang="bg-BG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20 – 22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 dirty="0">
                          <a:effectLst/>
                        </a:rPr>
                        <a:t>Студент</a:t>
                      </a:r>
                      <a:endParaRPr lang="bg-BG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23 – 29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 dirty="0">
                          <a:effectLst/>
                        </a:rPr>
                        <a:t>Администрация</a:t>
                      </a:r>
                      <a:endParaRPr lang="bg-BG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30</a:t>
                      </a:r>
                      <a:r>
                        <a:rPr lang="bg-BG" sz="1400" u="none" strike="noStrike" baseline="0" dirty="0" smtClean="0">
                          <a:effectLst/>
                        </a:rPr>
                        <a:t> – 33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 dirty="0">
                          <a:effectLst/>
                        </a:rPr>
                        <a:t>Преподаватели</a:t>
                      </a:r>
                      <a:endParaRPr lang="bg-BG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34 – 36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 dirty="0">
                          <a:effectLst/>
                        </a:rPr>
                        <a:t>Университет(Инф)</a:t>
                      </a:r>
                      <a:endParaRPr lang="bg-BG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37 – 38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 dirty="0">
                          <a:effectLst/>
                        </a:rPr>
                        <a:t>Интегриране</a:t>
                      </a:r>
                      <a:endParaRPr lang="bg-BG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39</a:t>
                      </a:r>
                      <a:r>
                        <a:rPr lang="bg-BG" sz="1400" u="none" strike="noStrike" baseline="0" dirty="0" smtClean="0">
                          <a:effectLst/>
                        </a:rPr>
                        <a:t> – 40 </a:t>
                      </a:r>
                      <a:r>
                        <a:rPr lang="bg-BG" sz="1400" u="none" strike="noStrike" dirty="0" smtClean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Transition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9.2%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Обучение на персонала за работа със системата</a:t>
                      </a:r>
                      <a:endParaRPr lang="ru-RU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41 – 42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Бета тестване с крайни потребители </a:t>
                      </a:r>
                      <a:endParaRPr lang="ru-RU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400" u="none" strike="noStrike" dirty="0" smtClean="0">
                          <a:effectLst/>
                        </a:rPr>
                        <a:t>43</a:t>
                      </a:r>
                      <a:r>
                        <a:rPr lang="bg-BG" sz="1400" u="none" strike="noStrike" baseline="0" dirty="0" smtClean="0">
                          <a:effectLst/>
                        </a:rPr>
                        <a:t> – 44</a:t>
                      </a:r>
                      <a:r>
                        <a:rPr lang="bg-BG" sz="1400" u="none" strike="noStrike" dirty="0" smtClean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80" y="1094704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По принципите на </a:t>
            </a:r>
            <a:r>
              <a:rPr lang="en-US" dirty="0" smtClean="0"/>
              <a:t>RUP </a:t>
            </a:r>
            <a:r>
              <a:rPr lang="bg-BG" dirty="0" smtClean="0"/>
              <a:t>проектът ще бъде изпълнен в 4 фази (Проучване, Разработка, Изпълнение Внедряване)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980"/>
          </a:xfrm>
        </p:spPr>
        <p:txBody>
          <a:bodyPr/>
          <a:lstStyle/>
          <a:p>
            <a:r>
              <a:rPr lang="bg-BG" dirty="0" smtClean="0"/>
              <a:t>Роли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632675"/>
              </p:ext>
            </p:extLst>
          </p:nvPr>
        </p:nvGraphicFramePr>
        <p:xfrm>
          <a:off x="850004" y="1897411"/>
          <a:ext cx="10715224" cy="410772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45455"/>
                <a:gridCol w="2386518"/>
                <a:gridCol w="1542799"/>
                <a:gridCol w="1036569"/>
                <a:gridCol w="1470480"/>
                <a:gridCol w="1060674"/>
                <a:gridCol w="1072729"/>
              </a:tblGrid>
              <a:tr h="304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 of Role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Role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 of people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Hired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Wanted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338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Manager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Project Manager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Радослава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Manager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Quality Manager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Лидия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Analyst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Business Architect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Лидия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Developer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Software Architect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Борислав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Developer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Designer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Мартин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Developer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Code Engineer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Борислав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Мартин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Tester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Functional Tester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Борислав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Лидия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Tester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Unit Tester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Мартин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Серджан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Production and Support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System Administrator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Серджан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Developer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Database Designer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Серджан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Analyst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Requirements Specifier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 smtClean="0">
                          <a:effectLst/>
                        </a:rPr>
                        <a:t>Радослава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" y="1107584"/>
            <a:ext cx="1005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Таблицата показва длъжностите, които ще бъдат ангажирани с изпълнението на проекта. Също така съдържа броя на необходимите специалисти.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Разпределение на ресурсите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 плана за разпределение на ресурсите са влючени следните ключови роли за проекта</a:t>
            </a:r>
            <a:r>
              <a:rPr lang="en-US" dirty="0" smtClean="0"/>
              <a:t> </a:t>
            </a:r>
            <a:r>
              <a:rPr lang="bg-BG" dirty="0" smtClean="0"/>
              <a:t>както и  определени за всяка фаза необходими финансови средства</a:t>
            </a:r>
          </a:p>
          <a:p>
            <a:pPr lvl="1"/>
            <a:r>
              <a:rPr lang="en-US" dirty="0" smtClean="0"/>
              <a:t>Project Manager</a:t>
            </a:r>
            <a:r>
              <a:rPr lang="bg-BG" dirty="0" smtClean="0"/>
              <a:t> </a:t>
            </a:r>
            <a:r>
              <a:rPr lang="en-US" dirty="0" smtClean="0"/>
              <a:t>- </a:t>
            </a:r>
            <a:r>
              <a:rPr lang="bg-BG" dirty="0" smtClean="0"/>
              <a:t>113 960.00 лв</a:t>
            </a:r>
          </a:p>
          <a:p>
            <a:pPr lvl="1"/>
            <a:r>
              <a:rPr lang="en-US" dirty="0" smtClean="0"/>
              <a:t>Business Architect</a:t>
            </a:r>
            <a:r>
              <a:rPr lang="bg-BG" dirty="0" smtClean="0"/>
              <a:t> - 157 806.00 лв </a:t>
            </a:r>
            <a:endParaRPr lang="en-US" dirty="0" smtClean="0"/>
          </a:p>
          <a:p>
            <a:pPr lvl="1"/>
            <a:r>
              <a:rPr lang="en-US" dirty="0" smtClean="0"/>
              <a:t>Software Architect</a:t>
            </a:r>
            <a:r>
              <a:rPr lang="bg-BG" dirty="0" smtClean="0"/>
              <a:t> – 135 200.00 лв </a:t>
            </a:r>
            <a:endParaRPr lang="en-US" dirty="0" smtClean="0"/>
          </a:p>
          <a:p>
            <a:pPr lvl="1"/>
            <a:r>
              <a:rPr lang="en-US" dirty="0" smtClean="0"/>
              <a:t>Designer</a:t>
            </a:r>
            <a:r>
              <a:rPr lang="bg-BG" dirty="0" smtClean="0"/>
              <a:t> – 167 520.00 лв</a:t>
            </a:r>
            <a:endParaRPr lang="en-US" dirty="0" smtClean="0"/>
          </a:p>
          <a:p>
            <a:pPr lvl="1"/>
            <a:r>
              <a:rPr lang="en-US" dirty="0" smtClean="0"/>
              <a:t>Cod Engineer</a:t>
            </a:r>
            <a:r>
              <a:rPr lang="bg-BG" dirty="0" smtClean="0"/>
              <a:t> – 224 100.00 лв</a:t>
            </a:r>
            <a:endParaRPr lang="en-US" dirty="0" smtClean="0"/>
          </a:p>
          <a:p>
            <a:pPr lvl="1"/>
            <a:r>
              <a:rPr lang="en-US" dirty="0" smtClean="0"/>
              <a:t>Test Engineer</a:t>
            </a:r>
            <a:r>
              <a:rPr lang="bg-BG" dirty="0" smtClean="0"/>
              <a:t> – 129 300.00 лв</a:t>
            </a:r>
            <a:endParaRPr lang="en-US" dirty="0" smtClean="0"/>
          </a:p>
          <a:p>
            <a:pPr lvl="1"/>
            <a:r>
              <a:rPr lang="en-US" dirty="0" smtClean="0"/>
              <a:t>Support</a:t>
            </a:r>
            <a:r>
              <a:rPr lang="bg-BG" dirty="0" smtClean="0"/>
              <a:t> – 30 900.00 лв</a:t>
            </a:r>
            <a:endParaRPr lang="en-US" dirty="0" smtClean="0"/>
          </a:p>
          <a:p>
            <a:pPr lvl="1"/>
            <a:r>
              <a:rPr lang="en-US" dirty="0" smtClean="0"/>
              <a:t>Production</a:t>
            </a:r>
            <a:r>
              <a:rPr lang="bg-BG" dirty="0" smtClean="0"/>
              <a:t> – 41 200.00 лв</a:t>
            </a:r>
            <a:endParaRPr lang="en-US" dirty="0"/>
          </a:p>
          <a:p>
            <a:r>
              <a:rPr lang="bg-BG" dirty="0" smtClean="0"/>
              <a:t>Предвидена крайна сума – 999 986.00 лв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Навигационно дърво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Навигационното дърво отговаря на главните модули на проекта и техните подмодули</a:t>
            </a:r>
          </a:p>
          <a:p>
            <a:r>
              <a:rPr lang="bg-BG" dirty="0" smtClean="0"/>
              <a:t>ВУЗИС</a:t>
            </a:r>
          </a:p>
          <a:p>
            <a:pPr lvl="1"/>
            <a:r>
              <a:rPr lang="bg-BG" dirty="0" smtClean="0"/>
              <a:t>Студент - </a:t>
            </a:r>
            <a:r>
              <a:rPr lang="en-US" sz="2000" dirty="0" smtClean="0"/>
              <a:t>≈ </a:t>
            </a:r>
            <a:r>
              <a:rPr lang="bg-BG" dirty="0" smtClean="0"/>
              <a:t>293</a:t>
            </a:r>
          </a:p>
          <a:p>
            <a:pPr lvl="1"/>
            <a:r>
              <a:rPr lang="bg-BG" dirty="0" smtClean="0"/>
              <a:t>Преподавател -</a:t>
            </a:r>
            <a:r>
              <a:rPr lang="en-US" dirty="0" smtClean="0"/>
              <a:t> ≈ 125</a:t>
            </a:r>
            <a:r>
              <a:rPr lang="bg-BG" dirty="0" smtClean="0"/>
              <a:t> </a:t>
            </a:r>
          </a:p>
          <a:p>
            <a:pPr lvl="1"/>
            <a:r>
              <a:rPr lang="bg-BG" dirty="0" smtClean="0"/>
              <a:t>Администрация</a:t>
            </a:r>
            <a:r>
              <a:rPr lang="en-US" dirty="0" smtClean="0"/>
              <a:t> - ≈ 585</a:t>
            </a:r>
            <a:endParaRPr lang="bg-BG" dirty="0" smtClean="0"/>
          </a:p>
          <a:p>
            <a:pPr lvl="1"/>
            <a:r>
              <a:rPr lang="bg-BG" dirty="0" smtClean="0"/>
              <a:t>Университет (инф.)</a:t>
            </a:r>
            <a:r>
              <a:rPr lang="en-US" dirty="0" smtClean="0"/>
              <a:t> - ≈ 386</a:t>
            </a:r>
          </a:p>
          <a:p>
            <a:r>
              <a:rPr lang="bg-BG" dirty="0" smtClean="0"/>
              <a:t>Приблизителна обща бройка на екраните - 1389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949</Words>
  <Application>Microsoft Office PowerPoint</Application>
  <PresentationFormat>Widescreen</PresentationFormat>
  <Paragraphs>298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Retrospect</vt:lpstr>
      <vt:lpstr>Университетска система ВУЗИС</vt:lpstr>
      <vt:lpstr>Описание</vt:lpstr>
      <vt:lpstr>Модули на системата</vt:lpstr>
      <vt:lpstr>Характеристики на системата</vt:lpstr>
      <vt:lpstr>Очакван краен резултат</vt:lpstr>
      <vt:lpstr>Жизнен цикъл</vt:lpstr>
      <vt:lpstr>Роли</vt:lpstr>
      <vt:lpstr>Разпределение на ресурсите</vt:lpstr>
      <vt:lpstr>Навигационно дърво на проекта</vt:lpstr>
      <vt:lpstr>Проучване (Inception)</vt:lpstr>
      <vt:lpstr>Разработка (Elaboration)</vt:lpstr>
      <vt:lpstr>Разработка (Elaboration)</vt:lpstr>
      <vt:lpstr>Изпълнение (Construction)</vt:lpstr>
      <vt:lpstr>Изпълнение (Construction)</vt:lpstr>
      <vt:lpstr>Внедряване (Transition)</vt:lpstr>
      <vt:lpstr>Край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Университетска система ВУЗИС</dc:title>
  <dc:creator>Borislav Dechev</dc:creator>
  <cp:lastModifiedBy>Borislav Dechev</cp:lastModifiedBy>
  <cp:revision>26</cp:revision>
  <dcterms:created xsi:type="dcterms:W3CDTF">2015-04-18T16:48:55Z</dcterms:created>
  <dcterms:modified xsi:type="dcterms:W3CDTF">2015-04-18T21:39:47Z</dcterms:modified>
</cp:coreProperties>
</file>