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7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335" r:id="rId33"/>
    <p:sldId id="336" r:id="rId34"/>
    <p:sldId id="337" r:id="rId35"/>
    <p:sldId id="363" r:id="rId36"/>
    <p:sldId id="334" r:id="rId37"/>
    <p:sldId id="350" r:id="rId38"/>
    <p:sldId id="351" r:id="rId39"/>
    <p:sldId id="338" r:id="rId40"/>
    <p:sldId id="366" r:id="rId41"/>
    <p:sldId id="367" r:id="rId42"/>
    <p:sldId id="368" r:id="rId43"/>
    <p:sldId id="339" r:id="rId44"/>
    <p:sldId id="352" r:id="rId45"/>
    <p:sldId id="353" r:id="rId46"/>
    <p:sldId id="354" r:id="rId47"/>
    <p:sldId id="355" r:id="rId48"/>
    <p:sldId id="356" r:id="rId49"/>
    <p:sldId id="340" r:id="rId50"/>
    <p:sldId id="357" r:id="rId51"/>
    <p:sldId id="358" r:id="rId52"/>
    <p:sldId id="359" r:id="rId53"/>
    <p:sldId id="341" r:id="rId54"/>
    <p:sldId id="360" r:id="rId55"/>
    <p:sldId id="36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559"/>
    <a:srgbClr val="1E4E54"/>
    <a:srgbClr val="10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11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32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6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27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840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5902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321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961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885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81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834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12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687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2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4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E05FD0-DE2A-4898-8EBE-CC4DFB80DF32}" type="datetimeFigureOut">
              <a:rPr lang="bg-BG" smtClean="0"/>
              <a:t>21.2.2016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1DAE-FBED-485D-BBF9-FA0738A541E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Модерно банково управление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bank management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154955" y="5228143"/>
            <a:ext cx="152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 smtClean="0"/>
              <a:t>Екип 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461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9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време за разрешаване на задачи</a:t>
            </a:r>
            <a:endParaRPr lang="en-GB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27" y="1586960"/>
            <a:ext cx="7766244" cy="50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10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Обща статистика на задачите</a:t>
            </a:r>
            <a:endParaRPr lang="en-GB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78" y="1586960"/>
            <a:ext cx="8063392" cy="48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11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Адриан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5" y="1709668"/>
            <a:ext cx="10813041" cy="473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12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Борислав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3" y="1614256"/>
            <a:ext cx="10319672" cy="49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13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Калоян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07" y="1668681"/>
            <a:ext cx="10297077" cy="49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14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Мартин 1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1" y="1683187"/>
            <a:ext cx="10291094" cy="484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Мартин 2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586960"/>
            <a:ext cx="10387475" cy="49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Мартин 3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9" y="1648515"/>
            <a:ext cx="10349456" cy="467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Задачи Серджан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853248"/>
            <a:ext cx="10387474" cy="40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18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План за разработка на софтуерния продукт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1.2 - </a:t>
            </a:r>
            <a:r>
              <a:rPr lang="en-US" dirty="0"/>
              <a:t>29.01.2016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46111" y="2120565"/>
            <a:ext cx="1090717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600" dirty="0" smtClean="0"/>
              <a:t>Голяма част от информацията в документа е вече разгледана. </a:t>
            </a:r>
          </a:p>
          <a:p>
            <a:r>
              <a:rPr lang="bg-BG" sz="2600" dirty="0" smtClean="0"/>
              <a:t>Обзор на проекта</a:t>
            </a:r>
          </a:p>
          <a:p>
            <a:r>
              <a:rPr lang="bg-BG" sz="2600" dirty="0" smtClean="0"/>
              <a:t>Организация на проекта</a:t>
            </a:r>
          </a:p>
          <a:p>
            <a:r>
              <a:rPr lang="bg-BG" sz="2600" dirty="0" smtClean="0"/>
              <a:t>Процес на управление</a:t>
            </a:r>
          </a:p>
          <a:p>
            <a:r>
              <a:rPr lang="bg-BG" sz="2600" dirty="0" smtClean="0"/>
              <a:t>Технически планове</a:t>
            </a:r>
          </a:p>
        </p:txBody>
      </p:sp>
    </p:spTree>
    <p:extLst>
      <p:ext uri="{BB962C8B-B14F-4D97-AF65-F5344CB8AC3E}">
        <p14:creationId xmlns:p14="http://schemas.microsoft.com/office/powerpoint/2010/main" val="2353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 на проекта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88" y="1853248"/>
            <a:ext cx="10325707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600" dirty="0"/>
              <a:t>Разработваната система </a:t>
            </a:r>
            <a:r>
              <a:rPr lang="bg-BG" sz="2600" dirty="0" smtClean="0"/>
              <a:t>е </a:t>
            </a:r>
            <a:r>
              <a:rPr lang="bg-BG" sz="2600" dirty="0"/>
              <a:t>единна банкова система за управление на всички процеси протичащи в </a:t>
            </a:r>
            <a:r>
              <a:rPr lang="bg-BG" sz="2600" dirty="0" smtClean="0"/>
              <a:t>една банка. Модерно банково управление (</a:t>
            </a:r>
            <a:r>
              <a:rPr lang="en-US" sz="2600" dirty="0" smtClean="0"/>
              <a:t>Advanced Bank Management – </a:t>
            </a:r>
            <a:r>
              <a:rPr lang="bg-BG" sz="2600" dirty="0" smtClean="0"/>
              <a:t>ABM</a:t>
            </a:r>
            <a:r>
              <a:rPr lang="en-US" sz="2600" dirty="0" smtClean="0"/>
              <a:t>) </a:t>
            </a:r>
            <a:r>
              <a:rPr lang="bg-BG" sz="2600" dirty="0" smtClean="0"/>
              <a:t>е банкова </a:t>
            </a:r>
            <a:r>
              <a:rPr lang="bg-BG" sz="2600" dirty="0"/>
              <a:t>информационна </a:t>
            </a:r>
            <a:r>
              <a:rPr lang="bg-BG" sz="2600" dirty="0" smtClean="0"/>
              <a:t>система, която </a:t>
            </a:r>
            <a:r>
              <a:rPr lang="bg-BG" sz="2600" dirty="0"/>
              <a:t>представлява съвкупност от софтуерни продукти управлявани от единно ядро. Нейната цел е осигуряването на сигурна и надеждна среда за работа с банковите активи, в и извън страната.</a:t>
            </a:r>
            <a:endParaRPr lang="en-GB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10611852" y="45271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5602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19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План за управление на качеството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- 0</a:t>
            </a:r>
            <a:r>
              <a:rPr lang="en-US" dirty="0" smtClean="0"/>
              <a:t>2.12.2015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622415"/>
            <a:ext cx="503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Целеви показатели за качество</a:t>
            </a:r>
            <a:endParaRPr lang="en-GB" sz="2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10888" y="2125715"/>
            <a:ext cx="9947564" cy="4524467"/>
          </a:xfrm>
        </p:spPr>
        <p:txBody>
          <a:bodyPr>
            <a:normAutofit lnSpcReduction="10000"/>
          </a:bodyPr>
          <a:lstStyle/>
          <a:p>
            <a:pPr lvl="0"/>
            <a:r>
              <a:rPr lang="bg-BG" dirty="0"/>
              <a:t>„Използваемост”:</a:t>
            </a:r>
            <a:endParaRPr lang="en-US" dirty="0"/>
          </a:p>
          <a:p>
            <a:pPr lvl="1"/>
            <a:r>
              <a:rPr lang="bg-BG" dirty="0"/>
              <a:t>Уеб модула на системата трябва да работи без проблемно с повечето модерни браузери.</a:t>
            </a:r>
            <a:endParaRPr lang="en-US" dirty="0"/>
          </a:p>
          <a:p>
            <a:pPr lvl="0"/>
            <a:r>
              <a:rPr lang="bg-BG" dirty="0"/>
              <a:t> „Надеждност</a:t>
            </a:r>
            <a:r>
              <a:rPr lang="bg-BG" dirty="0" smtClean="0"/>
              <a:t>”:</a:t>
            </a:r>
            <a:endParaRPr lang="en-US" dirty="0"/>
          </a:p>
          <a:p>
            <a:pPr lvl="1"/>
            <a:r>
              <a:rPr lang="bg-BG" dirty="0"/>
              <a:t>За намаляване на шанса системата да остане без достъп до интернет, поради аварии и други причини, системата е подсигурена от 3 интернет доставчика.</a:t>
            </a:r>
            <a:endParaRPr lang="en-US" dirty="0"/>
          </a:p>
          <a:p>
            <a:pPr lvl="1"/>
            <a:r>
              <a:rPr lang="bg-BG" dirty="0"/>
              <a:t>Време за възстановяване на системата в случай на установяване на повреда, системата поддържа възстановяване до най-много един час. </a:t>
            </a:r>
            <a:endParaRPr lang="en-US" dirty="0"/>
          </a:p>
          <a:p>
            <a:pPr lvl="1"/>
            <a:r>
              <a:rPr lang="bg-BG" dirty="0"/>
              <a:t>Информацията в системата се архивира автоматично всеки ден в 00:00 (</a:t>
            </a:r>
            <a:r>
              <a:rPr lang="en-US" dirty="0"/>
              <a:t>GMT).</a:t>
            </a:r>
          </a:p>
          <a:p>
            <a:pPr lvl="0"/>
            <a:r>
              <a:rPr lang="bg-BG" dirty="0"/>
              <a:t>„Изпълнение и поддръжка”:</a:t>
            </a:r>
            <a:endParaRPr lang="en-US" dirty="0"/>
          </a:p>
          <a:p>
            <a:pPr lvl="1"/>
            <a:r>
              <a:rPr lang="bg-BG" dirty="0"/>
              <a:t>Системата трябва да поддържа едновременна работа на около 500 000 потребители. (клиенти и служители общо).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20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План за управление на качеството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- 0</a:t>
            </a:r>
            <a:r>
              <a:rPr lang="en-US" dirty="0" smtClean="0"/>
              <a:t>2.12.2015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46111" y="1622415"/>
            <a:ext cx="3358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Стандарти и насоки</a:t>
            </a:r>
            <a:endParaRPr lang="en-GB" sz="24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757928" y="2288813"/>
            <a:ext cx="9403742" cy="3668642"/>
          </a:xfrm>
        </p:spPr>
        <p:txBody>
          <a:bodyPr/>
          <a:lstStyle/>
          <a:p>
            <a:pPr lvl="0"/>
            <a:r>
              <a:rPr lang="en-US" dirty="0"/>
              <a:t>Javadoc</a:t>
            </a:r>
            <a:r>
              <a:rPr lang="ru-RU" dirty="0"/>
              <a:t> – конвенция </a:t>
            </a:r>
            <a:r>
              <a:rPr lang="bg-BG" dirty="0"/>
              <a:t>на Oracle Corporation за генериране на API документация в </a:t>
            </a:r>
            <a:r>
              <a:rPr lang="en-US" dirty="0"/>
              <a:t>HTML</a:t>
            </a:r>
            <a:r>
              <a:rPr lang="ru-RU" dirty="0"/>
              <a:t> формат от </a:t>
            </a:r>
            <a:r>
              <a:rPr lang="en-US" dirty="0"/>
              <a:t>Java</a:t>
            </a:r>
            <a:r>
              <a:rPr lang="ru-RU" dirty="0"/>
              <a:t> сорс код;</a:t>
            </a:r>
            <a:endParaRPr lang="en-US" dirty="0"/>
          </a:p>
          <a:p>
            <a:pPr lvl="0"/>
            <a:r>
              <a:rPr lang="en-US" dirty="0"/>
              <a:t>UML</a:t>
            </a:r>
            <a:r>
              <a:rPr lang="ru-RU" dirty="0"/>
              <a:t> – </a:t>
            </a:r>
            <a:r>
              <a:rPr lang="bg-BG" dirty="0"/>
              <a:t>стандартизиран език с общо приложение за моделиране в областта на софтуерното инженерство. Включва набор от графични техники за създаване на диаграми в обектно-ориентираните софтуерни системи.</a:t>
            </a:r>
            <a:endParaRPr lang="en-US" dirty="0"/>
          </a:p>
          <a:p>
            <a:r>
              <a:rPr lang="en-US" dirty="0"/>
              <a:t>BPMN</a:t>
            </a:r>
            <a:r>
              <a:rPr lang="ru-RU" dirty="0"/>
              <a:t> </a:t>
            </a:r>
            <a:r>
              <a:rPr lang="en-US" dirty="0" smtClean="0"/>
              <a:t>2 </a:t>
            </a:r>
            <a:r>
              <a:rPr lang="ru-RU" dirty="0" smtClean="0"/>
              <a:t>– </a:t>
            </a:r>
            <a:r>
              <a:rPr lang="bg-BG" dirty="0"/>
              <a:t>графично представяне на бизнес процеси в модела на бизнес процесите;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21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План за управление на качеството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bg-BG" dirty="0"/>
              <a:t>1.1</a:t>
            </a:r>
            <a:r>
              <a:rPr lang="bg-BG" dirty="0" smtClean="0"/>
              <a:t> - 0</a:t>
            </a:r>
            <a:r>
              <a:rPr lang="en-US" dirty="0" smtClean="0"/>
              <a:t>2.12.2015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622415"/>
            <a:ext cx="600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Инструменти, техники и методологии</a:t>
            </a:r>
            <a:endParaRPr lang="en-GB" sz="2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43090" y="2330301"/>
            <a:ext cx="9107744" cy="4081196"/>
          </a:xfrm>
        </p:spPr>
        <p:txBody>
          <a:bodyPr/>
          <a:lstStyle/>
          <a:p>
            <a:r>
              <a:rPr lang="en-US" dirty="0" smtClean="0"/>
              <a:t>RUP </a:t>
            </a:r>
            <a:r>
              <a:rPr lang="en-US" dirty="0"/>
              <a:t>(Rational Unified Process) – </a:t>
            </a:r>
            <a:r>
              <a:rPr lang="en-US" dirty="0" err="1"/>
              <a:t>стандарт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разработване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големи</a:t>
            </a:r>
            <a:r>
              <a:rPr lang="en-US" dirty="0"/>
              <a:t> </a:t>
            </a:r>
            <a:r>
              <a:rPr lang="en-US" dirty="0" err="1"/>
              <a:t>софтуерни</a:t>
            </a:r>
            <a:r>
              <a:rPr lang="en-US" dirty="0"/>
              <a:t> </a:t>
            </a:r>
            <a:r>
              <a:rPr lang="en-US" dirty="0" err="1"/>
              <a:t>проекти</a:t>
            </a:r>
            <a:r>
              <a:rPr lang="en-US" dirty="0"/>
              <a:t>. </a:t>
            </a:r>
          </a:p>
          <a:p>
            <a:r>
              <a:rPr lang="en-US" dirty="0"/>
              <a:t>JIRA – </a:t>
            </a:r>
            <a:r>
              <a:rPr lang="en-US" dirty="0" err="1"/>
              <a:t>среда</a:t>
            </a:r>
            <a:r>
              <a:rPr lang="en-US" dirty="0"/>
              <a:t>, </a:t>
            </a:r>
            <a:r>
              <a:rPr lang="en-US" dirty="0" err="1"/>
              <a:t>съдържаща</a:t>
            </a:r>
            <a:r>
              <a:rPr lang="en-US" dirty="0"/>
              <a:t> </a:t>
            </a:r>
            <a:r>
              <a:rPr lang="en-US" dirty="0" err="1"/>
              <a:t>множество</a:t>
            </a:r>
            <a:r>
              <a:rPr lang="en-US" dirty="0"/>
              <a:t> </a:t>
            </a:r>
            <a:r>
              <a:rPr lang="en-US" dirty="0" err="1"/>
              <a:t>инструменти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спомагат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управлението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разработката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софтуерния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и </a:t>
            </a:r>
            <a:r>
              <a:rPr lang="en-US" dirty="0" err="1"/>
              <a:t>проследяване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грешки</a:t>
            </a:r>
            <a:r>
              <a:rPr lang="en-US" dirty="0"/>
              <a:t>.</a:t>
            </a:r>
          </a:p>
          <a:p>
            <a:r>
              <a:rPr lang="en-US" dirty="0"/>
              <a:t>ECLIPSE – </a:t>
            </a:r>
            <a:r>
              <a:rPr lang="en-US" dirty="0" err="1"/>
              <a:t>среда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разработване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софтуер</a:t>
            </a:r>
            <a:r>
              <a:rPr lang="en-US" dirty="0"/>
              <a:t>.</a:t>
            </a:r>
          </a:p>
          <a:p>
            <a:r>
              <a:rPr lang="en-US" dirty="0"/>
              <a:t>GIT – </a:t>
            </a:r>
            <a:r>
              <a:rPr lang="bg-BG" dirty="0"/>
              <a:t>среда за паралелна работа по документи и програми, синхронизираща работата на всички членове на екипа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22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Списък на рисковете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546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23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Конвенции за писане на код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01364" y="1186850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/>
              <a:t>1.0</a:t>
            </a:r>
            <a:r>
              <a:rPr lang="bg-BG" dirty="0" smtClean="0"/>
              <a:t> - </a:t>
            </a:r>
            <a:r>
              <a:rPr lang="en-US" dirty="0"/>
              <a:t>1</a:t>
            </a:r>
            <a:r>
              <a:rPr lang="bg-BG" dirty="0"/>
              <a:t>7</a:t>
            </a:r>
            <a:r>
              <a:rPr lang="en-US" dirty="0"/>
              <a:t>.12.2015</a:t>
            </a:r>
            <a:endParaRPr lang="en-GB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928048" y="2402004"/>
            <a:ext cx="10315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Организация на кода – ред на съдържанието на всеки „</a:t>
            </a:r>
            <a:r>
              <a:rPr lang="en-US" sz="2400" dirty="0" smtClean="0"/>
              <a:t>Source</a:t>
            </a:r>
            <a:r>
              <a:rPr lang="bg-BG" sz="2400" dirty="0" smtClean="0"/>
              <a:t>“ файл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Наименования - </a:t>
            </a:r>
            <a:r>
              <a:rPr lang="bg-BG" sz="2400" dirty="0"/>
              <a:t>и</a:t>
            </a:r>
            <a:r>
              <a:rPr lang="bg-BG" sz="2400" dirty="0" smtClean="0"/>
              <a:t>мената </a:t>
            </a:r>
            <a:r>
              <a:rPr lang="bg-BG" sz="2400" dirty="0"/>
              <a:t>на класовете трябва да са </a:t>
            </a:r>
            <a:r>
              <a:rPr lang="bg-BG" sz="2400" dirty="0" smtClean="0"/>
              <a:t>съществителни, а на методите - глаголи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Коментари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Декларации - </a:t>
            </a:r>
            <a:r>
              <a:rPr lang="bg-BG" sz="2400" dirty="0"/>
              <a:t>не трябва функции и променливи да се декларират в един и същи </a:t>
            </a:r>
            <a:r>
              <a:rPr lang="bg-BG" sz="2400" dirty="0" smtClean="0"/>
              <a:t>ред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400" dirty="0" smtClean="0"/>
              <a:t>Изрази и оператори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559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I1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24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Речник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4 – 07.02.2016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1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Спецификация на софтуерните изисквания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3 – 03.12.2015</a:t>
            </a:r>
            <a:endParaRPr lang="en-GB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751114" y="3135086"/>
            <a:ext cx="373852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/>
              <a:t>Брой модули</a:t>
            </a:r>
            <a:r>
              <a:rPr lang="en-US" sz="2000" dirty="0"/>
              <a:t>: 9</a:t>
            </a:r>
          </a:p>
          <a:p>
            <a:r>
              <a:rPr lang="bg-BG" sz="2000" dirty="0"/>
              <a:t>Брой функционалности</a:t>
            </a:r>
            <a:r>
              <a:rPr lang="en-US" sz="2000" dirty="0"/>
              <a:t>: </a:t>
            </a:r>
            <a:r>
              <a:rPr lang="bg-BG" sz="2000" dirty="0"/>
              <a:t>58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Инфраструктурен модел – Обща схема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/>
              <a:t>2</a:t>
            </a:r>
            <a:r>
              <a:rPr lang="bg-BG" dirty="0" smtClean="0"/>
              <a:t> – 09.01.2016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41" y="1583892"/>
            <a:ext cx="7950187" cy="508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27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86850"/>
            <a:ext cx="8047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Инфраструктурен модел - продукционна </a:t>
            </a:r>
            <a:r>
              <a:rPr lang="ru-RU" sz="2000" dirty="0"/>
              <a:t>среда</a:t>
            </a:r>
            <a:endParaRPr lang="en-GB" sz="2000" dirty="0"/>
          </a:p>
          <a:p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/>
              <a:t>2</a:t>
            </a:r>
            <a:r>
              <a:rPr lang="bg-BG" dirty="0" smtClean="0"/>
              <a:t> – 09.01.2016</a:t>
            </a:r>
            <a:endParaRPr lang="en-GB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8" y="1611602"/>
            <a:ext cx="7800110" cy="5080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6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28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Инфраструктурен модел - среда </a:t>
            </a:r>
            <a:r>
              <a:rPr lang="ru-RU" sz="2000" dirty="0"/>
              <a:t>за разработка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/>
              <a:t>2</a:t>
            </a:r>
            <a:r>
              <a:rPr lang="bg-BG" dirty="0" smtClean="0"/>
              <a:t> – 09.01.2016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3892"/>
            <a:ext cx="8194325" cy="5015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814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Представяне на екипа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87815"/>
              </p:ext>
            </p:extLst>
          </p:nvPr>
        </p:nvGraphicFramePr>
        <p:xfrm>
          <a:off x="646111" y="1285331"/>
          <a:ext cx="9965741" cy="51528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2648">
                  <a:extLst>
                    <a:ext uri="{9D8B030D-6E8A-4147-A177-3AD203B41FA5}">
                      <a16:colId xmlns="" xmlns:a16="http://schemas.microsoft.com/office/drawing/2014/main" val="3617175486"/>
                    </a:ext>
                  </a:extLst>
                </a:gridCol>
                <a:gridCol w="2490088">
                  <a:extLst>
                    <a:ext uri="{9D8B030D-6E8A-4147-A177-3AD203B41FA5}">
                      <a16:colId xmlns="" xmlns:a16="http://schemas.microsoft.com/office/drawing/2014/main" val="679351880"/>
                    </a:ext>
                  </a:extLst>
                </a:gridCol>
                <a:gridCol w="2960533">
                  <a:extLst>
                    <a:ext uri="{9D8B030D-6E8A-4147-A177-3AD203B41FA5}">
                      <a16:colId xmlns="" xmlns:a16="http://schemas.microsoft.com/office/drawing/2014/main" val="4286978290"/>
                    </a:ext>
                  </a:extLst>
                </a:gridCol>
                <a:gridCol w="4072472">
                  <a:extLst>
                    <a:ext uri="{9D8B030D-6E8A-4147-A177-3AD203B41FA5}">
                      <a16:colId xmlns="" xmlns:a16="http://schemas.microsoft.com/office/drawing/2014/main" val="3959905453"/>
                    </a:ext>
                  </a:extLst>
                </a:gridCol>
              </a:tblGrid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Роли: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882115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Име: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Основни: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Второстепенни: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28306037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Мартин Абрашев (с)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Project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Requirements Specifier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0730214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Deployment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3337499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Unit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8374825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Борислав Дечев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Business-Process Analyst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Implementer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89334087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Quality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Test 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23035165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Change Control Manager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7720199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2377970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Серджан Ахмедов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Database 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System Administrator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67823680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System Analyst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Technical Writer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45355112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Functional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605263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ln>
                            <a:noFill/>
                          </a:ln>
                          <a:effectLst/>
                        </a:rPr>
                        <a:t>Калоян Гецов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Requirements Specifier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Software Architect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0491065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Implementer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3152176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Test Analyst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57420629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Unit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2601712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ln>
                            <a:noFill/>
                          </a:ln>
                          <a:effectLst/>
                        </a:rPr>
                        <a:t>Адриан Данаилов</a:t>
                      </a:r>
                      <a:endParaRPr lang="bg-BG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ln>
                            <a:noFill/>
                          </a:ln>
                          <a:effectLst/>
                        </a:rPr>
                        <a:t>Designer</a:t>
                      </a:r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Functional Tester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38438748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User-Interface Designer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42771401"/>
                  </a:ext>
                </a:extLst>
              </a:tr>
              <a:tr h="270502"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ln>
                            <a:noFill/>
                          </a:ln>
                          <a:effectLst/>
                        </a:rPr>
                        <a:t>Technical Writer</a:t>
                      </a:r>
                      <a:endParaRPr lang="en-GB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475927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/>
              <a:t>2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738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29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Визия</a:t>
            </a:r>
            <a:endParaRPr lang="ru-RU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</a:t>
            </a:r>
            <a:r>
              <a:rPr lang="en-US" dirty="0" smtClean="0"/>
              <a:t>1.</a:t>
            </a:r>
            <a:r>
              <a:rPr lang="bg-BG" dirty="0" smtClean="0"/>
              <a:t>3 – 10.01.2016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8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30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Бизнес модел – обща диаграма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2.0 – 29.01.2016</a:t>
            </a:r>
            <a:endParaRPr lang="en-GB" dirty="0"/>
          </a:p>
        </p:txBody>
      </p:sp>
      <p:pic>
        <p:nvPicPr>
          <p:cNvPr id="10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517" y="1586960"/>
            <a:ext cx="8254644" cy="50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</a:t>
            </a:r>
            <a:r>
              <a:rPr lang="en-GB" sz="2400" b="1" dirty="0" smtClean="0"/>
              <a:t>1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Бизнес модел</a:t>
            </a:r>
            <a:r>
              <a:rPr lang="en-GB" sz="2000" dirty="0" smtClean="0"/>
              <a:t> – </a:t>
            </a:r>
            <a:r>
              <a:rPr lang="bg-BG" sz="2000" dirty="0" smtClean="0"/>
              <a:t>Управление на кредити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2.0 – 29.01.2016</a:t>
            </a:r>
            <a:endParaRPr lang="en-GB" dirty="0"/>
          </a:p>
        </p:txBody>
      </p:sp>
      <p:pic>
        <p:nvPicPr>
          <p:cNvPr id="10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976" y="1586960"/>
            <a:ext cx="8579776" cy="50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32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Бизнес модел</a:t>
            </a:r>
            <a:r>
              <a:rPr lang="en-GB" sz="2000" dirty="0" smtClean="0"/>
              <a:t> – </a:t>
            </a:r>
            <a:r>
              <a:rPr lang="bg-BG" sz="2000" dirty="0" smtClean="0"/>
              <a:t>Изплащане на кредит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2.0 – 29.01.2016</a:t>
            </a:r>
            <a:endParaRPr lang="en-GB" dirty="0"/>
          </a:p>
        </p:txBody>
      </p:sp>
      <p:pic>
        <p:nvPicPr>
          <p:cNvPr id="15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899" y="1623956"/>
            <a:ext cx="7453847" cy="50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33</a:t>
            </a:r>
            <a:endParaRPr lang="en-GB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Модел на данните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12.02.2016</a:t>
            </a:r>
            <a:endParaRPr lang="en-GB" dirty="0"/>
          </a:p>
        </p:txBody>
      </p:sp>
      <p:sp>
        <p:nvSpPr>
          <p:cNvPr id="6" name="Контейнер за съдържание 2"/>
          <p:cNvSpPr>
            <a:spLocks noGrp="1"/>
          </p:cNvSpPr>
          <p:nvPr>
            <p:ph sz="quarter" idx="4294967295"/>
          </p:nvPr>
        </p:nvSpPr>
        <p:spPr>
          <a:xfrm>
            <a:off x="508379" y="2418238"/>
            <a:ext cx="9994291" cy="2181058"/>
          </a:xfrm>
          <a:prstGeom prst="rect">
            <a:avLst/>
          </a:prstGeom>
        </p:spPr>
        <p:txBody>
          <a:bodyPr/>
          <a:lstStyle/>
          <a:p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Определяне на класовете от същности</a:t>
            </a:r>
            <a:endParaRPr lang="en-US" sz="2400" cap="non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Определяне на връзките между класовете от същности</a:t>
            </a:r>
            <a:endParaRPr lang="en-US" sz="2400" cap="non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Създаване на</a:t>
            </a:r>
            <a:r>
              <a:rPr lang="en-US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атрибути на класовете от същности</a:t>
            </a:r>
            <a:endParaRPr lang="en-US" sz="2400" cap="non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Създаване и оформяне на документ</a:t>
            </a:r>
            <a:endParaRPr lang="bg-BG" sz="24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81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7932" y="152206"/>
            <a:ext cx="9438970" cy="980297"/>
          </a:xfrm>
        </p:spPr>
        <p:txBody>
          <a:bodyPr/>
          <a:lstStyle/>
          <a:p>
            <a:r>
              <a:rPr lang="bg-BG" sz="3200" dirty="0" smtClean="0"/>
              <a:t>Връзки между класовете от същности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</a:t>
            </a:r>
            <a:r>
              <a:rPr lang="en-US" sz="2400" b="1" dirty="0" smtClean="0"/>
              <a:t>4</a:t>
            </a:r>
            <a:endParaRPr lang="en-GB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12.02.2016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2"/>
          <a:srcRect l="19302" t="16744" r="21644" b="16465"/>
          <a:stretch/>
        </p:blipFill>
        <p:spPr>
          <a:xfrm>
            <a:off x="922913" y="914383"/>
            <a:ext cx="10763563" cy="57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</a:t>
            </a:r>
            <a:r>
              <a:rPr lang="en-US" sz="2400" b="1" dirty="0" smtClean="0"/>
              <a:t>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Софтуерна Архитектура 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1.6 – 13.02.2016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20" y="1614493"/>
            <a:ext cx="7715569" cy="51602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740017" y="1941049"/>
            <a:ext cx="25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Функционален поглед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5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</a:t>
            </a:r>
            <a:r>
              <a:rPr lang="en-US" sz="2400" b="1" dirty="0" smtClean="0"/>
              <a:t>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Софтуерна Архитектура 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1.6 – 13.02.2016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40017" y="1941049"/>
            <a:ext cx="25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Интеграционен поглед</a:t>
            </a:r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73" y="1586960"/>
            <a:ext cx="7980735" cy="5086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6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</a:t>
            </a:r>
            <a:r>
              <a:rPr lang="en-US" sz="2400" b="1" dirty="0" smtClean="0"/>
              <a:t>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Софтуерна Архитектура 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1.6 – 13.02.2016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0017" y="1941049"/>
            <a:ext cx="258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Имплементационен поглед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14" y="1710603"/>
            <a:ext cx="7959551" cy="4911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</a:t>
            </a:r>
            <a:r>
              <a:rPr lang="en-US" sz="2400" b="1" dirty="0" smtClean="0"/>
              <a:t>8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Модел на потребителските случаи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15.02.2016</a:t>
            </a:r>
            <a:endParaRPr lang="en-GB" dirty="0"/>
          </a:p>
        </p:txBody>
      </p:sp>
      <p:sp>
        <p:nvSpPr>
          <p:cNvPr id="8" name="Контейнер за съдържание 4"/>
          <p:cNvSpPr>
            <a:spLocks noGrp="1"/>
          </p:cNvSpPr>
          <p:nvPr>
            <p:ph idx="4294967295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секи един от модулите, обособени в документа „</a:t>
            </a:r>
            <a:r>
              <a:rPr lang="en-US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ABM-E1-Software </a:t>
            </a:r>
            <a:r>
              <a:rPr lang="en-US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Requirements </a:t>
            </a:r>
            <a:r>
              <a:rPr lang="en-US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Specifications</a:t>
            </a:r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“, е представен чрез една главна </a:t>
            </a:r>
            <a:r>
              <a:rPr lang="en-US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case” </a:t>
            </a:r>
            <a:r>
              <a:rPr lang="bg-BG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диаграма, </a:t>
            </a:r>
            <a:r>
              <a:rPr lang="bg-BG" sz="2400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която съдържа няколко диаграми представящи </a:t>
            </a:r>
            <a:r>
              <a:rPr lang="bg-BG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начина на изпълнение на всички случаи за употреба на този модул.</a:t>
            </a:r>
          </a:p>
        </p:txBody>
      </p:sp>
    </p:spTree>
    <p:extLst>
      <p:ext uri="{BB962C8B-B14F-4D97-AF65-F5344CB8AC3E}">
        <p14:creationId xmlns:p14="http://schemas.microsoft.com/office/powerpoint/2010/main" val="6075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smtClean="0"/>
              <a:t>Изпълнение на проекта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  <a:endParaRPr lang="en-GB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111" y="1152983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План на фазите</a:t>
            </a:r>
            <a:endParaRPr lang="en-GB" sz="20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6459"/>
              </p:ext>
            </p:extLst>
          </p:nvPr>
        </p:nvGraphicFramePr>
        <p:xfrm>
          <a:off x="646112" y="1801504"/>
          <a:ext cx="10323530" cy="4205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294">
                  <a:extLst>
                    <a:ext uri="{9D8B030D-6E8A-4147-A177-3AD203B41FA5}">
                      <a16:colId xmlns="" xmlns:a16="http://schemas.microsoft.com/office/drawing/2014/main" val="1092582903"/>
                    </a:ext>
                  </a:extLst>
                </a:gridCol>
                <a:gridCol w="2400221">
                  <a:extLst>
                    <a:ext uri="{9D8B030D-6E8A-4147-A177-3AD203B41FA5}">
                      <a16:colId xmlns="" xmlns:a16="http://schemas.microsoft.com/office/drawing/2014/main" val="3260582756"/>
                    </a:ext>
                  </a:extLst>
                </a:gridCol>
                <a:gridCol w="2400221">
                  <a:extLst>
                    <a:ext uri="{9D8B030D-6E8A-4147-A177-3AD203B41FA5}">
                      <a16:colId xmlns="" xmlns:a16="http://schemas.microsoft.com/office/drawing/2014/main" val="3701042280"/>
                    </a:ext>
                  </a:extLst>
                </a:gridCol>
                <a:gridCol w="2322794">
                  <a:extLst>
                    <a:ext uri="{9D8B030D-6E8A-4147-A177-3AD203B41FA5}">
                      <a16:colId xmlns="" xmlns:a16="http://schemas.microsoft.com/office/drawing/2014/main" val="1311304081"/>
                    </a:ext>
                  </a:extLst>
                </a:gridCol>
              </a:tblGrid>
              <a:tr h="709830"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Фази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Итерации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Продължителност в седмици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Дата на предаване на итерация</a:t>
                      </a:r>
                      <a:endParaRPr lang="en-GB" sz="1600" b="1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03693548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Планиране (Inception)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4.12.2015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92193536"/>
                  </a:ext>
                </a:extLst>
              </a:tr>
              <a:tr h="388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Детайлизиране(Elaboration)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10.1.2016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13134458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29.1.2016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361097674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14.2.2016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41701460"/>
                  </a:ext>
                </a:extLst>
              </a:tr>
              <a:tr h="3884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Изграждане(Construction)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27.3.2016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79527888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24.4.2016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35542689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22.5.2016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095979547"/>
                  </a:ext>
                </a:extLst>
              </a:tr>
              <a:tr h="38841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12.6.2016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57823135"/>
                  </a:ext>
                </a:extLst>
              </a:tr>
              <a:tr h="388418"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>
                          <a:effectLst/>
                        </a:rPr>
                        <a:t>Предаване(Transition)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19.6.2016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5372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201156" y="2633336"/>
            <a:ext cx="247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Модул „Управление на клиенти“</a:t>
            </a:r>
            <a:endParaRPr lang="bg-BG" sz="240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2"/>
          <a:srcRect l="12588" t="17304" r="48706" b="14413"/>
          <a:stretch/>
        </p:blipFill>
        <p:spPr>
          <a:xfrm>
            <a:off x="3370998" y="266074"/>
            <a:ext cx="7945615" cy="63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93832" y="573207"/>
            <a:ext cx="4826642" cy="1539349"/>
          </a:xfrm>
        </p:spPr>
        <p:txBody>
          <a:bodyPr>
            <a:normAutofit/>
          </a:bodyPr>
          <a:lstStyle/>
          <a:p>
            <a:r>
              <a:rPr lang="bg-BG" dirty="0" smtClean="0"/>
              <a:t>Извършване на транзакция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4294967295"/>
          </p:nvPr>
        </p:nvSpPr>
        <p:spPr>
          <a:xfrm>
            <a:off x="519871" y="2708829"/>
            <a:ext cx="4369440" cy="1726694"/>
          </a:xfrm>
          <a:prstGeom prst="rect">
            <a:avLst/>
          </a:prstGeom>
        </p:spPr>
        <p:txBody>
          <a:bodyPr/>
          <a:lstStyle/>
          <a:p>
            <a:r>
              <a:rPr lang="bg-B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Актьор</a:t>
            </a:r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bg-B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</a:t>
            </a:r>
            <a:endParaRPr lang="bg-BG" cap="none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g-BG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Предусловие : Служителят да бъде вписан в системата</a:t>
            </a:r>
            <a:endParaRPr lang="bg-BG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/>
          <a:srcRect l="10910" t="16558" r="55000" b="14785"/>
          <a:stretch/>
        </p:blipFill>
        <p:spPr>
          <a:xfrm>
            <a:off x="4889311" y="211288"/>
            <a:ext cx="6337443" cy="61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2684" t="16733" r="28768" b="13630"/>
          <a:stretch/>
        </p:blipFill>
        <p:spPr>
          <a:xfrm>
            <a:off x="3959322" y="1083573"/>
            <a:ext cx="7687266" cy="5345362"/>
          </a:xfrm>
          <a:prstGeom prst="rect">
            <a:avLst/>
          </a:prstGeom>
        </p:spPr>
      </p:pic>
      <p:sp>
        <p:nvSpPr>
          <p:cNvPr id="4" name="Заглавие 1"/>
          <p:cNvSpPr txBox="1">
            <a:spLocks/>
          </p:cNvSpPr>
          <p:nvPr/>
        </p:nvSpPr>
        <p:spPr>
          <a:xfrm>
            <a:off x="646112" y="313899"/>
            <a:ext cx="4826642" cy="1539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Извършване на превод</a:t>
            </a:r>
            <a:endParaRPr lang="bg-BG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122829" y="1832767"/>
            <a:ext cx="3836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000" dirty="0" smtClean="0"/>
              <a:t>Идентификация на клиента</a:t>
            </a:r>
          </a:p>
          <a:p>
            <a:pPr marL="342900" indent="-342900">
              <a:buAutoNum type="arabicPeriod"/>
            </a:pPr>
            <a:r>
              <a:rPr lang="bg-BG" sz="2000" dirty="0" smtClean="0"/>
              <a:t>Избиране на сметка на получател </a:t>
            </a:r>
            <a:endParaRPr lang="bg-BG" sz="2000" dirty="0"/>
          </a:p>
          <a:p>
            <a:pPr marL="342900" indent="-342900">
              <a:buAutoNum type="arabicPeriod"/>
            </a:pPr>
            <a:r>
              <a:rPr lang="bg-BG" sz="2000" dirty="0" smtClean="0"/>
              <a:t>Определяне на сума</a:t>
            </a:r>
          </a:p>
          <a:p>
            <a:pPr marL="342900" indent="-342900">
              <a:buAutoNum type="arabicPeriod"/>
            </a:pPr>
            <a:r>
              <a:rPr lang="bg-BG" sz="2000" dirty="0" smtClean="0"/>
              <a:t>Потвърждение за извършване на превод</a:t>
            </a:r>
          </a:p>
          <a:p>
            <a:r>
              <a:rPr lang="bg-BG" sz="2000" dirty="0" smtClean="0"/>
              <a:t>5.   Обновяване на баланс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41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7115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91986" y="1853248"/>
            <a:ext cx="9358848" cy="4195481"/>
          </a:xfrm>
        </p:spPr>
        <p:txBody>
          <a:bodyPr>
            <a:normAutofit/>
          </a:bodyPr>
          <a:lstStyle/>
          <a:p>
            <a:pPr marL="342900" lvl="2" indent="-342900"/>
            <a:r>
              <a:rPr lang="bg-BG" sz="2400" i="1" smtClean="0"/>
              <a:t>Използвани дизайн шаблони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Singleton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Factory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Prototype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Chain of responsibility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Command	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smtClean="0"/>
              <a:t>Оbserver</a:t>
            </a:r>
          </a:p>
          <a:p>
            <a:pPr marL="45720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96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r>
              <a:rPr lang="en-GB" sz="2000" dirty="0" smtClean="0"/>
              <a:t> – </a:t>
            </a:r>
            <a:r>
              <a:rPr lang="bg-BG" sz="2000" dirty="0" smtClean="0"/>
              <a:t>Обектна диаграма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9" y="1648515"/>
            <a:ext cx="11615739" cy="49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1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smtClean="0"/>
              <a:t>Артефакти</a:t>
            </a:r>
            <a:r>
              <a:rPr lang="en-GB" smtClean="0"/>
              <a:t> – </a:t>
            </a:r>
            <a:r>
              <a:rPr lang="bg-BG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22639"/>
            <a:ext cx="10541854" cy="453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6111" y="1617060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Опростен концептуален модел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42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smtClean="0"/>
              <a:t>Артефакти</a:t>
            </a:r>
            <a:r>
              <a:rPr lang="en-GB" smtClean="0"/>
              <a:t> – </a:t>
            </a:r>
            <a:r>
              <a:rPr lang="bg-BG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617060"/>
            <a:ext cx="868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Модел на отворените сървиси и обект за ползването на външни сървиси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785" y="2016492"/>
            <a:ext cx="8588622" cy="472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641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61706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Модел инвестиции</a:t>
            </a:r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87" y="1986392"/>
            <a:ext cx="10165016" cy="471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548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780" y="1986392"/>
            <a:ext cx="8091054" cy="474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36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Дизайн модел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1.4 – 17.02.2016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46111" y="1617060"/>
            <a:ext cx="611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Функционалности: Кандидатстване за инвестиция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161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1.0 – 08.01.2016</a:t>
            </a:r>
            <a:endParaRPr lang="en-GB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 smtClean="0"/>
              <a:t>Планирани функционалности за тестване</a:t>
            </a:r>
            <a:endParaRPr lang="en-US" sz="2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2695" y="2159394"/>
            <a:ext cx="9405703" cy="4585822"/>
          </a:xfrm>
        </p:spPr>
        <p:txBody>
          <a:bodyPr>
            <a:normAutofit lnSpcReduction="10000"/>
          </a:bodyPr>
          <a:lstStyle/>
          <a:p>
            <a:r>
              <a:rPr lang="bg-BG" b="1" dirty="0" smtClean="0"/>
              <a:t>Функционалностите, </a:t>
            </a:r>
            <a:r>
              <a:rPr lang="bg-BG" b="1" dirty="0"/>
              <a:t>които ще се тестват</a:t>
            </a:r>
            <a:endParaRPr lang="en-US" b="1" dirty="0"/>
          </a:p>
          <a:p>
            <a:pPr lvl="1"/>
            <a:r>
              <a:rPr lang="bg-BG" dirty="0"/>
              <a:t>Модул за управление на влогове, депозити и кредити</a:t>
            </a:r>
            <a:endParaRPr lang="en-US" dirty="0"/>
          </a:p>
          <a:p>
            <a:pPr lvl="1"/>
            <a:r>
              <a:rPr lang="bg-BG" dirty="0"/>
              <a:t>Модул банкомати</a:t>
            </a:r>
            <a:endParaRPr lang="en-US" dirty="0"/>
          </a:p>
          <a:p>
            <a:pPr lvl="1"/>
            <a:r>
              <a:rPr lang="bg-BG" dirty="0"/>
              <a:t>Модул управление на карти</a:t>
            </a:r>
            <a:endParaRPr lang="en-US" dirty="0"/>
          </a:p>
          <a:p>
            <a:pPr lvl="1"/>
            <a:r>
              <a:rPr lang="bg-BG" dirty="0"/>
              <a:t>Модул електронно банкиране</a:t>
            </a:r>
            <a:endParaRPr lang="en-US" dirty="0"/>
          </a:p>
          <a:p>
            <a:pPr lvl="1"/>
            <a:r>
              <a:rPr lang="bg-BG" dirty="0"/>
              <a:t>Модул </a:t>
            </a:r>
            <a:r>
              <a:rPr lang="en-US" dirty="0"/>
              <a:t>SMS</a:t>
            </a:r>
            <a:r>
              <a:rPr lang="bg-BG" dirty="0"/>
              <a:t> банкиране</a:t>
            </a:r>
            <a:endParaRPr lang="en-US" dirty="0"/>
          </a:p>
          <a:p>
            <a:pPr lvl="1"/>
            <a:r>
              <a:rPr lang="bg-BG" dirty="0"/>
              <a:t>Модул управление на инвестиции</a:t>
            </a:r>
            <a:endParaRPr lang="en-US" dirty="0"/>
          </a:p>
          <a:p>
            <a:pPr lvl="1"/>
            <a:r>
              <a:rPr lang="bg-BG" dirty="0"/>
              <a:t>Модул работа с клиенти</a:t>
            </a:r>
            <a:endParaRPr lang="en-US" dirty="0"/>
          </a:p>
          <a:p>
            <a:r>
              <a:rPr lang="bg-BG" b="1" dirty="0" smtClean="0"/>
              <a:t>Допълнителни функционалности, </a:t>
            </a:r>
            <a:r>
              <a:rPr lang="bg-BG" b="1" dirty="0"/>
              <a:t>които ще се тестват</a:t>
            </a:r>
            <a:endParaRPr lang="en-US" b="1" dirty="0"/>
          </a:p>
          <a:p>
            <a:pPr lvl="1"/>
            <a:r>
              <a:rPr lang="bg-BG" dirty="0"/>
              <a:t>Интеграция с външни системи</a:t>
            </a:r>
            <a:endParaRPr lang="en-US" dirty="0"/>
          </a:p>
          <a:p>
            <a:pPr lvl="1"/>
            <a:r>
              <a:rPr lang="bg-BG" dirty="0"/>
              <a:t>Сигурност</a:t>
            </a:r>
            <a:endParaRPr lang="en-US" dirty="0"/>
          </a:p>
          <a:p>
            <a:pPr lvl="1"/>
            <a:r>
              <a:rPr lang="bg-BG" dirty="0"/>
              <a:t>Справки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62241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I1</a:t>
            </a:r>
            <a:endParaRPr lang="en-GB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95242"/>
              </p:ext>
            </p:extLst>
          </p:nvPr>
        </p:nvGraphicFramePr>
        <p:xfrm>
          <a:off x="646110" y="2119537"/>
          <a:ext cx="9617006" cy="4062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267">
                  <a:extLst>
                    <a:ext uri="{9D8B030D-6E8A-4147-A177-3AD203B41FA5}">
                      <a16:colId xmlns="" xmlns:a16="http://schemas.microsoft.com/office/drawing/2014/main" val="4205347312"/>
                    </a:ext>
                  </a:extLst>
                </a:gridCol>
                <a:gridCol w="5219279">
                  <a:extLst>
                    <a:ext uri="{9D8B030D-6E8A-4147-A177-3AD203B41FA5}">
                      <a16:colId xmlns="" xmlns:a16="http://schemas.microsoft.com/office/drawing/2014/main" val="3633123802"/>
                    </a:ext>
                  </a:extLst>
                </a:gridCol>
                <a:gridCol w="1763923">
                  <a:extLst>
                    <a:ext uri="{9D8B030D-6E8A-4147-A177-3AD203B41FA5}">
                      <a16:colId xmlns="" xmlns:a16="http://schemas.microsoft.com/office/drawing/2014/main" val="3357044776"/>
                    </a:ext>
                  </a:extLst>
                </a:gridCol>
                <a:gridCol w="2150537">
                  <a:extLst>
                    <a:ext uri="{9D8B030D-6E8A-4147-A177-3AD203B41FA5}">
                      <a16:colId xmlns="" xmlns:a16="http://schemas.microsoft.com/office/drawing/2014/main" val="1365931621"/>
                    </a:ext>
                  </a:extLst>
                </a:gridCol>
              </a:tblGrid>
              <a:tr h="58041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8729169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Детайлен план за итерация (E1)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59870570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План за разработка на софтуерния продукт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Серджан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>
                          <a:effectLst/>
                        </a:rPr>
                        <a:t>Калоян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909983798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План за управление на качеството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Борислав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>
                          <a:effectLst/>
                        </a:rPr>
                        <a:t>Калоян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25871799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Списък на рисковете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Адриан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51146570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Конвенции за писане на код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Серджан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968656154"/>
                  </a:ext>
                </a:extLst>
              </a:tr>
              <a:tr h="5804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Речник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Адриан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8693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4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1.0 – 08.01.2016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/>
              <a:t>Входящ и изходящ критерий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66413" y="513555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83677" y="2237922"/>
            <a:ext cx="9479837" cy="4991019"/>
          </a:xfrm>
        </p:spPr>
        <p:txBody>
          <a:bodyPr/>
          <a:lstStyle/>
          <a:p>
            <a:r>
              <a:rPr lang="bg-BG" b="1" i="1" dirty="0"/>
              <a:t>Входящ критерий на главния план за тестване</a:t>
            </a:r>
            <a:endParaRPr lang="en-US" b="1" i="1" dirty="0"/>
          </a:p>
          <a:p>
            <a:pPr lvl="1"/>
            <a:r>
              <a:rPr lang="bg-BG" dirty="0"/>
              <a:t>След като разработчиците завършат дадена функционалност от системата, тестването по нея може да започне.</a:t>
            </a:r>
            <a:endParaRPr lang="en-US" dirty="0"/>
          </a:p>
          <a:p>
            <a:r>
              <a:rPr lang="bg-BG" b="1" i="1" dirty="0"/>
              <a:t>Изходящ критерий на главния план за тестване</a:t>
            </a:r>
            <a:endParaRPr lang="en-US" b="1" i="1" dirty="0"/>
          </a:p>
          <a:p>
            <a:pPr lvl="1"/>
            <a:r>
              <a:rPr lang="bg-BG" dirty="0"/>
              <a:t>При достигане на 95% покритие на кода на всички функционалности на системата описани в </a:t>
            </a:r>
            <a:r>
              <a:rPr lang="bg-BG" dirty="0" smtClean="0"/>
              <a:t>изискванията, </a:t>
            </a:r>
            <a:r>
              <a:rPr lang="bg-BG" dirty="0"/>
              <a:t>тестването може да завърши.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48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1.0 – 08.01.2016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 smtClean="0"/>
              <a:t>Планирани тестове</a:t>
            </a:r>
            <a:endParaRPr lang="bg-BG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2209" y="2277910"/>
            <a:ext cx="9432336" cy="4787734"/>
          </a:xfrm>
        </p:spPr>
        <p:txBody>
          <a:bodyPr/>
          <a:lstStyle/>
          <a:p>
            <a:pPr lvl="0"/>
            <a:r>
              <a:rPr lang="bg-BG" dirty="0"/>
              <a:t>Компонентно тестване (</a:t>
            </a:r>
            <a:r>
              <a:rPr lang="en-US" dirty="0"/>
              <a:t>Unit testing)</a:t>
            </a:r>
          </a:p>
          <a:p>
            <a:pPr lvl="0"/>
            <a:r>
              <a:rPr lang="bg-BG" dirty="0"/>
              <a:t>Функционално тестване (</a:t>
            </a:r>
            <a:r>
              <a:rPr lang="en-US" dirty="0"/>
              <a:t>Functional testing)</a:t>
            </a:r>
          </a:p>
          <a:p>
            <a:pPr lvl="0"/>
            <a:r>
              <a:rPr lang="bg-BG" dirty="0"/>
              <a:t>Тестване на потребителския интерфейс (</a:t>
            </a:r>
            <a:r>
              <a:rPr lang="en-US" dirty="0"/>
              <a:t>UI testing)</a:t>
            </a:r>
          </a:p>
          <a:p>
            <a:pPr lvl="0"/>
            <a:r>
              <a:rPr lang="bg-BG" dirty="0"/>
              <a:t>Тестване на </a:t>
            </a:r>
            <a:r>
              <a:rPr lang="bg-BG" dirty="0" err="1"/>
              <a:t>ползваемост</a:t>
            </a:r>
            <a:r>
              <a:rPr lang="bg-BG" dirty="0"/>
              <a:t> (</a:t>
            </a:r>
            <a:r>
              <a:rPr lang="en-US" dirty="0"/>
              <a:t>Usability testing)</a:t>
            </a:r>
          </a:p>
          <a:p>
            <a:pPr lvl="0"/>
            <a:r>
              <a:rPr lang="bg-BG" dirty="0"/>
              <a:t>Тестване на сигурността и контрола на достъп (</a:t>
            </a:r>
            <a:r>
              <a:rPr lang="en-US" dirty="0"/>
              <a:t>Security and Access Control testing)</a:t>
            </a:r>
          </a:p>
          <a:p>
            <a:pPr lvl="0"/>
            <a:r>
              <a:rPr lang="bg-BG" dirty="0" err="1"/>
              <a:t>Регресионно</a:t>
            </a:r>
            <a:r>
              <a:rPr lang="bg-BG" dirty="0"/>
              <a:t> тестване (</a:t>
            </a:r>
            <a:r>
              <a:rPr lang="en-US" dirty="0"/>
              <a:t>Regression testing)</a:t>
            </a:r>
          </a:p>
          <a:p>
            <a:pPr lvl="0"/>
            <a:r>
              <a:rPr lang="bg-BG" dirty="0"/>
              <a:t>Интеграционно тестване (</a:t>
            </a:r>
            <a:r>
              <a:rPr lang="en-US" dirty="0"/>
              <a:t>Integration testing)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33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37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Главен план за тестване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1.0 – 08.01.2016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131" y="1551700"/>
            <a:ext cx="9404723" cy="1035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sz="2400" dirty="0" smtClean="0"/>
              <a:t>Планирани тестове</a:t>
            </a:r>
            <a:endParaRPr lang="bg-BG" sz="2400" dirty="0"/>
          </a:p>
        </p:txBody>
      </p:sp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80015"/>
              </p:ext>
            </p:extLst>
          </p:nvPr>
        </p:nvGraphicFramePr>
        <p:xfrm>
          <a:off x="645132" y="2218098"/>
          <a:ext cx="10636435" cy="3323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97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0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260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397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b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Категория/тип </a:t>
                      </a:r>
                      <a:r>
                        <a:rPr lang="bg-BG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на инструмента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Име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Фирма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Версия</a:t>
                      </a:r>
                      <a:endParaRPr lang="en-US" sz="16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Load </a:t>
                      </a:r>
                      <a:r>
                        <a:rPr lang="bg-BG" sz="1600" dirty="0">
                          <a:effectLst/>
                        </a:rPr>
                        <a:t>тестване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LoadUI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smartbear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2.9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Система </a:t>
                      </a:r>
                      <a:r>
                        <a:rPr lang="bg-BG" sz="1600" dirty="0">
                          <a:effectLst/>
                        </a:rPr>
                        <a:t>за следене на </a:t>
                      </a:r>
                      <a:r>
                        <a:rPr lang="bg-BG" sz="1600" dirty="0" smtClean="0">
                          <a:effectLst/>
                        </a:rPr>
                        <a:t>проблеми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Jira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atlassian.com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6.1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Автоматизирано </a:t>
                      </a:r>
                      <a:r>
                        <a:rPr lang="bg-BG" sz="1600" dirty="0">
                          <a:effectLst/>
                        </a:rPr>
                        <a:t>функционално тестване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Selenium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seleniumhq.org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 dirty="0" smtClean="0">
                          <a:effectLst/>
                        </a:rPr>
                        <a:t>2.35.0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474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</a:rPr>
                        <a:t>Функционално тестване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SoapUI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Smart Bear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g-BG" sz="1600" dirty="0" smtClean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3.0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43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</a:t>
            </a:r>
            <a:r>
              <a:rPr lang="en-US" sz="2400" b="1" dirty="0"/>
              <a:t>8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Тестов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15.02.2016</a:t>
            </a:r>
            <a:endParaRPr lang="en-GB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46112" y="2449285"/>
            <a:ext cx="770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Видове тестове</a:t>
            </a:r>
            <a:r>
              <a:rPr lang="en-US" dirty="0"/>
              <a:t>: </a:t>
            </a:r>
            <a:r>
              <a:rPr lang="bg-BG" dirty="0" err="1"/>
              <a:t>Регресионни</a:t>
            </a:r>
            <a:r>
              <a:rPr lang="bg-BG" dirty="0"/>
              <a:t>, Интеграционни, Компонентни, Графични, Тестове за </a:t>
            </a:r>
            <a:r>
              <a:rPr lang="bg-BG" dirty="0" err="1"/>
              <a:t>ползваемост</a:t>
            </a:r>
            <a:r>
              <a:rPr lang="bg-BG" dirty="0"/>
              <a:t> и Функционални тестове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 </a:t>
            </a:r>
            <a:endParaRPr lang="en-US" dirty="0"/>
          </a:p>
          <a:p>
            <a:r>
              <a:rPr lang="bg-BG" dirty="0"/>
              <a:t>Брой тестови случаи</a:t>
            </a:r>
            <a:r>
              <a:rPr lang="en-US" dirty="0"/>
              <a:t>: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05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</a:t>
            </a:r>
            <a:r>
              <a:rPr lang="en-US" sz="2400" b="1" dirty="0" smtClean="0"/>
              <a:t>9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Тестов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15.02.2016</a:t>
            </a:r>
            <a:endParaRPr lang="en-GB" dirty="0"/>
          </a:p>
        </p:txBody>
      </p:sp>
      <p:graphicFrame>
        <p:nvGraphicFramePr>
          <p:cNvPr id="9" name="Контейнер за съдържани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748668"/>
              </p:ext>
            </p:extLst>
          </p:nvPr>
        </p:nvGraphicFramePr>
        <p:xfrm>
          <a:off x="772887" y="1872343"/>
          <a:ext cx="9653580" cy="4688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177"/>
                <a:gridCol w="2000072"/>
                <a:gridCol w="2340813"/>
                <a:gridCol w="2268227"/>
                <a:gridCol w="1821639"/>
                <a:gridCol w="827652"/>
              </a:tblGrid>
              <a:tr h="56367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0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000" dirty="0" smtClean="0">
                          <a:effectLst/>
                        </a:rPr>
                        <a:t>№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Характеристика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Предварителни </a:t>
                      </a:r>
                      <a:r>
                        <a:rPr lang="bg-BG" sz="1200" dirty="0">
                          <a:effectLst/>
                        </a:rPr>
                        <a:t>изисквания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Очакван </a:t>
                      </a:r>
                      <a:r>
                        <a:rPr lang="bg-BG" sz="1200" dirty="0">
                          <a:effectLst/>
                        </a:rPr>
                        <a:t>резултат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Стъпки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2448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0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20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Правене </a:t>
                      </a:r>
                      <a:r>
                        <a:rPr lang="bg-BG" sz="1200" dirty="0">
                          <a:effectLst/>
                        </a:rPr>
                        <a:t>на вноска по кредит 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bg-BG" sz="1200" dirty="0">
                          <a:effectLst/>
                        </a:rPr>
                        <a:t>на каса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r>
                        <a:rPr lang="bg-BG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Съществува </a:t>
                      </a:r>
                      <a:r>
                        <a:rPr lang="bg-BG" sz="1200" dirty="0">
                          <a:effectLst/>
                        </a:rPr>
                        <a:t>наличен кредит. Служителят е влязъл в системата със своя профил. След получаване на нужната сума той маркира бутон </a:t>
                      </a:r>
                      <a:r>
                        <a:rPr lang="en-US" sz="1200" dirty="0">
                          <a:effectLst/>
                        </a:rPr>
                        <a:t>“</a:t>
                      </a:r>
                      <a:r>
                        <a:rPr lang="bg-BG" sz="1200" dirty="0">
                          <a:effectLst/>
                        </a:rPr>
                        <a:t>плащане на вноски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r>
                        <a:rPr lang="bg-BG" sz="1200" dirty="0">
                          <a:effectLst/>
                        </a:rPr>
                        <a:t> от менюто </a:t>
                      </a:r>
                      <a:r>
                        <a:rPr lang="en-US" sz="1200" dirty="0">
                          <a:effectLst/>
                        </a:rPr>
                        <a:t>“</a:t>
                      </a:r>
                      <a:r>
                        <a:rPr lang="bg-BG" sz="1200" dirty="0">
                          <a:effectLst/>
                        </a:rPr>
                        <a:t>Кредити</a:t>
                      </a:r>
                      <a:r>
                        <a:rPr lang="en-US" sz="1200" dirty="0">
                          <a:effectLst/>
                        </a:rPr>
                        <a:t>” </a:t>
                      </a:r>
                      <a:r>
                        <a:rPr lang="bg-BG" sz="1200" dirty="0">
                          <a:effectLst/>
                        </a:rPr>
                        <a:t>след което въвежда лични данни на клиента и код за кредита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На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база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въведените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данни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създава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нов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запис</a:t>
                      </a:r>
                      <a:r>
                        <a:rPr lang="en-US" sz="1200" dirty="0">
                          <a:effectLst/>
                        </a:rPr>
                        <a:t> в БД в </a:t>
                      </a:r>
                      <a:r>
                        <a:rPr lang="en-US" sz="1200" dirty="0" err="1">
                          <a:effectLst/>
                        </a:rPr>
                        <a:t>таблица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транзакции</a:t>
                      </a:r>
                      <a:r>
                        <a:rPr lang="en-US" sz="1200" dirty="0">
                          <a:effectLst/>
                        </a:rPr>
                        <a:t> и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отбелязва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че</a:t>
                      </a:r>
                      <a:r>
                        <a:rPr lang="en-US" sz="1200" dirty="0">
                          <a:effectLst/>
                        </a:rPr>
                        <a:t> е </a:t>
                      </a:r>
                      <a:r>
                        <a:rPr lang="en-US" sz="1200" dirty="0" err="1">
                          <a:effectLst/>
                        </a:rPr>
                        <a:t>платена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месечната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вноска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След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което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прави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изчисление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оставащата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сума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ако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има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такава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статуса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кредита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променя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Ако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няма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той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маркира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като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неактивен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създава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се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поле</a:t>
                      </a:r>
                      <a:r>
                        <a:rPr lang="en-US" sz="1200" dirty="0">
                          <a:effectLst/>
                        </a:rPr>
                        <a:t> в </a:t>
                      </a:r>
                      <a:r>
                        <a:rPr lang="en-US" sz="1200" dirty="0" err="1">
                          <a:effectLst/>
                        </a:rPr>
                        <a:t>таблица</a:t>
                      </a:r>
                      <a:r>
                        <a:rPr lang="en-US" sz="1200" dirty="0">
                          <a:effectLst/>
                        </a:rPr>
                        <a:t> “Contract details” </a:t>
                      </a:r>
                      <a:r>
                        <a:rPr lang="en-US" sz="1200" dirty="0" err="1">
                          <a:effectLst/>
                        </a:rPr>
                        <a:t>на</a:t>
                      </a:r>
                      <a:r>
                        <a:rPr lang="en-US" sz="1200" dirty="0">
                          <a:effectLst/>
                        </a:rPr>
                        <a:t> БД </a:t>
                      </a:r>
                      <a:r>
                        <a:rPr lang="en-US" sz="1200" dirty="0" err="1">
                          <a:effectLst/>
                        </a:rPr>
                        <a:t>като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изплатен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i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1</a:t>
                      </a:r>
                      <a:r>
                        <a:rPr lang="bg-BG" sz="1200" dirty="0">
                          <a:effectLst/>
                        </a:rPr>
                        <a:t>. Влизане в системата.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2. Избиране на бутон </a:t>
                      </a:r>
                      <a:r>
                        <a:rPr lang="en-US" sz="1200" dirty="0">
                          <a:effectLst/>
                        </a:rPr>
                        <a:t>“</a:t>
                      </a:r>
                      <a:r>
                        <a:rPr lang="bg-BG" sz="1200" dirty="0">
                          <a:effectLst/>
                        </a:rPr>
                        <a:t>плащане на кредит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r>
                        <a:rPr lang="bg-BG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3. Попълване на полета.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4. Маркиране бутон </a:t>
                      </a:r>
                      <a:r>
                        <a:rPr lang="en-US" sz="1200" dirty="0">
                          <a:effectLst/>
                        </a:rPr>
                        <a:t>“</a:t>
                      </a:r>
                      <a:r>
                        <a:rPr lang="bg-BG" sz="1200" dirty="0">
                          <a:effectLst/>
                        </a:rPr>
                        <a:t>плати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r>
                        <a:rPr lang="bg-BG" sz="1200" dirty="0">
                          <a:effectLst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417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Артефакти</a:t>
            </a:r>
            <a:r>
              <a:rPr lang="en-GB" dirty="0" smtClean="0"/>
              <a:t> – </a:t>
            </a:r>
            <a:r>
              <a:rPr lang="bg-BG" dirty="0" smtClean="0"/>
              <a:t>Е3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40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Тестов модел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01364" y="1186850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Текуща версия: 1.1 – 15.02.2016</a:t>
            </a:r>
            <a:endParaRPr lang="en-GB" dirty="0"/>
          </a:p>
        </p:txBody>
      </p:sp>
      <p:sp>
        <p:nvSpPr>
          <p:cNvPr id="8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4399" y="2769833"/>
            <a:ext cx="9236203" cy="353952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Контейнер за съдържани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730872"/>
              </p:ext>
            </p:extLst>
          </p:nvPr>
        </p:nvGraphicFramePr>
        <p:xfrm>
          <a:off x="683568" y="1948544"/>
          <a:ext cx="9819103" cy="4720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953"/>
                <a:gridCol w="2034366"/>
                <a:gridCol w="2380949"/>
                <a:gridCol w="2307119"/>
                <a:gridCol w="1852873"/>
                <a:gridCol w="841843"/>
              </a:tblGrid>
              <a:tr h="44960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0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000" dirty="0" smtClean="0">
                          <a:effectLst/>
                        </a:rPr>
                        <a:t>№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Характеристика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Предварителни </a:t>
                      </a:r>
                      <a:r>
                        <a:rPr lang="bg-BG" sz="1200" dirty="0">
                          <a:effectLst/>
                        </a:rPr>
                        <a:t>изисквания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Очакван </a:t>
                      </a:r>
                      <a:r>
                        <a:rPr lang="bg-BG" sz="1200" dirty="0">
                          <a:effectLst/>
                        </a:rPr>
                        <a:t>резултат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Стъпки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Статус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7121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0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Извличане на информация за даден кредит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клиент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Клиентът трябва да </a:t>
                      </a:r>
                      <a:r>
                        <a:rPr lang="bg-BG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вл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своя електронен профил на сайта и да маркира бутона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активни кредити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менюто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кредити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След маркиране на съответните бутони се извежда списък с активни кредити, с кратка информация за оставаща сума, бр. вноски и начислена лихва. За подробна информация може да се щракне върху всеки един по отделно, което отваря нов прозорец.</a:t>
                      </a:r>
                      <a:endParaRPr lang="en-US" sz="1200" i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bg-BG" sz="1200" dirty="0" smtClean="0">
                        <a:effectLst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Влизане в система с клиентски профил.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2.Маркиране на бутон.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Извършване на сортиране и търсене.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Извеждане на информация.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bg-BG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Затваряне на интерфейс.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363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Анализ на проблемите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39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6111" y="1853248"/>
            <a:ext cx="102300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Непознаване на предметна област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Трудности при комуникацията на взетите решения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Спазването на срокове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Познаване на природата на документите и дизайните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Управление на обема работа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Опит във взимането на важни решения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Ограничени знания относно пълните възможности на инструментите, архитектурните принципи и възможности на програмните среди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94015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Изводи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40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6994"/>
            <a:ext cx="1023002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bg-BG" sz="2800" dirty="0"/>
              <a:t> </a:t>
            </a:r>
            <a:r>
              <a:rPr lang="bg-BG" sz="2800" dirty="0" smtClean="0"/>
              <a:t>„Готови по-навреме“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/>
              <a:t> </a:t>
            </a:r>
            <a:r>
              <a:rPr lang="bg-BG" sz="2800" dirty="0" smtClean="0"/>
              <a:t>Важно е да познаваме всички документи, не само тези, за които сме пряко отговорни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Трябва да се работи по ясно определени процедури – стилизиране, форматиране, версиониране ...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Винаги да се предвижда време за подготовка (преди създаването на документа) и проверка (на свои и чужди след приключване на работа по документ)</a:t>
            </a:r>
          </a:p>
          <a:p>
            <a:pPr marL="342900" indent="-342900">
              <a:buFont typeface="+mj-lt"/>
              <a:buAutoNum type="arabicPeriod"/>
            </a:pPr>
            <a:r>
              <a:rPr lang="bg-BG" sz="2800" dirty="0" smtClean="0"/>
              <a:t>Да се отделя време за изучаването и осмислянето на съществуващи решения на специалисти в областта</a:t>
            </a:r>
          </a:p>
          <a:p>
            <a:pPr marL="342900" indent="-342900">
              <a:buFont typeface="+mj-lt"/>
              <a:buAutoNum type="arabicPeriod"/>
            </a:pPr>
            <a:endParaRPr lang="bg-BG" sz="2800" dirty="0" smtClean="0"/>
          </a:p>
          <a:p>
            <a:pPr marL="342900" indent="-342900">
              <a:buFont typeface="+mj-lt"/>
              <a:buAutoNum type="arabicPeriod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351564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41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Мартин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26582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=""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Серджан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Калоян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Адриан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5354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42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Борислав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44865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=""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Серджан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Калоян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Адриан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6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/>
              <a:t>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62241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Е</a:t>
            </a:r>
            <a:r>
              <a:rPr lang="en-US" sz="2400" dirty="0" smtClean="0"/>
              <a:t>1</a:t>
            </a:r>
            <a:endParaRPr lang="en-GB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19128"/>
              </p:ext>
            </p:extLst>
          </p:nvPr>
        </p:nvGraphicFramePr>
        <p:xfrm>
          <a:off x="646110" y="2119535"/>
          <a:ext cx="9617005" cy="4049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247">
                  <a:extLst>
                    <a:ext uri="{9D8B030D-6E8A-4147-A177-3AD203B41FA5}">
                      <a16:colId xmlns="" xmlns:a16="http://schemas.microsoft.com/office/drawing/2014/main" val="2990530218"/>
                    </a:ext>
                  </a:extLst>
                </a:gridCol>
                <a:gridCol w="5143318">
                  <a:extLst>
                    <a:ext uri="{9D8B030D-6E8A-4147-A177-3AD203B41FA5}">
                      <a16:colId xmlns="" xmlns:a16="http://schemas.microsoft.com/office/drawing/2014/main" val="3346063533"/>
                    </a:ext>
                  </a:extLst>
                </a:gridCol>
                <a:gridCol w="1959890">
                  <a:extLst>
                    <a:ext uri="{9D8B030D-6E8A-4147-A177-3AD203B41FA5}">
                      <a16:colId xmlns="" xmlns:a16="http://schemas.microsoft.com/office/drawing/2014/main" val="3529100412"/>
                    </a:ext>
                  </a:extLst>
                </a:gridCol>
                <a:gridCol w="2052550">
                  <a:extLst>
                    <a:ext uri="{9D8B030D-6E8A-4147-A177-3AD203B41FA5}">
                      <a16:colId xmlns="" xmlns:a16="http://schemas.microsoft.com/office/drawing/2014/main" val="1839916917"/>
                    </a:ext>
                  </a:extLst>
                </a:gridCol>
              </a:tblGrid>
              <a:tr h="596616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3620683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Детайлен план за итерация (E2)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72980578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Спецификация на допълнителните изисквания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Калоян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Мартин, Серджан, Борислав, Адриан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43799926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Инфраструктурен модел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Мартин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Серджан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4406152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Визия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>
                          <a:effectLst/>
                        </a:rPr>
                        <a:t>Адриан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Борислав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4025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43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Серджан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63890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=""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Калоян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>
                          <a:effectLst/>
                        </a:rPr>
                        <a:t>Адриан</a:t>
                      </a:r>
                      <a:endParaRPr lang="bg-BG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312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44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Калоян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25148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=""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Серджан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effectLst/>
                        </a:rPr>
                        <a:t>Адриан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784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Вътрешно оценяване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02670" y="45271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45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28847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Адриан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0489"/>
              </p:ext>
            </p:extLst>
          </p:nvPr>
        </p:nvGraphicFramePr>
        <p:xfrm>
          <a:off x="646111" y="1911927"/>
          <a:ext cx="10560128" cy="443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0032">
                  <a:extLst>
                    <a:ext uri="{9D8B030D-6E8A-4147-A177-3AD203B41FA5}">
                      <a16:colId xmlns="" xmlns:a16="http://schemas.microsoft.com/office/drawing/2014/main" val="71443064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1538267354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89018777"/>
                    </a:ext>
                  </a:extLst>
                </a:gridCol>
                <a:gridCol w="2640032">
                  <a:extLst>
                    <a:ext uri="{9D8B030D-6E8A-4147-A177-3AD203B41FA5}">
                      <a16:colId xmlns="" xmlns:a16="http://schemas.microsoft.com/office/drawing/2014/main" val="3513066862"/>
                    </a:ext>
                  </a:extLst>
                </a:gridCol>
              </a:tblGrid>
              <a:tr h="83945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Качество на работа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Производителност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Полезно действие</a:t>
                      </a:r>
                      <a:endParaRPr lang="bg-BG" sz="20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68601556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Мартин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2151234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Борислав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516859081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Серджан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21664664"/>
                  </a:ext>
                </a:extLst>
              </a:tr>
              <a:tr h="898501">
                <a:tc>
                  <a:txBody>
                    <a:bodyPr/>
                    <a:lstStyle/>
                    <a:p>
                      <a:pPr algn="ctr" fontAlgn="b"/>
                      <a:r>
                        <a:rPr lang="bg-BG" sz="2000" u="none" strike="noStrike" dirty="0" smtClean="0">
                          <a:effectLst/>
                        </a:rPr>
                        <a:t>Калоян</a:t>
                      </a:r>
                      <a:endParaRPr lang="bg-BG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464516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28847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*Оценките са от: 1 - 10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914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202" y="2835700"/>
            <a:ext cx="9404723" cy="1400530"/>
          </a:xfrm>
        </p:spPr>
        <p:txBody>
          <a:bodyPr/>
          <a:lstStyle/>
          <a:p>
            <a:r>
              <a:rPr lang="bg-BG" dirty="0" smtClean="0"/>
              <a:t>БЛАГОДАРИМ ЗА ВНИМАНИЕТО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08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6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62241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Е</a:t>
            </a:r>
            <a:r>
              <a:rPr lang="bg-BG" sz="2400" dirty="0"/>
              <a:t>2</a:t>
            </a:r>
            <a:endParaRPr lang="en-GB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01205"/>
              </p:ext>
            </p:extLst>
          </p:nvPr>
        </p:nvGraphicFramePr>
        <p:xfrm>
          <a:off x="646111" y="2119535"/>
          <a:ext cx="9617005" cy="4049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247">
                  <a:extLst>
                    <a:ext uri="{9D8B030D-6E8A-4147-A177-3AD203B41FA5}">
                      <a16:colId xmlns="" xmlns:a16="http://schemas.microsoft.com/office/drawing/2014/main" val="2990530218"/>
                    </a:ext>
                  </a:extLst>
                </a:gridCol>
                <a:gridCol w="5143318">
                  <a:extLst>
                    <a:ext uri="{9D8B030D-6E8A-4147-A177-3AD203B41FA5}">
                      <a16:colId xmlns="" xmlns:a16="http://schemas.microsoft.com/office/drawing/2014/main" val="3346063533"/>
                    </a:ext>
                  </a:extLst>
                </a:gridCol>
                <a:gridCol w="1959890">
                  <a:extLst>
                    <a:ext uri="{9D8B030D-6E8A-4147-A177-3AD203B41FA5}">
                      <a16:colId xmlns="" xmlns:a16="http://schemas.microsoft.com/office/drawing/2014/main" val="3529100412"/>
                    </a:ext>
                  </a:extLst>
                </a:gridCol>
                <a:gridCol w="2052550">
                  <a:extLst>
                    <a:ext uri="{9D8B030D-6E8A-4147-A177-3AD203B41FA5}">
                      <a16:colId xmlns="" xmlns:a16="http://schemas.microsoft.com/office/drawing/2014/main" val="1839916917"/>
                    </a:ext>
                  </a:extLst>
                </a:gridCol>
              </a:tblGrid>
              <a:tr h="596616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3620683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Детайлен план за итерация (E3)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72980578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Бизнес модел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Борислав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Адриан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43799926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 на данните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Серджан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4406152"/>
                  </a:ext>
                </a:extLst>
              </a:tr>
              <a:tr h="863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Софтуерна архитектура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Калоян, Адриан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4025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3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6111" y="1186850"/>
            <a:ext cx="5200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Обобщение на итерациите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622415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Е</a:t>
            </a:r>
            <a:r>
              <a:rPr lang="en-US" sz="2400" dirty="0" smtClean="0"/>
              <a:t>3</a:t>
            </a:r>
            <a:endParaRPr lang="en-GB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6642"/>
              </p:ext>
            </p:extLst>
          </p:nvPr>
        </p:nvGraphicFramePr>
        <p:xfrm>
          <a:off x="646111" y="2119536"/>
          <a:ext cx="9617005" cy="4080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247">
                  <a:extLst>
                    <a:ext uri="{9D8B030D-6E8A-4147-A177-3AD203B41FA5}">
                      <a16:colId xmlns="" xmlns:a16="http://schemas.microsoft.com/office/drawing/2014/main" val="2990530218"/>
                    </a:ext>
                  </a:extLst>
                </a:gridCol>
                <a:gridCol w="5143318">
                  <a:extLst>
                    <a:ext uri="{9D8B030D-6E8A-4147-A177-3AD203B41FA5}">
                      <a16:colId xmlns="" xmlns:a16="http://schemas.microsoft.com/office/drawing/2014/main" val="3346063533"/>
                    </a:ext>
                  </a:extLst>
                </a:gridCol>
                <a:gridCol w="1959890">
                  <a:extLst>
                    <a:ext uri="{9D8B030D-6E8A-4147-A177-3AD203B41FA5}">
                      <a16:colId xmlns="" xmlns:a16="http://schemas.microsoft.com/office/drawing/2014/main" val="3529100412"/>
                    </a:ext>
                  </a:extLst>
                </a:gridCol>
                <a:gridCol w="2052550">
                  <a:extLst>
                    <a:ext uri="{9D8B030D-6E8A-4147-A177-3AD203B41FA5}">
                      <a16:colId xmlns="" xmlns:a16="http://schemas.microsoft.com/office/drawing/2014/main" val="1839916917"/>
                    </a:ext>
                  </a:extLst>
                </a:gridCol>
              </a:tblGrid>
              <a:tr h="582721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Артефакти: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Отговорник: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6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Работили още:</a:t>
                      </a:r>
                      <a:endParaRPr lang="bg-BG" sz="16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53620683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Детайлен план за итерация (C1)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GB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72980578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 на потребителските случаи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Серджан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81128288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Дизайн модел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Адриан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Мартин, Борислав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43799926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Главен план за тестване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Борислав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GB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74406152"/>
                  </a:ext>
                </a:extLst>
              </a:tr>
              <a:tr h="699503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GB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Тестов модел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Калоян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bg-BG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Борислав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4025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7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bg-BG" dirty="0" smtClean="0"/>
              <a:t>Изпълнение на проекта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11852" y="452718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8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186850"/>
            <a:ext cx="8047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Здраве на проекта</a:t>
            </a:r>
            <a:r>
              <a:rPr lang="en-GB" sz="2000" dirty="0" smtClean="0"/>
              <a:t> – </a:t>
            </a:r>
            <a:r>
              <a:rPr lang="bg-BG" sz="2000" dirty="0" smtClean="0"/>
              <a:t>създаване и разрешаване на задачи</a:t>
            </a:r>
            <a:endParaRPr lang="en-GB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87" y="1682496"/>
            <a:ext cx="772585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Й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Йон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964</TotalTime>
  <Words>2224</Words>
  <Application>Microsoft Office PowerPoint</Application>
  <PresentationFormat>Широк екран</PresentationFormat>
  <Paragraphs>634</Paragraphs>
  <Slides>63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63</vt:i4>
      </vt:variant>
    </vt:vector>
  </HeadingPairs>
  <TitlesOfParts>
    <vt:vector size="70" baseType="lpstr">
      <vt:lpstr>Arial</vt:lpstr>
      <vt:lpstr>Calibri</vt:lpstr>
      <vt:lpstr>Century Gothic</vt:lpstr>
      <vt:lpstr>Times New Roman</vt:lpstr>
      <vt:lpstr>Wingdings</vt:lpstr>
      <vt:lpstr>Wingdings 3</vt:lpstr>
      <vt:lpstr>Йон</vt:lpstr>
      <vt:lpstr>Модерно банково управление</vt:lpstr>
      <vt:lpstr>Представяне на проекта</vt:lpstr>
      <vt:lpstr>Представяне на екипа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Изпълнение на проекта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I1</vt:lpstr>
      <vt:lpstr>Артефакти – Е1</vt:lpstr>
      <vt:lpstr>Артефакти – Е1</vt:lpstr>
      <vt:lpstr>Артефакти – Е1</vt:lpstr>
      <vt:lpstr>Артефакти – Е1</vt:lpstr>
      <vt:lpstr>Артефакти – Е1</vt:lpstr>
      <vt:lpstr>Артефакти – Е2</vt:lpstr>
      <vt:lpstr>Артефакти – Е2</vt:lpstr>
      <vt:lpstr>Артефакти – Е2</vt:lpstr>
      <vt:lpstr>Артефакти – Е2</vt:lpstr>
      <vt:lpstr>Връзки между класовете от същности</vt:lpstr>
      <vt:lpstr>Артефакти – Е2</vt:lpstr>
      <vt:lpstr>Артефакти – Е2</vt:lpstr>
      <vt:lpstr>Артефакти – Е2</vt:lpstr>
      <vt:lpstr>Артефакти – Е3</vt:lpstr>
      <vt:lpstr>Презентация на PowerPoint</vt:lpstr>
      <vt:lpstr>Извършване на транзакция</vt:lpstr>
      <vt:lpstr>Презентация на PowerPoint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Артефакти – Е3</vt:lpstr>
      <vt:lpstr>Анализ на проблемите</vt:lpstr>
      <vt:lpstr>Изводи</vt:lpstr>
      <vt:lpstr>Вътрешно оценяване</vt:lpstr>
      <vt:lpstr>Вътрешно оценяване</vt:lpstr>
      <vt:lpstr>Вътрешно оценяване</vt:lpstr>
      <vt:lpstr>Вътрешно оценяване</vt:lpstr>
      <vt:lpstr>Вътрешно оценяване</vt:lpstr>
      <vt:lpstr>БЛАГОДАРИМ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Итерация Е2</dc:title>
  <dc:creator>Jake</dc:creator>
  <cp:lastModifiedBy>Jake</cp:lastModifiedBy>
  <cp:revision>449</cp:revision>
  <dcterms:created xsi:type="dcterms:W3CDTF">2016-01-29T07:30:33Z</dcterms:created>
  <dcterms:modified xsi:type="dcterms:W3CDTF">2016-02-20T23:46:36Z</dcterms:modified>
</cp:coreProperties>
</file>