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59" r:id="rId8"/>
    <p:sldId id="260" r:id="rId9"/>
    <p:sldId id="268" r:id="rId10"/>
    <p:sldId id="262" r:id="rId11"/>
    <p:sldId id="266" r:id="rId12"/>
    <p:sldId id="267" r:id="rId13"/>
    <p:sldId id="261" r:id="rId14"/>
    <p:sldId id="263" r:id="rId15"/>
    <p:sldId id="264" r:id="rId16"/>
    <p:sldId id="265" r:id="rId17"/>
    <p:sldId id="274" r:id="rId18"/>
    <p:sldId id="275" r:id="rId19"/>
    <p:sldId id="28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4" r:id="rId29"/>
    <p:sldId id="286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1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3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27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84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9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321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8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1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8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4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Итерация Е2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Екип 1 : </a:t>
            </a:r>
            <a:r>
              <a:rPr lang="bg-BG" dirty="0" err="1" smtClean="0"/>
              <a:t>Серджан</a:t>
            </a:r>
            <a:r>
              <a:rPr lang="bg-BG" dirty="0" smtClean="0"/>
              <a:t> Ахмедов, Мартин Абрашев, Калоян Гецов, Борислав Дечев, Адриан </a:t>
            </a:r>
            <a:r>
              <a:rPr lang="bg-BG" dirty="0" err="1" smtClean="0"/>
              <a:t>данаилов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6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40020" y="1236112"/>
            <a:ext cx="3639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Тази фигура представя връзките между таблиците : </a:t>
            </a:r>
            <a:r>
              <a:rPr lang="en-US" dirty="0" smtClean="0"/>
              <a:t>Customers, Branches, Accounts, Contracts, </a:t>
            </a:r>
            <a:r>
              <a:rPr lang="en-US" dirty="0" err="1" smtClean="0"/>
              <a:t>ContractDetails</a:t>
            </a:r>
            <a:r>
              <a:rPr lang="en-US" dirty="0" smtClean="0"/>
              <a:t>, Employees</a:t>
            </a:r>
            <a:endParaRPr lang="bg-B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20838"/>
              </p:ext>
            </p:extLst>
          </p:nvPr>
        </p:nvGraphicFramePr>
        <p:xfrm>
          <a:off x="646111" y="2815798"/>
          <a:ext cx="3427104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279"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21550"/>
              </p:ext>
            </p:extLst>
          </p:nvPr>
        </p:nvGraphicFramePr>
        <p:xfrm>
          <a:off x="646111" y="5215075"/>
          <a:ext cx="3427104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279"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Контейнер за съдържание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81" y="232012"/>
            <a:ext cx="5461153" cy="6469633"/>
          </a:xfrm>
        </p:spPr>
      </p:pic>
    </p:spTree>
    <p:extLst>
      <p:ext uri="{BB962C8B-B14F-4D97-AF65-F5344CB8AC3E}">
        <p14:creationId xmlns:p14="http://schemas.microsoft.com/office/powerpoint/2010/main" val="17977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50643"/>
              </p:ext>
            </p:extLst>
          </p:nvPr>
        </p:nvGraphicFramePr>
        <p:xfrm>
          <a:off x="1311124" y="1853248"/>
          <a:ext cx="8739710" cy="48786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36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Един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Много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Accounts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AccountStatus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AccountTypes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ATM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ATM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CardStatus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CardTypes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ContractTypes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EmployeeRanks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PaymentMethod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TransactionType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Transactions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5" name="Текстово поле 4"/>
          <p:cNvSpPr txBox="1"/>
          <p:nvPr/>
        </p:nvSpPr>
        <p:spPr>
          <a:xfrm>
            <a:off x="1311124" y="1364776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Връзките от тип „Един-Много“ използвани в Дата 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73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706522"/>
              </p:ext>
            </p:extLst>
          </p:nvPr>
        </p:nvGraphicFramePr>
        <p:xfrm>
          <a:off x="2260387" y="2792567"/>
          <a:ext cx="6938204" cy="149283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46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Много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Много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</a:t>
                      </a:r>
                      <a:r>
                        <a:rPr lang="bg-BG" sz="1200">
                          <a:effectLst/>
                        </a:rPr>
                        <a:t>с</a:t>
                      </a:r>
                      <a:r>
                        <a:rPr lang="en-US" sz="1200">
                          <a:effectLst/>
                        </a:rPr>
                        <a:t>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Roles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1419367" y="1610436"/>
            <a:ext cx="693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Връзките от тип „Много-Много“ използвани в Дата 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74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Бизнес процеси на </a:t>
            </a:r>
            <a:r>
              <a:rPr lang="en-US" dirty="0" smtClean="0"/>
              <a:t>ABM</a:t>
            </a:r>
            <a:endParaRPr lang="bg-BG" dirty="0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2" y="1272283"/>
            <a:ext cx="8884387" cy="54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6111" y="338209"/>
            <a:ext cx="9404723" cy="1400530"/>
          </a:xfrm>
        </p:spPr>
        <p:txBody>
          <a:bodyPr/>
          <a:lstStyle/>
          <a:p>
            <a:r>
              <a:rPr lang="bg-BG" dirty="0" smtClean="0"/>
              <a:t>Бизнес процес „Управление на кредити“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38739"/>
            <a:ext cx="8579776" cy="50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6111" y="316240"/>
            <a:ext cx="9404723" cy="1400530"/>
          </a:xfrm>
        </p:spPr>
        <p:txBody>
          <a:bodyPr/>
          <a:lstStyle/>
          <a:p>
            <a:r>
              <a:rPr lang="bg-BG" dirty="0" err="1"/>
              <a:t>П</a:t>
            </a:r>
            <a:r>
              <a:rPr lang="bg-BG" dirty="0" err="1" smtClean="0"/>
              <a:t>одпроцес</a:t>
            </a:r>
            <a:r>
              <a:rPr lang="bg-BG" dirty="0" smtClean="0"/>
              <a:t> „Заявка за кредит“ </a:t>
            </a:r>
            <a:endParaRPr lang="bg-BG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44" y="1173707"/>
            <a:ext cx="7680973" cy="52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6928" y="193410"/>
            <a:ext cx="10872599" cy="1400530"/>
          </a:xfrm>
        </p:spPr>
        <p:txBody>
          <a:bodyPr/>
          <a:lstStyle/>
          <a:p>
            <a:r>
              <a:rPr lang="bg-BG" dirty="0" err="1" smtClean="0"/>
              <a:t>Подпроцес</a:t>
            </a:r>
            <a:r>
              <a:rPr lang="bg-BG" dirty="0" smtClean="0"/>
              <a:t> „Изплащане на кредит“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2" y="1009935"/>
            <a:ext cx="8129399" cy="55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Софтуерна 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Архитектурни ограничения</a:t>
            </a:r>
          </a:p>
          <a:p>
            <a:pPr lvl="1"/>
            <a:r>
              <a:rPr lang="bg-BG" dirty="0"/>
              <a:t>Софтуерните изисквания, описани в документа за спецификация на допълнителните изисквания, зададени от възложителя на проекта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Нефункционални изисквания, описани в гореспоменатия документ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Географското разположение на системата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Обемът на данните с който системата работи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Нуждата от връзки с чужди системи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Бюджета нужен за реализация на проекта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Живот на системата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Наличие на </a:t>
            </a:r>
            <a:r>
              <a:rPr lang="en-US" dirty="0"/>
              <a:t>“Legacy” </a:t>
            </a:r>
            <a:r>
              <a:rPr lang="bg-BG" dirty="0"/>
              <a:t>код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Подобни системи.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Софтуерна 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smtClean="0"/>
              <a:t>Web </a:t>
            </a:r>
            <a:r>
              <a:rPr lang="bg-BG" dirty="0" smtClean="0"/>
              <a:t>услуги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Функционален поглед</a:t>
            </a:r>
            <a:endParaRPr lang="bg-BG" dirty="0"/>
          </a:p>
        </p:txBody>
      </p:sp>
      <p:pic>
        <p:nvPicPr>
          <p:cNvPr id="4" name="Picture 14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32" y="1296538"/>
            <a:ext cx="6234569" cy="5101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по итерацията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593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Диаграма на изпълнените задачи</a:t>
            </a:r>
            <a:endParaRPr lang="en-US" dirty="0"/>
          </a:p>
        </p:txBody>
      </p:sp>
      <p:pic>
        <p:nvPicPr>
          <p:cNvPr id="1026" name="Picture 2" descr="C:\Users\mse15kgg.IITS.000\Desktop\E2\Issues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21" y="1853248"/>
            <a:ext cx="4984084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поглед</a:t>
            </a:r>
            <a:endParaRPr lang="en-US" dirty="0"/>
          </a:p>
        </p:txBody>
      </p:sp>
      <p:pic>
        <p:nvPicPr>
          <p:cNvPr id="4" name="Картина 2" descr="C:\Users\Sqnkata\Desktop\Snimk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45" y="1600201"/>
            <a:ext cx="666671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Сервизни компоненти</a:t>
            </a:r>
            <a:endParaRPr lang="en-US" dirty="0"/>
          </a:p>
        </p:txBody>
      </p:sp>
      <p:pic>
        <p:nvPicPr>
          <p:cNvPr id="4" name="Контейнер за съдържание 3" descr="C:\Users\Sqnkata\AppData\Roaming\Skype\My Skype Received Files\Component Model2.b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07" y="1600201"/>
            <a:ext cx="709198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6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Интеграционен </a:t>
            </a:r>
            <a:r>
              <a:rPr lang="bg-BG" dirty="0" smtClean="0"/>
              <a:t>поглед</a:t>
            </a:r>
            <a:endParaRPr lang="en-US" dirty="0"/>
          </a:p>
        </p:txBody>
      </p:sp>
      <p:pic>
        <p:nvPicPr>
          <p:cNvPr id="5" name="Картина 1" descr="C:\Users\Sqnkata\Desktop\Gotov za Do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61" y="1857359"/>
            <a:ext cx="6069878" cy="4011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7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Интеграционен поглед</a:t>
            </a:r>
            <a:endParaRPr lang="en-US" dirty="0"/>
          </a:p>
        </p:txBody>
      </p:sp>
      <p:grpSp>
        <p:nvGrpSpPr>
          <p:cNvPr id="7" name="Платно 137"/>
          <p:cNvGrpSpPr/>
          <p:nvPr/>
        </p:nvGrpSpPr>
        <p:grpSpPr>
          <a:xfrm>
            <a:off x="3000493" y="1737416"/>
            <a:ext cx="5854700" cy="4859655"/>
            <a:chOff x="0" y="0"/>
            <a:chExt cx="5854700" cy="4859655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854700" cy="485965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351" y="9351"/>
              <a:ext cx="5816290" cy="4825091"/>
            </a:xfrm>
            <a:prstGeom prst="rect">
              <a:avLst/>
            </a:prstGeom>
            <a:noFill/>
            <a:ln w="63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351" y="9352"/>
              <a:ext cx="1120867" cy="175798"/>
            </a:xfrm>
            <a:custGeom>
              <a:avLst/>
              <a:gdLst>
                <a:gd name="T0" fmla="*/ 0 w 1798"/>
                <a:gd name="T1" fmla="*/ 282 h 282"/>
                <a:gd name="T2" fmla="*/ 1604 w 1798"/>
                <a:gd name="T3" fmla="*/ 282 h 282"/>
                <a:gd name="T4" fmla="*/ 1798 w 1798"/>
                <a:gd name="T5" fmla="*/ 74 h 282"/>
                <a:gd name="T6" fmla="*/ 1798 w 1798"/>
                <a:gd name="T7" fmla="*/ 0 h 282"/>
                <a:gd name="T8" fmla="*/ 0 w 1798"/>
                <a:gd name="T9" fmla="*/ 0 h 282"/>
                <a:gd name="T10" fmla="*/ 0 w 1798"/>
                <a:gd name="T1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8" h="282">
                  <a:moveTo>
                    <a:pt x="0" y="282"/>
                  </a:moveTo>
                  <a:lnTo>
                    <a:pt x="1604" y="282"/>
                  </a:lnTo>
                  <a:lnTo>
                    <a:pt x="1798" y="74"/>
                  </a:lnTo>
                  <a:lnTo>
                    <a:pt x="1798" y="0"/>
                  </a:lnTo>
                  <a:lnTo>
                    <a:pt x="0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351" y="9352"/>
              <a:ext cx="1120867" cy="175798"/>
            </a:xfrm>
            <a:custGeom>
              <a:avLst/>
              <a:gdLst>
                <a:gd name="T0" fmla="*/ 0 w 1798"/>
                <a:gd name="T1" fmla="*/ 282 h 282"/>
                <a:gd name="T2" fmla="*/ 1604 w 1798"/>
                <a:gd name="T3" fmla="*/ 282 h 282"/>
                <a:gd name="T4" fmla="*/ 1798 w 1798"/>
                <a:gd name="T5" fmla="*/ 74 h 282"/>
                <a:gd name="T6" fmla="*/ 1798 w 1798"/>
                <a:gd name="T7" fmla="*/ 0 h 282"/>
                <a:gd name="T8" fmla="*/ 0 w 1798"/>
                <a:gd name="T9" fmla="*/ 0 h 282"/>
                <a:gd name="T10" fmla="*/ 0 w 1798"/>
                <a:gd name="T1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8" h="282">
                  <a:moveTo>
                    <a:pt x="0" y="282"/>
                  </a:moveTo>
                  <a:lnTo>
                    <a:pt x="1604" y="282"/>
                  </a:lnTo>
                  <a:lnTo>
                    <a:pt x="1798" y="74"/>
                  </a:lnTo>
                  <a:lnTo>
                    <a:pt x="1798" y="0"/>
                  </a:lnTo>
                  <a:lnTo>
                    <a:pt x="0" y="0"/>
                  </a:lnTo>
                  <a:lnTo>
                    <a:pt x="0" y="282"/>
                  </a:lnTo>
                  <a:close/>
                </a:path>
              </a:pathLst>
            </a:custGeom>
            <a:noFill/>
            <a:ln w="63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5483" y="36779"/>
              <a:ext cx="2564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 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5480" y="36777"/>
              <a:ext cx="8752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sd Integrations View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59333" y="3251015"/>
              <a:ext cx="147246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9333" y="3251015"/>
              <a:ext cx="147246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1281" y="3222960"/>
              <a:ext cx="46755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78034" y="3222960"/>
              <a:ext cx="64834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42868" y="3222960"/>
              <a:ext cx="64834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07702" y="3222960"/>
              <a:ext cx="55482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63184" y="3222960"/>
              <a:ext cx="64834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28017" y="3222960"/>
              <a:ext cx="64834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92851" y="3222960"/>
              <a:ext cx="83535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76386" y="3222960"/>
              <a:ext cx="64834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41217" y="3222960"/>
              <a:ext cx="64834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06053" y="3222960"/>
              <a:ext cx="55482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61533" y="3222960"/>
              <a:ext cx="64834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26368" y="3222960"/>
              <a:ext cx="77799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31281" y="3222960"/>
              <a:ext cx="1473086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11166" y="3326831"/>
              <a:ext cx="82105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Външна система 1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527946" y="425780"/>
              <a:ext cx="301038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527946" y="425780"/>
              <a:ext cx="301038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500517" y="398350"/>
              <a:ext cx="101613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602130" y="398350"/>
              <a:ext cx="120316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722445" y="398350"/>
              <a:ext cx="129667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852112" y="398350"/>
              <a:ext cx="120939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973051" y="398350"/>
              <a:ext cx="129667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102718" y="398350"/>
              <a:ext cx="120316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223032" y="398350"/>
              <a:ext cx="175798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398831" y="398350"/>
              <a:ext cx="139017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537848" y="398350"/>
              <a:ext cx="129667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667514" y="398350"/>
              <a:ext cx="120316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787831" y="398350"/>
              <a:ext cx="129667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917497" y="398350"/>
              <a:ext cx="159277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500517" y="398350"/>
              <a:ext cx="3009758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871366" y="481884"/>
              <a:ext cx="20358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bg-BG" sz="700" b="1">
                  <a:solidFill>
                    <a:srgbClr val="000000"/>
                  </a:solidFill>
                  <a:latin typeface="Arial"/>
                  <a:ea typeface="Times New Roman"/>
                </a:rPr>
                <a:t>АВМ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98316" y="4176759"/>
              <a:ext cx="9351" cy="11158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07666" y="4176759"/>
              <a:ext cx="9351" cy="11158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17018" y="4176759"/>
              <a:ext cx="9351" cy="11158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926368" y="4176759"/>
              <a:ext cx="9351" cy="11158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35719" y="4176759"/>
              <a:ext cx="8727" cy="111587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944446" y="4176759"/>
              <a:ext cx="9351" cy="11158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000552" y="4176759"/>
              <a:ext cx="8727" cy="11158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204331" y="3251015"/>
              <a:ext cx="147246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204331" y="3251015"/>
              <a:ext cx="147246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176279" y="3222960"/>
              <a:ext cx="46755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223032" y="3222960"/>
              <a:ext cx="64834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287866" y="3222960"/>
              <a:ext cx="64834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352700" y="3222960"/>
              <a:ext cx="55482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408180" y="3222960"/>
              <a:ext cx="64834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473014" y="3222960"/>
              <a:ext cx="64834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37848" y="3222960"/>
              <a:ext cx="83535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621382" y="3222960"/>
              <a:ext cx="64834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686216" y="3222960"/>
              <a:ext cx="64834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751050" y="3222960"/>
              <a:ext cx="55482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806532" y="3222960"/>
              <a:ext cx="64834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871366" y="3222960"/>
              <a:ext cx="77799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176279" y="3222960"/>
              <a:ext cx="1473086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528395" y="3326831"/>
              <a:ext cx="82105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Външна система 2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1481815" y="1250534"/>
              <a:ext cx="3121347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481815" y="1250534"/>
              <a:ext cx="3121347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454385" y="1222482"/>
              <a:ext cx="101613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555998" y="1222482"/>
              <a:ext cx="129667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685666" y="1222482"/>
              <a:ext cx="129667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815331" y="1222482"/>
              <a:ext cx="129667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944998" y="1222482"/>
              <a:ext cx="129667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074664" y="1222482"/>
              <a:ext cx="129667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204331" y="1222482"/>
              <a:ext cx="185150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389481" y="1222482"/>
              <a:ext cx="139017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528498" y="1222482"/>
              <a:ext cx="129667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658164" y="1222482"/>
              <a:ext cx="129667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787831" y="1222482"/>
              <a:ext cx="129667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17498" y="1222482"/>
              <a:ext cx="1657611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1454385" y="1222482"/>
              <a:ext cx="3120723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658055" y="1305923"/>
              <a:ext cx="68135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Сервизна шина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149329" y="3251015"/>
              <a:ext cx="147246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149329" y="3251015"/>
              <a:ext cx="147246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121276" y="3222960"/>
              <a:ext cx="46755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168030" y="3222960"/>
              <a:ext cx="64834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4232862" y="3222960"/>
              <a:ext cx="64834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297698" y="3222960"/>
              <a:ext cx="55482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4353178" y="3222960"/>
              <a:ext cx="64834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4418012" y="3222960"/>
              <a:ext cx="64834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82846" y="3222960"/>
              <a:ext cx="83535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566380" y="3222960"/>
              <a:ext cx="64834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4631214" y="3222960"/>
              <a:ext cx="64834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4696047" y="3222960"/>
              <a:ext cx="55482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4751528" y="3222960"/>
              <a:ext cx="64834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4816363" y="3222960"/>
              <a:ext cx="77799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121275" y="3222960"/>
              <a:ext cx="1473086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4442141" y="3326833"/>
              <a:ext cx="825500" cy="12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no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Външна система n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01" name="Oval 100"/>
            <p:cNvSpPr>
              <a:spLocks noChangeArrowheads="1"/>
            </p:cNvSpPr>
            <p:nvPr/>
          </p:nvSpPr>
          <p:spPr bwMode="auto">
            <a:xfrm>
              <a:off x="444483" y="407702"/>
              <a:ext cx="129667" cy="129667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44483" y="407702"/>
              <a:ext cx="129667" cy="129667"/>
            </a:xfrm>
            <a:custGeom>
              <a:avLst/>
              <a:gdLst>
                <a:gd name="T0" fmla="*/ 208 w 208"/>
                <a:gd name="T1" fmla="*/ 104 h 208"/>
                <a:gd name="T2" fmla="*/ 104 w 208"/>
                <a:gd name="T3" fmla="*/ 0 h 208"/>
                <a:gd name="T4" fmla="*/ 0 w 208"/>
                <a:gd name="T5" fmla="*/ 104 h 208"/>
                <a:gd name="T6" fmla="*/ 104 w 208"/>
                <a:gd name="T7" fmla="*/ 208 h 208"/>
                <a:gd name="T8" fmla="*/ 208 w 208"/>
                <a:gd name="T9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208" y="104"/>
                  </a:moveTo>
                  <a:cubicBezTo>
                    <a:pt x="208" y="47"/>
                    <a:pt x="162" y="0"/>
                    <a:pt x="104" y="0"/>
                  </a:cubicBezTo>
                  <a:cubicBezTo>
                    <a:pt x="48" y="0"/>
                    <a:pt x="0" y="47"/>
                    <a:pt x="0" y="104"/>
                  </a:cubicBezTo>
                  <a:cubicBezTo>
                    <a:pt x="0" y="161"/>
                    <a:pt x="48" y="208"/>
                    <a:pt x="104" y="208"/>
                  </a:cubicBezTo>
                  <a:cubicBezTo>
                    <a:pt x="162" y="208"/>
                    <a:pt x="208" y="161"/>
                    <a:pt x="208" y="104"/>
                  </a:cubicBezTo>
                </a:path>
              </a:pathLst>
            </a:cu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35132" y="389001"/>
              <a:ext cx="9351" cy="12966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44482" y="389001"/>
              <a:ext cx="9351" cy="12966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453834" y="389001"/>
              <a:ext cx="9351" cy="12966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63184" y="389001"/>
              <a:ext cx="9351" cy="12966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472536" y="389001"/>
              <a:ext cx="9351" cy="12966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81887" y="389001"/>
              <a:ext cx="8727" cy="12966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490614" y="389001"/>
              <a:ext cx="9351" cy="12966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499966" y="389001"/>
              <a:ext cx="55482" cy="12966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555447" y="389001"/>
              <a:ext cx="9351" cy="12966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435132" y="389000"/>
              <a:ext cx="120316" cy="120316"/>
            </a:xfrm>
            <a:prstGeom prst="ellips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 noEditPoints="1"/>
            </p:cNvSpPr>
            <p:nvPr/>
          </p:nvSpPr>
          <p:spPr bwMode="auto">
            <a:xfrm>
              <a:off x="425781" y="518667"/>
              <a:ext cx="148368" cy="222552"/>
            </a:xfrm>
            <a:custGeom>
              <a:avLst/>
              <a:gdLst>
                <a:gd name="T0" fmla="*/ 119 w 238"/>
                <a:gd name="T1" fmla="*/ 0 h 357"/>
                <a:gd name="T2" fmla="*/ 119 w 238"/>
                <a:gd name="T3" fmla="*/ 178 h 357"/>
                <a:gd name="T4" fmla="*/ 0 w 238"/>
                <a:gd name="T5" fmla="*/ 45 h 357"/>
                <a:gd name="T6" fmla="*/ 119 w 238"/>
                <a:gd name="T7" fmla="*/ 45 h 357"/>
                <a:gd name="T8" fmla="*/ 238 w 238"/>
                <a:gd name="T9" fmla="*/ 45 h 357"/>
                <a:gd name="T10" fmla="*/ 119 w 238"/>
                <a:gd name="T11" fmla="*/ 45 h 357"/>
                <a:gd name="T12" fmla="*/ 119 w 238"/>
                <a:gd name="T13" fmla="*/ 178 h 357"/>
                <a:gd name="T14" fmla="*/ 223 w 238"/>
                <a:gd name="T15" fmla="*/ 357 h 357"/>
                <a:gd name="T16" fmla="*/ 119 w 238"/>
                <a:gd name="T17" fmla="*/ 178 h 357"/>
                <a:gd name="T18" fmla="*/ 15 w 238"/>
                <a:gd name="T1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357">
                  <a:moveTo>
                    <a:pt x="119" y="0"/>
                  </a:moveTo>
                  <a:lnTo>
                    <a:pt x="119" y="178"/>
                  </a:lnTo>
                  <a:moveTo>
                    <a:pt x="0" y="45"/>
                  </a:moveTo>
                  <a:lnTo>
                    <a:pt x="119" y="45"/>
                  </a:lnTo>
                  <a:moveTo>
                    <a:pt x="238" y="45"/>
                  </a:moveTo>
                  <a:lnTo>
                    <a:pt x="119" y="45"/>
                  </a:lnTo>
                  <a:moveTo>
                    <a:pt x="119" y="178"/>
                  </a:moveTo>
                  <a:lnTo>
                    <a:pt x="223" y="357"/>
                  </a:lnTo>
                  <a:moveTo>
                    <a:pt x="119" y="178"/>
                  </a:moveTo>
                  <a:lnTo>
                    <a:pt x="15" y="35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142130" y="782307"/>
              <a:ext cx="86169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bg-BG" sz="700" b="1">
                  <a:solidFill>
                    <a:srgbClr val="000000"/>
                  </a:solidFill>
                  <a:latin typeface="Arial"/>
                  <a:ea typeface="Times New Roman"/>
                </a:rPr>
                <a:t>Клиент/Потребител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1138947" y="1685664"/>
              <a:ext cx="1166999" cy="1537297"/>
            </a:xfrm>
            <a:custGeom>
              <a:avLst/>
              <a:gdLst>
                <a:gd name="T0" fmla="*/ 1872 w 1872"/>
                <a:gd name="T1" fmla="*/ 0 h 2466"/>
                <a:gd name="T2" fmla="*/ 1798 w 1872"/>
                <a:gd name="T3" fmla="*/ 104 h 2466"/>
                <a:gd name="T4" fmla="*/ 1754 w 1872"/>
                <a:gd name="T5" fmla="*/ 163 h 2466"/>
                <a:gd name="T6" fmla="*/ 1679 w 1872"/>
                <a:gd name="T7" fmla="*/ 267 h 2466"/>
                <a:gd name="T8" fmla="*/ 1635 w 1872"/>
                <a:gd name="T9" fmla="*/ 327 h 2466"/>
                <a:gd name="T10" fmla="*/ 1546 w 1872"/>
                <a:gd name="T11" fmla="*/ 431 h 2466"/>
                <a:gd name="T12" fmla="*/ 1501 w 1872"/>
                <a:gd name="T13" fmla="*/ 490 h 2466"/>
                <a:gd name="T14" fmla="*/ 1427 w 1872"/>
                <a:gd name="T15" fmla="*/ 594 h 2466"/>
                <a:gd name="T16" fmla="*/ 1382 w 1872"/>
                <a:gd name="T17" fmla="*/ 654 h 2466"/>
                <a:gd name="T18" fmla="*/ 1308 w 1872"/>
                <a:gd name="T19" fmla="*/ 758 h 2466"/>
                <a:gd name="T20" fmla="*/ 1263 w 1872"/>
                <a:gd name="T21" fmla="*/ 817 h 2466"/>
                <a:gd name="T22" fmla="*/ 1174 w 1872"/>
                <a:gd name="T23" fmla="*/ 921 h 2466"/>
                <a:gd name="T24" fmla="*/ 1130 w 1872"/>
                <a:gd name="T25" fmla="*/ 981 h 2466"/>
                <a:gd name="T26" fmla="*/ 1055 w 1872"/>
                <a:gd name="T27" fmla="*/ 1085 h 2466"/>
                <a:gd name="T28" fmla="*/ 1011 w 1872"/>
                <a:gd name="T29" fmla="*/ 1144 h 2466"/>
                <a:gd name="T30" fmla="*/ 936 w 1872"/>
                <a:gd name="T31" fmla="*/ 1248 h 2466"/>
                <a:gd name="T32" fmla="*/ 892 w 1872"/>
                <a:gd name="T33" fmla="*/ 1307 h 2466"/>
                <a:gd name="T34" fmla="*/ 803 w 1872"/>
                <a:gd name="T35" fmla="*/ 1411 h 2466"/>
                <a:gd name="T36" fmla="*/ 758 w 1872"/>
                <a:gd name="T37" fmla="*/ 1471 h 2466"/>
                <a:gd name="T38" fmla="*/ 684 w 1872"/>
                <a:gd name="T39" fmla="*/ 1575 h 2466"/>
                <a:gd name="T40" fmla="*/ 639 w 1872"/>
                <a:gd name="T41" fmla="*/ 1634 h 2466"/>
                <a:gd name="T42" fmla="*/ 565 w 1872"/>
                <a:gd name="T43" fmla="*/ 1738 h 2466"/>
                <a:gd name="T44" fmla="*/ 520 w 1872"/>
                <a:gd name="T45" fmla="*/ 1798 h 2466"/>
                <a:gd name="T46" fmla="*/ 431 w 1872"/>
                <a:gd name="T47" fmla="*/ 1902 h 2466"/>
                <a:gd name="T48" fmla="*/ 387 w 1872"/>
                <a:gd name="T49" fmla="*/ 1961 h 2466"/>
                <a:gd name="T50" fmla="*/ 312 w 1872"/>
                <a:gd name="T51" fmla="*/ 2065 h 2466"/>
                <a:gd name="T52" fmla="*/ 268 w 1872"/>
                <a:gd name="T53" fmla="*/ 2124 h 2466"/>
                <a:gd name="T54" fmla="*/ 194 w 1872"/>
                <a:gd name="T55" fmla="*/ 2228 h 2466"/>
                <a:gd name="T56" fmla="*/ 149 w 1872"/>
                <a:gd name="T57" fmla="*/ 2288 h 2466"/>
                <a:gd name="T58" fmla="*/ 60 w 1872"/>
                <a:gd name="T59" fmla="*/ 2392 h 2466"/>
                <a:gd name="T60" fmla="*/ 15 w 1872"/>
                <a:gd name="T61" fmla="*/ 2451 h 2466"/>
                <a:gd name="T62" fmla="*/ 0 w 1872"/>
                <a:gd name="T63" fmla="*/ 2466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2" h="2466">
                  <a:moveTo>
                    <a:pt x="1872" y="0"/>
                  </a:moveTo>
                  <a:lnTo>
                    <a:pt x="1798" y="104"/>
                  </a:lnTo>
                  <a:moveTo>
                    <a:pt x="1754" y="163"/>
                  </a:moveTo>
                  <a:lnTo>
                    <a:pt x="1679" y="267"/>
                  </a:lnTo>
                  <a:moveTo>
                    <a:pt x="1635" y="327"/>
                  </a:moveTo>
                  <a:lnTo>
                    <a:pt x="1546" y="431"/>
                  </a:lnTo>
                  <a:moveTo>
                    <a:pt x="1501" y="490"/>
                  </a:moveTo>
                  <a:lnTo>
                    <a:pt x="1427" y="594"/>
                  </a:lnTo>
                  <a:moveTo>
                    <a:pt x="1382" y="654"/>
                  </a:moveTo>
                  <a:lnTo>
                    <a:pt x="1308" y="758"/>
                  </a:lnTo>
                  <a:moveTo>
                    <a:pt x="1263" y="817"/>
                  </a:moveTo>
                  <a:lnTo>
                    <a:pt x="1174" y="921"/>
                  </a:lnTo>
                  <a:moveTo>
                    <a:pt x="1130" y="981"/>
                  </a:moveTo>
                  <a:lnTo>
                    <a:pt x="1055" y="1085"/>
                  </a:lnTo>
                  <a:moveTo>
                    <a:pt x="1011" y="1144"/>
                  </a:moveTo>
                  <a:lnTo>
                    <a:pt x="936" y="1248"/>
                  </a:lnTo>
                  <a:moveTo>
                    <a:pt x="892" y="1307"/>
                  </a:moveTo>
                  <a:lnTo>
                    <a:pt x="803" y="1411"/>
                  </a:lnTo>
                  <a:moveTo>
                    <a:pt x="758" y="1471"/>
                  </a:moveTo>
                  <a:lnTo>
                    <a:pt x="684" y="1575"/>
                  </a:lnTo>
                  <a:moveTo>
                    <a:pt x="639" y="1634"/>
                  </a:moveTo>
                  <a:lnTo>
                    <a:pt x="565" y="1738"/>
                  </a:lnTo>
                  <a:moveTo>
                    <a:pt x="520" y="1798"/>
                  </a:moveTo>
                  <a:lnTo>
                    <a:pt x="431" y="1902"/>
                  </a:lnTo>
                  <a:moveTo>
                    <a:pt x="387" y="1961"/>
                  </a:moveTo>
                  <a:lnTo>
                    <a:pt x="312" y="2065"/>
                  </a:lnTo>
                  <a:moveTo>
                    <a:pt x="268" y="2124"/>
                  </a:moveTo>
                  <a:lnTo>
                    <a:pt x="194" y="2228"/>
                  </a:lnTo>
                  <a:moveTo>
                    <a:pt x="149" y="2288"/>
                  </a:moveTo>
                  <a:lnTo>
                    <a:pt x="60" y="2392"/>
                  </a:lnTo>
                  <a:moveTo>
                    <a:pt x="15" y="2451"/>
                  </a:moveTo>
                  <a:lnTo>
                    <a:pt x="0" y="246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2185630" y="1685666"/>
              <a:ext cx="120316" cy="139017"/>
            </a:xfrm>
            <a:custGeom>
              <a:avLst/>
              <a:gdLst>
                <a:gd name="T0" fmla="*/ 193 w 193"/>
                <a:gd name="T1" fmla="*/ 0 h 223"/>
                <a:gd name="T2" fmla="*/ 119 w 193"/>
                <a:gd name="T3" fmla="*/ 223 h 223"/>
                <a:gd name="T4" fmla="*/ 193 w 193"/>
                <a:gd name="T5" fmla="*/ 0 h 223"/>
                <a:gd name="T6" fmla="*/ 0 w 193"/>
                <a:gd name="T7" fmla="*/ 13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23">
                  <a:moveTo>
                    <a:pt x="193" y="0"/>
                  </a:moveTo>
                  <a:lnTo>
                    <a:pt x="119" y="223"/>
                  </a:lnTo>
                  <a:moveTo>
                    <a:pt x="193" y="0"/>
                  </a:moveTo>
                  <a:lnTo>
                    <a:pt x="0" y="13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1584051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2926848" y="861534"/>
              <a:ext cx="0" cy="360946"/>
            </a:xfrm>
            <a:custGeom>
              <a:avLst/>
              <a:gdLst>
                <a:gd name="T0" fmla="*/ 0 h 579"/>
                <a:gd name="T1" fmla="*/ 104 h 579"/>
                <a:gd name="T2" fmla="*/ 163 h 579"/>
                <a:gd name="T3" fmla="*/ 267 h 579"/>
                <a:gd name="T4" fmla="*/ 327 h 579"/>
                <a:gd name="T5" fmla="*/ 431 h 579"/>
                <a:gd name="T6" fmla="*/ 490 h 579"/>
                <a:gd name="T7" fmla="*/ 579 h 57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579">
                  <a:moveTo>
                    <a:pt x="0" y="0"/>
                  </a:moveTo>
                  <a:lnTo>
                    <a:pt x="0" y="104"/>
                  </a:lnTo>
                  <a:moveTo>
                    <a:pt x="0" y="163"/>
                  </a:moveTo>
                  <a:lnTo>
                    <a:pt x="0" y="267"/>
                  </a:lnTo>
                  <a:moveTo>
                    <a:pt x="0" y="327"/>
                  </a:moveTo>
                  <a:lnTo>
                    <a:pt x="0" y="431"/>
                  </a:lnTo>
                  <a:moveTo>
                    <a:pt x="0" y="490"/>
                  </a:moveTo>
                  <a:lnTo>
                    <a:pt x="0" y="57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2880716" y="861536"/>
              <a:ext cx="92264" cy="139017"/>
            </a:xfrm>
            <a:custGeom>
              <a:avLst/>
              <a:gdLst>
                <a:gd name="T0" fmla="*/ 74 w 148"/>
                <a:gd name="T1" fmla="*/ 0 h 223"/>
                <a:gd name="T2" fmla="*/ 148 w 148"/>
                <a:gd name="T3" fmla="*/ 223 h 223"/>
                <a:gd name="T4" fmla="*/ 74 w 148"/>
                <a:gd name="T5" fmla="*/ 0 h 223"/>
                <a:gd name="T6" fmla="*/ 0 w 148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0"/>
                  </a:moveTo>
                  <a:lnTo>
                    <a:pt x="148" y="223"/>
                  </a:lnTo>
                  <a:moveTo>
                    <a:pt x="74" y="0"/>
                  </a:moveTo>
                  <a:lnTo>
                    <a:pt x="0" y="22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2574629" y="981849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 dirty="0">
                <a:latin typeface="Times New Roman"/>
                <a:ea typeface="Times New Roman"/>
              </a:endParaRPr>
            </a:p>
          </p:txBody>
        </p:sp>
        <p:sp>
          <p:nvSpPr>
            <p:cNvPr id="121" name="Freeform 120"/>
            <p:cNvSpPr>
              <a:spLocks noEditPoints="1"/>
            </p:cNvSpPr>
            <p:nvPr/>
          </p:nvSpPr>
          <p:spPr bwMode="auto">
            <a:xfrm>
              <a:off x="3167478" y="861534"/>
              <a:ext cx="0" cy="360946"/>
            </a:xfrm>
            <a:custGeom>
              <a:avLst/>
              <a:gdLst>
                <a:gd name="T0" fmla="*/ 579 h 579"/>
                <a:gd name="T1" fmla="*/ 475 h 579"/>
                <a:gd name="T2" fmla="*/ 416 h 579"/>
                <a:gd name="T3" fmla="*/ 312 h 579"/>
                <a:gd name="T4" fmla="*/ 252 h 579"/>
                <a:gd name="T5" fmla="*/ 148 h 579"/>
                <a:gd name="T6" fmla="*/ 89 h 579"/>
                <a:gd name="T7" fmla="*/ 0 h 57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579">
                  <a:moveTo>
                    <a:pt x="0" y="579"/>
                  </a:moveTo>
                  <a:lnTo>
                    <a:pt x="0" y="475"/>
                  </a:lnTo>
                  <a:moveTo>
                    <a:pt x="0" y="416"/>
                  </a:moveTo>
                  <a:lnTo>
                    <a:pt x="0" y="312"/>
                  </a:lnTo>
                  <a:moveTo>
                    <a:pt x="0" y="252"/>
                  </a:moveTo>
                  <a:lnTo>
                    <a:pt x="0" y="148"/>
                  </a:lnTo>
                  <a:moveTo>
                    <a:pt x="0" y="89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 noEditPoints="1"/>
            </p:cNvSpPr>
            <p:nvPr/>
          </p:nvSpPr>
          <p:spPr bwMode="auto">
            <a:xfrm>
              <a:off x="3121347" y="1083465"/>
              <a:ext cx="92264" cy="139017"/>
            </a:xfrm>
            <a:custGeom>
              <a:avLst/>
              <a:gdLst>
                <a:gd name="T0" fmla="*/ 74 w 148"/>
                <a:gd name="T1" fmla="*/ 223 h 223"/>
                <a:gd name="T2" fmla="*/ 0 w 148"/>
                <a:gd name="T3" fmla="*/ 0 h 223"/>
                <a:gd name="T4" fmla="*/ 74 w 148"/>
                <a:gd name="T5" fmla="*/ 223 h 223"/>
                <a:gd name="T6" fmla="*/ 148 w 148"/>
                <a:gd name="T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223"/>
                  </a:moveTo>
                  <a:lnTo>
                    <a:pt x="0" y="0"/>
                  </a:lnTo>
                  <a:moveTo>
                    <a:pt x="74" y="223"/>
                  </a:moveTo>
                  <a:lnTo>
                    <a:pt x="148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3232312" y="953797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2917496" y="1685664"/>
              <a:ext cx="0" cy="1537297"/>
            </a:xfrm>
            <a:custGeom>
              <a:avLst/>
              <a:gdLst>
                <a:gd name="T0" fmla="*/ 0 h 2466"/>
                <a:gd name="T1" fmla="*/ 104 h 2466"/>
                <a:gd name="T2" fmla="*/ 163 h 2466"/>
                <a:gd name="T3" fmla="*/ 267 h 2466"/>
                <a:gd name="T4" fmla="*/ 327 h 2466"/>
                <a:gd name="T5" fmla="*/ 431 h 2466"/>
                <a:gd name="T6" fmla="*/ 490 h 2466"/>
                <a:gd name="T7" fmla="*/ 594 h 2466"/>
                <a:gd name="T8" fmla="*/ 654 h 2466"/>
                <a:gd name="T9" fmla="*/ 758 h 2466"/>
                <a:gd name="T10" fmla="*/ 817 h 2466"/>
                <a:gd name="T11" fmla="*/ 921 h 2466"/>
                <a:gd name="T12" fmla="*/ 981 h 2466"/>
                <a:gd name="T13" fmla="*/ 1085 h 2466"/>
                <a:gd name="T14" fmla="*/ 1144 h 2466"/>
                <a:gd name="T15" fmla="*/ 1248 h 2466"/>
                <a:gd name="T16" fmla="*/ 1307 h 2466"/>
                <a:gd name="T17" fmla="*/ 1411 h 2466"/>
                <a:gd name="T18" fmla="*/ 1471 h 2466"/>
                <a:gd name="T19" fmla="*/ 1575 h 2466"/>
                <a:gd name="T20" fmla="*/ 1634 h 2466"/>
                <a:gd name="T21" fmla="*/ 1738 h 2466"/>
                <a:gd name="T22" fmla="*/ 1798 h 2466"/>
                <a:gd name="T23" fmla="*/ 1902 h 2466"/>
                <a:gd name="T24" fmla="*/ 1961 h 2466"/>
                <a:gd name="T25" fmla="*/ 2065 h 2466"/>
                <a:gd name="T26" fmla="*/ 2124 h 2466"/>
                <a:gd name="T27" fmla="*/ 2228 h 2466"/>
                <a:gd name="T28" fmla="*/ 2288 h 2466"/>
                <a:gd name="T29" fmla="*/ 2392 h 2466"/>
                <a:gd name="T30" fmla="*/ 2451 h 2466"/>
                <a:gd name="T31" fmla="*/ 2466 h 24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</a:cxnLst>
              <a:rect l="0" t="0" r="r" b="b"/>
              <a:pathLst>
                <a:path h="2466">
                  <a:moveTo>
                    <a:pt x="0" y="0"/>
                  </a:moveTo>
                  <a:lnTo>
                    <a:pt x="0" y="104"/>
                  </a:lnTo>
                  <a:moveTo>
                    <a:pt x="0" y="163"/>
                  </a:moveTo>
                  <a:lnTo>
                    <a:pt x="0" y="267"/>
                  </a:lnTo>
                  <a:moveTo>
                    <a:pt x="0" y="327"/>
                  </a:moveTo>
                  <a:lnTo>
                    <a:pt x="0" y="431"/>
                  </a:lnTo>
                  <a:moveTo>
                    <a:pt x="0" y="490"/>
                  </a:moveTo>
                  <a:lnTo>
                    <a:pt x="0" y="594"/>
                  </a:lnTo>
                  <a:moveTo>
                    <a:pt x="0" y="654"/>
                  </a:moveTo>
                  <a:lnTo>
                    <a:pt x="0" y="758"/>
                  </a:lnTo>
                  <a:moveTo>
                    <a:pt x="0" y="817"/>
                  </a:moveTo>
                  <a:lnTo>
                    <a:pt x="0" y="921"/>
                  </a:lnTo>
                  <a:moveTo>
                    <a:pt x="0" y="981"/>
                  </a:moveTo>
                  <a:lnTo>
                    <a:pt x="0" y="1085"/>
                  </a:lnTo>
                  <a:moveTo>
                    <a:pt x="0" y="1144"/>
                  </a:moveTo>
                  <a:lnTo>
                    <a:pt x="0" y="1248"/>
                  </a:lnTo>
                  <a:moveTo>
                    <a:pt x="0" y="1307"/>
                  </a:moveTo>
                  <a:lnTo>
                    <a:pt x="0" y="1411"/>
                  </a:lnTo>
                  <a:moveTo>
                    <a:pt x="0" y="1471"/>
                  </a:moveTo>
                  <a:lnTo>
                    <a:pt x="0" y="1575"/>
                  </a:lnTo>
                  <a:moveTo>
                    <a:pt x="0" y="1634"/>
                  </a:moveTo>
                  <a:lnTo>
                    <a:pt x="0" y="1738"/>
                  </a:lnTo>
                  <a:moveTo>
                    <a:pt x="0" y="1798"/>
                  </a:moveTo>
                  <a:lnTo>
                    <a:pt x="0" y="1902"/>
                  </a:lnTo>
                  <a:moveTo>
                    <a:pt x="0" y="1961"/>
                  </a:moveTo>
                  <a:lnTo>
                    <a:pt x="0" y="2065"/>
                  </a:lnTo>
                  <a:moveTo>
                    <a:pt x="0" y="2124"/>
                  </a:moveTo>
                  <a:lnTo>
                    <a:pt x="0" y="2228"/>
                  </a:lnTo>
                  <a:moveTo>
                    <a:pt x="0" y="2288"/>
                  </a:moveTo>
                  <a:lnTo>
                    <a:pt x="0" y="2392"/>
                  </a:lnTo>
                  <a:moveTo>
                    <a:pt x="0" y="2451"/>
                  </a:moveTo>
                  <a:lnTo>
                    <a:pt x="0" y="246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2871364" y="1685666"/>
              <a:ext cx="92264" cy="139017"/>
            </a:xfrm>
            <a:custGeom>
              <a:avLst/>
              <a:gdLst>
                <a:gd name="T0" fmla="*/ 74 w 148"/>
                <a:gd name="T1" fmla="*/ 0 h 223"/>
                <a:gd name="T2" fmla="*/ 148 w 148"/>
                <a:gd name="T3" fmla="*/ 223 h 223"/>
                <a:gd name="T4" fmla="*/ 74 w 148"/>
                <a:gd name="T5" fmla="*/ 0 h 223"/>
                <a:gd name="T6" fmla="*/ 0 w 148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0"/>
                  </a:moveTo>
                  <a:lnTo>
                    <a:pt x="148" y="223"/>
                  </a:lnTo>
                  <a:moveTo>
                    <a:pt x="74" y="0"/>
                  </a:moveTo>
                  <a:lnTo>
                    <a:pt x="0" y="22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2778480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/>
          </p:nvSpPr>
          <p:spPr bwMode="auto">
            <a:xfrm>
              <a:off x="3232312" y="1685664"/>
              <a:ext cx="1407629" cy="1537297"/>
            </a:xfrm>
            <a:custGeom>
              <a:avLst/>
              <a:gdLst>
                <a:gd name="T0" fmla="*/ 0 w 2258"/>
                <a:gd name="T1" fmla="*/ 0 h 2466"/>
                <a:gd name="T2" fmla="*/ 89 w 2258"/>
                <a:gd name="T3" fmla="*/ 104 h 2466"/>
                <a:gd name="T4" fmla="*/ 149 w 2258"/>
                <a:gd name="T5" fmla="*/ 163 h 2466"/>
                <a:gd name="T6" fmla="*/ 238 w 2258"/>
                <a:gd name="T7" fmla="*/ 267 h 2466"/>
                <a:gd name="T8" fmla="*/ 297 w 2258"/>
                <a:gd name="T9" fmla="*/ 327 h 2466"/>
                <a:gd name="T10" fmla="*/ 386 w 2258"/>
                <a:gd name="T11" fmla="*/ 431 h 2466"/>
                <a:gd name="T12" fmla="*/ 446 w 2258"/>
                <a:gd name="T13" fmla="*/ 490 h 2466"/>
                <a:gd name="T14" fmla="*/ 535 w 2258"/>
                <a:gd name="T15" fmla="*/ 594 h 2466"/>
                <a:gd name="T16" fmla="*/ 594 w 2258"/>
                <a:gd name="T17" fmla="*/ 654 h 2466"/>
                <a:gd name="T18" fmla="*/ 684 w 2258"/>
                <a:gd name="T19" fmla="*/ 758 h 2466"/>
                <a:gd name="T20" fmla="*/ 743 w 2258"/>
                <a:gd name="T21" fmla="*/ 817 h 2466"/>
                <a:gd name="T22" fmla="*/ 832 w 2258"/>
                <a:gd name="T23" fmla="*/ 921 h 2466"/>
                <a:gd name="T24" fmla="*/ 892 w 2258"/>
                <a:gd name="T25" fmla="*/ 981 h 2466"/>
                <a:gd name="T26" fmla="*/ 981 w 2258"/>
                <a:gd name="T27" fmla="*/ 1085 h 2466"/>
                <a:gd name="T28" fmla="*/ 1040 w 2258"/>
                <a:gd name="T29" fmla="*/ 1144 h 2466"/>
                <a:gd name="T30" fmla="*/ 1129 w 2258"/>
                <a:gd name="T31" fmla="*/ 1248 h 2466"/>
                <a:gd name="T32" fmla="*/ 1189 w 2258"/>
                <a:gd name="T33" fmla="*/ 1307 h 2466"/>
                <a:gd name="T34" fmla="*/ 1278 w 2258"/>
                <a:gd name="T35" fmla="*/ 1411 h 2466"/>
                <a:gd name="T36" fmla="*/ 1337 w 2258"/>
                <a:gd name="T37" fmla="*/ 1471 h 2466"/>
                <a:gd name="T38" fmla="*/ 1441 w 2258"/>
                <a:gd name="T39" fmla="*/ 1575 h 2466"/>
                <a:gd name="T40" fmla="*/ 1486 w 2258"/>
                <a:gd name="T41" fmla="*/ 1634 h 2466"/>
                <a:gd name="T42" fmla="*/ 1590 w 2258"/>
                <a:gd name="T43" fmla="*/ 1738 h 2466"/>
                <a:gd name="T44" fmla="*/ 1634 w 2258"/>
                <a:gd name="T45" fmla="*/ 1798 h 2466"/>
                <a:gd name="T46" fmla="*/ 1738 w 2258"/>
                <a:gd name="T47" fmla="*/ 1902 h 2466"/>
                <a:gd name="T48" fmla="*/ 1783 w 2258"/>
                <a:gd name="T49" fmla="*/ 1961 h 2466"/>
                <a:gd name="T50" fmla="*/ 1887 w 2258"/>
                <a:gd name="T51" fmla="*/ 2065 h 2466"/>
                <a:gd name="T52" fmla="*/ 1932 w 2258"/>
                <a:gd name="T53" fmla="*/ 2124 h 2466"/>
                <a:gd name="T54" fmla="*/ 2036 w 2258"/>
                <a:gd name="T55" fmla="*/ 2228 h 2466"/>
                <a:gd name="T56" fmla="*/ 2095 w 2258"/>
                <a:gd name="T57" fmla="*/ 2288 h 2466"/>
                <a:gd name="T58" fmla="*/ 2184 w 2258"/>
                <a:gd name="T59" fmla="*/ 2392 h 2466"/>
                <a:gd name="T60" fmla="*/ 2244 w 2258"/>
                <a:gd name="T61" fmla="*/ 2451 h 2466"/>
                <a:gd name="T62" fmla="*/ 2258 w 2258"/>
                <a:gd name="T63" fmla="*/ 2466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58" h="2466">
                  <a:moveTo>
                    <a:pt x="0" y="0"/>
                  </a:moveTo>
                  <a:lnTo>
                    <a:pt x="89" y="104"/>
                  </a:lnTo>
                  <a:moveTo>
                    <a:pt x="149" y="163"/>
                  </a:moveTo>
                  <a:lnTo>
                    <a:pt x="238" y="267"/>
                  </a:lnTo>
                  <a:moveTo>
                    <a:pt x="297" y="327"/>
                  </a:moveTo>
                  <a:lnTo>
                    <a:pt x="386" y="431"/>
                  </a:lnTo>
                  <a:moveTo>
                    <a:pt x="446" y="490"/>
                  </a:moveTo>
                  <a:lnTo>
                    <a:pt x="535" y="594"/>
                  </a:lnTo>
                  <a:moveTo>
                    <a:pt x="594" y="654"/>
                  </a:moveTo>
                  <a:lnTo>
                    <a:pt x="684" y="758"/>
                  </a:lnTo>
                  <a:moveTo>
                    <a:pt x="743" y="817"/>
                  </a:moveTo>
                  <a:lnTo>
                    <a:pt x="832" y="921"/>
                  </a:lnTo>
                  <a:moveTo>
                    <a:pt x="892" y="981"/>
                  </a:moveTo>
                  <a:lnTo>
                    <a:pt x="981" y="1085"/>
                  </a:lnTo>
                  <a:moveTo>
                    <a:pt x="1040" y="1144"/>
                  </a:moveTo>
                  <a:lnTo>
                    <a:pt x="1129" y="1248"/>
                  </a:lnTo>
                  <a:moveTo>
                    <a:pt x="1189" y="1307"/>
                  </a:moveTo>
                  <a:lnTo>
                    <a:pt x="1278" y="1411"/>
                  </a:lnTo>
                  <a:moveTo>
                    <a:pt x="1337" y="1471"/>
                  </a:moveTo>
                  <a:lnTo>
                    <a:pt x="1441" y="1575"/>
                  </a:lnTo>
                  <a:moveTo>
                    <a:pt x="1486" y="1634"/>
                  </a:moveTo>
                  <a:lnTo>
                    <a:pt x="1590" y="1738"/>
                  </a:lnTo>
                  <a:moveTo>
                    <a:pt x="1634" y="1798"/>
                  </a:moveTo>
                  <a:lnTo>
                    <a:pt x="1738" y="1902"/>
                  </a:lnTo>
                  <a:moveTo>
                    <a:pt x="1783" y="1961"/>
                  </a:moveTo>
                  <a:lnTo>
                    <a:pt x="1887" y="2065"/>
                  </a:lnTo>
                  <a:moveTo>
                    <a:pt x="1932" y="2124"/>
                  </a:moveTo>
                  <a:lnTo>
                    <a:pt x="2036" y="2228"/>
                  </a:lnTo>
                  <a:moveTo>
                    <a:pt x="2095" y="2288"/>
                  </a:moveTo>
                  <a:lnTo>
                    <a:pt x="2184" y="2392"/>
                  </a:lnTo>
                  <a:moveTo>
                    <a:pt x="2244" y="2451"/>
                  </a:moveTo>
                  <a:lnTo>
                    <a:pt x="2258" y="246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3232312" y="1685665"/>
              <a:ext cx="129667" cy="129667"/>
            </a:xfrm>
            <a:custGeom>
              <a:avLst/>
              <a:gdLst>
                <a:gd name="T0" fmla="*/ 0 w 208"/>
                <a:gd name="T1" fmla="*/ 0 h 208"/>
                <a:gd name="T2" fmla="*/ 208 w 208"/>
                <a:gd name="T3" fmla="*/ 119 h 208"/>
                <a:gd name="T4" fmla="*/ 0 w 208"/>
                <a:gd name="T5" fmla="*/ 0 h 208"/>
                <a:gd name="T6" fmla="*/ 89 w 208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8">
                  <a:moveTo>
                    <a:pt x="0" y="0"/>
                  </a:moveTo>
                  <a:lnTo>
                    <a:pt x="208" y="119"/>
                  </a:lnTo>
                  <a:moveTo>
                    <a:pt x="0" y="0"/>
                  </a:moveTo>
                  <a:lnTo>
                    <a:pt x="89" y="20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3797109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3584531" y="1685664"/>
              <a:ext cx="1416981" cy="1537297"/>
            </a:xfrm>
            <a:custGeom>
              <a:avLst/>
              <a:gdLst>
                <a:gd name="T0" fmla="*/ 2273 w 2273"/>
                <a:gd name="T1" fmla="*/ 2466 h 2466"/>
                <a:gd name="T2" fmla="*/ 2184 w 2273"/>
                <a:gd name="T3" fmla="*/ 2362 h 2466"/>
                <a:gd name="T4" fmla="*/ 2124 w 2273"/>
                <a:gd name="T5" fmla="*/ 2303 h 2466"/>
                <a:gd name="T6" fmla="*/ 2035 w 2273"/>
                <a:gd name="T7" fmla="*/ 2199 h 2466"/>
                <a:gd name="T8" fmla="*/ 1976 w 2273"/>
                <a:gd name="T9" fmla="*/ 2139 h 2466"/>
                <a:gd name="T10" fmla="*/ 1887 w 2273"/>
                <a:gd name="T11" fmla="*/ 2035 h 2466"/>
                <a:gd name="T12" fmla="*/ 1827 w 2273"/>
                <a:gd name="T13" fmla="*/ 1976 h 2466"/>
                <a:gd name="T14" fmla="*/ 1738 w 2273"/>
                <a:gd name="T15" fmla="*/ 1872 h 2466"/>
                <a:gd name="T16" fmla="*/ 1679 w 2273"/>
                <a:gd name="T17" fmla="*/ 1813 h 2466"/>
                <a:gd name="T18" fmla="*/ 1575 w 2273"/>
                <a:gd name="T19" fmla="*/ 1709 h 2466"/>
                <a:gd name="T20" fmla="*/ 1530 w 2273"/>
                <a:gd name="T21" fmla="*/ 1649 h 2466"/>
                <a:gd name="T22" fmla="*/ 1426 w 2273"/>
                <a:gd name="T23" fmla="*/ 1545 h 2466"/>
                <a:gd name="T24" fmla="*/ 1381 w 2273"/>
                <a:gd name="T25" fmla="*/ 1486 h 2466"/>
                <a:gd name="T26" fmla="*/ 1277 w 2273"/>
                <a:gd name="T27" fmla="*/ 1382 h 2466"/>
                <a:gd name="T28" fmla="*/ 1233 w 2273"/>
                <a:gd name="T29" fmla="*/ 1322 h 2466"/>
                <a:gd name="T30" fmla="*/ 1129 w 2273"/>
                <a:gd name="T31" fmla="*/ 1218 h 2466"/>
                <a:gd name="T32" fmla="*/ 1069 w 2273"/>
                <a:gd name="T33" fmla="*/ 1159 h 2466"/>
                <a:gd name="T34" fmla="*/ 980 w 2273"/>
                <a:gd name="T35" fmla="*/ 1055 h 2466"/>
                <a:gd name="T36" fmla="*/ 921 w 2273"/>
                <a:gd name="T37" fmla="*/ 995 h 2466"/>
                <a:gd name="T38" fmla="*/ 832 w 2273"/>
                <a:gd name="T39" fmla="*/ 891 h 2466"/>
                <a:gd name="T40" fmla="*/ 772 w 2273"/>
                <a:gd name="T41" fmla="*/ 832 h 2466"/>
                <a:gd name="T42" fmla="*/ 683 w 2273"/>
                <a:gd name="T43" fmla="*/ 728 h 2466"/>
                <a:gd name="T44" fmla="*/ 624 w 2273"/>
                <a:gd name="T45" fmla="*/ 669 h 2466"/>
                <a:gd name="T46" fmla="*/ 535 w 2273"/>
                <a:gd name="T47" fmla="*/ 565 h 2466"/>
                <a:gd name="T48" fmla="*/ 475 w 2273"/>
                <a:gd name="T49" fmla="*/ 505 h 2466"/>
                <a:gd name="T50" fmla="*/ 371 w 2273"/>
                <a:gd name="T51" fmla="*/ 401 h 2466"/>
                <a:gd name="T52" fmla="*/ 327 w 2273"/>
                <a:gd name="T53" fmla="*/ 342 h 2466"/>
                <a:gd name="T54" fmla="*/ 223 w 2273"/>
                <a:gd name="T55" fmla="*/ 238 h 2466"/>
                <a:gd name="T56" fmla="*/ 178 w 2273"/>
                <a:gd name="T57" fmla="*/ 178 h 2466"/>
                <a:gd name="T58" fmla="*/ 74 w 2273"/>
                <a:gd name="T59" fmla="*/ 74 h 2466"/>
                <a:gd name="T60" fmla="*/ 15 w 2273"/>
                <a:gd name="T61" fmla="*/ 15 h 2466"/>
                <a:gd name="T62" fmla="*/ 0 w 2273"/>
                <a:gd name="T63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3" h="2466">
                  <a:moveTo>
                    <a:pt x="2273" y="2466"/>
                  </a:moveTo>
                  <a:lnTo>
                    <a:pt x="2184" y="2362"/>
                  </a:lnTo>
                  <a:moveTo>
                    <a:pt x="2124" y="2303"/>
                  </a:moveTo>
                  <a:lnTo>
                    <a:pt x="2035" y="2199"/>
                  </a:lnTo>
                  <a:moveTo>
                    <a:pt x="1976" y="2139"/>
                  </a:moveTo>
                  <a:lnTo>
                    <a:pt x="1887" y="2035"/>
                  </a:lnTo>
                  <a:moveTo>
                    <a:pt x="1827" y="1976"/>
                  </a:moveTo>
                  <a:lnTo>
                    <a:pt x="1738" y="1872"/>
                  </a:lnTo>
                  <a:moveTo>
                    <a:pt x="1679" y="1813"/>
                  </a:moveTo>
                  <a:lnTo>
                    <a:pt x="1575" y="1709"/>
                  </a:lnTo>
                  <a:moveTo>
                    <a:pt x="1530" y="1649"/>
                  </a:moveTo>
                  <a:lnTo>
                    <a:pt x="1426" y="1545"/>
                  </a:lnTo>
                  <a:moveTo>
                    <a:pt x="1381" y="1486"/>
                  </a:moveTo>
                  <a:lnTo>
                    <a:pt x="1277" y="1382"/>
                  </a:lnTo>
                  <a:moveTo>
                    <a:pt x="1233" y="1322"/>
                  </a:moveTo>
                  <a:lnTo>
                    <a:pt x="1129" y="1218"/>
                  </a:lnTo>
                  <a:moveTo>
                    <a:pt x="1069" y="1159"/>
                  </a:moveTo>
                  <a:lnTo>
                    <a:pt x="980" y="1055"/>
                  </a:lnTo>
                  <a:moveTo>
                    <a:pt x="921" y="995"/>
                  </a:moveTo>
                  <a:lnTo>
                    <a:pt x="832" y="891"/>
                  </a:lnTo>
                  <a:moveTo>
                    <a:pt x="772" y="832"/>
                  </a:moveTo>
                  <a:lnTo>
                    <a:pt x="683" y="728"/>
                  </a:lnTo>
                  <a:moveTo>
                    <a:pt x="624" y="669"/>
                  </a:moveTo>
                  <a:lnTo>
                    <a:pt x="535" y="565"/>
                  </a:lnTo>
                  <a:moveTo>
                    <a:pt x="475" y="505"/>
                  </a:moveTo>
                  <a:lnTo>
                    <a:pt x="371" y="401"/>
                  </a:lnTo>
                  <a:moveTo>
                    <a:pt x="327" y="342"/>
                  </a:moveTo>
                  <a:lnTo>
                    <a:pt x="223" y="238"/>
                  </a:lnTo>
                  <a:moveTo>
                    <a:pt x="178" y="178"/>
                  </a:moveTo>
                  <a:lnTo>
                    <a:pt x="74" y="74"/>
                  </a:lnTo>
                  <a:moveTo>
                    <a:pt x="15" y="15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4871844" y="3093295"/>
              <a:ext cx="129667" cy="129667"/>
            </a:xfrm>
            <a:custGeom>
              <a:avLst/>
              <a:gdLst>
                <a:gd name="T0" fmla="*/ 208 w 208"/>
                <a:gd name="T1" fmla="*/ 208 h 208"/>
                <a:gd name="T2" fmla="*/ 0 w 208"/>
                <a:gd name="T3" fmla="*/ 89 h 208"/>
                <a:gd name="T4" fmla="*/ 208 w 208"/>
                <a:gd name="T5" fmla="*/ 208 h 208"/>
                <a:gd name="T6" fmla="*/ 119 w 208"/>
                <a:gd name="T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8">
                  <a:moveTo>
                    <a:pt x="208" y="208"/>
                  </a:moveTo>
                  <a:lnTo>
                    <a:pt x="0" y="89"/>
                  </a:lnTo>
                  <a:moveTo>
                    <a:pt x="208" y="208"/>
                  </a:moveTo>
                  <a:lnTo>
                    <a:pt x="119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4158508" y="2482189"/>
              <a:ext cx="2571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3056513" y="1685664"/>
              <a:ext cx="0" cy="1537297"/>
            </a:xfrm>
            <a:custGeom>
              <a:avLst/>
              <a:gdLst>
                <a:gd name="T0" fmla="*/ 2466 h 2466"/>
                <a:gd name="T1" fmla="*/ 2362 h 2466"/>
                <a:gd name="T2" fmla="*/ 2303 h 2466"/>
                <a:gd name="T3" fmla="*/ 2199 h 2466"/>
                <a:gd name="T4" fmla="*/ 2139 h 2466"/>
                <a:gd name="T5" fmla="*/ 2035 h 2466"/>
                <a:gd name="T6" fmla="*/ 1976 h 2466"/>
                <a:gd name="T7" fmla="*/ 1872 h 2466"/>
                <a:gd name="T8" fmla="*/ 1813 h 2466"/>
                <a:gd name="T9" fmla="*/ 1709 h 2466"/>
                <a:gd name="T10" fmla="*/ 1649 h 2466"/>
                <a:gd name="T11" fmla="*/ 1545 h 2466"/>
                <a:gd name="T12" fmla="*/ 1486 h 2466"/>
                <a:gd name="T13" fmla="*/ 1382 h 2466"/>
                <a:gd name="T14" fmla="*/ 1322 h 2466"/>
                <a:gd name="T15" fmla="*/ 1218 h 2466"/>
                <a:gd name="T16" fmla="*/ 1159 h 2466"/>
                <a:gd name="T17" fmla="*/ 1055 h 2466"/>
                <a:gd name="T18" fmla="*/ 995 h 2466"/>
                <a:gd name="T19" fmla="*/ 891 h 2466"/>
                <a:gd name="T20" fmla="*/ 832 h 2466"/>
                <a:gd name="T21" fmla="*/ 728 h 2466"/>
                <a:gd name="T22" fmla="*/ 669 h 2466"/>
                <a:gd name="T23" fmla="*/ 565 h 2466"/>
                <a:gd name="T24" fmla="*/ 505 h 2466"/>
                <a:gd name="T25" fmla="*/ 401 h 2466"/>
                <a:gd name="T26" fmla="*/ 342 h 2466"/>
                <a:gd name="T27" fmla="*/ 238 h 2466"/>
                <a:gd name="T28" fmla="*/ 178 h 2466"/>
                <a:gd name="T29" fmla="*/ 74 h 2466"/>
                <a:gd name="T30" fmla="*/ 15 h 2466"/>
                <a:gd name="T31" fmla="*/ 0 h 24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</a:cxnLst>
              <a:rect l="0" t="0" r="r" b="b"/>
              <a:pathLst>
                <a:path h="2466">
                  <a:moveTo>
                    <a:pt x="0" y="2466"/>
                  </a:moveTo>
                  <a:lnTo>
                    <a:pt x="0" y="2362"/>
                  </a:lnTo>
                  <a:moveTo>
                    <a:pt x="0" y="2303"/>
                  </a:moveTo>
                  <a:lnTo>
                    <a:pt x="0" y="2199"/>
                  </a:lnTo>
                  <a:moveTo>
                    <a:pt x="0" y="2139"/>
                  </a:moveTo>
                  <a:lnTo>
                    <a:pt x="0" y="2035"/>
                  </a:lnTo>
                  <a:moveTo>
                    <a:pt x="0" y="1976"/>
                  </a:moveTo>
                  <a:lnTo>
                    <a:pt x="0" y="1872"/>
                  </a:lnTo>
                  <a:moveTo>
                    <a:pt x="0" y="1813"/>
                  </a:moveTo>
                  <a:lnTo>
                    <a:pt x="0" y="1709"/>
                  </a:lnTo>
                  <a:moveTo>
                    <a:pt x="0" y="1649"/>
                  </a:moveTo>
                  <a:lnTo>
                    <a:pt x="0" y="1545"/>
                  </a:lnTo>
                  <a:moveTo>
                    <a:pt x="0" y="1486"/>
                  </a:moveTo>
                  <a:lnTo>
                    <a:pt x="0" y="1382"/>
                  </a:lnTo>
                  <a:moveTo>
                    <a:pt x="0" y="1322"/>
                  </a:moveTo>
                  <a:lnTo>
                    <a:pt x="0" y="1218"/>
                  </a:lnTo>
                  <a:moveTo>
                    <a:pt x="0" y="1159"/>
                  </a:moveTo>
                  <a:lnTo>
                    <a:pt x="0" y="1055"/>
                  </a:lnTo>
                  <a:moveTo>
                    <a:pt x="0" y="995"/>
                  </a:moveTo>
                  <a:lnTo>
                    <a:pt x="0" y="891"/>
                  </a:lnTo>
                  <a:moveTo>
                    <a:pt x="0" y="832"/>
                  </a:moveTo>
                  <a:lnTo>
                    <a:pt x="0" y="728"/>
                  </a:lnTo>
                  <a:moveTo>
                    <a:pt x="0" y="669"/>
                  </a:moveTo>
                  <a:lnTo>
                    <a:pt x="0" y="565"/>
                  </a:lnTo>
                  <a:moveTo>
                    <a:pt x="0" y="505"/>
                  </a:moveTo>
                  <a:lnTo>
                    <a:pt x="0" y="401"/>
                  </a:lnTo>
                  <a:moveTo>
                    <a:pt x="0" y="342"/>
                  </a:moveTo>
                  <a:lnTo>
                    <a:pt x="0" y="238"/>
                  </a:lnTo>
                  <a:moveTo>
                    <a:pt x="0" y="178"/>
                  </a:moveTo>
                  <a:lnTo>
                    <a:pt x="0" y="74"/>
                  </a:lnTo>
                  <a:moveTo>
                    <a:pt x="0" y="15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3010382" y="3083946"/>
              <a:ext cx="92264" cy="139017"/>
            </a:xfrm>
            <a:custGeom>
              <a:avLst/>
              <a:gdLst>
                <a:gd name="T0" fmla="*/ 74 w 148"/>
                <a:gd name="T1" fmla="*/ 223 h 223"/>
                <a:gd name="T2" fmla="*/ 0 w 148"/>
                <a:gd name="T3" fmla="*/ 0 h 223"/>
                <a:gd name="T4" fmla="*/ 74 w 148"/>
                <a:gd name="T5" fmla="*/ 223 h 223"/>
                <a:gd name="T6" fmla="*/ 148 w 148"/>
                <a:gd name="T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223"/>
                  </a:moveTo>
                  <a:lnTo>
                    <a:pt x="0" y="0"/>
                  </a:lnTo>
                  <a:moveTo>
                    <a:pt x="74" y="223"/>
                  </a:moveTo>
                  <a:lnTo>
                    <a:pt x="148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2917497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/>
          </p:nvSpPr>
          <p:spPr bwMode="auto">
            <a:xfrm>
              <a:off x="1380200" y="1685664"/>
              <a:ext cx="1120244" cy="1537297"/>
            </a:xfrm>
            <a:custGeom>
              <a:avLst/>
              <a:gdLst>
                <a:gd name="T0" fmla="*/ 0 w 1797"/>
                <a:gd name="T1" fmla="*/ 2466 h 2466"/>
                <a:gd name="T2" fmla="*/ 74 w 1797"/>
                <a:gd name="T3" fmla="*/ 2362 h 2466"/>
                <a:gd name="T4" fmla="*/ 119 w 1797"/>
                <a:gd name="T5" fmla="*/ 2303 h 2466"/>
                <a:gd name="T6" fmla="*/ 193 w 1797"/>
                <a:gd name="T7" fmla="*/ 2199 h 2466"/>
                <a:gd name="T8" fmla="*/ 237 w 1797"/>
                <a:gd name="T9" fmla="*/ 2139 h 2466"/>
                <a:gd name="T10" fmla="*/ 312 w 1797"/>
                <a:gd name="T11" fmla="*/ 2035 h 2466"/>
                <a:gd name="T12" fmla="*/ 356 w 1797"/>
                <a:gd name="T13" fmla="*/ 1976 h 2466"/>
                <a:gd name="T14" fmla="*/ 431 w 1797"/>
                <a:gd name="T15" fmla="*/ 1872 h 2466"/>
                <a:gd name="T16" fmla="*/ 475 w 1797"/>
                <a:gd name="T17" fmla="*/ 1813 h 2466"/>
                <a:gd name="T18" fmla="*/ 549 w 1797"/>
                <a:gd name="T19" fmla="*/ 1709 h 2466"/>
                <a:gd name="T20" fmla="*/ 594 w 1797"/>
                <a:gd name="T21" fmla="*/ 1649 h 2466"/>
                <a:gd name="T22" fmla="*/ 668 w 1797"/>
                <a:gd name="T23" fmla="*/ 1545 h 2466"/>
                <a:gd name="T24" fmla="*/ 713 w 1797"/>
                <a:gd name="T25" fmla="*/ 1486 h 2466"/>
                <a:gd name="T26" fmla="*/ 787 w 1797"/>
                <a:gd name="T27" fmla="*/ 1382 h 2466"/>
                <a:gd name="T28" fmla="*/ 832 w 1797"/>
                <a:gd name="T29" fmla="*/ 1322 h 2466"/>
                <a:gd name="T30" fmla="*/ 906 w 1797"/>
                <a:gd name="T31" fmla="*/ 1218 h 2466"/>
                <a:gd name="T32" fmla="*/ 951 w 1797"/>
                <a:gd name="T33" fmla="*/ 1159 h 2466"/>
                <a:gd name="T34" fmla="*/ 1025 w 1797"/>
                <a:gd name="T35" fmla="*/ 1055 h 2466"/>
                <a:gd name="T36" fmla="*/ 1069 w 1797"/>
                <a:gd name="T37" fmla="*/ 995 h 2466"/>
                <a:gd name="T38" fmla="*/ 1144 w 1797"/>
                <a:gd name="T39" fmla="*/ 891 h 2466"/>
                <a:gd name="T40" fmla="*/ 1188 w 1797"/>
                <a:gd name="T41" fmla="*/ 832 h 2466"/>
                <a:gd name="T42" fmla="*/ 1263 w 1797"/>
                <a:gd name="T43" fmla="*/ 728 h 2466"/>
                <a:gd name="T44" fmla="*/ 1307 w 1797"/>
                <a:gd name="T45" fmla="*/ 669 h 2466"/>
                <a:gd name="T46" fmla="*/ 1381 w 1797"/>
                <a:gd name="T47" fmla="*/ 565 h 2466"/>
                <a:gd name="T48" fmla="*/ 1426 w 1797"/>
                <a:gd name="T49" fmla="*/ 505 h 2466"/>
                <a:gd name="T50" fmla="*/ 1500 w 1797"/>
                <a:gd name="T51" fmla="*/ 401 h 2466"/>
                <a:gd name="T52" fmla="*/ 1545 w 1797"/>
                <a:gd name="T53" fmla="*/ 342 h 2466"/>
                <a:gd name="T54" fmla="*/ 1619 w 1797"/>
                <a:gd name="T55" fmla="*/ 238 h 2466"/>
                <a:gd name="T56" fmla="*/ 1664 w 1797"/>
                <a:gd name="T57" fmla="*/ 178 h 2466"/>
                <a:gd name="T58" fmla="*/ 1738 w 1797"/>
                <a:gd name="T59" fmla="*/ 74 h 2466"/>
                <a:gd name="T60" fmla="*/ 1783 w 1797"/>
                <a:gd name="T61" fmla="*/ 15 h 2466"/>
                <a:gd name="T62" fmla="*/ 1797 w 1797"/>
                <a:gd name="T63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7" h="2466">
                  <a:moveTo>
                    <a:pt x="0" y="2466"/>
                  </a:moveTo>
                  <a:lnTo>
                    <a:pt x="74" y="2362"/>
                  </a:lnTo>
                  <a:moveTo>
                    <a:pt x="119" y="2303"/>
                  </a:moveTo>
                  <a:lnTo>
                    <a:pt x="193" y="2199"/>
                  </a:lnTo>
                  <a:moveTo>
                    <a:pt x="237" y="2139"/>
                  </a:moveTo>
                  <a:lnTo>
                    <a:pt x="312" y="2035"/>
                  </a:lnTo>
                  <a:moveTo>
                    <a:pt x="356" y="1976"/>
                  </a:moveTo>
                  <a:lnTo>
                    <a:pt x="431" y="1872"/>
                  </a:lnTo>
                  <a:moveTo>
                    <a:pt x="475" y="1813"/>
                  </a:moveTo>
                  <a:lnTo>
                    <a:pt x="549" y="1709"/>
                  </a:lnTo>
                  <a:moveTo>
                    <a:pt x="594" y="1649"/>
                  </a:moveTo>
                  <a:lnTo>
                    <a:pt x="668" y="1545"/>
                  </a:lnTo>
                  <a:moveTo>
                    <a:pt x="713" y="1486"/>
                  </a:moveTo>
                  <a:lnTo>
                    <a:pt x="787" y="1382"/>
                  </a:lnTo>
                  <a:moveTo>
                    <a:pt x="832" y="1322"/>
                  </a:moveTo>
                  <a:lnTo>
                    <a:pt x="906" y="1218"/>
                  </a:lnTo>
                  <a:moveTo>
                    <a:pt x="951" y="1159"/>
                  </a:moveTo>
                  <a:lnTo>
                    <a:pt x="1025" y="1055"/>
                  </a:lnTo>
                  <a:moveTo>
                    <a:pt x="1069" y="995"/>
                  </a:moveTo>
                  <a:lnTo>
                    <a:pt x="1144" y="891"/>
                  </a:lnTo>
                  <a:moveTo>
                    <a:pt x="1188" y="832"/>
                  </a:moveTo>
                  <a:lnTo>
                    <a:pt x="1263" y="728"/>
                  </a:lnTo>
                  <a:moveTo>
                    <a:pt x="1307" y="669"/>
                  </a:moveTo>
                  <a:lnTo>
                    <a:pt x="1381" y="565"/>
                  </a:lnTo>
                  <a:moveTo>
                    <a:pt x="1426" y="505"/>
                  </a:moveTo>
                  <a:lnTo>
                    <a:pt x="1500" y="401"/>
                  </a:lnTo>
                  <a:moveTo>
                    <a:pt x="1545" y="342"/>
                  </a:moveTo>
                  <a:lnTo>
                    <a:pt x="1619" y="238"/>
                  </a:lnTo>
                  <a:moveTo>
                    <a:pt x="1664" y="178"/>
                  </a:moveTo>
                  <a:lnTo>
                    <a:pt x="1738" y="74"/>
                  </a:lnTo>
                  <a:moveTo>
                    <a:pt x="1783" y="15"/>
                  </a:moveTo>
                  <a:lnTo>
                    <a:pt x="1797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1380201" y="3083946"/>
              <a:ext cx="120316" cy="139017"/>
            </a:xfrm>
            <a:custGeom>
              <a:avLst/>
              <a:gdLst>
                <a:gd name="T0" fmla="*/ 0 w 193"/>
                <a:gd name="T1" fmla="*/ 223 h 223"/>
                <a:gd name="T2" fmla="*/ 74 w 193"/>
                <a:gd name="T3" fmla="*/ 0 h 223"/>
                <a:gd name="T4" fmla="*/ 0 w 193"/>
                <a:gd name="T5" fmla="*/ 223 h 223"/>
                <a:gd name="T6" fmla="*/ 193 w 193"/>
                <a:gd name="T7" fmla="*/ 8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23">
                  <a:moveTo>
                    <a:pt x="0" y="223"/>
                  </a:moveTo>
                  <a:lnTo>
                    <a:pt x="74" y="0"/>
                  </a:lnTo>
                  <a:moveTo>
                    <a:pt x="0" y="223"/>
                  </a:moveTo>
                  <a:lnTo>
                    <a:pt x="193" y="89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805980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620281" y="472535"/>
              <a:ext cx="880237" cy="0"/>
            </a:xfrm>
            <a:custGeom>
              <a:avLst/>
              <a:gdLst>
                <a:gd name="T0" fmla="*/ 1412 w 1412"/>
                <a:gd name="T1" fmla="*/ 1308 w 1412"/>
                <a:gd name="T2" fmla="*/ 1248 w 1412"/>
                <a:gd name="T3" fmla="*/ 1144 w 1412"/>
                <a:gd name="T4" fmla="*/ 1085 w 1412"/>
                <a:gd name="T5" fmla="*/ 981 w 1412"/>
                <a:gd name="T6" fmla="*/ 922 w 1412"/>
                <a:gd name="T7" fmla="*/ 818 w 1412"/>
                <a:gd name="T8" fmla="*/ 758 w 1412"/>
                <a:gd name="T9" fmla="*/ 654 w 1412"/>
                <a:gd name="T10" fmla="*/ 595 w 1412"/>
                <a:gd name="T11" fmla="*/ 491 w 1412"/>
                <a:gd name="T12" fmla="*/ 431 w 1412"/>
                <a:gd name="T13" fmla="*/ 327 w 1412"/>
                <a:gd name="T14" fmla="*/ 268 w 1412"/>
                <a:gd name="T15" fmla="*/ 164 w 1412"/>
                <a:gd name="T16" fmla="*/ 104 w 1412"/>
                <a:gd name="T17" fmla="*/ 0 w 14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412">
                  <a:moveTo>
                    <a:pt x="1412" y="0"/>
                  </a:moveTo>
                  <a:lnTo>
                    <a:pt x="1308" y="0"/>
                  </a:lnTo>
                  <a:moveTo>
                    <a:pt x="1248" y="0"/>
                  </a:moveTo>
                  <a:lnTo>
                    <a:pt x="1144" y="0"/>
                  </a:lnTo>
                  <a:moveTo>
                    <a:pt x="1085" y="0"/>
                  </a:moveTo>
                  <a:lnTo>
                    <a:pt x="981" y="0"/>
                  </a:lnTo>
                  <a:moveTo>
                    <a:pt x="922" y="0"/>
                  </a:moveTo>
                  <a:lnTo>
                    <a:pt x="818" y="0"/>
                  </a:lnTo>
                  <a:moveTo>
                    <a:pt x="758" y="0"/>
                  </a:moveTo>
                  <a:lnTo>
                    <a:pt x="654" y="0"/>
                  </a:lnTo>
                  <a:moveTo>
                    <a:pt x="595" y="0"/>
                  </a:moveTo>
                  <a:lnTo>
                    <a:pt x="491" y="0"/>
                  </a:lnTo>
                  <a:moveTo>
                    <a:pt x="431" y="0"/>
                  </a:moveTo>
                  <a:lnTo>
                    <a:pt x="327" y="0"/>
                  </a:lnTo>
                  <a:moveTo>
                    <a:pt x="268" y="0"/>
                  </a:moveTo>
                  <a:lnTo>
                    <a:pt x="164" y="0"/>
                  </a:lnTo>
                  <a:moveTo>
                    <a:pt x="104" y="0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1361499" y="425780"/>
              <a:ext cx="139017" cy="92886"/>
            </a:xfrm>
            <a:custGeom>
              <a:avLst/>
              <a:gdLst>
                <a:gd name="T0" fmla="*/ 223 w 223"/>
                <a:gd name="T1" fmla="*/ 75 h 149"/>
                <a:gd name="T2" fmla="*/ 0 w 223"/>
                <a:gd name="T3" fmla="*/ 149 h 149"/>
                <a:gd name="T4" fmla="*/ 223 w 223"/>
                <a:gd name="T5" fmla="*/ 75 h 149"/>
                <a:gd name="T6" fmla="*/ 0 w 223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49">
                  <a:moveTo>
                    <a:pt x="223" y="75"/>
                  </a:moveTo>
                  <a:lnTo>
                    <a:pt x="0" y="149"/>
                  </a:lnTo>
                  <a:moveTo>
                    <a:pt x="223" y="75"/>
                  </a:move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917016" y="499963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611553" y="657683"/>
              <a:ext cx="879612" cy="0"/>
            </a:xfrm>
            <a:custGeom>
              <a:avLst/>
              <a:gdLst>
                <a:gd name="T0" fmla="*/ 0 w 1411"/>
                <a:gd name="T1" fmla="*/ 104 w 1411"/>
                <a:gd name="T2" fmla="*/ 163 w 1411"/>
                <a:gd name="T3" fmla="*/ 267 w 1411"/>
                <a:gd name="T4" fmla="*/ 326 w 1411"/>
                <a:gd name="T5" fmla="*/ 430 w 1411"/>
                <a:gd name="T6" fmla="*/ 490 w 1411"/>
                <a:gd name="T7" fmla="*/ 594 w 1411"/>
                <a:gd name="T8" fmla="*/ 653 w 1411"/>
                <a:gd name="T9" fmla="*/ 757 w 1411"/>
                <a:gd name="T10" fmla="*/ 817 w 1411"/>
                <a:gd name="T11" fmla="*/ 921 w 1411"/>
                <a:gd name="T12" fmla="*/ 980 w 1411"/>
                <a:gd name="T13" fmla="*/ 1084 w 1411"/>
                <a:gd name="T14" fmla="*/ 1144 w 1411"/>
                <a:gd name="T15" fmla="*/ 1248 w 1411"/>
                <a:gd name="T16" fmla="*/ 1307 w 1411"/>
                <a:gd name="T17" fmla="*/ 1411 w 14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411">
                  <a:moveTo>
                    <a:pt x="0" y="0"/>
                  </a:moveTo>
                  <a:lnTo>
                    <a:pt x="104" y="0"/>
                  </a:lnTo>
                  <a:moveTo>
                    <a:pt x="163" y="0"/>
                  </a:moveTo>
                  <a:lnTo>
                    <a:pt x="267" y="0"/>
                  </a:lnTo>
                  <a:moveTo>
                    <a:pt x="326" y="0"/>
                  </a:moveTo>
                  <a:lnTo>
                    <a:pt x="430" y="0"/>
                  </a:lnTo>
                  <a:moveTo>
                    <a:pt x="490" y="0"/>
                  </a:moveTo>
                  <a:lnTo>
                    <a:pt x="594" y="0"/>
                  </a:lnTo>
                  <a:moveTo>
                    <a:pt x="653" y="0"/>
                  </a:moveTo>
                  <a:lnTo>
                    <a:pt x="757" y="0"/>
                  </a:lnTo>
                  <a:moveTo>
                    <a:pt x="817" y="0"/>
                  </a:moveTo>
                  <a:lnTo>
                    <a:pt x="921" y="0"/>
                  </a:lnTo>
                  <a:moveTo>
                    <a:pt x="980" y="0"/>
                  </a:moveTo>
                  <a:lnTo>
                    <a:pt x="1084" y="0"/>
                  </a:lnTo>
                  <a:moveTo>
                    <a:pt x="1144" y="0"/>
                  </a:moveTo>
                  <a:lnTo>
                    <a:pt x="1248" y="0"/>
                  </a:lnTo>
                  <a:moveTo>
                    <a:pt x="1307" y="0"/>
                  </a:moveTo>
                  <a:lnTo>
                    <a:pt x="1411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611552" y="611552"/>
              <a:ext cx="138394" cy="92264"/>
            </a:xfrm>
            <a:custGeom>
              <a:avLst/>
              <a:gdLst>
                <a:gd name="T0" fmla="*/ 0 w 222"/>
                <a:gd name="T1" fmla="*/ 74 h 148"/>
                <a:gd name="T2" fmla="*/ 222 w 222"/>
                <a:gd name="T3" fmla="*/ 0 h 148"/>
                <a:gd name="T4" fmla="*/ 0 w 222"/>
                <a:gd name="T5" fmla="*/ 74 h 148"/>
                <a:gd name="T6" fmla="*/ 222 w 222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" h="148">
                  <a:moveTo>
                    <a:pt x="0" y="74"/>
                  </a:moveTo>
                  <a:lnTo>
                    <a:pt x="222" y="0"/>
                  </a:lnTo>
                  <a:moveTo>
                    <a:pt x="0" y="74"/>
                  </a:moveTo>
                  <a:lnTo>
                    <a:pt x="222" y="14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917016" y="685113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1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Поглед на хардуерната инфраструктура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Вътрешен уеб сървър</a:t>
            </a:r>
          </a:p>
          <a:p>
            <a:r>
              <a:rPr lang="bg-BG" dirty="0"/>
              <a:t>Външен уеб сървър </a:t>
            </a:r>
            <a:endParaRPr lang="bg-BG" dirty="0" smtClean="0"/>
          </a:p>
          <a:p>
            <a:r>
              <a:rPr lang="bg-BG" dirty="0"/>
              <a:t>Два сървъра за приложения </a:t>
            </a:r>
            <a:endParaRPr lang="bg-BG" dirty="0" smtClean="0"/>
          </a:p>
          <a:p>
            <a:r>
              <a:rPr lang="bg-BG" dirty="0"/>
              <a:t>Сървър за БД </a:t>
            </a:r>
            <a:endParaRPr lang="bg-BG" dirty="0" smtClean="0"/>
          </a:p>
          <a:p>
            <a:r>
              <a:rPr lang="bg-BG" dirty="0"/>
              <a:t>Резервен БД сървър </a:t>
            </a:r>
            <a:endParaRPr lang="bg-BG" dirty="0" smtClean="0"/>
          </a:p>
          <a:p>
            <a:r>
              <a:rPr lang="bg-BG" dirty="0"/>
              <a:t>Сървър архив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err="1"/>
              <a:t>Имплементационен</a:t>
            </a:r>
            <a:r>
              <a:rPr lang="bg-BG" dirty="0"/>
              <a:t> </a:t>
            </a:r>
            <a:r>
              <a:rPr lang="bg-BG" dirty="0" smtClean="0"/>
              <a:t>поглед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52" y="1619730"/>
            <a:ext cx="7238096" cy="4486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7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План за итерация Е3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07569" y="1484784"/>
          <a:ext cx="7776863" cy="41764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20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4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Документ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Задача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Изпълнител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Оценка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2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План за итерация C1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Да се създаде детайлен план за итерация </a:t>
                      </a:r>
                      <a:r>
                        <a:rPr lang="en-US" sz="1000">
                          <a:effectLst/>
                        </a:rPr>
                        <a:t>C1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Мартин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3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68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Модел на потребителските случаи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Завършване на последна версия на документ – Модел на потребителските случаи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Мартин, Борислав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14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Дизайн модел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Създаване на документ – Дизайн модел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Калоян, Серджан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14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Инструменти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Завършване на последна версия на документ – Инструменти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Адриан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4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Главен план за тестване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Създаване на начална версия на документ – Главен план за тестване.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Борислав,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Адриан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6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Тестов Модел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Допълване на информацията в документ – Тестов Модел. (не финална версия)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Борислав,</a:t>
                      </a:r>
                      <a:br>
                        <a:rPr lang="bg-BG" sz="1000">
                          <a:effectLst/>
                        </a:rPr>
                      </a:br>
                      <a:r>
                        <a:rPr lang="bg-BG" sz="1000">
                          <a:effectLst/>
                        </a:rPr>
                        <a:t>Калоян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6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2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Речник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Обновяване и допълване на речника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Адриан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3 дни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Целеви показатели за качество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260764"/>
            <a:ext cx="9947564" cy="5389418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„Използваемост”:</a:t>
            </a:r>
            <a:endParaRPr lang="en-US" dirty="0"/>
          </a:p>
          <a:p>
            <a:pPr lvl="1"/>
            <a:r>
              <a:rPr lang="bg-BG" dirty="0"/>
              <a:t>Уеб модула на системата трябва да работи без проблемно с повечето модерни браузери.</a:t>
            </a:r>
            <a:endParaRPr lang="en-US" dirty="0"/>
          </a:p>
          <a:p>
            <a:pPr lvl="0"/>
            <a:r>
              <a:rPr lang="bg-BG" dirty="0"/>
              <a:t> „Надеждност</a:t>
            </a:r>
            <a:r>
              <a:rPr lang="bg-BG" dirty="0" smtClean="0"/>
              <a:t>”:</a:t>
            </a:r>
            <a:endParaRPr lang="en-US" dirty="0"/>
          </a:p>
          <a:p>
            <a:pPr lvl="1"/>
            <a:r>
              <a:rPr lang="bg-BG" dirty="0"/>
              <a:t>За намаляване на шанса системата да остане без достъп до интернет, поради аварии и други причини, системата е подсигурена от 3 интернет доставчика.</a:t>
            </a:r>
            <a:endParaRPr lang="en-US" dirty="0"/>
          </a:p>
          <a:p>
            <a:pPr lvl="1"/>
            <a:r>
              <a:rPr lang="bg-BG" dirty="0"/>
              <a:t>Време за възстановяване на системата в случай на установяване на повреда, системата поддържа възстановяване до най-много един час. </a:t>
            </a:r>
            <a:endParaRPr lang="en-US" dirty="0"/>
          </a:p>
          <a:p>
            <a:pPr lvl="1"/>
            <a:r>
              <a:rPr lang="bg-BG" dirty="0"/>
              <a:t>Информацията в системата се архивира автоматично всеки ден в 00:00 (</a:t>
            </a:r>
            <a:r>
              <a:rPr lang="en-US" dirty="0"/>
              <a:t>GMT).</a:t>
            </a:r>
          </a:p>
          <a:p>
            <a:pPr lvl="0"/>
            <a:r>
              <a:rPr lang="bg-BG" dirty="0"/>
              <a:t>„Изпълнение и поддръжка”:</a:t>
            </a:r>
            <a:endParaRPr lang="en-US" dirty="0"/>
          </a:p>
          <a:p>
            <a:pPr lvl="1"/>
            <a:r>
              <a:rPr lang="bg-BG" dirty="0"/>
              <a:t>Системата трябва да поддържа едновременна работа на около 500 000 потребители. (клиенти и служители общо).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Стандарти</a:t>
            </a:r>
            <a:r>
              <a:rPr lang="en-US" b="1" dirty="0"/>
              <a:t> и </a:t>
            </a:r>
            <a:r>
              <a:rPr lang="en-US" b="1" dirty="0" err="1" smtClean="0"/>
              <a:t>насоки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9418"/>
            <a:ext cx="9403742" cy="4668981"/>
          </a:xfrm>
        </p:spPr>
        <p:txBody>
          <a:bodyPr/>
          <a:lstStyle/>
          <a:p>
            <a:pPr lvl="0"/>
            <a:r>
              <a:rPr lang="en-US" dirty="0"/>
              <a:t>Javadoc</a:t>
            </a:r>
            <a:r>
              <a:rPr lang="ru-RU" dirty="0"/>
              <a:t> – конвенция </a:t>
            </a:r>
            <a:r>
              <a:rPr lang="bg-BG" dirty="0"/>
              <a:t>на Oracle Corporation за генериране на API документация в </a:t>
            </a:r>
            <a:r>
              <a:rPr lang="en-US" dirty="0"/>
              <a:t>HTML</a:t>
            </a:r>
            <a:r>
              <a:rPr lang="ru-RU" dirty="0"/>
              <a:t> формат от </a:t>
            </a:r>
            <a:r>
              <a:rPr lang="en-US" dirty="0"/>
              <a:t>Java</a:t>
            </a:r>
            <a:r>
              <a:rPr lang="ru-RU" dirty="0"/>
              <a:t> сорс код;</a:t>
            </a:r>
            <a:endParaRPr lang="en-US" dirty="0"/>
          </a:p>
          <a:p>
            <a:pPr lvl="0"/>
            <a:r>
              <a:rPr lang="en-US" dirty="0"/>
              <a:t>UML</a:t>
            </a:r>
            <a:r>
              <a:rPr lang="ru-RU" dirty="0"/>
              <a:t> – </a:t>
            </a:r>
            <a:r>
              <a:rPr lang="bg-BG" dirty="0"/>
              <a:t>стандартизиран език с общо приложение за моделиране в областта на софтуерното инженерство. Включва набор от графични техники за създаване на диаграми в обектно-ориентираните софтуерни системи.</a:t>
            </a:r>
            <a:endParaRPr lang="en-US" dirty="0"/>
          </a:p>
          <a:p>
            <a:r>
              <a:rPr lang="en-US" dirty="0"/>
              <a:t>BPMN</a:t>
            </a:r>
            <a:r>
              <a:rPr lang="ru-RU" dirty="0"/>
              <a:t> </a:t>
            </a:r>
            <a:r>
              <a:rPr lang="en-US" dirty="0" smtClean="0"/>
              <a:t>2 </a:t>
            </a:r>
            <a:r>
              <a:rPr lang="ru-RU" dirty="0" smtClean="0"/>
              <a:t>– </a:t>
            </a:r>
            <a:r>
              <a:rPr lang="bg-BG" dirty="0"/>
              <a:t>графично представяне на бизнес процеси в модела на бизнес процесите;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4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Инструменти</a:t>
            </a:r>
            <a:r>
              <a:rPr lang="en-US" b="1" dirty="0"/>
              <a:t>, </a:t>
            </a:r>
            <a:r>
              <a:rPr lang="en-US" b="1" dirty="0" err="1"/>
              <a:t>техники</a:t>
            </a:r>
            <a:r>
              <a:rPr lang="en-US" b="1" dirty="0"/>
              <a:t> и </a:t>
            </a:r>
            <a:r>
              <a:rPr lang="en-US" b="1" dirty="0" err="1"/>
              <a:t>методологии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RUP </a:t>
            </a:r>
            <a:r>
              <a:rPr lang="en-US" dirty="0"/>
              <a:t>(Rational Unified Process) – </a:t>
            </a:r>
            <a:r>
              <a:rPr lang="en-US" dirty="0" err="1"/>
              <a:t>стандарт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разработване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големи</a:t>
            </a:r>
            <a:r>
              <a:rPr lang="en-US" dirty="0"/>
              <a:t> </a:t>
            </a:r>
            <a:r>
              <a:rPr lang="en-US" dirty="0" err="1"/>
              <a:t>софтуерни</a:t>
            </a:r>
            <a:r>
              <a:rPr lang="en-US" dirty="0"/>
              <a:t> </a:t>
            </a:r>
            <a:r>
              <a:rPr lang="en-US" dirty="0" err="1"/>
              <a:t>проекти</a:t>
            </a:r>
            <a:r>
              <a:rPr lang="en-US" dirty="0"/>
              <a:t>. </a:t>
            </a:r>
          </a:p>
          <a:p>
            <a:r>
              <a:rPr lang="en-US" dirty="0"/>
              <a:t>JIRA – </a:t>
            </a:r>
            <a:r>
              <a:rPr lang="en-US" dirty="0" err="1"/>
              <a:t>среда</a:t>
            </a:r>
            <a:r>
              <a:rPr lang="en-US" dirty="0"/>
              <a:t>, </a:t>
            </a:r>
            <a:r>
              <a:rPr lang="en-US" dirty="0" err="1"/>
              <a:t>съдържаща</a:t>
            </a:r>
            <a:r>
              <a:rPr lang="en-US" dirty="0"/>
              <a:t> </a:t>
            </a:r>
            <a:r>
              <a:rPr lang="en-US" dirty="0" err="1"/>
              <a:t>множество</a:t>
            </a:r>
            <a:r>
              <a:rPr lang="en-US" dirty="0"/>
              <a:t> </a:t>
            </a:r>
            <a:r>
              <a:rPr lang="en-US" dirty="0" err="1"/>
              <a:t>инструменти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спомагат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управлението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разработката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софтуерния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и </a:t>
            </a:r>
            <a:r>
              <a:rPr lang="en-US" dirty="0" err="1"/>
              <a:t>проследяване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грешки</a:t>
            </a:r>
            <a:r>
              <a:rPr lang="en-US" dirty="0"/>
              <a:t>.</a:t>
            </a:r>
          </a:p>
          <a:p>
            <a:r>
              <a:rPr lang="en-US" dirty="0"/>
              <a:t>ECLIPSE – </a:t>
            </a:r>
            <a:r>
              <a:rPr lang="en-US" dirty="0" err="1"/>
              <a:t>среда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разработване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.</a:t>
            </a:r>
          </a:p>
          <a:p>
            <a:r>
              <a:rPr lang="en-US" dirty="0"/>
              <a:t>GIT – </a:t>
            </a:r>
            <a:r>
              <a:rPr lang="bg-BG" dirty="0"/>
              <a:t>среда за паралелна работа по документи и програми, синхронизираща работата на всички членове на екипа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Статистика на </a:t>
            </a:r>
            <a:r>
              <a:rPr lang="bg-BG" dirty="0" smtClean="0"/>
              <a:t>задачите</a:t>
            </a:r>
            <a:endParaRPr lang="bg-BG" dirty="0"/>
          </a:p>
        </p:txBody>
      </p:sp>
      <p:pic>
        <p:nvPicPr>
          <p:cNvPr id="2050" name="Picture 2" descr="C:\Users\mse15kgg.IITS.000\Desktop\E2\Jira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308865"/>
            <a:ext cx="6360168" cy="514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63167" cy="1400530"/>
          </a:xfrm>
        </p:spPr>
        <p:txBody>
          <a:bodyPr/>
          <a:lstStyle/>
          <a:p>
            <a:r>
              <a:rPr lang="bg-BG" dirty="0" smtClean="0"/>
              <a:t>Графика на нанесените промени</a:t>
            </a:r>
            <a:endParaRPr lang="en-US" dirty="0"/>
          </a:p>
        </p:txBody>
      </p:sp>
      <p:pic>
        <p:nvPicPr>
          <p:cNvPr id="3074" name="Picture 2" descr="C:\Users\mse15kgg.IITS.000\Desktop\E2\Commits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12" y="1320985"/>
            <a:ext cx="7736140" cy="52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1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Списък на задачите предмет на итерацията</a:t>
            </a:r>
            <a:endParaRPr lang="en-US" sz="3200" dirty="0"/>
          </a:p>
        </p:txBody>
      </p:sp>
      <p:pic>
        <p:nvPicPr>
          <p:cNvPr id="4098" name="Picture 2" descr="C:\Users\mse15kgg.IITS.000\Desktop\E2\JiraIssu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45375"/>
            <a:ext cx="7848872" cy="53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72599" cy="1400530"/>
          </a:xfrm>
        </p:spPr>
        <p:txBody>
          <a:bodyPr>
            <a:normAutofit/>
          </a:bodyPr>
          <a:lstStyle/>
          <a:p>
            <a:r>
              <a:rPr lang="bg-BG" sz="3600" dirty="0"/>
              <a:t>Списък на задачите предмет на итерацията</a:t>
            </a:r>
            <a:endParaRPr lang="en-US" dirty="0"/>
          </a:p>
        </p:txBody>
      </p:sp>
      <p:pic>
        <p:nvPicPr>
          <p:cNvPr id="5122" name="Picture 2" descr="C:\Users\mse15kgg.IITS.000\Desktop\E2\JiraIssu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124744"/>
            <a:ext cx="7334073" cy="545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04293" y="1725372"/>
            <a:ext cx="8946541" cy="4195481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Класове от същности : </a:t>
            </a:r>
            <a:endParaRPr lang="en-US" sz="3200" dirty="0" smtClean="0"/>
          </a:p>
          <a:p>
            <a:pPr lvl="1"/>
            <a:r>
              <a:rPr lang="en-US" sz="3000" dirty="0" smtClean="0"/>
              <a:t>Accounts, </a:t>
            </a:r>
            <a:r>
              <a:rPr lang="en-US" sz="3000" dirty="0" err="1" smtClean="0"/>
              <a:t>AccountTypes</a:t>
            </a:r>
            <a:r>
              <a:rPr lang="en-US" sz="3000" dirty="0" smtClean="0"/>
              <a:t>, </a:t>
            </a:r>
            <a:r>
              <a:rPr lang="en-US" sz="3000" dirty="0" err="1" smtClean="0"/>
              <a:t>AccountStatus</a:t>
            </a:r>
            <a:r>
              <a:rPr lang="en-US" sz="3000" dirty="0" smtClean="0"/>
              <a:t> Addresses, ATM, Branches, Cards, </a:t>
            </a:r>
            <a:r>
              <a:rPr lang="en-US" sz="3000" dirty="0" err="1" smtClean="0"/>
              <a:t>CardTypes</a:t>
            </a:r>
            <a:r>
              <a:rPr lang="en-US" sz="3000" dirty="0" smtClean="0"/>
              <a:t>, Contracts, </a:t>
            </a:r>
            <a:r>
              <a:rPr lang="en-US" sz="3000" dirty="0" err="1" smtClean="0"/>
              <a:t>ContractDetails</a:t>
            </a:r>
            <a:r>
              <a:rPr lang="en-US" sz="3000" dirty="0" smtClean="0"/>
              <a:t> Credits, Customers, Employee, </a:t>
            </a:r>
            <a:r>
              <a:rPr lang="en-US" sz="3000" dirty="0" err="1" smtClean="0"/>
              <a:t>EmployeeRanks</a:t>
            </a:r>
            <a:r>
              <a:rPr lang="en-US" sz="3000" dirty="0" smtClean="0"/>
              <a:t>, Features, </a:t>
            </a:r>
            <a:r>
              <a:rPr lang="en-US" sz="3000" dirty="0" err="1" smtClean="0"/>
              <a:t>PaymentMethod</a:t>
            </a:r>
            <a:r>
              <a:rPr lang="en-US" sz="3000" dirty="0" smtClean="0"/>
              <a:t>, Roles, Transactions, </a:t>
            </a:r>
            <a:r>
              <a:rPr lang="en-US" sz="3000" dirty="0" err="1" smtClean="0"/>
              <a:t>TransactionTypes</a:t>
            </a:r>
            <a:r>
              <a:rPr lang="en-US" sz="3000" dirty="0" smtClean="0"/>
              <a:t>, Users.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8791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23281" y="286602"/>
            <a:ext cx="9404723" cy="1400530"/>
          </a:xfrm>
        </p:spPr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18" y="286602"/>
            <a:ext cx="5545416" cy="6502694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304917" y="1213110"/>
            <a:ext cx="3639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Тази фигура представя връзките между таблиците : </a:t>
            </a:r>
            <a:r>
              <a:rPr lang="en-US" dirty="0" smtClean="0"/>
              <a:t>Customers, Cards, Accounts, Transactions, </a:t>
            </a:r>
            <a:r>
              <a:rPr lang="en-US" dirty="0" err="1" smtClean="0"/>
              <a:t>TransactionTypes</a:t>
            </a:r>
            <a:r>
              <a:rPr lang="en-US" dirty="0" smtClean="0"/>
              <a:t>, </a:t>
            </a:r>
            <a:r>
              <a:rPr lang="en-US" dirty="0" err="1" smtClean="0"/>
              <a:t>PaymentMethod</a:t>
            </a:r>
            <a:r>
              <a:rPr lang="en-US" dirty="0" smtClean="0"/>
              <a:t>, ATM</a:t>
            </a:r>
            <a:endParaRPr lang="bg-B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9422"/>
              </p:ext>
            </p:extLst>
          </p:nvPr>
        </p:nvGraphicFramePr>
        <p:xfrm>
          <a:off x="426089" y="2758028"/>
          <a:ext cx="3859308" cy="30834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4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494"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TransactionTypes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PaymentMethod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ATM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89635"/>
              </p:ext>
            </p:extLst>
          </p:nvPr>
        </p:nvGraphicFramePr>
        <p:xfrm>
          <a:off x="426089" y="5940012"/>
          <a:ext cx="3859308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279"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8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Дата Модел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58" y="1406983"/>
            <a:ext cx="5634564" cy="4848007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646111" y="1337479"/>
            <a:ext cx="3011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Тази картинка представя връзките между таблиците „</a:t>
            </a:r>
            <a:r>
              <a:rPr lang="en-US" dirty="0" smtClean="0"/>
              <a:t>Users</a:t>
            </a:r>
            <a:r>
              <a:rPr lang="bg-BG" dirty="0" smtClean="0"/>
              <a:t>“, „</a:t>
            </a:r>
            <a:r>
              <a:rPr lang="en-US" dirty="0" smtClean="0"/>
              <a:t>Roles</a:t>
            </a:r>
            <a:r>
              <a:rPr lang="bg-BG" dirty="0" smtClean="0"/>
              <a:t>“ и „</a:t>
            </a:r>
            <a:r>
              <a:rPr lang="en-US" dirty="0" smtClean="0"/>
              <a:t>Features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02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827</Words>
  <Application>Microsoft Office PowerPoint</Application>
  <PresentationFormat>Widescreen</PresentationFormat>
  <Paragraphs>234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Times New Roman</vt:lpstr>
      <vt:lpstr>Wingdings 3</vt:lpstr>
      <vt:lpstr>Йон</vt:lpstr>
      <vt:lpstr>Итерация Е2</vt:lpstr>
      <vt:lpstr>Работа по итерацията</vt:lpstr>
      <vt:lpstr>Статистика на задачите</vt:lpstr>
      <vt:lpstr>Графика на нанесените промени</vt:lpstr>
      <vt:lpstr>Списък на задачите предмет на итерацията</vt:lpstr>
      <vt:lpstr>Списък на задачите предмет на итерацията</vt:lpstr>
      <vt:lpstr>Дата Модел</vt:lpstr>
      <vt:lpstr>Дата Модел</vt:lpstr>
      <vt:lpstr>Дата Модел</vt:lpstr>
      <vt:lpstr>Дата Модел</vt:lpstr>
      <vt:lpstr>Дата Модел</vt:lpstr>
      <vt:lpstr>Дата Модел</vt:lpstr>
      <vt:lpstr>Бизнес процеси на ABM</vt:lpstr>
      <vt:lpstr>Бизнес процес „Управление на кредити“</vt:lpstr>
      <vt:lpstr>Подпроцес „Заявка за кредит“ </vt:lpstr>
      <vt:lpstr>Подпроцес „Изплащане на кредит“</vt:lpstr>
      <vt:lpstr>Софтуерна архитектура</vt:lpstr>
      <vt:lpstr>Софтуерна архитектура</vt:lpstr>
      <vt:lpstr>Функционален поглед</vt:lpstr>
      <vt:lpstr>Логически поглед</vt:lpstr>
      <vt:lpstr>Сервизни компоненти</vt:lpstr>
      <vt:lpstr>Интеграционен поглед</vt:lpstr>
      <vt:lpstr>Интеграционен поглед</vt:lpstr>
      <vt:lpstr>Поглед на хардуерната инфраструктура</vt:lpstr>
      <vt:lpstr>Имплементационен поглед</vt:lpstr>
      <vt:lpstr>План за итерация Е3</vt:lpstr>
      <vt:lpstr>Целеви показатели за качество</vt:lpstr>
      <vt:lpstr>Стандарти и насоки</vt:lpstr>
      <vt:lpstr>Инструменти, техники и методологии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Е2</dc:title>
  <dc:creator>Jake</dc:creator>
  <cp:lastModifiedBy>Milen Abrashev</cp:lastModifiedBy>
  <cp:revision>11</cp:revision>
  <dcterms:created xsi:type="dcterms:W3CDTF">2016-01-29T07:30:33Z</dcterms:created>
  <dcterms:modified xsi:type="dcterms:W3CDTF">2016-02-20T17:05:44Z</dcterms:modified>
</cp:coreProperties>
</file>