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6"/>
  </p:notesMasterIdLst>
  <p:sldIdLst>
    <p:sldId id="256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69" r:id="rId24"/>
    <p:sldId id="327" r:id="rId25"/>
    <p:sldId id="370" r:id="rId26"/>
    <p:sldId id="371" r:id="rId27"/>
    <p:sldId id="328" r:id="rId28"/>
    <p:sldId id="329" r:id="rId29"/>
    <p:sldId id="330" r:id="rId30"/>
    <p:sldId id="331" r:id="rId31"/>
    <p:sldId id="372" r:id="rId32"/>
    <p:sldId id="333" r:id="rId33"/>
    <p:sldId id="335" r:id="rId34"/>
    <p:sldId id="336" r:id="rId35"/>
    <p:sldId id="337" r:id="rId36"/>
    <p:sldId id="363" r:id="rId37"/>
    <p:sldId id="334" r:id="rId38"/>
    <p:sldId id="350" r:id="rId39"/>
    <p:sldId id="351" r:id="rId40"/>
    <p:sldId id="338" r:id="rId41"/>
    <p:sldId id="366" r:id="rId42"/>
    <p:sldId id="367" r:id="rId43"/>
    <p:sldId id="368" r:id="rId44"/>
    <p:sldId id="339" r:id="rId45"/>
    <p:sldId id="352" r:id="rId46"/>
    <p:sldId id="353" r:id="rId47"/>
    <p:sldId id="354" r:id="rId48"/>
    <p:sldId id="355" r:id="rId49"/>
    <p:sldId id="356" r:id="rId50"/>
    <p:sldId id="340" r:id="rId51"/>
    <p:sldId id="357" r:id="rId52"/>
    <p:sldId id="358" r:id="rId53"/>
    <p:sldId id="359" r:id="rId54"/>
    <p:sldId id="341" r:id="rId55"/>
    <p:sldId id="360" r:id="rId56"/>
    <p:sldId id="361" r:id="rId57"/>
    <p:sldId id="342" r:id="rId58"/>
    <p:sldId id="343" r:id="rId59"/>
    <p:sldId id="344" r:id="rId60"/>
    <p:sldId id="345" r:id="rId61"/>
    <p:sldId id="346" r:id="rId62"/>
    <p:sldId id="347" r:id="rId63"/>
    <p:sldId id="348" r:id="rId64"/>
    <p:sldId id="349" r:id="rId6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5559"/>
    <a:srgbClr val="1E4E54"/>
    <a:srgbClr val="103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Среден стил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8" autoAdjust="0"/>
    <p:restoredTop sz="94660"/>
  </p:normalViewPr>
  <p:slideViewPr>
    <p:cSldViewPr snapToGrid="0">
      <p:cViewPr>
        <p:scale>
          <a:sx n="80" d="100"/>
          <a:sy n="80" d="100"/>
        </p:scale>
        <p:origin x="-8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GIT\Stats_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solidFill>
                  <a:schemeClr val="tx1"/>
                </a:solidFill>
              </a:ln>
            </c:spPr>
          </c:dPt>
          <c:dPt>
            <c:idx val="3"/>
            <c:invertIfNegative val="0"/>
            <c:bubble3D val="0"/>
            <c:spPr>
              <a:gradFill>
                <a:gsLst>
                  <a:gs pos="78000">
                    <a:schemeClr val="accent1"/>
                  </a:gs>
                  <a:gs pos="79000">
                    <a:srgbClr val="FFFF00"/>
                  </a:gs>
                </a:gsLst>
                <a:lin ang="5400000" scaled="0"/>
              </a:gradFill>
            </c:spPr>
          </c:dPt>
          <c:dPt>
            <c:idx val="6"/>
            <c:invertIfNegative val="0"/>
            <c:bubble3D val="0"/>
            <c:spPr>
              <a:gradFill>
                <a:gsLst>
                  <a:gs pos="85000">
                    <a:schemeClr val="accent1"/>
                  </a:gs>
                  <a:gs pos="86000">
                    <a:srgbClr val="FFFF00"/>
                  </a:gs>
                </a:gsLst>
                <a:lin ang="5400000" scaled="0"/>
              </a:gradFill>
            </c:spPr>
          </c:dPt>
          <c:dPt>
            <c:idx val="8"/>
            <c:invertIfNegative val="0"/>
            <c:bubble3D val="0"/>
            <c:spPr>
              <a:solidFill>
                <a:srgbClr val="FFFF00"/>
              </a:solidFill>
            </c:spPr>
          </c:dPt>
          <c:dPt>
            <c:idx val="12"/>
            <c:invertIfNegative val="0"/>
            <c:bubble3D val="0"/>
            <c:spPr>
              <a:gradFill>
                <a:gsLst>
                  <a:gs pos="25000">
                    <a:schemeClr val="accent1"/>
                  </a:gs>
                  <a:gs pos="26000">
                    <a:srgbClr val="FFFF00"/>
                  </a:gs>
                </a:gsLst>
                <a:lin ang="5400000" scaled="0"/>
              </a:gradFill>
            </c:spPr>
          </c:dPt>
          <c:dPt>
            <c:idx val="13"/>
            <c:invertIfNegative val="0"/>
            <c:bubble3D val="0"/>
            <c:spPr>
              <a:solidFill>
                <a:srgbClr val="FFFF00"/>
              </a:solidFill>
            </c:spPr>
          </c:dPt>
          <c:dPt>
            <c:idx val="15"/>
            <c:invertIfNegative val="0"/>
            <c:bubble3D val="0"/>
            <c:spPr>
              <a:solidFill>
                <a:srgbClr val="FFFF00"/>
              </a:solidFill>
            </c:spPr>
          </c:dPt>
          <c:cat>
            <c:strRef>
              <c:f>Лист1!$A$2:$A$17</c:f>
              <c:strCache>
                <c:ptCount val="16"/>
                <c:pt idx="0">
                  <c:v>Test model</c:v>
                </c:pt>
                <c:pt idx="1">
                  <c:v>Glossary</c:v>
                </c:pt>
                <c:pt idx="2">
                  <c:v>SRS (Soft. Req. Spec.)</c:v>
                </c:pt>
                <c:pt idx="3">
                  <c:v>SA (Software Architecture)</c:v>
                </c:pt>
                <c:pt idx="4">
                  <c:v>Use case model </c:v>
                </c:pt>
                <c:pt idx="5">
                  <c:v>Quality Assurance Plan</c:v>
                </c:pt>
                <c:pt idx="6">
                  <c:v>Business model </c:v>
                </c:pt>
                <c:pt idx="7">
                  <c:v>SDP (Software development plan)</c:v>
                </c:pt>
                <c:pt idx="8">
                  <c:v>Design model</c:v>
                </c:pt>
                <c:pt idx="9">
                  <c:v>Infrastructure model </c:v>
                </c:pt>
                <c:pt idx="10">
                  <c:v>Data model</c:v>
                </c:pt>
                <c:pt idx="11">
                  <c:v>Master test plan</c:v>
                </c:pt>
                <c:pt idx="12">
                  <c:v>Vision </c:v>
                </c:pt>
                <c:pt idx="13">
                  <c:v>Risk list</c:v>
                </c:pt>
                <c:pt idx="14">
                  <c:v>Programing guidlines </c:v>
                </c:pt>
                <c:pt idx="15">
                  <c:v>Meeting minutes </c:v>
                </c:pt>
              </c:strCache>
            </c:strRef>
          </c:cat>
          <c:val>
            <c:numRef>
              <c:f>Лист1!$B$2:$B$17</c:f>
              <c:numCache>
                <c:formatCode>#,##0</c:formatCode>
                <c:ptCount val="16"/>
                <c:pt idx="0">
                  <c:v>7088</c:v>
                </c:pt>
                <c:pt idx="1">
                  <c:v>4758</c:v>
                </c:pt>
                <c:pt idx="2">
                  <c:v>3335</c:v>
                </c:pt>
                <c:pt idx="3">
                  <c:v>3304</c:v>
                </c:pt>
                <c:pt idx="4">
                  <c:v>3108</c:v>
                </c:pt>
                <c:pt idx="5">
                  <c:v>3017</c:v>
                </c:pt>
                <c:pt idx="6">
                  <c:v>2683</c:v>
                </c:pt>
                <c:pt idx="7">
                  <c:v>2470</c:v>
                </c:pt>
                <c:pt idx="8">
                  <c:v>2240</c:v>
                </c:pt>
                <c:pt idx="9">
                  <c:v>1960</c:v>
                </c:pt>
                <c:pt idx="10">
                  <c:v>1914</c:v>
                </c:pt>
                <c:pt idx="11">
                  <c:v>1612</c:v>
                </c:pt>
                <c:pt idx="12">
                  <c:v>1146</c:v>
                </c:pt>
                <c:pt idx="13" formatCode="General">
                  <c:v>754</c:v>
                </c:pt>
                <c:pt idx="14" formatCode="General">
                  <c:v>710</c:v>
                </c:pt>
                <c:pt idx="15" formatCode="General">
                  <c:v>359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73682816"/>
        <c:axId val="273684352"/>
        <c:axId val="0"/>
      </c:bar3DChart>
      <c:catAx>
        <c:axId val="273682816"/>
        <c:scaling>
          <c:orientation val="minMax"/>
        </c:scaling>
        <c:delete val="0"/>
        <c:axPos val="b"/>
        <c:majorTickMark val="out"/>
        <c:minorTickMark val="none"/>
        <c:tickLblPos val="nextTo"/>
        <c:crossAx val="273684352"/>
        <c:crosses val="autoZero"/>
        <c:auto val="1"/>
        <c:lblAlgn val="ctr"/>
        <c:lblOffset val="100"/>
        <c:noMultiLvlLbl val="0"/>
      </c:catAx>
      <c:valAx>
        <c:axId val="273684352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2736828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0.16744</cdr:x>
      <cdr:y>0.0408</cdr:y>
    </cdr:from>
    <cdr:to>
      <cdr:x>0.18988</cdr:x>
      <cdr:y>0.16284</cdr:y>
    </cdr:to>
    <cdr:sp macro="" textlink="">
      <cdr:nvSpPr>
        <cdr:cNvPr id="2" name="Down Arrow 1"/>
        <cdr:cNvSpPr/>
      </cdr:nvSpPr>
      <cdr:spPr>
        <a:xfrm xmlns:a="http://schemas.openxmlformats.org/drawingml/2006/main">
          <a:off x="1227631" y="183444"/>
          <a:ext cx="164592" cy="548640"/>
        </a:xfrm>
        <a:prstGeom xmlns:a="http://schemas.openxmlformats.org/drawingml/2006/main" prst="downArrow">
          <a:avLst/>
        </a:prstGeom>
        <a:solidFill xmlns:a="http://schemas.openxmlformats.org/drawingml/2006/main">
          <a:schemeClr val="tx1"/>
        </a:solidFill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0.44384</cdr:x>
      <cdr:y>0.21368</cdr:y>
    </cdr:from>
    <cdr:to>
      <cdr:x>0.44384</cdr:x>
      <cdr:y>0.38273</cdr:y>
    </cdr:to>
    <cdr:cxnSp macro="">
      <cdr:nvCxnSpPr>
        <cdr:cNvPr id="4" name="Straight Connector 3"/>
        <cdr:cNvCxnSpPr/>
      </cdr:nvCxnSpPr>
      <cdr:spPr>
        <a:xfrm xmlns:a="http://schemas.openxmlformats.org/drawingml/2006/main">
          <a:off x="3254184" y="960658"/>
          <a:ext cx="0" cy="760021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0.44384</cdr:x>
      <cdr:y>0.21368</cdr:y>
    </cdr:from>
    <cdr:to>
      <cdr:x>0.55235</cdr:x>
      <cdr:y>0.21368</cdr:y>
    </cdr:to>
    <cdr:cxnSp macro="">
      <cdr:nvCxnSpPr>
        <cdr:cNvPr id="6" name="Straight Connector 5"/>
        <cdr:cNvCxnSpPr/>
      </cdr:nvCxnSpPr>
      <cdr:spPr>
        <a:xfrm xmlns:a="http://schemas.openxmlformats.org/drawingml/2006/main">
          <a:off x="3254184" y="960658"/>
          <a:ext cx="795647" cy="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0.55235</cdr:x>
      <cdr:y>0.21368</cdr:y>
    </cdr:from>
    <cdr:to>
      <cdr:x>0.55235</cdr:x>
      <cdr:y>0.40386</cdr:y>
    </cdr:to>
    <cdr:cxnSp macro="">
      <cdr:nvCxnSpPr>
        <cdr:cNvPr id="8" name="Straight Connector 7"/>
        <cdr:cNvCxnSpPr/>
      </cdr:nvCxnSpPr>
      <cdr:spPr>
        <a:xfrm xmlns:a="http://schemas.openxmlformats.org/drawingml/2006/main">
          <a:off x="4049831" y="960658"/>
          <a:ext cx="0" cy="855024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0.55397</cdr:x>
      <cdr:y>0.21368</cdr:y>
    </cdr:from>
    <cdr:to>
      <cdr:x>0.76939</cdr:x>
      <cdr:y>0.21368</cdr:y>
    </cdr:to>
    <cdr:cxnSp macro="">
      <cdr:nvCxnSpPr>
        <cdr:cNvPr id="10" name="Straight Connector 9"/>
        <cdr:cNvCxnSpPr/>
      </cdr:nvCxnSpPr>
      <cdr:spPr>
        <a:xfrm xmlns:a="http://schemas.openxmlformats.org/drawingml/2006/main">
          <a:off x="4061706" y="960658"/>
          <a:ext cx="1579418" cy="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0.76939</cdr:x>
      <cdr:y>0.21368</cdr:y>
    </cdr:from>
    <cdr:to>
      <cdr:x>0.76939</cdr:x>
      <cdr:y>0.48619</cdr:y>
    </cdr:to>
    <cdr:cxnSp macro="">
      <cdr:nvCxnSpPr>
        <cdr:cNvPr id="12" name="Straight Connector 11"/>
        <cdr:cNvCxnSpPr/>
      </cdr:nvCxnSpPr>
      <cdr:spPr>
        <a:xfrm xmlns:a="http://schemas.openxmlformats.org/drawingml/2006/main">
          <a:off x="5641124" y="960658"/>
          <a:ext cx="0" cy="1225147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0.76939</cdr:x>
      <cdr:y>0.21368</cdr:y>
    </cdr:from>
    <cdr:to>
      <cdr:x>0.81474</cdr:x>
      <cdr:y>0.21368</cdr:y>
    </cdr:to>
    <cdr:cxnSp macro="">
      <cdr:nvCxnSpPr>
        <cdr:cNvPr id="14" name="Straight Connector 13"/>
        <cdr:cNvCxnSpPr/>
      </cdr:nvCxnSpPr>
      <cdr:spPr>
        <a:xfrm xmlns:a="http://schemas.openxmlformats.org/drawingml/2006/main">
          <a:off x="5641124" y="960658"/>
          <a:ext cx="332509" cy="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0.81798</cdr:x>
      <cdr:y>0.21368</cdr:y>
    </cdr:from>
    <cdr:to>
      <cdr:x>0.81798</cdr:x>
      <cdr:y>0.52008</cdr:y>
    </cdr:to>
    <cdr:cxnSp macro="">
      <cdr:nvCxnSpPr>
        <cdr:cNvPr id="16" name="Straight Connector 15"/>
        <cdr:cNvCxnSpPr/>
      </cdr:nvCxnSpPr>
      <cdr:spPr>
        <a:xfrm xmlns:a="http://schemas.openxmlformats.org/drawingml/2006/main">
          <a:off x="5997384" y="960658"/>
          <a:ext cx="0" cy="1377538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0.81798</cdr:x>
      <cdr:y>0.21368</cdr:y>
    </cdr:from>
    <cdr:to>
      <cdr:x>0.9265</cdr:x>
      <cdr:y>0.21368</cdr:y>
    </cdr:to>
    <cdr:cxnSp macro="">
      <cdr:nvCxnSpPr>
        <cdr:cNvPr id="18" name="Straight Connector 17"/>
        <cdr:cNvCxnSpPr/>
      </cdr:nvCxnSpPr>
      <cdr:spPr>
        <a:xfrm xmlns:a="http://schemas.openxmlformats.org/drawingml/2006/main">
          <a:off x="5997384" y="960658"/>
          <a:ext cx="795647" cy="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0.92488</cdr:x>
      <cdr:y>0.21368</cdr:y>
    </cdr:from>
    <cdr:to>
      <cdr:x>0.92488</cdr:x>
      <cdr:y>0.54386</cdr:y>
    </cdr:to>
    <cdr:cxnSp macro="">
      <cdr:nvCxnSpPr>
        <cdr:cNvPr id="20" name="Straight Connector 19"/>
        <cdr:cNvCxnSpPr/>
      </cdr:nvCxnSpPr>
      <cdr:spPr>
        <a:xfrm xmlns:a="http://schemas.openxmlformats.org/drawingml/2006/main">
          <a:off x="6781155" y="960658"/>
          <a:ext cx="0" cy="1484416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0.54203</cdr:x>
      <cdr:y>0.0766</cdr:y>
    </cdr:from>
    <cdr:to>
      <cdr:x>0.56188</cdr:x>
      <cdr:y>0.19863</cdr:y>
    </cdr:to>
    <cdr:sp macro="" textlink="">
      <cdr:nvSpPr>
        <cdr:cNvPr id="21" name="Down Arrow 20"/>
        <cdr:cNvSpPr/>
      </cdr:nvSpPr>
      <cdr:spPr>
        <a:xfrm xmlns:a="http://schemas.openxmlformats.org/drawingml/2006/main">
          <a:off x="3974129" y="344372"/>
          <a:ext cx="145578" cy="548640"/>
        </a:xfrm>
        <a:prstGeom xmlns:a="http://schemas.openxmlformats.org/drawingml/2006/main" prst="downArrow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>
            <a:solidFill>
              <a:schemeClr val="tx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FA66F-1B90-4C94-80C9-867BA8BF4908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072BB-7179-4170-8DC5-E43254DA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8146-6BD6-4302-A34D-C8C59B6F75E3}" type="datetime1">
              <a:rPr lang="bg-BG" smtClean="0"/>
              <a:t>21.2.2016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380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58E1-60E8-41AC-96EB-BBB0BD805E21}" type="datetime1">
              <a:rPr lang="bg-BG" smtClean="0"/>
              <a:t>21.2.2016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110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52AC-D65F-4DBC-8E13-64F09D2A0CA2}" type="datetime1">
              <a:rPr lang="bg-BG" smtClean="0"/>
              <a:t>21.2.2016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4329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7CBF-8CDE-4C68-B389-F576EE9F2A27}" type="datetime1">
              <a:rPr lang="bg-BG" smtClean="0"/>
              <a:t>21.2.2016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0647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0A69-1434-4710-A7C6-D8905EE21BEF}" type="datetime1">
              <a:rPr lang="bg-BG" smtClean="0"/>
              <a:t>21.2.2016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8276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2E74-D025-4182-B130-E49F0D3F7075}" type="datetime1">
              <a:rPr lang="bg-BG" smtClean="0"/>
              <a:t>21.2.2016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1840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85E0-AA49-4289-9445-CCAAFAE2CA8D}" type="datetime1">
              <a:rPr lang="bg-BG" smtClean="0"/>
              <a:t>21.2.2016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5902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5A9E-444D-49CE-972E-3E4FF7BF696C}" type="datetime1">
              <a:rPr lang="bg-BG" smtClean="0"/>
              <a:t>21.2.2016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43211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5755-535D-4D14-94BD-BBE38FB7D06C}" type="datetime1">
              <a:rPr lang="bg-BG" smtClean="0"/>
              <a:t>21.2.2016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961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B5C4-BA60-4E89-B1B1-B43D9187922C}" type="datetime1">
              <a:rPr lang="bg-BG" smtClean="0"/>
              <a:t>21.2.2016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885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5EA7-39F2-4EB8-BCCD-2522AD38FF95}" type="datetime1">
              <a:rPr lang="bg-BG" smtClean="0"/>
              <a:t>21.2.2016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28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2D72-730A-472C-917E-D37CD91E8A62}" type="datetime1">
              <a:rPr lang="bg-BG" smtClean="0"/>
              <a:t>21.2.2016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81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E5C1-6630-403A-B86E-3E965FAC9F24}" type="datetime1">
              <a:rPr lang="bg-BG" smtClean="0"/>
              <a:t>21.2.2016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834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0A-66F8-4B2D-BD50-71AFC7240743}" type="datetime1">
              <a:rPr lang="bg-BG" smtClean="0"/>
              <a:t>21.2.2016 г.</a:t>
            </a:fld>
            <a:endParaRPr lang="bg-B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112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ECB2-6B21-42EC-B9D0-4750C0BE7E18}" type="datetime1">
              <a:rPr lang="bg-BG" smtClean="0"/>
              <a:t>21.2.2016 г.</a:t>
            </a:fld>
            <a:endParaRPr lang="bg-B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687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152-4C7F-4D00-8E7A-F0F821039EE7}" type="datetime1">
              <a:rPr lang="bg-BG" smtClean="0"/>
              <a:t>21.2.2016 г.</a:t>
            </a:fld>
            <a:endParaRPr lang="bg-B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25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6998-EDA6-4BF8-9C63-802599DD9EDD}" type="datetime1">
              <a:rPr lang="bg-BG" smtClean="0"/>
              <a:t>21.2.2016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643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AE31E5-DFDD-4628-AAE9-79F351143662}" type="datetime1">
              <a:rPr lang="bg-BG" smtClean="0"/>
              <a:t>21.2.2016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3470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Модерно банково управление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Advanced bank management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154955" y="5228143"/>
            <a:ext cx="15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Екип 1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4615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Изпълнение на проекта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Здраве на проекта</a:t>
            </a:r>
            <a:r>
              <a:rPr lang="en-GB" sz="2000" dirty="0" smtClean="0"/>
              <a:t> – </a:t>
            </a:r>
            <a:r>
              <a:rPr lang="bg-BG" sz="2000" dirty="0" smtClean="0"/>
              <a:t>време за разрешаване на задачи</a:t>
            </a:r>
            <a:endParaRPr lang="en-GB" sz="2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27" y="1586960"/>
            <a:ext cx="7766244" cy="503331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6355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Изпълнение на проекта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Здраве на проекта</a:t>
            </a:r>
            <a:r>
              <a:rPr lang="en-GB" sz="2000" dirty="0" smtClean="0"/>
              <a:t> – </a:t>
            </a:r>
            <a:r>
              <a:rPr lang="bg-BG" sz="2000" dirty="0" smtClean="0"/>
              <a:t>Обща статистика на задачите</a:t>
            </a:r>
            <a:endParaRPr lang="en-GB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178" y="1586960"/>
            <a:ext cx="8063392" cy="48965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562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Изпълнение на проекта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Здраве на проекта</a:t>
            </a:r>
            <a:r>
              <a:rPr lang="en-GB" sz="2000" dirty="0" smtClean="0"/>
              <a:t> – </a:t>
            </a:r>
            <a:r>
              <a:rPr lang="bg-BG" sz="2000" dirty="0" smtClean="0"/>
              <a:t>Задачи Адриан</a:t>
            </a:r>
            <a:endParaRPr lang="en-GB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65" y="1709668"/>
            <a:ext cx="10813041" cy="473140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592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Изпълнение на проекта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Здраве на проекта</a:t>
            </a:r>
            <a:r>
              <a:rPr lang="en-GB" sz="2000" dirty="0" smtClean="0"/>
              <a:t> – </a:t>
            </a:r>
            <a:r>
              <a:rPr lang="bg-BG" sz="2000" dirty="0" smtClean="0"/>
              <a:t>Задачи Борислав</a:t>
            </a:r>
            <a:endParaRPr lang="en-GB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13" y="1614256"/>
            <a:ext cx="10319672" cy="494648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926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Изпълнение на проекта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Здраве на проекта</a:t>
            </a:r>
            <a:r>
              <a:rPr lang="en-GB" sz="2000" dirty="0" smtClean="0"/>
              <a:t> – </a:t>
            </a:r>
            <a:r>
              <a:rPr lang="bg-BG" sz="2000" dirty="0" smtClean="0"/>
              <a:t>Задачи Калоян</a:t>
            </a:r>
            <a:endParaRPr lang="en-GB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07" y="1668681"/>
            <a:ext cx="10297077" cy="493578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38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Изпълнение на проекта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Здраве на проекта</a:t>
            </a:r>
            <a:r>
              <a:rPr lang="en-GB" sz="2000" dirty="0" smtClean="0"/>
              <a:t> – </a:t>
            </a:r>
            <a:r>
              <a:rPr lang="bg-BG" sz="2000" dirty="0" smtClean="0"/>
              <a:t>Задачи Мартин 1</a:t>
            </a:r>
            <a:endParaRPr lang="en-GB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91" y="1683187"/>
            <a:ext cx="10291094" cy="484044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673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Изпълнение на проекта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Здраве на проекта</a:t>
            </a:r>
            <a:r>
              <a:rPr lang="en-GB" sz="2000" dirty="0" smtClean="0"/>
              <a:t> – </a:t>
            </a:r>
            <a:r>
              <a:rPr lang="bg-BG" sz="2000" dirty="0" smtClean="0"/>
              <a:t>Задачи Мартин 2</a:t>
            </a:r>
            <a:endParaRPr lang="en-GB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586960"/>
            <a:ext cx="10387475" cy="498887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469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Изпълнение на проекта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Здраве на проекта</a:t>
            </a:r>
            <a:r>
              <a:rPr lang="en-GB" sz="2000" dirty="0" smtClean="0"/>
              <a:t> – </a:t>
            </a:r>
            <a:r>
              <a:rPr lang="bg-BG" sz="2000" dirty="0" smtClean="0"/>
              <a:t>Задачи Мартин 3</a:t>
            </a:r>
            <a:endParaRPr lang="en-GB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29" y="1648515"/>
            <a:ext cx="10349456" cy="46773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77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Изпълнение на проекта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Здраве на проекта</a:t>
            </a:r>
            <a:r>
              <a:rPr lang="en-GB" sz="2000" dirty="0" smtClean="0"/>
              <a:t> – </a:t>
            </a:r>
            <a:r>
              <a:rPr lang="bg-BG" sz="2000" dirty="0" smtClean="0"/>
              <a:t>Задачи Серджан</a:t>
            </a:r>
            <a:endParaRPr lang="en-GB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1853248"/>
            <a:ext cx="10387474" cy="405623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468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I1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План за разработка на софтуерния продукт</a:t>
            </a:r>
            <a:endParaRPr lang="ru-RU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501364" y="1186850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1.2 - </a:t>
            </a:r>
            <a:r>
              <a:rPr lang="en-US" dirty="0"/>
              <a:t>29.01.2016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46111" y="2120565"/>
            <a:ext cx="10907173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600" dirty="0" smtClean="0"/>
              <a:t>Голяма част от информацията в документа е вече разгледана. </a:t>
            </a:r>
          </a:p>
          <a:p>
            <a:r>
              <a:rPr lang="bg-BG" sz="2600" dirty="0" smtClean="0"/>
              <a:t>Обзор на проекта</a:t>
            </a:r>
          </a:p>
          <a:p>
            <a:r>
              <a:rPr lang="bg-BG" sz="2600" dirty="0" smtClean="0"/>
              <a:t>Организация на проекта</a:t>
            </a:r>
          </a:p>
          <a:p>
            <a:r>
              <a:rPr lang="bg-BG" sz="2600" dirty="0" smtClean="0"/>
              <a:t>Процес на управление</a:t>
            </a:r>
          </a:p>
          <a:p>
            <a:r>
              <a:rPr lang="bg-BG" sz="2600" dirty="0" smtClean="0"/>
              <a:t>Технически планове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32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Представяне на проекта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788" y="1853248"/>
            <a:ext cx="10325707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600" dirty="0"/>
              <a:t>Разработваната система </a:t>
            </a:r>
            <a:r>
              <a:rPr lang="bg-BG" sz="2600" dirty="0" smtClean="0"/>
              <a:t>е </a:t>
            </a:r>
            <a:r>
              <a:rPr lang="bg-BG" sz="2600" dirty="0"/>
              <a:t>единна банкова система за управление на всички процеси протичащи в </a:t>
            </a:r>
            <a:r>
              <a:rPr lang="bg-BG" sz="2600" dirty="0" smtClean="0"/>
              <a:t>една банка. Модерно банково управление (</a:t>
            </a:r>
            <a:r>
              <a:rPr lang="en-US" sz="2600" dirty="0" smtClean="0"/>
              <a:t>Advanced Bank Management – </a:t>
            </a:r>
            <a:r>
              <a:rPr lang="bg-BG" sz="2600" dirty="0" smtClean="0"/>
              <a:t>ABM</a:t>
            </a:r>
            <a:r>
              <a:rPr lang="en-US" sz="2600" dirty="0" smtClean="0"/>
              <a:t>) </a:t>
            </a:r>
            <a:r>
              <a:rPr lang="bg-BG" sz="2600" dirty="0" smtClean="0"/>
              <a:t>е банкова </a:t>
            </a:r>
            <a:r>
              <a:rPr lang="bg-BG" sz="2600" dirty="0"/>
              <a:t>информационна </a:t>
            </a:r>
            <a:r>
              <a:rPr lang="bg-BG" sz="2600" dirty="0" smtClean="0"/>
              <a:t>система, която </a:t>
            </a:r>
            <a:r>
              <a:rPr lang="bg-BG" sz="2600" dirty="0"/>
              <a:t>представлява съвкупност от софтуерни продукти управлявани от единно ядро. Нейната цел е осигуряването на сигурна и надеждна среда за работа с банковите активи, в и извън страната.</a:t>
            </a:r>
            <a:endParaRPr lang="en-GB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25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I1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План за управление на качеството</a:t>
            </a:r>
            <a:endParaRPr lang="ru-RU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bg-BG" dirty="0"/>
              <a:t>1.1</a:t>
            </a:r>
            <a:r>
              <a:rPr lang="bg-BG" dirty="0" smtClean="0"/>
              <a:t> - 0</a:t>
            </a:r>
            <a:r>
              <a:rPr lang="en-US" dirty="0" smtClean="0"/>
              <a:t>2.12.2015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622415"/>
            <a:ext cx="5038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Целеви показатели за качество</a:t>
            </a:r>
            <a:endParaRPr lang="en-GB" sz="24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10888" y="2125715"/>
            <a:ext cx="9947564" cy="4524467"/>
          </a:xfrm>
        </p:spPr>
        <p:txBody>
          <a:bodyPr>
            <a:normAutofit lnSpcReduction="10000"/>
          </a:bodyPr>
          <a:lstStyle/>
          <a:p>
            <a:pPr lvl="0"/>
            <a:r>
              <a:rPr lang="bg-BG" dirty="0"/>
              <a:t>„Използваемост”:</a:t>
            </a:r>
            <a:endParaRPr lang="en-US" dirty="0"/>
          </a:p>
          <a:p>
            <a:pPr lvl="1"/>
            <a:r>
              <a:rPr lang="bg-BG" dirty="0"/>
              <a:t>Уеб модула на системата трябва да работи без проблемно с повечето модерни браузери.</a:t>
            </a:r>
            <a:endParaRPr lang="en-US" dirty="0"/>
          </a:p>
          <a:p>
            <a:pPr lvl="0"/>
            <a:r>
              <a:rPr lang="bg-BG" dirty="0"/>
              <a:t> „Надеждност</a:t>
            </a:r>
            <a:r>
              <a:rPr lang="bg-BG" dirty="0" smtClean="0"/>
              <a:t>”:</a:t>
            </a:r>
            <a:endParaRPr lang="en-US" dirty="0"/>
          </a:p>
          <a:p>
            <a:pPr lvl="1"/>
            <a:r>
              <a:rPr lang="bg-BG" dirty="0"/>
              <a:t>За намаляване на шанса системата да остане без достъп до интернет, поради аварии и други причини, системата е подсигурена от 3 интернет доставчика.</a:t>
            </a:r>
            <a:endParaRPr lang="en-US" dirty="0"/>
          </a:p>
          <a:p>
            <a:pPr lvl="1"/>
            <a:r>
              <a:rPr lang="bg-BG" dirty="0"/>
              <a:t>Време за възстановяване на системата в случай на установяване на повреда, системата поддържа възстановяване до най-много един час. </a:t>
            </a:r>
            <a:endParaRPr lang="en-US" dirty="0"/>
          </a:p>
          <a:p>
            <a:pPr lvl="1"/>
            <a:r>
              <a:rPr lang="bg-BG" dirty="0"/>
              <a:t>Информацията в системата се архивира автоматично всеки ден в 00:00 (</a:t>
            </a:r>
            <a:r>
              <a:rPr lang="en-US" dirty="0"/>
              <a:t>GMT).</a:t>
            </a:r>
          </a:p>
          <a:p>
            <a:pPr lvl="0"/>
            <a:r>
              <a:rPr lang="bg-BG" dirty="0"/>
              <a:t>„Изпълнение и поддръжка”:</a:t>
            </a:r>
            <a:endParaRPr lang="en-US" dirty="0"/>
          </a:p>
          <a:p>
            <a:pPr lvl="1"/>
            <a:r>
              <a:rPr lang="bg-BG" dirty="0"/>
              <a:t>Системата трябва да поддържа едновременна работа на около 500 000 потребители. (клиенти и служители общо).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20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892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I1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46111" y="1186850"/>
            <a:ext cx="804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План за управление на качеството</a:t>
            </a:r>
            <a:endParaRPr lang="ru-RU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501364" y="1186850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bg-BG" dirty="0"/>
              <a:t>1.1</a:t>
            </a:r>
            <a:r>
              <a:rPr lang="bg-BG" dirty="0" smtClean="0"/>
              <a:t> - 0</a:t>
            </a:r>
            <a:r>
              <a:rPr lang="en-US" dirty="0" smtClean="0"/>
              <a:t>2.12.2015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46111" y="1622415"/>
            <a:ext cx="3358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 smtClean="0"/>
              <a:t>Стандарти и насоки</a:t>
            </a:r>
            <a:endParaRPr lang="en-GB" sz="2400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757928" y="2288813"/>
            <a:ext cx="9403742" cy="3668642"/>
          </a:xfrm>
        </p:spPr>
        <p:txBody>
          <a:bodyPr/>
          <a:lstStyle/>
          <a:p>
            <a:pPr lvl="0"/>
            <a:r>
              <a:rPr lang="en-US" dirty="0"/>
              <a:t>Javadoc</a:t>
            </a:r>
            <a:r>
              <a:rPr lang="ru-RU" dirty="0"/>
              <a:t> – конвенция </a:t>
            </a:r>
            <a:r>
              <a:rPr lang="bg-BG" dirty="0"/>
              <a:t>на Oracle Corporation за генериране на API документация в </a:t>
            </a:r>
            <a:r>
              <a:rPr lang="en-US" dirty="0"/>
              <a:t>HTML</a:t>
            </a:r>
            <a:r>
              <a:rPr lang="ru-RU" dirty="0"/>
              <a:t> формат от </a:t>
            </a:r>
            <a:r>
              <a:rPr lang="en-US" dirty="0"/>
              <a:t>Java</a:t>
            </a:r>
            <a:r>
              <a:rPr lang="ru-RU" dirty="0"/>
              <a:t> сорс код;</a:t>
            </a:r>
            <a:endParaRPr lang="en-US" dirty="0"/>
          </a:p>
          <a:p>
            <a:pPr lvl="0"/>
            <a:r>
              <a:rPr lang="en-US" dirty="0"/>
              <a:t>UML</a:t>
            </a:r>
            <a:r>
              <a:rPr lang="ru-RU" dirty="0"/>
              <a:t> – </a:t>
            </a:r>
            <a:r>
              <a:rPr lang="bg-BG" dirty="0"/>
              <a:t>стандартизиран език с общо приложение за моделиране в областта на софтуерното инженерство. Включва набор от графични техники за създаване на диаграми в обектно-ориентираните софтуерни системи.</a:t>
            </a:r>
            <a:endParaRPr lang="en-US" dirty="0"/>
          </a:p>
          <a:p>
            <a:r>
              <a:rPr lang="en-US" dirty="0"/>
              <a:t>BPMN</a:t>
            </a:r>
            <a:r>
              <a:rPr lang="ru-RU" dirty="0"/>
              <a:t> </a:t>
            </a:r>
            <a:r>
              <a:rPr lang="en-US" dirty="0" smtClean="0"/>
              <a:t>2 </a:t>
            </a:r>
            <a:r>
              <a:rPr lang="ru-RU" dirty="0" smtClean="0"/>
              <a:t>– </a:t>
            </a:r>
            <a:r>
              <a:rPr lang="bg-BG" dirty="0"/>
              <a:t>графично представяне на бизнес процеси в модела на бизнес процесите;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107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I1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План за управление на качеството</a:t>
            </a:r>
            <a:endParaRPr lang="ru-RU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bg-BG" dirty="0"/>
              <a:t>1.1</a:t>
            </a:r>
            <a:r>
              <a:rPr lang="bg-BG" dirty="0" smtClean="0"/>
              <a:t> - 0</a:t>
            </a:r>
            <a:r>
              <a:rPr lang="en-US" dirty="0" smtClean="0"/>
              <a:t>2.12.2015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46111" y="1622415"/>
            <a:ext cx="6005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 smtClean="0"/>
              <a:t>Инструменти, техники и методологии</a:t>
            </a:r>
            <a:endParaRPr lang="en-GB" sz="24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943090" y="2330301"/>
            <a:ext cx="9107744" cy="4081196"/>
          </a:xfrm>
        </p:spPr>
        <p:txBody>
          <a:bodyPr/>
          <a:lstStyle/>
          <a:p>
            <a:r>
              <a:rPr lang="en-US" dirty="0" smtClean="0"/>
              <a:t>RUP </a:t>
            </a:r>
            <a:r>
              <a:rPr lang="en-US" dirty="0"/>
              <a:t>(Rational Unified Process) – </a:t>
            </a:r>
            <a:r>
              <a:rPr lang="en-US" dirty="0" err="1"/>
              <a:t>стандарт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разработване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големи</a:t>
            </a:r>
            <a:r>
              <a:rPr lang="en-US" dirty="0"/>
              <a:t> </a:t>
            </a:r>
            <a:r>
              <a:rPr lang="en-US" dirty="0" err="1"/>
              <a:t>софтуерни</a:t>
            </a:r>
            <a:r>
              <a:rPr lang="en-US" dirty="0"/>
              <a:t> </a:t>
            </a:r>
            <a:r>
              <a:rPr lang="en-US" dirty="0" err="1"/>
              <a:t>проекти</a:t>
            </a:r>
            <a:r>
              <a:rPr lang="en-US" dirty="0"/>
              <a:t>. </a:t>
            </a:r>
          </a:p>
          <a:p>
            <a:r>
              <a:rPr lang="en-US" dirty="0"/>
              <a:t>JIRA – </a:t>
            </a:r>
            <a:r>
              <a:rPr lang="en-US" dirty="0" err="1"/>
              <a:t>среда</a:t>
            </a:r>
            <a:r>
              <a:rPr lang="en-US" dirty="0"/>
              <a:t>, </a:t>
            </a:r>
            <a:r>
              <a:rPr lang="en-US" dirty="0" err="1"/>
              <a:t>съдържаща</a:t>
            </a:r>
            <a:r>
              <a:rPr lang="en-US" dirty="0"/>
              <a:t> </a:t>
            </a:r>
            <a:r>
              <a:rPr lang="en-US" dirty="0" err="1"/>
              <a:t>множество</a:t>
            </a:r>
            <a:r>
              <a:rPr lang="en-US" dirty="0"/>
              <a:t> </a:t>
            </a:r>
            <a:r>
              <a:rPr lang="en-US" dirty="0" err="1"/>
              <a:t>инструменти</a:t>
            </a:r>
            <a:r>
              <a:rPr lang="en-US" dirty="0"/>
              <a:t>, </a:t>
            </a:r>
            <a:r>
              <a:rPr lang="en-US" dirty="0" err="1"/>
              <a:t>които</a:t>
            </a:r>
            <a:r>
              <a:rPr lang="en-US" dirty="0"/>
              <a:t> </a:t>
            </a:r>
            <a:r>
              <a:rPr lang="en-US" dirty="0" err="1"/>
              <a:t>спомагат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управлението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разработката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софтуерния</a:t>
            </a:r>
            <a:r>
              <a:rPr lang="en-US" dirty="0"/>
              <a:t> </a:t>
            </a:r>
            <a:r>
              <a:rPr lang="en-US" dirty="0" err="1"/>
              <a:t>проект</a:t>
            </a:r>
            <a:r>
              <a:rPr lang="en-US" dirty="0"/>
              <a:t> и </a:t>
            </a:r>
            <a:r>
              <a:rPr lang="en-US" dirty="0" err="1"/>
              <a:t>проследяване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грешки</a:t>
            </a:r>
            <a:r>
              <a:rPr lang="en-US" dirty="0"/>
              <a:t>.</a:t>
            </a:r>
          </a:p>
          <a:p>
            <a:r>
              <a:rPr lang="en-US" dirty="0"/>
              <a:t>ECLIPSE – </a:t>
            </a:r>
            <a:r>
              <a:rPr lang="en-US" dirty="0" err="1"/>
              <a:t>среда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разработване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софтуер</a:t>
            </a:r>
            <a:r>
              <a:rPr lang="en-US" dirty="0"/>
              <a:t>.</a:t>
            </a:r>
          </a:p>
          <a:p>
            <a:r>
              <a:rPr lang="en-US" dirty="0"/>
              <a:t>GIT – </a:t>
            </a:r>
            <a:r>
              <a:rPr lang="bg-BG" dirty="0"/>
              <a:t>среда за паралелна работа по документи и програми, синхронизираща работата на всички членове на екипа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020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I1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Списък на рисковете</a:t>
            </a:r>
            <a:endParaRPr lang="ru-RU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bg-BG" dirty="0"/>
              <a:t>1.1</a:t>
            </a:r>
            <a:r>
              <a:rPr lang="bg-BG" dirty="0" smtClean="0"/>
              <a:t> - </a:t>
            </a:r>
            <a:r>
              <a:rPr lang="bg-BG" dirty="0" smtClean="0"/>
              <a:t>0</a:t>
            </a:r>
            <a:r>
              <a:rPr lang="en-US" dirty="0" smtClean="0"/>
              <a:t>3.12.2015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351863"/>
              </p:ext>
            </p:extLst>
          </p:nvPr>
        </p:nvGraphicFramePr>
        <p:xfrm>
          <a:off x="771895" y="2743200"/>
          <a:ext cx="10355285" cy="37763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065"/>
                <a:gridCol w="497705"/>
                <a:gridCol w="1870511"/>
                <a:gridCol w="1086445"/>
                <a:gridCol w="819397"/>
                <a:gridCol w="608186"/>
                <a:gridCol w="864354"/>
                <a:gridCol w="997528"/>
                <a:gridCol w="1448789"/>
                <a:gridCol w="1971305"/>
              </a:tblGrid>
              <a:tr h="51495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№</a:t>
                      </a:r>
                      <a:endParaRPr lang="en-US" sz="11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bg-BG" sz="1100" u="none" strike="noStrike">
                          <a:effectLst/>
                        </a:rPr>
                        <a:t>Тип</a:t>
                      </a:r>
                      <a:endParaRPr lang="bg-BG" sz="11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bg-BG" sz="1100" u="none" strike="noStrike" dirty="0">
                          <a:effectLst/>
                        </a:rPr>
                        <a:t>Описание</a:t>
                      </a:r>
                      <a:endParaRPr lang="bg-BG" sz="11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bg-BG" sz="1100" u="none" strike="noStrike">
                          <a:effectLst/>
                        </a:rPr>
                        <a:t>Последствия</a:t>
                      </a:r>
                      <a:endParaRPr lang="bg-BG" sz="11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bg-BG" sz="1100" u="none" strike="noStrike">
                          <a:effectLst/>
                        </a:rPr>
                        <a:t>Отговорник</a:t>
                      </a:r>
                      <a:endParaRPr lang="bg-BG" sz="11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bg-BG" sz="1100" u="none" strike="noStrike" dirty="0">
                          <a:effectLst/>
                        </a:rPr>
                        <a:t>Обща експозиция</a:t>
                      </a:r>
                      <a:endParaRPr lang="bg-BG" sz="11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bg-BG" sz="1100" u="none" strike="noStrike">
                          <a:effectLst/>
                        </a:rPr>
                        <a:t>Степен на значимост</a:t>
                      </a:r>
                      <a:endParaRPr lang="bg-BG" sz="11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bg-BG" sz="1100" u="none" strike="noStrike">
                          <a:effectLst/>
                        </a:rPr>
                        <a:t>Вероятност от настъпване</a:t>
                      </a:r>
                      <a:endParaRPr lang="bg-BG" sz="1100" b="1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bg-BG" sz="1100" u="none" strike="noStrike" dirty="0">
                          <a:effectLst/>
                        </a:rPr>
                        <a:t>Индикатор</a:t>
                      </a:r>
                      <a:endParaRPr lang="bg-BG" sz="11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bg-BG" sz="1100" u="none" strike="noStrike" dirty="0">
                          <a:effectLst/>
                        </a:rPr>
                        <a:t>Стратегия за ограничаване</a:t>
                      </a:r>
                      <a:endParaRPr lang="bg-BG" sz="1100" b="1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</a:tr>
              <a:tr h="20598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bg-BG" sz="1100" u="none" strike="noStrike">
                          <a:effectLst/>
                        </a:rPr>
                        <a:t>Риск</a:t>
                      </a:r>
                      <a:endParaRPr lang="bg-BG" sz="11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sng" strike="noStrike">
                          <a:effectLst/>
                        </a:rPr>
                        <a:t>Нужда от допълнително обучение (разучаване) за работа с технологии </a:t>
                      </a:r>
                      <a:r>
                        <a:rPr lang="ru-RU" sz="1100" u="none" strike="noStrike">
                          <a:effectLst/>
                        </a:rPr>
                        <a:t> - използване на не добре познати технологии или липсата на квалифициран персонал в съответните такива</a:t>
                      </a:r>
                      <a:endParaRPr lang="ru-RU" sz="11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</a:rPr>
                        <a:t>Увеличаване на срока на изпълнение. Неспазване на срокове, наличие на грешки и затруднение.</a:t>
                      </a:r>
                      <a:br>
                        <a:rPr lang="ru-RU" sz="1100" u="none" strike="noStrike">
                          <a:effectLst/>
                        </a:rPr>
                      </a:br>
                      <a:endParaRPr lang="ru-RU" sz="11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bg-BG" sz="1100" u="none" strike="noStrike">
                          <a:effectLst/>
                        </a:rPr>
                        <a:t>Изпълнител</a:t>
                      </a:r>
                      <a:br>
                        <a:rPr lang="bg-BG" sz="1100" u="none" strike="noStrike">
                          <a:effectLst/>
                        </a:rPr>
                      </a:br>
                      <a:endParaRPr lang="bg-BG" sz="11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bg-BG" sz="1100" u="none" strike="noStrike">
                          <a:effectLst/>
                        </a:rPr>
                        <a:t>Умерена</a:t>
                      </a:r>
                      <a:endParaRPr lang="bg-BG" sz="11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100" u="none" strike="noStrike" dirty="0">
                          <a:effectLst/>
                        </a:rPr>
                        <a:t>Средна (41 - 60%)</a:t>
                      </a:r>
                      <a:endParaRPr lang="bg-BG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 dirty="0" err="1" smtClean="0">
                          <a:effectLst/>
                        </a:rPr>
                        <a:t>Невъзможност</a:t>
                      </a:r>
                      <a:r>
                        <a:rPr lang="ru-RU" sz="1100" u="none" strike="noStrike" dirty="0" smtClean="0">
                          <a:effectLst/>
                        </a:rPr>
                        <a:t> за/</a:t>
                      </a:r>
                    </a:p>
                    <a:p>
                      <a:pPr algn="l" fontAlgn="t"/>
                      <a:r>
                        <a:rPr lang="ru-RU" sz="1100" u="none" strike="noStrike" dirty="0" err="1" smtClean="0">
                          <a:effectLst/>
                        </a:rPr>
                        <a:t>Неефективно</a:t>
                      </a:r>
                      <a:r>
                        <a:rPr lang="ru-RU" sz="1100" u="none" strike="noStrike" dirty="0" smtClean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изпълнение</a:t>
                      </a:r>
                      <a:r>
                        <a:rPr lang="ru-RU" sz="1100" u="none" strike="noStrike" dirty="0">
                          <a:effectLst/>
                        </a:rPr>
                        <a:t> на </a:t>
                      </a:r>
                      <a:r>
                        <a:rPr lang="ru-RU" sz="1100" u="none" strike="noStrike" dirty="0" err="1">
                          <a:effectLst/>
                        </a:rPr>
                        <a:t>поставените</a:t>
                      </a:r>
                      <a:r>
                        <a:rPr lang="ru-RU" sz="1100" u="none" strike="noStrike" dirty="0" smtClean="0">
                          <a:effectLst/>
                        </a:rPr>
                        <a:t>/</a:t>
                      </a:r>
                    </a:p>
                    <a:p>
                      <a:pPr algn="l" fontAlgn="t"/>
                      <a:r>
                        <a:rPr lang="ru-RU" sz="1100" u="none" strike="noStrike" dirty="0" err="1" smtClean="0">
                          <a:effectLst/>
                        </a:rPr>
                        <a:t>планираните</a:t>
                      </a:r>
                      <a:r>
                        <a:rPr lang="ru-RU" sz="1100" u="none" strike="noStrike" dirty="0" smtClean="0">
                          <a:effectLst/>
                        </a:rPr>
                        <a:t> </a:t>
                      </a:r>
                      <a:r>
                        <a:rPr lang="ru-RU" sz="1100" u="none" strike="noStrike" dirty="0">
                          <a:effectLst/>
                        </a:rPr>
                        <a:t>задачи от страна на </a:t>
                      </a:r>
                      <a:r>
                        <a:rPr lang="ru-RU" sz="1100" u="none" strike="noStrike" dirty="0" err="1" smtClean="0">
                          <a:effectLst/>
                        </a:rPr>
                        <a:t>членовете</a:t>
                      </a:r>
                      <a:r>
                        <a:rPr lang="ru-RU" sz="1100" u="none" strike="noStrike" dirty="0" smtClean="0">
                          <a:effectLst/>
                        </a:rPr>
                        <a:t> </a:t>
                      </a:r>
                      <a:r>
                        <a:rPr lang="ru-RU" sz="1100" u="none" strike="noStrike" dirty="0">
                          <a:effectLst/>
                        </a:rPr>
                        <a:t>на </a:t>
                      </a:r>
                      <a:r>
                        <a:rPr lang="ru-RU" sz="1100" u="none" strike="noStrike" dirty="0" err="1">
                          <a:effectLst/>
                        </a:rPr>
                        <a:t>екипа</a:t>
                      </a:r>
                      <a:r>
                        <a:rPr lang="ru-RU" sz="1100" u="none" strike="noStrike" dirty="0">
                          <a:effectLst/>
                        </a:rPr>
                        <a:t>, не </a:t>
                      </a:r>
                      <a:r>
                        <a:rPr lang="ru-RU" sz="1100" u="none" strike="noStrike" dirty="0" err="1">
                          <a:effectLst/>
                        </a:rPr>
                        <a:t>добър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краен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резултат</a:t>
                      </a:r>
                      <a:r>
                        <a:rPr lang="ru-RU" sz="1100" u="none" strike="noStrike" dirty="0">
                          <a:effectLst/>
                        </a:rPr>
                        <a:t>.</a:t>
                      </a:r>
                      <a:br>
                        <a:rPr lang="ru-RU" sz="1100" u="none" strike="noStrike" dirty="0">
                          <a:effectLst/>
                        </a:rPr>
                      </a:br>
                      <a:r>
                        <a:rPr lang="ru-RU" sz="1100" u="none" strike="noStrike" dirty="0">
                          <a:effectLst/>
                        </a:rPr>
                        <a:t>Наличие на много грешки.</a:t>
                      </a:r>
                      <a:br>
                        <a:rPr lang="ru-RU" sz="1100" u="none" strike="noStrike" dirty="0">
                          <a:effectLst/>
                        </a:rPr>
                      </a:br>
                      <a:endParaRPr lang="ru-RU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 dirty="0" err="1">
                          <a:effectLst/>
                        </a:rPr>
                        <a:t>Предварително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проучване</a:t>
                      </a:r>
                      <a:r>
                        <a:rPr lang="ru-RU" sz="1100" u="none" strike="noStrike" dirty="0">
                          <a:effectLst/>
                        </a:rPr>
                        <a:t> на </a:t>
                      </a:r>
                      <a:r>
                        <a:rPr lang="ru-RU" sz="1100" u="none" strike="noStrike" dirty="0" err="1">
                          <a:effectLst/>
                        </a:rPr>
                        <a:t>нужните</a:t>
                      </a:r>
                      <a:r>
                        <a:rPr lang="ru-RU" sz="1100" u="none" strike="noStrike" dirty="0">
                          <a:effectLst/>
                        </a:rPr>
                        <a:t> технологии и </a:t>
                      </a:r>
                      <a:r>
                        <a:rPr lang="ru-RU" sz="1100" u="none" strike="noStrike" dirty="0" err="1">
                          <a:effectLst/>
                        </a:rPr>
                        <a:t>съобразяването</a:t>
                      </a:r>
                      <a:r>
                        <a:rPr lang="ru-RU" sz="1100" u="none" strike="noStrike" dirty="0">
                          <a:effectLst/>
                        </a:rPr>
                        <a:t> им с </a:t>
                      </a:r>
                      <a:r>
                        <a:rPr lang="ru-RU" sz="1100" u="none" strike="noStrike" dirty="0" err="1">
                          <a:effectLst/>
                        </a:rPr>
                        <a:t>възможностите</a:t>
                      </a:r>
                      <a:r>
                        <a:rPr lang="ru-RU" sz="1100" u="none" strike="noStrike" dirty="0">
                          <a:effectLst/>
                        </a:rPr>
                        <a:t> на </a:t>
                      </a:r>
                      <a:r>
                        <a:rPr lang="ru-RU" sz="1100" u="none" strike="noStrike" dirty="0" err="1">
                          <a:effectLst/>
                        </a:rPr>
                        <a:t>екипа</a:t>
                      </a:r>
                      <a:r>
                        <a:rPr lang="ru-RU" sz="1100" u="none" strike="noStrike" dirty="0">
                          <a:effectLst/>
                        </a:rPr>
                        <a:t>. При нужда </a:t>
                      </a:r>
                      <a:r>
                        <a:rPr lang="ru-RU" sz="1100" u="none" strike="noStrike" dirty="0" err="1">
                          <a:effectLst/>
                        </a:rPr>
                        <a:t>залагане</a:t>
                      </a:r>
                      <a:r>
                        <a:rPr lang="ru-RU" sz="1100" u="none" strike="noStrike" dirty="0">
                          <a:effectLst/>
                        </a:rPr>
                        <a:t> на </a:t>
                      </a:r>
                      <a:r>
                        <a:rPr lang="ru-RU" sz="1100" u="none" strike="noStrike" dirty="0" err="1">
                          <a:effectLst/>
                        </a:rPr>
                        <a:t>допълнителното</a:t>
                      </a:r>
                      <a:r>
                        <a:rPr lang="ru-RU" sz="1100" u="none" strike="noStrike" dirty="0">
                          <a:effectLst/>
                        </a:rPr>
                        <a:t> </a:t>
                      </a:r>
                      <a:r>
                        <a:rPr lang="ru-RU" sz="1100" u="none" strike="noStrike" dirty="0" err="1">
                          <a:effectLst/>
                        </a:rPr>
                        <a:t>време</a:t>
                      </a:r>
                      <a:r>
                        <a:rPr lang="ru-RU" sz="1100" u="none" strike="noStrike" dirty="0">
                          <a:effectLst/>
                        </a:rPr>
                        <a:t>  за обучение в графика на проекта.</a:t>
                      </a:r>
                      <a:endParaRPr lang="ru-RU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</a:tr>
              <a:tr h="120156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bg-BG" sz="1100" u="none" strike="noStrike">
                          <a:effectLst/>
                        </a:rPr>
                        <a:t>Риск</a:t>
                      </a:r>
                      <a:endParaRPr lang="bg-BG" sz="11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sng" strike="noStrike">
                          <a:effectLst/>
                        </a:rPr>
                        <a:t>Непознаване на материята и правните норми и документи</a:t>
                      </a:r>
                      <a:r>
                        <a:rPr lang="ru-RU" sz="1100" u="none" strike="noStrike">
                          <a:effectLst/>
                        </a:rPr>
                        <a:t> - липса на опит и познания в сверата на банковото дело и регилиращите го нормативни документи.</a:t>
                      </a:r>
                      <a:endParaRPr lang="ru-RU" sz="11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>
                          <a:effectLst/>
                        </a:rPr>
                        <a:t>Нужда от вънщни консултанти. Допълнително време.</a:t>
                      </a:r>
                      <a:endParaRPr lang="ru-RU" sz="11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100" u="none" strike="noStrike" dirty="0">
                          <a:effectLst/>
                        </a:rPr>
                        <a:t>Възложител </a:t>
                      </a:r>
                      <a:br>
                        <a:rPr lang="bg-BG" sz="1100" u="none" strike="noStrike" dirty="0">
                          <a:effectLst/>
                        </a:rPr>
                      </a:br>
                      <a:endParaRPr lang="bg-BG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bg-BG" sz="1100" u="none" strike="noStrike">
                          <a:effectLst/>
                        </a:rPr>
                        <a:t>Висока</a:t>
                      </a:r>
                      <a:endParaRPr lang="bg-BG" sz="11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100" u="none" strike="noStrike">
                          <a:effectLst/>
                        </a:rPr>
                        <a:t>Много голяма (81 - 100%)</a:t>
                      </a:r>
                      <a:endParaRPr lang="bg-BG" sz="11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 dirty="0" err="1">
                          <a:effectLst/>
                        </a:rPr>
                        <a:t>Неразбиране</a:t>
                      </a:r>
                      <a:r>
                        <a:rPr lang="ru-RU" sz="1100" u="none" strike="noStrike" dirty="0">
                          <a:effectLst/>
                        </a:rPr>
                        <a:t> на </a:t>
                      </a:r>
                      <a:r>
                        <a:rPr lang="ru-RU" sz="1100" u="none" strike="noStrike" dirty="0" err="1" smtClean="0">
                          <a:effectLst/>
                        </a:rPr>
                        <a:t>изискванията</a:t>
                      </a:r>
                      <a:r>
                        <a:rPr lang="ru-RU" sz="1100" u="none" strike="noStrike" dirty="0" smtClean="0">
                          <a:effectLst/>
                        </a:rPr>
                        <a:t>. </a:t>
                      </a:r>
                      <a:r>
                        <a:rPr lang="ru-RU" sz="1100" u="none" strike="noStrike" dirty="0" err="1">
                          <a:effectLst/>
                        </a:rPr>
                        <a:t>Допускане</a:t>
                      </a:r>
                      <a:r>
                        <a:rPr lang="ru-RU" sz="1100" u="none" strike="noStrike" dirty="0">
                          <a:effectLst/>
                        </a:rPr>
                        <a:t> на грешки от незнание на </a:t>
                      </a:r>
                      <a:r>
                        <a:rPr lang="ru-RU" sz="1100" u="none" strike="noStrike" dirty="0" err="1">
                          <a:effectLst/>
                        </a:rPr>
                        <a:t>регулациите</a:t>
                      </a:r>
                      <a:r>
                        <a:rPr lang="ru-RU" sz="1100" u="none" strike="noStrike" dirty="0">
                          <a:effectLst/>
                        </a:rPr>
                        <a:t>.</a:t>
                      </a:r>
                      <a:endParaRPr lang="ru-RU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u="none" strike="noStrike" dirty="0" err="1">
                          <a:effectLst/>
                        </a:rPr>
                        <a:t>Наемане</a:t>
                      </a:r>
                      <a:r>
                        <a:rPr lang="ru-RU" sz="1100" u="none" strike="noStrike" dirty="0">
                          <a:effectLst/>
                        </a:rPr>
                        <a:t> на </a:t>
                      </a:r>
                      <a:r>
                        <a:rPr lang="ru-RU" sz="1100" u="none" strike="noStrike" dirty="0" err="1">
                          <a:effectLst/>
                        </a:rPr>
                        <a:t>консултат</a:t>
                      </a:r>
                      <a:r>
                        <a:rPr lang="ru-RU" sz="1100" u="none" strike="noStrike" dirty="0">
                          <a:effectLst/>
                        </a:rPr>
                        <a:t> или </a:t>
                      </a:r>
                      <a:r>
                        <a:rPr lang="ru-RU" sz="1100" u="none" strike="noStrike" dirty="0" err="1" smtClean="0">
                          <a:effectLst/>
                        </a:rPr>
                        <a:t>група</a:t>
                      </a:r>
                      <a:r>
                        <a:rPr lang="ru-RU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1100" u="none" strike="noStrike" dirty="0" err="1" smtClean="0">
                          <a:effectLst/>
                        </a:rPr>
                        <a:t>консултанти</a:t>
                      </a:r>
                      <a:r>
                        <a:rPr lang="ru-RU" sz="1100" u="none" strike="noStrike" dirty="0">
                          <a:effectLst/>
                        </a:rPr>
                        <a:t>, </a:t>
                      </a:r>
                      <a:r>
                        <a:rPr lang="ru-RU" sz="1100" u="none" strike="noStrike" dirty="0" err="1">
                          <a:effectLst/>
                        </a:rPr>
                        <a:t>които</a:t>
                      </a:r>
                      <a:r>
                        <a:rPr lang="ru-RU" sz="1100" u="none" strike="noStrike" dirty="0">
                          <a:effectLst/>
                        </a:rPr>
                        <a:t> да </a:t>
                      </a:r>
                      <a:r>
                        <a:rPr lang="ru-RU" sz="1100" u="none" strike="noStrike" dirty="0" err="1">
                          <a:effectLst/>
                        </a:rPr>
                        <a:t>са</a:t>
                      </a:r>
                      <a:r>
                        <a:rPr lang="ru-RU" sz="1100" u="none" strike="noStrike" dirty="0">
                          <a:effectLst/>
                        </a:rPr>
                        <a:t> на </a:t>
                      </a:r>
                      <a:r>
                        <a:rPr lang="ru-RU" sz="1100" u="none" strike="noStrike" dirty="0" err="1">
                          <a:effectLst/>
                        </a:rPr>
                        <a:t>разположение</a:t>
                      </a:r>
                      <a:r>
                        <a:rPr lang="ru-RU" sz="1100" u="none" strike="noStrike" dirty="0">
                          <a:effectLst/>
                        </a:rPr>
                        <a:t> за </a:t>
                      </a:r>
                      <a:r>
                        <a:rPr lang="ru-RU" sz="1100" u="none" strike="noStrike" dirty="0" err="1">
                          <a:effectLst/>
                        </a:rPr>
                        <a:t>въпроси</a:t>
                      </a:r>
                      <a:r>
                        <a:rPr lang="ru-RU" sz="1100" u="none" strike="noStrike" dirty="0">
                          <a:effectLst/>
                        </a:rPr>
                        <a:t> и </a:t>
                      </a:r>
                      <a:r>
                        <a:rPr lang="ru-RU" sz="1100" u="none" strike="noStrike" dirty="0" err="1">
                          <a:effectLst/>
                        </a:rPr>
                        <a:t>контрол</a:t>
                      </a:r>
                      <a:r>
                        <a:rPr lang="ru-RU" sz="1100" u="none" strike="noStrike" dirty="0">
                          <a:effectLst/>
                        </a:rPr>
                        <a:t>.</a:t>
                      </a:r>
                      <a:endParaRPr lang="ru-RU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6111" y="1894736"/>
            <a:ext cx="10481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2000" dirty="0" smtClean="0"/>
              <a:t>Общ брои отчетени рискове – </a:t>
            </a:r>
            <a:r>
              <a:rPr lang="bg-BG" sz="2000" b="1" dirty="0" smtClean="0"/>
              <a:t>9 бр. </a:t>
            </a:r>
            <a:r>
              <a:rPr lang="bg-BG" sz="2000" dirty="0" smtClean="0"/>
              <a:t>, от които по степен на значимост:</a:t>
            </a:r>
          </a:p>
          <a:p>
            <a:pPr algn="just"/>
            <a:r>
              <a:rPr lang="ru-RU" sz="2000" dirty="0" smtClean="0">
                <a:latin typeface="Calibri" panose="020F0502020204030204" pitchFamily="34" charset="0"/>
              </a:rPr>
              <a:t>• </a:t>
            </a:r>
            <a:r>
              <a:rPr lang="ru-RU" sz="2000" dirty="0" err="1" smtClean="0">
                <a:latin typeface="Calibri" panose="020F0502020204030204" pitchFamily="34" charset="0"/>
              </a:rPr>
              <a:t>Висока</a:t>
            </a:r>
            <a:r>
              <a:rPr lang="ru-RU" sz="2000" dirty="0" smtClean="0">
                <a:latin typeface="Calibri" panose="020F0502020204030204" pitchFamily="34" charset="0"/>
              </a:rPr>
              <a:t> – 5 </a:t>
            </a:r>
            <a:r>
              <a:rPr lang="ru-RU" sz="2000" dirty="0" err="1" smtClean="0">
                <a:latin typeface="Calibri" panose="020F0502020204030204" pitchFamily="34" charset="0"/>
              </a:rPr>
              <a:t>бр</a:t>
            </a:r>
            <a:r>
              <a:rPr lang="ru-RU" sz="2000" dirty="0" smtClean="0">
                <a:latin typeface="Calibri" panose="020F0502020204030204" pitchFamily="34" charset="0"/>
              </a:rPr>
              <a:t>.			 </a:t>
            </a:r>
            <a:r>
              <a:rPr lang="ru-RU" sz="2000" dirty="0">
                <a:latin typeface="Calibri" panose="020F0502020204030204" pitchFamily="34" charset="0"/>
              </a:rPr>
              <a:t>• </a:t>
            </a:r>
            <a:r>
              <a:rPr lang="ru-RU" sz="2000" dirty="0" smtClean="0">
                <a:latin typeface="Calibri" panose="020F0502020204030204" pitchFamily="34" charset="0"/>
              </a:rPr>
              <a:t>Умерена – 3 </a:t>
            </a:r>
            <a:r>
              <a:rPr lang="ru-RU" sz="2000" dirty="0" err="1" smtClean="0">
                <a:latin typeface="Calibri" panose="020F0502020204030204" pitchFamily="34" charset="0"/>
              </a:rPr>
              <a:t>бр</a:t>
            </a:r>
            <a:r>
              <a:rPr lang="ru-RU" sz="2000" dirty="0" smtClean="0">
                <a:latin typeface="Calibri" panose="020F0502020204030204" pitchFamily="34" charset="0"/>
              </a:rPr>
              <a:t>.		    • </a:t>
            </a:r>
            <a:r>
              <a:rPr lang="ru-RU" sz="2000" dirty="0" err="1" smtClean="0">
                <a:latin typeface="Calibri" panose="020F0502020204030204" pitchFamily="34" charset="0"/>
              </a:rPr>
              <a:t>Ниска</a:t>
            </a:r>
            <a:r>
              <a:rPr lang="ru-RU" sz="2000" dirty="0" smtClean="0">
                <a:latin typeface="Calibri" panose="020F0502020204030204" pitchFamily="34" charset="0"/>
              </a:rPr>
              <a:t> – 1 </a:t>
            </a:r>
            <a:r>
              <a:rPr lang="ru-RU" sz="2000" dirty="0" err="1" smtClean="0">
                <a:latin typeface="Calibri" panose="020F0502020204030204" pitchFamily="34" charset="0"/>
              </a:rPr>
              <a:t>бр</a:t>
            </a:r>
            <a:r>
              <a:rPr lang="ru-RU" sz="2000" dirty="0" smtClean="0">
                <a:latin typeface="Calibri" panose="020F0502020204030204" pitchFamily="34" charset="0"/>
              </a:rPr>
              <a:t>.</a:t>
            </a:r>
            <a:endParaRPr lang="ru-RU" sz="2000" dirty="0">
              <a:latin typeface="Calibri" panose="020F0502020204030204" pitchFamily="34" charset="0"/>
            </a:endParaRPr>
          </a:p>
          <a:p>
            <a:endParaRPr lang="en-GB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2710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I1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46111" y="1186850"/>
            <a:ext cx="804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Конвенции за писане на код</a:t>
            </a:r>
            <a:endParaRPr lang="ru-RU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501364" y="1186850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en-US" dirty="0"/>
              <a:t>1.0</a:t>
            </a:r>
            <a:r>
              <a:rPr lang="bg-BG" dirty="0" smtClean="0"/>
              <a:t> - </a:t>
            </a:r>
            <a:r>
              <a:rPr lang="en-US" dirty="0"/>
              <a:t>1</a:t>
            </a:r>
            <a:r>
              <a:rPr lang="bg-BG" dirty="0"/>
              <a:t>7</a:t>
            </a:r>
            <a:r>
              <a:rPr lang="en-US" dirty="0"/>
              <a:t>.12.2015</a:t>
            </a:r>
            <a:endParaRPr lang="en-GB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928048" y="2402004"/>
            <a:ext cx="103150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bg-BG" sz="2400" dirty="0" smtClean="0"/>
              <a:t>Организация на кода – ред на съдържанието на всеки „</a:t>
            </a:r>
            <a:r>
              <a:rPr lang="en-US" sz="2400" dirty="0" smtClean="0"/>
              <a:t>Source</a:t>
            </a:r>
            <a:r>
              <a:rPr lang="bg-BG" sz="2400" dirty="0" smtClean="0"/>
              <a:t>“ файл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2400" dirty="0" smtClean="0"/>
              <a:t>Наименования - </a:t>
            </a:r>
            <a:r>
              <a:rPr lang="bg-BG" sz="2400" dirty="0"/>
              <a:t>и</a:t>
            </a:r>
            <a:r>
              <a:rPr lang="bg-BG" sz="2400" dirty="0" smtClean="0"/>
              <a:t>мената </a:t>
            </a:r>
            <a:r>
              <a:rPr lang="bg-BG" sz="2400" dirty="0"/>
              <a:t>на класовете трябва да са </a:t>
            </a:r>
            <a:r>
              <a:rPr lang="bg-BG" sz="2400" dirty="0" smtClean="0"/>
              <a:t>съществителни, а на методите - глаголи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2400" dirty="0" smtClean="0"/>
              <a:t>Коментари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2400" dirty="0" smtClean="0"/>
              <a:t>Декларации - </a:t>
            </a:r>
            <a:r>
              <a:rPr lang="bg-BG" sz="2400" dirty="0"/>
              <a:t>не трябва функции и променливи да се декларират в един и същи </a:t>
            </a:r>
            <a:r>
              <a:rPr lang="bg-BG" sz="2400" dirty="0" smtClean="0"/>
              <a:t>ред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2400" dirty="0" smtClean="0"/>
              <a:t>Изрази и оператори</a:t>
            </a:r>
            <a:endParaRPr lang="bg-BG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593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I1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Речник</a:t>
            </a:r>
            <a:endParaRPr lang="ru-RU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en-US" dirty="0" smtClean="0"/>
              <a:t>1.</a:t>
            </a:r>
            <a:r>
              <a:rPr lang="bg-BG" dirty="0" smtClean="0"/>
              <a:t>4 – 07.02.2016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46111" y="1894736"/>
            <a:ext cx="104810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2000" dirty="0" smtClean="0"/>
              <a:t>Съдържа </a:t>
            </a:r>
            <a:r>
              <a:rPr lang="bg-BG" sz="2000" dirty="0"/>
              <a:t>информация за </a:t>
            </a:r>
            <a:r>
              <a:rPr lang="bg-BG" sz="2000" dirty="0" smtClean="0"/>
              <a:t>съкращения</a:t>
            </a:r>
            <a:r>
              <a:rPr lang="bg-BG" sz="2000" dirty="0"/>
              <a:t>, абревиатури и термини използвани </a:t>
            </a:r>
            <a:r>
              <a:rPr lang="bg-BG" sz="2000" dirty="0" smtClean="0"/>
              <a:t>в документацията.</a:t>
            </a:r>
          </a:p>
          <a:p>
            <a:pPr algn="just"/>
            <a:endParaRPr lang="bg-BG" sz="2000" dirty="0"/>
          </a:p>
          <a:p>
            <a:pPr algn="just"/>
            <a:r>
              <a:rPr lang="bg-BG" sz="2000" u="sng" dirty="0" smtClean="0"/>
              <a:t>Документа е организиран по азбучен ред и език (</a:t>
            </a:r>
            <a:r>
              <a:rPr lang="en-US" sz="2000" u="sng" dirty="0" smtClean="0"/>
              <a:t>BG, EN</a:t>
            </a:r>
            <a:r>
              <a:rPr lang="bg-BG" sz="2000" u="sng" dirty="0" smtClean="0"/>
              <a:t>) в следните раздели:</a:t>
            </a:r>
          </a:p>
          <a:p>
            <a:pPr algn="just"/>
            <a:endParaRPr lang="bg-BG" sz="2000" dirty="0"/>
          </a:p>
          <a:p>
            <a:pPr marL="0" lvl="1" algn="just"/>
            <a:r>
              <a:rPr lang="ru-RU" sz="2000" dirty="0">
                <a:latin typeface="Calibri" panose="020F0502020204030204" pitchFamily="34" charset="0"/>
              </a:rPr>
              <a:t>• </a:t>
            </a:r>
            <a:r>
              <a:rPr lang="bg-BG" sz="2000" dirty="0" smtClean="0"/>
              <a:t>Абревиатури </a:t>
            </a:r>
            <a:r>
              <a:rPr lang="bg-BG" sz="2000" dirty="0"/>
              <a:t>и </a:t>
            </a:r>
            <a:r>
              <a:rPr lang="bg-BG" sz="2000" dirty="0" smtClean="0"/>
              <a:t>съкращения			</a:t>
            </a:r>
            <a:r>
              <a:rPr lang="en-US" sz="2000" dirty="0" smtClean="0"/>
              <a:t> – </a:t>
            </a:r>
            <a:r>
              <a:rPr lang="bg-BG" sz="2000" dirty="0" smtClean="0"/>
              <a:t>  </a:t>
            </a:r>
            <a:r>
              <a:rPr lang="en-US" sz="2000" b="1" dirty="0" smtClean="0"/>
              <a:t>28</a:t>
            </a:r>
            <a:r>
              <a:rPr lang="bg-BG" sz="2000" b="1" dirty="0" smtClean="0"/>
              <a:t> броя</a:t>
            </a:r>
            <a:endParaRPr lang="en-US" sz="2000" b="1" dirty="0"/>
          </a:p>
          <a:p>
            <a:pPr marL="0" lvl="2" algn="just"/>
            <a:r>
              <a:rPr lang="ru-RU" sz="2000" dirty="0">
                <a:latin typeface="Calibri" panose="020F0502020204030204" pitchFamily="34" charset="0"/>
              </a:rPr>
              <a:t>• </a:t>
            </a:r>
            <a:r>
              <a:rPr lang="bg-BG" sz="2000" i="1" dirty="0" smtClean="0"/>
              <a:t>Общи термини 					 – </a:t>
            </a:r>
            <a:r>
              <a:rPr lang="bg-BG" sz="2000" b="1" i="1" dirty="0" smtClean="0"/>
              <a:t>104 броя</a:t>
            </a:r>
            <a:r>
              <a:rPr lang="bg-BG" sz="2000" i="1" dirty="0" smtClean="0"/>
              <a:t> 	</a:t>
            </a:r>
            <a:endParaRPr lang="en-US" sz="2000" i="1" dirty="0"/>
          </a:p>
          <a:p>
            <a:pPr algn="just"/>
            <a:r>
              <a:rPr lang="ru-RU" sz="2000" dirty="0">
                <a:latin typeface="Calibri" panose="020F0502020204030204" pitchFamily="34" charset="0"/>
              </a:rPr>
              <a:t>• </a:t>
            </a:r>
            <a:r>
              <a:rPr lang="bg-BG" sz="2000" i="1" dirty="0" smtClean="0"/>
              <a:t>Специализирани </a:t>
            </a:r>
            <a:r>
              <a:rPr lang="bg-BG" sz="2000" i="1" dirty="0"/>
              <a:t>банкови </a:t>
            </a:r>
            <a:r>
              <a:rPr lang="bg-BG" sz="2000" i="1" dirty="0" smtClean="0"/>
              <a:t>термини		 –   </a:t>
            </a:r>
            <a:r>
              <a:rPr lang="bg-BG" sz="2000" b="1" i="1" dirty="0" smtClean="0"/>
              <a:t>13 броя</a:t>
            </a:r>
          </a:p>
          <a:p>
            <a:pPr algn="just"/>
            <a:r>
              <a:rPr lang="bg-BG" sz="2000" b="1" i="1" dirty="0"/>
              <a:t>	</a:t>
            </a:r>
            <a:endParaRPr lang="bg-BG" sz="2000" b="1" i="1" dirty="0" smtClean="0"/>
          </a:p>
          <a:p>
            <a:pPr algn="just"/>
            <a:r>
              <a:rPr lang="bg-BG" sz="2000" b="1" i="1" dirty="0"/>
              <a:t>	</a:t>
            </a:r>
            <a:r>
              <a:rPr lang="bg-BG" sz="2000" b="1" i="1" dirty="0" smtClean="0"/>
              <a:t>* </a:t>
            </a:r>
            <a:r>
              <a:rPr lang="bg-BG" sz="2000" i="1" dirty="0" smtClean="0"/>
              <a:t>синоними 					 –     2 броя</a:t>
            </a:r>
            <a:endParaRPr lang="en-US" sz="2000" dirty="0"/>
          </a:p>
          <a:p>
            <a:endParaRPr lang="en-GB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25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665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I1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Речник</a:t>
            </a:r>
            <a:endParaRPr lang="ru-RU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en-US" dirty="0" smtClean="0"/>
              <a:t>1.</a:t>
            </a:r>
            <a:r>
              <a:rPr lang="bg-BG" dirty="0" smtClean="0"/>
              <a:t>4 – 07.02.2016</a:t>
            </a:r>
            <a:endParaRPr lang="en-GB" dirty="0"/>
          </a:p>
        </p:txBody>
      </p:sp>
      <p:graphicFrame>
        <p:nvGraphicFramePr>
          <p:cNvPr id="9" name="Диагра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939882"/>
              </p:ext>
            </p:extLst>
          </p:nvPr>
        </p:nvGraphicFramePr>
        <p:xfrm>
          <a:off x="3835385" y="1901295"/>
          <a:ext cx="7331958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46111" y="2039059"/>
            <a:ext cx="340337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Статистически показатели: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bg-BG" dirty="0" smtClean="0"/>
          </a:p>
          <a:p>
            <a:r>
              <a:rPr lang="bg-BG" u="sng" dirty="0" smtClean="0"/>
              <a:t>Обемно сравнение</a:t>
            </a:r>
            <a:r>
              <a:rPr lang="en-US" dirty="0" smtClean="0"/>
              <a:t> </a:t>
            </a:r>
            <a:r>
              <a:rPr lang="bg-BG" dirty="0" smtClean="0"/>
              <a:t>(</a:t>
            </a:r>
            <a:r>
              <a:rPr lang="en-US" sz="1600" dirty="0" smtClean="0"/>
              <a:t>WordCount</a:t>
            </a:r>
            <a:r>
              <a:rPr lang="bg-BG" dirty="0" smtClean="0"/>
              <a:t>)</a:t>
            </a:r>
            <a:r>
              <a:rPr lang="en-US" dirty="0" smtClean="0"/>
              <a:t> </a:t>
            </a:r>
            <a:endParaRPr lang="bg-BG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ru-RU" dirty="0">
                <a:latin typeface="Calibri" panose="020F0502020204030204" pitchFamily="34" charset="0"/>
              </a:rPr>
              <a:t>•</a:t>
            </a:r>
            <a:r>
              <a:rPr lang="en-US" dirty="0" smtClean="0"/>
              <a:t> Glossary	    - </a:t>
            </a:r>
            <a:r>
              <a:rPr lang="en-US" dirty="0" smtClean="0"/>
              <a:t>~12 %</a:t>
            </a:r>
            <a:endParaRPr lang="bg-BG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  <a:latin typeface="Calibri" panose="020F0502020204030204" pitchFamily="34" charset="0"/>
              </a:rPr>
              <a:t>•</a:t>
            </a:r>
            <a:r>
              <a:rPr lang="en-US" dirty="0" smtClean="0">
                <a:solidFill>
                  <a:srgbClr val="FFFF00"/>
                </a:solidFill>
              </a:rPr>
              <a:t> All Docs Adrian   - ~20 %</a:t>
            </a:r>
            <a:endParaRPr lang="ru-RU" dirty="0" smtClean="0">
              <a:solidFill>
                <a:srgbClr val="FFFF00"/>
              </a:solidFill>
            </a:endParaRPr>
          </a:p>
          <a:p>
            <a:r>
              <a:rPr lang="bg-BG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ru-RU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ru-RU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000" dirty="0"/>
          </a:p>
        </p:txBody>
      </p:sp>
      <p:sp>
        <p:nvSpPr>
          <p:cNvPr id="2" name="Rectangle 1"/>
          <p:cNvSpPr/>
          <p:nvPr/>
        </p:nvSpPr>
        <p:spPr>
          <a:xfrm>
            <a:off x="5180432" y="2039059"/>
            <a:ext cx="7617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pc="-300" dirty="0" smtClean="0"/>
              <a:t>~</a:t>
            </a:r>
            <a:r>
              <a:rPr lang="bg-BG" sz="2000" b="1" spc="-300" dirty="0" smtClean="0"/>
              <a:t> 12 %</a:t>
            </a:r>
            <a:endParaRPr lang="en-US" sz="2000" b="1" spc="-3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180432" y="2861953"/>
            <a:ext cx="0" cy="19000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180432" y="2861953"/>
            <a:ext cx="76174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942179" y="2861953"/>
            <a:ext cx="0" cy="58189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942179" y="2861953"/>
            <a:ext cx="114739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931877" y="2262865"/>
            <a:ext cx="7617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pc="-300" dirty="0" smtClean="0">
                <a:solidFill>
                  <a:srgbClr val="FFFF00"/>
                </a:solidFill>
              </a:rPr>
              <a:t>~</a:t>
            </a:r>
            <a:r>
              <a:rPr lang="bg-BG" sz="2000" b="1" spc="-300" dirty="0" smtClean="0">
                <a:solidFill>
                  <a:srgbClr val="FFFF00"/>
                </a:solidFill>
              </a:rPr>
              <a:t> 20 %</a:t>
            </a:r>
            <a:endParaRPr lang="en-US" sz="2000" b="1" spc="-300" dirty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26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79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Е1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Спецификация на софтуерните изисквания</a:t>
            </a:r>
            <a:endParaRPr lang="ru-RU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en-US" dirty="0" smtClean="0"/>
              <a:t>1.</a:t>
            </a:r>
            <a:r>
              <a:rPr lang="bg-BG" dirty="0" smtClean="0"/>
              <a:t>3 – 03.12.2015</a:t>
            </a:r>
            <a:endParaRPr lang="en-GB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751114" y="3135086"/>
            <a:ext cx="373852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/>
              <a:t>Брой модули</a:t>
            </a:r>
            <a:r>
              <a:rPr lang="en-US" sz="2000" dirty="0"/>
              <a:t>: 9</a:t>
            </a:r>
          </a:p>
          <a:p>
            <a:r>
              <a:rPr lang="bg-BG" sz="2000" dirty="0"/>
              <a:t>Брой функционалности</a:t>
            </a:r>
            <a:r>
              <a:rPr lang="en-US" sz="2000" dirty="0"/>
              <a:t>: </a:t>
            </a:r>
            <a:r>
              <a:rPr lang="bg-BG" sz="2000" dirty="0"/>
              <a:t>58</a:t>
            </a:r>
            <a:endParaRPr lang="en-US" sz="2000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27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244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Е1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Инфраструктурен модел – Обща схема</a:t>
            </a:r>
            <a:endParaRPr lang="ru-RU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en-US" dirty="0" smtClean="0"/>
              <a:t>1.</a:t>
            </a:r>
            <a:r>
              <a:rPr lang="bg-BG" dirty="0"/>
              <a:t>2</a:t>
            </a:r>
            <a:r>
              <a:rPr lang="bg-BG" dirty="0" smtClean="0"/>
              <a:t> – 09.01.2016</a:t>
            </a:r>
            <a:endParaRPr lang="en-GB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541" y="1583892"/>
            <a:ext cx="7950187" cy="50801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28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66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46111" y="1186850"/>
            <a:ext cx="80475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Инфраструктурен модел - продукционна </a:t>
            </a:r>
            <a:r>
              <a:rPr lang="ru-RU" sz="2000" dirty="0"/>
              <a:t>среда</a:t>
            </a:r>
            <a:endParaRPr lang="en-GB" sz="2000" dirty="0"/>
          </a:p>
          <a:p>
            <a:endParaRPr lang="ru-RU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en-US" dirty="0" smtClean="0"/>
              <a:t>1.</a:t>
            </a:r>
            <a:r>
              <a:rPr lang="bg-BG" dirty="0"/>
              <a:t>2</a:t>
            </a:r>
            <a:r>
              <a:rPr lang="bg-BG" dirty="0" smtClean="0"/>
              <a:t> – 09.01.2016</a:t>
            </a:r>
            <a:endParaRPr lang="en-GB" dirty="0"/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618" y="1611602"/>
            <a:ext cx="7800110" cy="50801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29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666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Представяне на екипа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887815"/>
              </p:ext>
            </p:extLst>
          </p:nvPr>
        </p:nvGraphicFramePr>
        <p:xfrm>
          <a:off x="646111" y="1285331"/>
          <a:ext cx="9965741" cy="51528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42648">
                  <a:extLst>
                    <a:ext uri="{9D8B030D-6E8A-4147-A177-3AD203B41FA5}">
                      <a16:colId xmlns:a16="http://schemas.microsoft.com/office/drawing/2014/main" xmlns="" val="3617175486"/>
                    </a:ext>
                  </a:extLst>
                </a:gridCol>
                <a:gridCol w="2490088">
                  <a:extLst>
                    <a:ext uri="{9D8B030D-6E8A-4147-A177-3AD203B41FA5}">
                      <a16:colId xmlns:a16="http://schemas.microsoft.com/office/drawing/2014/main" xmlns="" val="679351880"/>
                    </a:ext>
                  </a:extLst>
                </a:gridCol>
                <a:gridCol w="2960533">
                  <a:extLst>
                    <a:ext uri="{9D8B030D-6E8A-4147-A177-3AD203B41FA5}">
                      <a16:colId xmlns:a16="http://schemas.microsoft.com/office/drawing/2014/main" xmlns="" val="4286978290"/>
                    </a:ext>
                  </a:extLst>
                </a:gridCol>
                <a:gridCol w="4072472">
                  <a:extLst>
                    <a:ext uri="{9D8B030D-6E8A-4147-A177-3AD203B41FA5}">
                      <a16:colId xmlns:a16="http://schemas.microsoft.com/office/drawing/2014/main" xmlns="" val="3959905453"/>
                    </a:ext>
                  </a:extLst>
                </a:gridCol>
              </a:tblGrid>
              <a:tr h="270502"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Роли: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8821156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Име: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Основни: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Второстепенни: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8306037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600" u="none" strike="noStrike" dirty="0">
                          <a:ln>
                            <a:noFill/>
                          </a:ln>
                          <a:effectLst/>
                        </a:rPr>
                        <a:t>Мартин Абрашев (с)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Project Manager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Requirements Specifier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07302148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Designer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Deployment Manager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233374998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Unit Tester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83748256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600" u="none" strike="noStrike" dirty="0">
                          <a:ln>
                            <a:noFill/>
                          </a:ln>
                          <a:effectLst/>
                        </a:rPr>
                        <a:t>Борислав Дечев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Business-Process Analyst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Implementer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289334087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Quality Manager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Test Designer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23035165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Change Control Manager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877201999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Designer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23779709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600" u="none" strike="noStrike" dirty="0">
                          <a:ln>
                            <a:noFill/>
                          </a:ln>
                          <a:effectLst/>
                        </a:rPr>
                        <a:t>Серджан Ахмедов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Database Designer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System Administrator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678236806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System Analyst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Technical Writer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45355112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Functional Tester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36052636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600" u="none" strike="noStrike" dirty="0">
                          <a:ln>
                            <a:noFill/>
                          </a:ln>
                          <a:effectLst/>
                        </a:rPr>
                        <a:t>Калоян Гецов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Requirements Specifier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Software Architect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0491065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Implementer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83152176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Test Analyst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857420629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Unit Tester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22601712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600" u="none" strike="noStrike" dirty="0">
                          <a:ln>
                            <a:noFill/>
                          </a:ln>
                          <a:effectLst/>
                        </a:rPr>
                        <a:t>Адриан Данаилов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Designer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Functional Tester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38438748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User-Interface Designer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42771401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Technical Writer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4759274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384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Е1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Инфраструктурен модел - среда </a:t>
            </a:r>
            <a:r>
              <a:rPr lang="ru-RU" sz="2000" dirty="0"/>
              <a:t>за разработка</a:t>
            </a:r>
            <a:endParaRPr lang="ru-RU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en-US" dirty="0" smtClean="0"/>
              <a:t>1.</a:t>
            </a:r>
            <a:r>
              <a:rPr lang="bg-BG" dirty="0"/>
              <a:t>2</a:t>
            </a:r>
            <a:r>
              <a:rPr lang="bg-BG" dirty="0" smtClean="0"/>
              <a:t> – 09.01.2016</a:t>
            </a:r>
            <a:endParaRPr lang="en-GB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83892"/>
            <a:ext cx="8194325" cy="50151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30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814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Е1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97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Визия</a:t>
            </a:r>
            <a:endParaRPr lang="ru-RU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en-US" dirty="0" smtClean="0"/>
              <a:t>1.</a:t>
            </a:r>
            <a:r>
              <a:rPr lang="bg-BG" dirty="0" smtClean="0"/>
              <a:t>3 – 10.01.2016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217231"/>
              </p:ext>
            </p:extLst>
          </p:nvPr>
        </p:nvGraphicFramePr>
        <p:xfrm>
          <a:off x="755877" y="1894736"/>
          <a:ext cx="5200650" cy="47399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5427"/>
                <a:gridCol w="3985223"/>
              </a:tblGrid>
              <a:tr h="1994685">
                <a:tc>
                  <a:txBody>
                    <a:bodyPr/>
                    <a:lstStyle/>
                    <a:p>
                      <a:pPr marL="4572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200" dirty="0" smtClean="0">
                          <a:effectLst/>
                        </a:rPr>
                        <a:t>Проблем</a:t>
                      </a:r>
                      <a:br>
                        <a:rPr lang="bg-BG" sz="1200" dirty="0" smtClean="0">
                          <a:effectLst/>
                        </a:rPr>
                      </a:b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effectLst/>
                        </a:rPr>
                        <a:t>Оптимално  използване на изчислителните </a:t>
                      </a:r>
                      <a:r>
                        <a:rPr lang="bg-BG" sz="1200" dirty="0">
                          <a:effectLst/>
                        </a:rPr>
                        <a:t>ресурси;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effectLst/>
                        </a:rPr>
                        <a:t>Развиване</a:t>
                      </a:r>
                      <a:r>
                        <a:rPr lang="bg-BG" sz="1200" baseline="0" dirty="0" smtClean="0">
                          <a:effectLst/>
                        </a:rPr>
                        <a:t> на</a:t>
                      </a:r>
                      <a:r>
                        <a:rPr lang="bg-BG" sz="1200" dirty="0" smtClean="0">
                          <a:effectLst/>
                        </a:rPr>
                        <a:t> </a:t>
                      </a:r>
                      <a:r>
                        <a:rPr lang="bg-BG" sz="1200" dirty="0">
                          <a:effectLst/>
                        </a:rPr>
                        <a:t>нови системи, без да се излага на риск това, с което </a:t>
                      </a:r>
                      <a:r>
                        <a:rPr lang="bg-BG" sz="1200" dirty="0" smtClean="0">
                          <a:effectLst/>
                        </a:rPr>
                        <a:t>вече се разполага;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effectLst/>
                        </a:rPr>
                        <a:t>Ориентиране </a:t>
                      </a:r>
                      <a:r>
                        <a:rPr lang="bg-BG" sz="1200" dirty="0">
                          <a:effectLst/>
                        </a:rPr>
                        <a:t>на системите към банковия служител, така че той да гледа на тях като на средство, </a:t>
                      </a:r>
                      <a:r>
                        <a:rPr lang="bg-BG" sz="1200" dirty="0" smtClean="0">
                          <a:effectLst/>
                        </a:rPr>
                        <a:t>…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bg-BG" sz="12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28991">
                <a:tc>
                  <a:txBody>
                    <a:bodyPr/>
                    <a:lstStyle/>
                    <a:p>
                      <a:pPr marL="4572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200">
                          <a:effectLst/>
                        </a:rPr>
                        <a:t>Засяга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effectLst/>
                        </a:rPr>
                        <a:t>Ръководствата </a:t>
                      </a:r>
                      <a:r>
                        <a:rPr lang="bg-BG" sz="1200" dirty="0">
                          <a:effectLst/>
                        </a:rPr>
                        <a:t>на банките, служители на </a:t>
                      </a:r>
                      <a:r>
                        <a:rPr lang="bg-BG" sz="1200" dirty="0" smtClean="0">
                          <a:effectLst/>
                        </a:rPr>
                        <a:t>банките,</a:t>
                      </a:r>
                      <a:r>
                        <a:rPr lang="bg-BG" sz="1200" baseline="0" dirty="0" smtClean="0">
                          <a:effectLst/>
                        </a:rPr>
                        <a:t> клиенти (непряко)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10562">
                <a:tc>
                  <a:txBody>
                    <a:bodyPr/>
                    <a:lstStyle/>
                    <a:p>
                      <a:pPr marL="4572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200">
                          <a:effectLst/>
                        </a:rPr>
                        <a:t>Последствия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</a:rPr>
                        <a:t>Неефективно използване на ресурсите на банката, бавно обслужване на клиенти, трудно </a:t>
                      </a:r>
                      <a:r>
                        <a:rPr lang="bg-BG" sz="1200" dirty="0" smtClean="0">
                          <a:effectLst/>
                        </a:rPr>
                        <a:t>управление </a:t>
                      </a:r>
                      <a:r>
                        <a:rPr lang="bg-BG" sz="1200" dirty="0">
                          <a:effectLst/>
                        </a:rPr>
                        <a:t>и контрол.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373707">
                <a:tc>
                  <a:txBody>
                    <a:bodyPr/>
                    <a:lstStyle/>
                    <a:p>
                      <a:pPr marL="4572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200">
                          <a:effectLst/>
                        </a:rPr>
                        <a:t>Успешно решение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</a:rPr>
                        <a:t>Единна система с отделни модули за всички видове банкови операции, с интегрирана комуникация между тях, която лесно да се инсталира и да е лесна за ползване както от </a:t>
                      </a:r>
                      <a:r>
                        <a:rPr lang="bg-BG" sz="1200" dirty="0" smtClean="0">
                          <a:effectLst/>
                        </a:rPr>
                        <a:t>служителите, клиенти </a:t>
                      </a:r>
                      <a:r>
                        <a:rPr lang="bg-BG" sz="1200" dirty="0">
                          <a:effectLst/>
                        </a:rPr>
                        <a:t>така и от ръководството.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03061"/>
              </p:ext>
            </p:extLst>
          </p:nvPr>
        </p:nvGraphicFramePr>
        <p:xfrm>
          <a:off x="6080916" y="1894732"/>
          <a:ext cx="5200650" cy="47736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6159"/>
                <a:gridCol w="3954491"/>
              </a:tblGrid>
              <a:tr h="364146">
                <a:tc>
                  <a:txBody>
                    <a:bodyPr/>
                    <a:lstStyle/>
                    <a:p>
                      <a:pPr marL="4572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200" dirty="0">
                          <a:effectLst/>
                        </a:rPr>
                        <a:t>За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Банки, финансови институции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192795">
                <a:tc>
                  <a:txBody>
                    <a:bodyPr/>
                    <a:lstStyle/>
                    <a:p>
                      <a:pPr marL="4572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200" dirty="0">
                          <a:effectLst/>
                        </a:rPr>
                        <a:t>Който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</a:rPr>
                        <a:t>Който искат да оптимизират и генерализират операциите си, да повишат производителността си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78470">
                <a:tc>
                  <a:txBody>
                    <a:bodyPr/>
                    <a:lstStyle/>
                    <a:p>
                      <a:pPr marL="4572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200">
                          <a:effectLst/>
                        </a:rPr>
                        <a:t>АВМ 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Цялостно решение за банкови финансови операции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525491">
                <a:tc>
                  <a:txBody>
                    <a:bodyPr/>
                    <a:lstStyle/>
                    <a:p>
                      <a:pPr marL="4572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200">
                          <a:effectLst/>
                        </a:rPr>
                        <a:t>За да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</a:rPr>
                        <a:t>Повишава </a:t>
                      </a:r>
                      <a:r>
                        <a:rPr lang="bg-BG" sz="1200" dirty="0" smtClean="0">
                          <a:effectLst/>
                        </a:rPr>
                        <a:t>конкурентоспособността, </a:t>
                      </a:r>
                      <a:r>
                        <a:rPr lang="bg-BG" sz="1200" dirty="0">
                          <a:effectLst/>
                        </a:rPr>
                        <a:t>спомага за по-добра работа с регулациите, увеличава информационния поток,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</a:rPr>
                        <a:t>по–ефективно </a:t>
                      </a:r>
                      <a:r>
                        <a:rPr lang="bg-BG" sz="1200" dirty="0" err="1">
                          <a:effectLst/>
                        </a:rPr>
                        <a:t>таргетиране</a:t>
                      </a:r>
                      <a:r>
                        <a:rPr lang="bg-BG" sz="1200" dirty="0">
                          <a:effectLst/>
                        </a:rPr>
                        <a:t> на клиенти и повишаване на приходите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4146">
                <a:tc>
                  <a:txBody>
                    <a:bodyPr/>
                    <a:lstStyle/>
                    <a:p>
                      <a:pPr marL="4572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200">
                          <a:effectLst/>
                        </a:rPr>
                        <a:t>Алтернативи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</a:rPr>
                        <a:t>Т 24, FLEXCUBE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4146">
                <a:tc>
                  <a:txBody>
                    <a:bodyPr/>
                    <a:lstStyle/>
                    <a:p>
                      <a:pPr marL="4572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200" dirty="0">
                          <a:effectLst/>
                        </a:rPr>
                        <a:t>Нашия продукт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</a:rPr>
                        <a:t>Рентабилен – по-ниска цена </a:t>
                      </a:r>
                      <a:r>
                        <a:rPr lang="bg-BG" sz="1200" dirty="0" smtClean="0">
                          <a:effectLst/>
                        </a:rPr>
                        <a:t>комплексно</a:t>
                      </a:r>
                      <a:r>
                        <a:rPr lang="bg-BG" sz="1200" baseline="0" dirty="0" smtClean="0">
                          <a:effectLst/>
                        </a:rPr>
                        <a:t> (изработка, внедряване, </a:t>
                      </a:r>
                      <a:r>
                        <a:rPr lang="bg-BG" sz="1200" baseline="0" dirty="0" err="1" smtClean="0">
                          <a:effectLst/>
                        </a:rPr>
                        <a:t>подръжка</a:t>
                      </a:r>
                      <a:r>
                        <a:rPr lang="bg-BG" sz="1200" baseline="0" dirty="0" smtClean="0">
                          <a:effectLst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60022" y="1525404"/>
            <a:ext cx="5201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bg-BG" u="sng" dirty="0" smtClean="0"/>
              <a:t>Проблеми </a:t>
            </a:r>
            <a:r>
              <a:rPr lang="bg-BG" u="sng" dirty="0"/>
              <a:t>за решаване </a:t>
            </a:r>
            <a:endParaRPr lang="en-US" u="sng" dirty="0"/>
          </a:p>
        </p:txBody>
      </p:sp>
      <p:sp>
        <p:nvSpPr>
          <p:cNvPr id="10" name="Rectangle 9"/>
          <p:cNvSpPr/>
          <p:nvPr/>
        </p:nvSpPr>
        <p:spPr>
          <a:xfrm>
            <a:off x="6068292" y="1525404"/>
            <a:ext cx="5213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bg-BG" u="sng" dirty="0" smtClean="0"/>
              <a:t>Продуктово позициониране</a:t>
            </a:r>
            <a:endParaRPr lang="en-US" u="sn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31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53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Е2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Бизнес модел – обща диаграма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2.0 – 29.01.2016</a:t>
            </a:r>
            <a:endParaRPr lang="en-GB" dirty="0"/>
          </a:p>
        </p:txBody>
      </p:sp>
      <p:pic>
        <p:nvPicPr>
          <p:cNvPr id="10" name="Контейнер за съдържание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517" y="1586960"/>
            <a:ext cx="8254644" cy="508200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32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321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Е2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Бизнес модел</a:t>
            </a:r>
            <a:r>
              <a:rPr lang="en-GB" sz="2000" dirty="0" smtClean="0"/>
              <a:t> – </a:t>
            </a:r>
            <a:r>
              <a:rPr lang="bg-BG" sz="2000" dirty="0" smtClean="0"/>
              <a:t>Управление на кредити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2.0 – 29.01.2016</a:t>
            </a:r>
            <a:endParaRPr lang="en-GB" dirty="0"/>
          </a:p>
        </p:txBody>
      </p:sp>
      <p:pic>
        <p:nvPicPr>
          <p:cNvPr id="10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976" y="1586960"/>
            <a:ext cx="8579776" cy="500319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33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47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Е2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Бизнес модел</a:t>
            </a:r>
            <a:r>
              <a:rPr lang="en-GB" sz="2000" dirty="0" smtClean="0"/>
              <a:t> – </a:t>
            </a:r>
            <a:r>
              <a:rPr lang="bg-BG" sz="2000" dirty="0" smtClean="0"/>
              <a:t>Изплащане на кредит</a:t>
            </a:r>
            <a:endParaRPr lang="en-GB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2.0 – 29.01.2016</a:t>
            </a:r>
            <a:endParaRPr lang="en-GB" dirty="0"/>
          </a:p>
        </p:txBody>
      </p:sp>
      <p:pic>
        <p:nvPicPr>
          <p:cNvPr id="15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899" y="1623956"/>
            <a:ext cx="7453847" cy="506779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34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484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Е2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Модел на данните</a:t>
            </a:r>
            <a:endParaRPr lang="en-GB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1.1 – 12.02.2016</a:t>
            </a:r>
            <a:endParaRPr lang="en-GB" dirty="0"/>
          </a:p>
        </p:txBody>
      </p:sp>
      <p:sp>
        <p:nvSpPr>
          <p:cNvPr id="6" name="Контейнер за съдържание 2"/>
          <p:cNvSpPr>
            <a:spLocks noGrp="1"/>
          </p:cNvSpPr>
          <p:nvPr>
            <p:ph sz="quarter" idx="4294967295"/>
          </p:nvPr>
        </p:nvSpPr>
        <p:spPr>
          <a:xfrm>
            <a:off x="508379" y="2418238"/>
            <a:ext cx="9994291" cy="2181058"/>
          </a:xfrm>
          <a:prstGeom prst="rect">
            <a:avLst/>
          </a:prstGeom>
        </p:spPr>
        <p:txBody>
          <a:bodyPr/>
          <a:lstStyle/>
          <a:p>
            <a:r>
              <a:rPr lang="bg-BG" sz="24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Определяне на класовете от същности</a:t>
            </a:r>
            <a:endParaRPr lang="en-US" sz="2400" cap="none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bg-BG" sz="24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Определяне на връзките между класовете от същности</a:t>
            </a:r>
            <a:endParaRPr lang="en-US" sz="2400" cap="none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bg-BG" sz="24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Създаване на</a:t>
            </a:r>
            <a:r>
              <a:rPr lang="en-US" sz="24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bg-BG" sz="24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атрибути на класовете от същности</a:t>
            </a:r>
            <a:endParaRPr lang="en-US" sz="2400" cap="none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bg-BG" sz="24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Създаване и оформяне на документ</a:t>
            </a:r>
            <a:endParaRPr lang="bg-BG" sz="2400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35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817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37932" y="152206"/>
            <a:ext cx="9438970" cy="980297"/>
          </a:xfrm>
        </p:spPr>
        <p:txBody>
          <a:bodyPr/>
          <a:lstStyle/>
          <a:p>
            <a:r>
              <a:rPr lang="bg-BG" sz="3200" dirty="0" smtClean="0"/>
              <a:t>Връзки между класовете от същности</a:t>
            </a:r>
            <a:endParaRPr lang="en-GB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1.1 – 12.02.2016</a:t>
            </a:r>
            <a:endParaRPr lang="en-GB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 rotWithShape="1">
          <a:blip r:embed="rId2"/>
          <a:srcRect l="19302" t="16744" r="21644" b="16465"/>
          <a:stretch/>
        </p:blipFill>
        <p:spPr>
          <a:xfrm>
            <a:off x="922913" y="914383"/>
            <a:ext cx="10763563" cy="578666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36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057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Е2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Софтуерна Архитектура 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1.6 – 13.02.2016</a:t>
            </a:r>
            <a:endParaRPr lang="en-GB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920" y="1614493"/>
            <a:ext cx="7715569" cy="516020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740017" y="1941049"/>
            <a:ext cx="258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Функционален поглед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37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457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Е2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Софтуерна Архитектура 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1.6 – 13.02.2016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40017" y="1941049"/>
            <a:ext cx="258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Интеграционен поглед</a:t>
            </a:r>
            <a:endParaRPr lang="en-GB" dirty="0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173" y="1586960"/>
            <a:ext cx="7980735" cy="50861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38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86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Е2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Софтуерна Архитектура 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1.6 – 13.02.2016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40017" y="1941049"/>
            <a:ext cx="258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Имплементационен поглед</a:t>
            </a:r>
            <a:endParaRPr lang="en-GB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014" y="1710603"/>
            <a:ext cx="7959551" cy="49118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39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49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Изпълнение на проекта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646111" y="1152983"/>
            <a:ext cx="520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План на фазите</a:t>
            </a:r>
            <a:endParaRPr lang="en-GB" sz="20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516459"/>
              </p:ext>
            </p:extLst>
          </p:nvPr>
        </p:nvGraphicFramePr>
        <p:xfrm>
          <a:off x="646112" y="1801504"/>
          <a:ext cx="10323530" cy="42055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0294">
                  <a:extLst>
                    <a:ext uri="{9D8B030D-6E8A-4147-A177-3AD203B41FA5}">
                      <a16:colId xmlns:a16="http://schemas.microsoft.com/office/drawing/2014/main" xmlns="" val="1092582903"/>
                    </a:ext>
                  </a:extLst>
                </a:gridCol>
                <a:gridCol w="2400221">
                  <a:extLst>
                    <a:ext uri="{9D8B030D-6E8A-4147-A177-3AD203B41FA5}">
                      <a16:colId xmlns:a16="http://schemas.microsoft.com/office/drawing/2014/main" xmlns="" val="3260582756"/>
                    </a:ext>
                  </a:extLst>
                </a:gridCol>
                <a:gridCol w="2400221">
                  <a:extLst>
                    <a:ext uri="{9D8B030D-6E8A-4147-A177-3AD203B41FA5}">
                      <a16:colId xmlns:a16="http://schemas.microsoft.com/office/drawing/2014/main" xmlns="" val="3701042280"/>
                    </a:ext>
                  </a:extLst>
                </a:gridCol>
                <a:gridCol w="2322794">
                  <a:extLst>
                    <a:ext uri="{9D8B030D-6E8A-4147-A177-3AD203B41FA5}">
                      <a16:colId xmlns:a16="http://schemas.microsoft.com/office/drawing/2014/main" xmlns="" val="1311304081"/>
                    </a:ext>
                  </a:extLst>
                </a:gridCol>
              </a:tblGrid>
              <a:tr h="709830"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Фази</a:t>
                      </a:r>
                      <a:endParaRPr lang="en-GB" sz="1600" b="1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Итерации</a:t>
                      </a:r>
                      <a:endParaRPr lang="en-GB" sz="1600" b="1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Продължителност в седмици</a:t>
                      </a:r>
                      <a:endParaRPr lang="en-GB" sz="1600" b="1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Дата на предаване на итерация</a:t>
                      </a:r>
                      <a:endParaRPr lang="en-GB" sz="1600" b="1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3693548"/>
                  </a:ext>
                </a:extLst>
              </a:tr>
              <a:tr h="388418"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effectLst/>
                        </a:rPr>
                        <a:t>Планиране (Inception)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I1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effectLst/>
                        </a:rPr>
                        <a:t>4.12.2015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92193536"/>
                  </a:ext>
                </a:extLst>
              </a:tr>
              <a:tr h="3884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effectLst/>
                        </a:rPr>
                        <a:t>Детайлизиране(Elaboration)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effectLst/>
                        </a:rPr>
                        <a:t>10.1.2016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413134458"/>
                  </a:ext>
                </a:extLst>
              </a:tr>
              <a:tr h="38841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effectLst/>
                        </a:rPr>
                        <a:t>29.1.2016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361097674"/>
                  </a:ext>
                </a:extLst>
              </a:tr>
              <a:tr h="38841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effectLst/>
                        </a:rPr>
                        <a:t>14.2.2016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241701460"/>
                  </a:ext>
                </a:extLst>
              </a:tr>
              <a:tr h="38841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effectLst/>
                        </a:rPr>
                        <a:t>Изграждане(Construction)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effectLst/>
                        </a:rPr>
                        <a:t>27.3.2016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979527888"/>
                  </a:ext>
                </a:extLst>
              </a:tr>
              <a:tr h="38841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effectLst/>
                        </a:rPr>
                        <a:t>24.4.2016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35542689"/>
                  </a:ext>
                </a:extLst>
              </a:tr>
              <a:tr h="38841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effectLst/>
                        </a:rPr>
                        <a:t>22.5.2016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095979547"/>
                  </a:ext>
                </a:extLst>
              </a:tr>
              <a:tr h="38841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12.6.2016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157823135"/>
                  </a:ext>
                </a:extLst>
              </a:tr>
              <a:tr h="388418"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effectLst/>
                        </a:rPr>
                        <a:t>Предаване(</a:t>
                      </a:r>
                      <a:r>
                        <a:rPr lang="bg-BG" sz="1600" u="none" strike="noStrike" dirty="0" err="1">
                          <a:effectLst/>
                        </a:rPr>
                        <a:t>Transition</a:t>
                      </a:r>
                      <a:r>
                        <a:rPr lang="bg-BG" sz="1600" u="none" strike="noStrike">
                          <a:effectLst/>
                        </a:rPr>
                        <a:t>)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T1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19.6.2016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853723287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60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Е3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Модел на потребителските случаи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1.1 – 15.02.2016</a:t>
            </a:r>
            <a:endParaRPr lang="en-GB" dirty="0"/>
          </a:p>
        </p:txBody>
      </p:sp>
      <p:sp>
        <p:nvSpPr>
          <p:cNvPr id="8" name="Контейнер за съдържание 4"/>
          <p:cNvSpPr>
            <a:spLocks noGrp="1"/>
          </p:cNvSpPr>
          <p:nvPr>
            <p:ph idx="4294967295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bg-BG" sz="24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</a:t>
            </a:r>
            <a:r>
              <a:rPr lang="bg-BG" sz="24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секи един от модулите, обособени в документа „</a:t>
            </a:r>
            <a:r>
              <a:rPr lang="en-US" sz="24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ABM-E1-Software </a:t>
            </a:r>
            <a:r>
              <a:rPr lang="en-US" sz="24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Requirements </a:t>
            </a:r>
            <a:r>
              <a:rPr lang="en-US" sz="24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Specifications</a:t>
            </a:r>
            <a:r>
              <a:rPr lang="bg-BG" sz="24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“, е представен чрез една главна </a:t>
            </a:r>
            <a:r>
              <a:rPr lang="en-US" sz="24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en-US" sz="24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case” </a:t>
            </a:r>
            <a:r>
              <a:rPr lang="bg-BG" sz="24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диаграма, </a:t>
            </a:r>
            <a:r>
              <a:rPr lang="bg-BG" sz="24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която съдържа няколко диаграми представящи </a:t>
            </a:r>
            <a:r>
              <a:rPr lang="bg-BG" sz="24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начина на изпълнение на всички случаи за употреба на този модул.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40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075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о поле 4"/>
          <p:cNvSpPr txBox="1"/>
          <p:nvPr/>
        </p:nvSpPr>
        <p:spPr>
          <a:xfrm>
            <a:off x="201156" y="2633336"/>
            <a:ext cx="2473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 smtClean="0"/>
              <a:t>Модул „Управление на клиенти“</a:t>
            </a:r>
            <a:endParaRPr lang="bg-BG" sz="2400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 rotWithShape="1">
          <a:blip r:embed="rId2"/>
          <a:srcRect l="12588" t="17304" r="48706" b="14413"/>
          <a:stretch/>
        </p:blipFill>
        <p:spPr>
          <a:xfrm>
            <a:off x="3370998" y="266074"/>
            <a:ext cx="7945615" cy="639403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41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554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93832" y="573207"/>
            <a:ext cx="4826642" cy="1539349"/>
          </a:xfrm>
        </p:spPr>
        <p:txBody>
          <a:bodyPr>
            <a:normAutofit/>
          </a:bodyPr>
          <a:lstStyle/>
          <a:p>
            <a:r>
              <a:rPr lang="bg-BG" dirty="0" smtClean="0"/>
              <a:t>Извършване на транзакция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4294967295"/>
          </p:nvPr>
        </p:nvSpPr>
        <p:spPr>
          <a:xfrm>
            <a:off x="519871" y="2708829"/>
            <a:ext cx="4369440" cy="1726694"/>
          </a:xfrm>
          <a:prstGeom prst="rect">
            <a:avLst/>
          </a:prstGeom>
        </p:spPr>
        <p:txBody>
          <a:bodyPr/>
          <a:lstStyle/>
          <a:p>
            <a:r>
              <a:rPr lang="bg-BG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Актьор</a:t>
            </a:r>
            <a:r>
              <a:rPr lang="en-US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bg-BG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Employee</a:t>
            </a:r>
            <a:endParaRPr lang="bg-BG" cap="none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bg-BG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Предусловие : Служителят да бъде вписан в системата</a:t>
            </a:r>
            <a:endParaRPr lang="bg-BG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 rotWithShape="1">
          <a:blip r:embed="rId2"/>
          <a:srcRect l="10910" t="16558" r="55000" b="14785"/>
          <a:stretch/>
        </p:blipFill>
        <p:spPr>
          <a:xfrm>
            <a:off x="4889311" y="1128156"/>
            <a:ext cx="6337443" cy="517888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42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343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12684" t="16733" r="28768" b="13630"/>
          <a:stretch/>
        </p:blipFill>
        <p:spPr>
          <a:xfrm>
            <a:off x="3959322" y="1083573"/>
            <a:ext cx="7687266" cy="5345362"/>
          </a:xfrm>
          <a:prstGeom prst="rect">
            <a:avLst/>
          </a:prstGeom>
        </p:spPr>
      </p:pic>
      <p:sp>
        <p:nvSpPr>
          <p:cNvPr id="4" name="Заглавие 1"/>
          <p:cNvSpPr txBox="1">
            <a:spLocks/>
          </p:cNvSpPr>
          <p:nvPr/>
        </p:nvSpPr>
        <p:spPr>
          <a:xfrm>
            <a:off x="646112" y="313899"/>
            <a:ext cx="4826642" cy="15393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Извършване на превод</a:t>
            </a:r>
            <a:endParaRPr lang="bg-B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122829" y="1832767"/>
            <a:ext cx="38364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bg-BG" sz="2000" dirty="0" smtClean="0"/>
              <a:t>Идентификация на клиента</a:t>
            </a:r>
          </a:p>
          <a:p>
            <a:pPr marL="342900" indent="-342900">
              <a:buAutoNum type="arabicPeriod"/>
            </a:pPr>
            <a:r>
              <a:rPr lang="bg-BG" sz="2000" dirty="0" smtClean="0"/>
              <a:t>Избиране на сметка на получател </a:t>
            </a:r>
            <a:endParaRPr lang="bg-BG" sz="2000" dirty="0"/>
          </a:p>
          <a:p>
            <a:pPr marL="342900" indent="-342900">
              <a:buAutoNum type="arabicPeriod"/>
            </a:pPr>
            <a:r>
              <a:rPr lang="bg-BG" sz="2000" dirty="0" smtClean="0"/>
              <a:t>Определяне на сума</a:t>
            </a:r>
          </a:p>
          <a:p>
            <a:pPr marL="342900" indent="-342900">
              <a:buAutoNum type="arabicPeriod"/>
            </a:pPr>
            <a:r>
              <a:rPr lang="bg-BG" sz="2000" dirty="0" smtClean="0"/>
              <a:t>Потвърждение за извършване на превод</a:t>
            </a:r>
          </a:p>
          <a:p>
            <a:r>
              <a:rPr lang="bg-BG" sz="2000" dirty="0" smtClean="0"/>
              <a:t>5.   Обновяване на баланс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43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158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Е3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Дизайн модел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1.4 – 17.02.2016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91986" y="1853248"/>
            <a:ext cx="9358848" cy="4195481"/>
          </a:xfrm>
        </p:spPr>
        <p:txBody>
          <a:bodyPr>
            <a:normAutofit/>
          </a:bodyPr>
          <a:lstStyle/>
          <a:p>
            <a:pPr marL="342900" lvl="2" indent="-342900"/>
            <a:r>
              <a:rPr lang="bg-BG" sz="2400" i="1" smtClean="0"/>
              <a:t>Използвани дизайн шаблони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smtClean="0"/>
              <a:t>Singleton	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smtClean="0"/>
              <a:t>Factory	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smtClean="0"/>
              <a:t>Prototype	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smtClean="0"/>
              <a:t>Chain of responsibility	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smtClean="0"/>
              <a:t>Command	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smtClean="0"/>
              <a:t>Оbserver</a:t>
            </a:r>
          </a:p>
          <a:p>
            <a:pPr marL="457200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44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963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Е3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Дизайн модел</a:t>
            </a:r>
            <a:r>
              <a:rPr lang="en-GB" sz="2000" dirty="0" smtClean="0"/>
              <a:t> – </a:t>
            </a:r>
            <a:r>
              <a:rPr lang="bg-BG" sz="2000" dirty="0" smtClean="0"/>
              <a:t>Обектна диаграма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1.4 – 17.02.2016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79" y="1648515"/>
            <a:ext cx="11615739" cy="491082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45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48318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smtClean="0"/>
              <a:t>Артефакти</a:t>
            </a:r>
            <a:r>
              <a:rPr lang="en-GB" smtClean="0"/>
              <a:t> – </a:t>
            </a:r>
            <a:r>
              <a:rPr lang="bg-BG" smtClean="0"/>
              <a:t>Е3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Дизайн модел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1.4 – 17.02.2016</a:t>
            </a:r>
            <a:endParaRPr lang="en-GB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022639"/>
            <a:ext cx="10541854" cy="4530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46111" y="1617060"/>
            <a:ext cx="388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Опростен концептуален модел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46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3425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smtClean="0"/>
              <a:t>Артефакти</a:t>
            </a:r>
            <a:r>
              <a:rPr lang="en-GB" smtClean="0"/>
              <a:t> – </a:t>
            </a:r>
            <a:r>
              <a:rPr lang="bg-BG" smtClean="0"/>
              <a:t>Е3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Дизайн модел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1.4 – 17.02.2016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46111" y="1617060"/>
            <a:ext cx="868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Модел на отворените сървиси и обект за ползването на външни сървиси</a:t>
            </a:r>
            <a:endParaRPr lang="en-GB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785" y="2016492"/>
            <a:ext cx="8588622" cy="4728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47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486418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Е3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Дизайн модел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1.4 – 17.02.2016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46111" y="1617060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Модел инвестиции</a:t>
            </a:r>
            <a:endParaRPr lang="en-GB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87" y="1986392"/>
            <a:ext cx="10165016" cy="4719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48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55486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780" y="1986392"/>
            <a:ext cx="8091054" cy="474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Е3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Дизайн модел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1.4 – 17.02.2016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46111" y="1617060"/>
            <a:ext cx="611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Функционалности: Кандидатстване за инвестиция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49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516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Изпълнение на проекта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520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Обобщение на итерациите</a:t>
            </a:r>
            <a:endParaRPr lang="en-GB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46111" y="1622415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I1</a:t>
            </a:r>
            <a:endParaRPr lang="en-GB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195242"/>
              </p:ext>
            </p:extLst>
          </p:nvPr>
        </p:nvGraphicFramePr>
        <p:xfrm>
          <a:off x="646110" y="2119537"/>
          <a:ext cx="9617006" cy="40629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267">
                  <a:extLst>
                    <a:ext uri="{9D8B030D-6E8A-4147-A177-3AD203B41FA5}">
                      <a16:colId xmlns:a16="http://schemas.microsoft.com/office/drawing/2014/main" xmlns="" val="4205347312"/>
                    </a:ext>
                  </a:extLst>
                </a:gridCol>
                <a:gridCol w="5219279">
                  <a:extLst>
                    <a:ext uri="{9D8B030D-6E8A-4147-A177-3AD203B41FA5}">
                      <a16:colId xmlns:a16="http://schemas.microsoft.com/office/drawing/2014/main" xmlns="" val="3633123802"/>
                    </a:ext>
                  </a:extLst>
                </a:gridCol>
                <a:gridCol w="1763923">
                  <a:extLst>
                    <a:ext uri="{9D8B030D-6E8A-4147-A177-3AD203B41FA5}">
                      <a16:colId xmlns:a16="http://schemas.microsoft.com/office/drawing/2014/main" xmlns="" val="3357044776"/>
                    </a:ext>
                  </a:extLst>
                </a:gridCol>
                <a:gridCol w="2150537">
                  <a:extLst>
                    <a:ext uri="{9D8B030D-6E8A-4147-A177-3AD203B41FA5}">
                      <a16:colId xmlns:a16="http://schemas.microsoft.com/office/drawing/2014/main" xmlns="" val="1365931621"/>
                    </a:ext>
                  </a:extLst>
                </a:gridCol>
              </a:tblGrid>
              <a:tr h="580415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Артефакти: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Отговорник: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Работили още: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8729169"/>
                  </a:ext>
                </a:extLst>
              </a:tr>
              <a:tr h="58041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Детайлен план за итерация (E1)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effectLst/>
                        </a:rPr>
                        <a:t>Мартин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59870570"/>
                  </a:ext>
                </a:extLst>
              </a:tr>
              <a:tr h="58041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План за разработка на софтуерния продукт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Серджан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>
                          <a:effectLst/>
                        </a:rPr>
                        <a:t>Калоян</a:t>
                      </a:r>
                      <a:endParaRPr lang="bg-B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909983798"/>
                  </a:ext>
                </a:extLst>
              </a:tr>
              <a:tr h="58041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План за управление на качеството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Борислав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>
                          <a:effectLst/>
                        </a:rPr>
                        <a:t>Калоян</a:t>
                      </a:r>
                      <a:endParaRPr lang="bg-B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225871799"/>
                  </a:ext>
                </a:extLst>
              </a:tr>
              <a:tr h="58041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600" u="none" strike="noStrike" dirty="0">
                          <a:effectLst/>
                        </a:rPr>
                        <a:t>Списък на рисковете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Адриан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751146570"/>
                  </a:ext>
                </a:extLst>
              </a:tr>
              <a:tr h="58041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Конвенции за писане на код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Серджан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Мартин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968656154"/>
                  </a:ext>
                </a:extLst>
              </a:tr>
              <a:tr h="58041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600" u="none" strike="noStrike" dirty="0">
                          <a:effectLst/>
                        </a:rPr>
                        <a:t>Речник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Адриан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086936627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647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Е3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Главен план за тестване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1.0 – 08.01.2016</a:t>
            </a:r>
            <a:endParaRPr lang="en-GB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5131" y="1551700"/>
            <a:ext cx="9404723" cy="10356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sz="2400" dirty="0" smtClean="0"/>
              <a:t>Планирани функционалности за тестване</a:t>
            </a:r>
            <a:endParaRPr lang="en-US" sz="24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2695" y="2159394"/>
            <a:ext cx="9405703" cy="4585822"/>
          </a:xfrm>
        </p:spPr>
        <p:txBody>
          <a:bodyPr>
            <a:normAutofit lnSpcReduction="10000"/>
          </a:bodyPr>
          <a:lstStyle/>
          <a:p>
            <a:r>
              <a:rPr lang="bg-BG" b="1" dirty="0" smtClean="0"/>
              <a:t>Функционалностите, </a:t>
            </a:r>
            <a:r>
              <a:rPr lang="bg-BG" b="1" dirty="0"/>
              <a:t>които ще се тестват</a:t>
            </a:r>
            <a:endParaRPr lang="en-US" b="1" dirty="0"/>
          </a:p>
          <a:p>
            <a:pPr lvl="1"/>
            <a:r>
              <a:rPr lang="bg-BG" dirty="0"/>
              <a:t>Модул за управление на влогове, депозити и кредити</a:t>
            </a:r>
            <a:endParaRPr lang="en-US" dirty="0"/>
          </a:p>
          <a:p>
            <a:pPr lvl="1"/>
            <a:r>
              <a:rPr lang="bg-BG" dirty="0"/>
              <a:t>Модул банкомати</a:t>
            </a:r>
            <a:endParaRPr lang="en-US" dirty="0"/>
          </a:p>
          <a:p>
            <a:pPr lvl="1"/>
            <a:r>
              <a:rPr lang="bg-BG" dirty="0"/>
              <a:t>Модул управление на карти</a:t>
            </a:r>
            <a:endParaRPr lang="en-US" dirty="0"/>
          </a:p>
          <a:p>
            <a:pPr lvl="1"/>
            <a:r>
              <a:rPr lang="bg-BG" dirty="0"/>
              <a:t>Модул електронно банкиране</a:t>
            </a:r>
            <a:endParaRPr lang="en-US" dirty="0"/>
          </a:p>
          <a:p>
            <a:pPr lvl="1"/>
            <a:r>
              <a:rPr lang="bg-BG" dirty="0"/>
              <a:t>Модул </a:t>
            </a:r>
            <a:r>
              <a:rPr lang="en-US" dirty="0"/>
              <a:t>SMS</a:t>
            </a:r>
            <a:r>
              <a:rPr lang="bg-BG" dirty="0"/>
              <a:t> банкиране</a:t>
            </a:r>
            <a:endParaRPr lang="en-US" dirty="0"/>
          </a:p>
          <a:p>
            <a:pPr lvl="1"/>
            <a:r>
              <a:rPr lang="bg-BG" dirty="0"/>
              <a:t>Модул управление на инвестиции</a:t>
            </a:r>
            <a:endParaRPr lang="en-US" dirty="0"/>
          </a:p>
          <a:p>
            <a:pPr lvl="1"/>
            <a:r>
              <a:rPr lang="bg-BG" dirty="0"/>
              <a:t>Модул работа с клиенти</a:t>
            </a:r>
            <a:endParaRPr lang="en-US" dirty="0"/>
          </a:p>
          <a:p>
            <a:r>
              <a:rPr lang="bg-BG" b="1" dirty="0" smtClean="0"/>
              <a:t>Допълнителни функционалности, </a:t>
            </a:r>
            <a:r>
              <a:rPr lang="bg-BG" b="1" dirty="0"/>
              <a:t>които ще се тестват</a:t>
            </a:r>
            <a:endParaRPr lang="en-US" b="1" dirty="0"/>
          </a:p>
          <a:p>
            <a:pPr lvl="1"/>
            <a:r>
              <a:rPr lang="bg-BG" dirty="0"/>
              <a:t>Интеграция с външни системи</a:t>
            </a:r>
            <a:endParaRPr lang="en-US" dirty="0"/>
          </a:p>
          <a:p>
            <a:pPr lvl="1"/>
            <a:r>
              <a:rPr lang="bg-BG" dirty="0"/>
              <a:t>Сигурност</a:t>
            </a:r>
            <a:endParaRPr lang="en-US" dirty="0"/>
          </a:p>
          <a:p>
            <a:pPr lvl="1"/>
            <a:r>
              <a:rPr lang="bg-BG" dirty="0"/>
              <a:t>Справки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50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08968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Е3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Главен план за тестване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1.0 – 08.01.2016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5131" y="1551700"/>
            <a:ext cx="9404723" cy="10356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sz="2400" dirty="0"/>
              <a:t>Входящ и изходящ критерий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566413" y="513555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83677" y="2237922"/>
            <a:ext cx="9479837" cy="4991019"/>
          </a:xfrm>
        </p:spPr>
        <p:txBody>
          <a:bodyPr/>
          <a:lstStyle/>
          <a:p>
            <a:r>
              <a:rPr lang="bg-BG" b="1" i="1" dirty="0"/>
              <a:t>Входящ критерий на главния план за тестване</a:t>
            </a:r>
            <a:endParaRPr lang="en-US" b="1" i="1" dirty="0"/>
          </a:p>
          <a:p>
            <a:pPr lvl="1"/>
            <a:r>
              <a:rPr lang="bg-BG" dirty="0"/>
              <a:t>След като разработчиците завършат дадена функционалност от системата, тестването по нея може да започне.</a:t>
            </a:r>
            <a:endParaRPr lang="en-US" dirty="0"/>
          </a:p>
          <a:p>
            <a:r>
              <a:rPr lang="bg-BG" b="1" i="1" dirty="0"/>
              <a:t>Изходящ критерий на главния план за тестване</a:t>
            </a:r>
            <a:endParaRPr lang="en-US" b="1" i="1" dirty="0"/>
          </a:p>
          <a:p>
            <a:pPr lvl="1"/>
            <a:r>
              <a:rPr lang="bg-BG" dirty="0"/>
              <a:t>При достигане на 95% покритие на кода на всички функционалности на системата описани в </a:t>
            </a:r>
            <a:r>
              <a:rPr lang="bg-BG" dirty="0" smtClean="0"/>
              <a:t>изискванията, </a:t>
            </a:r>
            <a:r>
              <a:rPr lang="bg-BG" dirty="0"/>
              <a:t>тестването може да завърши.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51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12484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Е3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Главен план за тестване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1.0 – 08.01.2016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5131" y="1551700"/>
            <a:ext cx="9404723" cy="10356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sz="2400" dirty="0" smtClean="0"/>
              <a:t>Планирани тестове</a:t>
            </a:r>
            <a:endParaRPr lang="bg-BG" sz="24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42209" y="2277910"/>
            <a:ext cx="9432336" cy="4787734"/>
          </a:xfrm>
        </p:spPr>
        <p:txBody>
          <a:bodyPr/>
          <a:lstStyle/>
          <a:p>
            <a:pPr lvl="0"/>
            <a:r>
              <a:rPr lang="bg-BG" dirty="0"/>
              <a:t>Компонентно тестване (</a:t>
            </a:r>
            <a:r>
              <a:rPr lang="en-US" dirty="0"/>
              <a:t>Unit testing)</a:t>
            </a:r>
          </a:p>
          <a:p>
            <a:pPr lvl="0"/>
            <a:r>
              <a:rPr lang="bg-BG" dirty="0"/>
              <a:t>Функционално тестване (</a:t>
            </a:r>
            <a:r>
              <a:rPr lang="en-US" dirty="0"/>
              <a:t>Functional testing)</a:t>
            </a:r>
          </a:p>
          <a:p>
            <a:pPr lvl="0"/>
            <a:r>
              <a:rPr lang="bg-BG" dirty="0"/>
              <a:t>Тестване на потребителския интерфейс (</a:t>
            </a:r>
            <a:r>
              <a:rPr lang="en-US" dirty="0"/>
              <a:t>UI testing)</a:t>
            </a:r>
          </a:p>
          <a:p>
            <a:pPr lvl="0"/>
            <a:r>
              <a:rPr lang="bg-BG" dirty="0"/>
              <a:t>Тестване на </a:t>
            </a:r>
            <a:r>
              <a:rPr lang="bg-BG" dirty="0" err="1"/>
              <a:t>ползваемост</a:t>
            </a:r>
            <a:r>
              <a:rPr lang="bg-BG" dirty="0"/>
              <a:t> (</a:t>
            </a:r>
            <a:r>
              <a:rPr lang="en-US" dirty="0"/>
              <a:t>Usability testing)</a:t>
            </a:r>
          </a:p>
          <a:p>
            <a:pPr lvl="0"/>
            <a:r>
              <a:rPr lang="bg-BG" dirty="0"/>
              <a:t>Тестване на сигурността и контрола на достъп (</a:t>
            </a:r>
            <a:r>
              <a:rPr lang="en-US" dirty="0"/>
              <a:t>Security and Access Control testing)</a:t>
            </a:r>
          </a:p>
          <a:p>
            <a:pPr lvl="0"/>
            <a:r>
              <a:rPr lang="bg-BG" dirty="0" err="1"/>
              <a:t>Регресионно</a:t>
            </a:r>
            <a:r>
              <a:rPr lang="bg-BG" dirty="0"/>
              <a:t> тестване (</a:t>
            </a:r>
            <a:r>
              <a:rPr lang="en-US" dirty="0"/>
              <a:t>Regression testing)</a:t>
            </a:r>
          </a:p>
          <a:p>
            <a:pPr lvl="0"/>
            <a:r>
              <a:rPr lang="bg-BG" dirty="0"/>
              <a:t>Интеграционно тестване (</a:t>
            </a:r>
            <a:r>
              <a:rPr lang="en-US" dirty="0"/>
              <a:t>Integration testing)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52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02333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Е3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Главен план за тестване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1.0 – 08.01.2016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5131" y="1551700"/>
            <a:ext cx="9404723" cy="10356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sz="2400" dirty="0" smtClean="0"/>
              <a:t>Планирани тестове</a:t>
            </a:r>
            <a:endParaRPr lang="bg-BG" sz="2400" dirty="0"/>
          </a:p>
        </p:txBody>
      </p:sp>
      <p:graphicFrame>
        <p:nvGraphicFramePr>
          <p:cNvPr id="11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380015"/>
              </p:ext>
            </p:extLst>
          </p:nvPr>
        </p:nvGraphicFramePr>
        <p:xfrm>
          <a:off x="645132" y="2218098"/>
          <a:ext cx="10636435" cy="332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97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0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260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397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647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6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Категория/тип </a:t>
                      </a:r>
                      <a:r>
                        <a:rPr lang="bg-BG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на инструмента</a:t>
                      </a:r>
                      <a:endParaRPr lang="en-US" sz="16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6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Име</a:t>
                      </a:r>
                      <a:endParaRPr lang="en-US" sz="16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6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Фирма</a:t>
                      </a:r>
                      <a:endParaRPr lang="en-US" sz="16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6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Версия</a:t>
                      </a:r>
                      <a:endParaRPr lang="en-US" sz="16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47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Load </a:t>
                      </a:r>
                      <a:r>
                        <a:rPr lang="bg-BG" sz="1600" dirty="0">
                          <a:effectLst/>
                        </a:rPr>
                        <a:t>тестване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LoadUI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marL="4572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smartbear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2.9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47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600" dirty="0" smtClean="0">
                          <a:effectLst/>
                        </a:rPr>
                        <a:t>Система </a:t>
                      </a:r>
                      <a:r>
                        <a:rPr lang="bg-BG" sz="1600" dirty="0">
                          <a:effectLst/>
                        </a:rPr>
                        <a:t>за следене на </a:t>
                      </a:r>
                      <a:r>
                        <a:rPr lang="bg-BG" sz="1600" dirty="0" smtClean="0">
                          <a:effectLst/>
                        </a:rPr>
                        <a:t>проблеми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Jira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marL="4572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atlassian.com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6.1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47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600" dirty="0" smtClean="0">
                          <a:effectLst/>
                        </a:rPr>
                        <a:t>Автоматизирано </a:t>
                      </a:r>
                      <a:r>
                        <a:rPr lang="bg-BG" sz="1600" dirty="0">
                          <a:effectLst/>
                        </a:rPr>
                        <a:t>функционално тестване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Selenium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marL="4572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seleniumhq.org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600" dirty="0" smtClean="0">
                          <a:effectLst/>
                        </a:rPr>
                        <a:t>2.35.0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647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Функционално тестване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SoapUI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Smart Bear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3.0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53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17430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Е3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Тестов модел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1.1 – 15.02.2016</a:t>
            </a:r>
            <a:endParaRPr lang="en-GB" dirty="0"/>
          </a:p>
        </p:txBody>
      </p:sp>
      <p:sp>
        <p:nvSpPr>
          <p:cNvPr id="8" name="Текстово поле 7"/>
          <p:cNvSpPr txBox="1"/>
          <p:nvPr/>
        </p:nvSpPr>
        <p:spPr>
          <a:xfrm>
            <a:off x="646112" y="2449285"/>
            <a:ext cx="7703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Видове тестове</a:t>
            </a:r>
            <a:r>
              <a:rPr lang="en-US" dirty="0"/>
              <a:t>: </a:t>
            </a:r>
            <a:r>
              <a:rPr lang="bg-BG" dirty="0" err="1"/>
              <a:t>Регресионни</a:t>
            </a:r>
            <a:r>
              <a:rPr lang="bg-BG" dirty="0"/>
              <a:t>, Интеграционни, Компонентни, Графични, Тестове за </a:t>
            </a:r>
            <a:r>
              <a:rPr lang="bg-BG" dirty="0" err="1"/>
              <a:t>ползваемост</a:t>
            </a:r>
            <a:r>
              <a:rPr lang="bg-BG" dirty="0"/>
              <a:t> и Функционални тестове</a:t>
            </a:r>
            <a:r>
              <a:rPr lang="bg-BG" dirty="0" smtClean="0"/>
              <a:t>.</a:t>
            </a:r>
            <a:endParaRPr lang="en-US" dirty="0" smtClean="0"/>
          </a:p>
          <a:p>
            <a:r>
              <a:rPr lang="bg-BG" dirty="0" smtClean="0"/>
              <a:t> </a:t>
            </a:r>
            <a:endParaRPr lang="en-US" dirty="0"/>
          </a:p>
          <a:p>
            <a:r>
              <a:rPr lang="bg-BG" dirty="0"/>
              <a:t>Брой тестови случаи</a:t>
            </a:r>
            <a:r>
              <a:rPr lang="en-US" dirty="0"/>
              <a:t>: 50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54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19051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Е3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Тестов модел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1.1 – 15.02.2016</a:t>
            </a:r>
            <a:endParaRPr lang="en-GB" dirty="0"/>
          </a:p>
        </p:txBody>
      </p:sp>
      <p:graphicFrame>
        <p:nvGraphicFramePr>
          <p:cNvPr id="9" name="Контейнер за съдържани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748668"/>
              </p:ext>
            </p:extLst>
          </p:nvPr>
        </p:nvGraphicFramePr>
        <p:xfrm>
          <a:off x="772887" y="1872343"/>
          <a:ext cx="9653580" cy="46881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5177"/>
                <a:gridCol w="2000072"/>
                <a:gridCol w="2340813"/>
                <a:gridCol w="2268227"/>
                <a:gridCol w="1821639"/>
                <a:gridCol w="827652"/>
              </a:tblGrid>
              <a:tr h="56367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0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000" dirty="0" smtClean="0">
                          <a:effectLst/>
                        </a:rPr>
                        <a:t>№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effectLst/>
                        </a:rPr>
                        <a:t>Характеристика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effectLst/>
                        </a:rPr>
                        <a:t>Предварителни </a:t>
                      </a:r>
                      <a:r>
                        <a:rPr lang="bg-BG" sz="1200" dirty="0">
                          <a:effectLst/>
                        </a:rPr>
                        <a:t>изисквания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effectLst/>
                        </a:rPr>
                        <a:t>Очакван </a:t>
                      </a:r>
                      <a:r>
                        <a:rPr lang="bg-BG" sz="1200" dirty="0">
                          <a:effectLst/>
                        </a:rPr>
                        <a:t>резултат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effectLst/>
                        </a:rPr>
                        <a:t>Стъпки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effectLst/>
                        </a:rPr>
                        <a:t>Статус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2448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0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2000" dirty="0" smtClean="0">
                        <a:effectLst/>
                      </a:endParaRPr>
                    </a:p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effectLst/>
                        </a:rPr>
                        <a:t>Правене </a:t>
                      </a:r>
                      <a:r>
                        <a:rPr lang="bg-BG" sz="1200" dirty="0">
                          <a:effectLst/>
                        </a:rPr>
                        <a:t>на вноска по кредит 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bg-BG" sz="1200" dirty="0">
                          <a:effectLst/>
                        </a:rPr>
                        <a:t>на каса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r>
                        <a:rPr lang="bg-BG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effectLst/>
                        </a:rPr>
                        <a:t>Съществува </a:t>
                      </a:r>
                      <a:r>
                        <a:rPr lang="bg-BG" sz="1200" dirty="0">
                          <a:effectLst/>
                        </a:rPr>
                        <a:t>наличен кредит. Служителят е влязъл в системата със своя профил. След получаване на нужната сума той маркира бутон </a:t>
                      </a:r>
                      <a:r>
                        <a:rPr lang="en-US" sz="1200" dirty="0">
                          <a:effectLst/>
                        </a:rPr>
                        <a:t>“</a:t>
                      </a:r>
                      <a:r>
                        <a:rPr lang="bg-BG" sz="1200" dirty="0">
                          <a:effectLst/>
                        </a:rPr>
                        <a:t>плащане на вноски</a:t>
                      </a:r>
                      <a:r>
                        <a:rPr lang="en-US" sz="1200" dirty="0">
                          <a:effectLst/>
                        </a:rPr>
                        <a:t>”</a:t>
                      </a:r>
                      <a:r>
                        <a:rPr lang="bg-BG" sz="1200" dirty="0">
                          <a:effectLst/>
                        </a:rPr>
                        <a:t> от менюто </a:t>
                      </a:r>
                      <a:r>
                        <a:rPr lang="en-US" sz="1200" dirty="0">
                          <a:effectLst/>
                        </a:rPr>
                        <a:t>“</a:t>
                      </a:r>
                      <a:r>
                        <a:rPr lang="bg-BG" sz="1200" dirty="0">
                          <a:effectLst/>
                        </a:rPr>
                        <a:t>Кредити</a:t>
                      </a:r>
                      <a:r>
                        <a:rPr lang="en-US" sz="1200" dirty="0">
                          <a:effectLst/>
                        </a:rPr>
                        <a:t>” </a:t>
                      </a:r>
                      <a:r>
                        <a:rPr lang="bg-BG" sz="1200" dirty="0">
                          <a:effectLst/>
                        </a:rPr>
                        <a:t>след което въвежда лични данни на клиента и код за кредита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На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база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на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въведените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данни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се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създава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нов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запис</a:t>
                      </a:r>
                      <a:r>
                        <a:rPr lang="en-US" sz="1200" dirty="0">
                          <a:effectLst/>
                        </a:rPr>
                        <a:t> в БД в </a:t>
                      </a:r>
                      <a:r>
                        <a:rPr lang="en-US" sz="1200" dirty="0" err="1">
                          <a:effectLst/>
                        </a:rPr>
                        <a:t>таблица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транзакции</a:t>
                      </a:r>
                      <a:r>
                        <a:rPr lang="en-US" sz="1200" dirty="0">
                          <a:effectLst/>
                        </a:rPr>
                        <a:t> и </a:t>
                      </a:r>
                      <a:r>
                        <a:rPr lang="en-US" sz="1200" dirty="0" err="1">
                          <a:effectLst/>
                        </a:rPr>
                        <a:t>се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отбелязва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че</a:t>
                      </a:r>
                      <a:r>
                        <a:rPr lang="en-US" sz="1200" dirty="0">
                          <a:effectLst/>
                        </a:rPr>
                        <a:t> е </a:t>
                      </a:r>
                      <a:r>
                        <a:rPr lang="en-US" sz="1200" dirty="0" err="1">
                          <a:effectLst/>
                        </a:rPr>
                        <a:t>платена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месечната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вноска</a:t>
                      </a:r>
                      <a:r>
                        <a:rPr lang="en-US" sz="1200" dirty="0">
                          <a:effectLst/>
                        </a:rPr>
                        <a:t>. </a:t>
                      </a:r>
                      <a:r>
                        <a:rPr lang="en-US" sz="1200" dirty="0" err="1">
                          <a:effectLst/>
                        </a:rPr>
                        <a:t>След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което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се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прави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изчисление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на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оставащата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сума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ако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има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такава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статуса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на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кредита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не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се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променя</a:t>
                      </a:r>
                      <a:r>
                        <a:rPr lang="en-US" sz="1200" dirty="0">
                          <a:effectLst/>
                        </a:rPr>
                        <a:t>. </a:t>
                      </a:r>
                      <a:r>
                        <a:rPr lang="en-US" sz="1200" dirty="0" err="1">
                          <a:effectLst/>
                        </a:rPr>
                        <a:t>Ако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няма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той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се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маркира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като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неактивен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създава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се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поле</a:t>
                      </a:r>
                      <a:r>
                        <a:rPr lang="en-US" sz="1200" dirty="0">
                          <a:effectLst/>
                        </a:rPr>
                        <a:t> в </a:t>
                      </a:r>
                      <a:r>
                        <a:rPr lang="en-US" sz="1200" dirty="0" err="1">
                          <a:effectLst/>
                        </a:rPr>
                        <a:t>таблица</a:t>
                      </a:r>
                      <a:r>
                        <a:rPr lang="en-US" sz="1200" dirty="0">
                          <a:effectLst/>
                        </a:rPr>
                        <a:t> “Contract details” </a:t>
                      </a:r>
                      <a:r>
                        <a:rPr lang="en-US" sz="1200" dirty="0" err="1">
                          <a:effectLst/>
                        </a:rPr>
                        <a:t>на</a:t>
                      </a:r>
                      <a:r>
                        <a:rPr lang="en-US" sz="1200" dirty="0">
                          <a:effectLst/>
                        </a:rPr>
                        <a:t> БД </a:t>
                      </a:r>
                      <a:r>
                        <a:rPr lang="en-US" sz="1200" dirty="0" err="1">
                          <a:effectLst/>
                        </a:rPr>
                        <a:t>като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изплатен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i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effectLst/>
                        </a:rPr>
                        <a:t>1</a:t>
                      </a:r>
                      <a:r>
                        <a:rPr lang="bg-BG" sz="1200" dirty="0">
                          <a:effectLst/>
                        </a:rPr>
                        <a:t>. Влизане в системата.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</a:rPr>
                        <a:t>2. Избиране на бутон </a:t>
                      </a:r>
                      <a:r>
                        <a:rPr lang="en-US" sz="1200" dirty="0">
                          <a:effectLst/>
                        </a:rPr>
                        <a:t>“</a:t>
                      </a:r>
                      <a:r>
                        <a:rPr lang="bg-BG" sz="1200" dirty="0">
                          <a:effectLst/>
                        </a:rPr>
                        <a:t>плащане на кредит</a:t>
                      </a:r>
                      <a:r>
                        <a:rPr lang="en-US" sz="1200" dirty="0">
                          <a:effectLst/>
                        </a:rPr>
                        <a:t>”</a:t>
                      </a:r>
                      <a:r>
                        <a:rPr lang="bg-BG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</a:rPr>
                        <a:t>3. Попълване на полета.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</a:rPr>
                        <a:t>4. Маркиране бутон </a:t>
                      </a:r>
                      <a:r>
                        <a:rPr lang="en-US" sz="1200" dirty="0">
                          <a:effectLst/>
                        </a:rPr>
                        <a:t>“</a:t>
                      </a:r>
                      <a:r>
                        <a:rPr lang="bg-BG" sz="1200" dirty="0">
                          <a:effectLst/>
                        </a:rPr>
                        <a:t>плати</a:t>
                      </a:r>
                      <a:r>
                        <a:rPr lang="en-US" sz="1200" dirty="0">
                          <a:effectLst/>
                        </a:rPr>
                        <a:t>”</a:t>
                      </a:r>
                      <a:r>
                        <a:rPr lang="bg-BG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55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34172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Е3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Тестов модел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1.1 – 15.02.2016</a:t>
            </a:r>
            <a:endParaRPr lang="en-GB" dirty="0"/>
          </a:p>
        </p:txBody>
      </p:sp>
      <p:sp>
        <p:nvSpPr>
          <p:cNvPr id="8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914399" y="2769833"/>
            <a:ext cx="9236203" cy="3539527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Контейнер за съдържание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730872"/>
              </p:ext>
            </p:extLst>
          </p:nvPr>
        </p:nvGraphicFramePr>
        <p:xfrm>
          <a:off x="683568" y="1948544"/>
          <a:ext cx="9819103" cy="4720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953"/>
                <a:gridCol w="2034366"/>
                <a:gridCol w="2380949"/>
                <a:gridCol w="2307119"/>
                <a:gridCol w="1852873"/>
                <a:gridCol w="841843"/>
              </a:tblGrid>
              <a:tr h="44960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0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000" dirty="0" smtClean="0">
                          <a:effectLst/>
                        </a:rPr>
                        <a:t>№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effectLst/>
                        </a:rPr>
                        <a:t>Характеристика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effectLst/>
                        </a:rPr>
                        <a:t>Предварителни </a:t>
                      </a:r>
                      <a:r>
                        <a:rPr lang="bg-BG" sz="1200" dirty="0">
                          <a:effectLst/>
                        </a:rPr>
                        <a:t>изисквания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effectLst/>
                        </a:rPr>
                        <a:t>Очакван </a:t>
                      </a:r>
                      <a:r>
                        <a:rPr lang="bg-BG" sz="1200" dirty="0">
                          <a:effectLst/>
                        </a:rPr>
                        <a:t>резултат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effectLst/>
                        </a:rPr>
                        <a:t>Стъпки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effectLst/>
                        </a:rPr>
                        <a:t>Статус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7121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0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Извличане на информация за даден кредит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bg-B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клиент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bg-B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Клиентът трябва да </a:t>
                      </a:r>
                      <a:r>
                        <a:rPr lang="bg-BG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вл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bg-B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bg-B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своя електронен профил на сайта и да маркира бутона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bg-B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активни кредити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bg-B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менюто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bg-B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кредити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bg-B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След маркиране на съответните бутони се извежда списък с активни кредити, с кратка информация за оставаща сума, бр. вноски и начислена лихва. За подробна информация може да се щракне върху всеки един по отделно, което отваря нов прозорец.</a:t>
                      </a:r>
                      <a:endParaRPr lang="en-US" sz="1200" i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r>
                        <a:rPr lang="bg-B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Влизане в система с клиентски профил.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bg-B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2.Маркиране на бутон.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bg-B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Извършване на сортиране и търсене.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bg-B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Извеждане на информация.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bg-B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Затваряне на интерфейс.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56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13630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Анализ на проблемите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46111" y="1853248"/>
            <a:ext cx="102300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bg-BG" sz="2800" dirty="0" smtClean="0"/>
              <a:t>Непознаване на предметна област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2800" dirty="0" smtClean="0"/>
              <a:t>Трудности при комуникацията на взетите решения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2800" dirty="0" smtClean="0"/>
              <a:t>Спазването на срокове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2800" dirty="0" smtClean="0"/>
              <a:t>Познаване на природата на документите и дизайните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2800" dirty="0" smtClean="0"/>
              <a:t>Управление на обема работа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2800" dirty="0" smtClean="0"/>
              <a:t>Опит във взимането на важни решения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2800" dirty="0" smtClean="0"/>
              <a:t>Ограничени знания относно пълните възможности на инструментите, архитектурните принципи и възможности на програмните среди</a:t>
            </a:r>
            <a:endParaRPr lang="en-GB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57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40153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Изводи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686994"/>
            <a:ext cx="1023002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bg-BG" sz="2800" dirty="0"/>
              <a:t> </a:t>
            </a:r>
            <a:r>
              <a:rPr lang="bg-BG" sz="2800" dirty="0" smtClean="0"/>
              <a:t>„Готови по-навреме“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2800" dirty="0"/>
              <a:t> </a:t>
            </a:r>
            <a:r>
              <a:rPr lang="bg-BG" sz="2800" dirty="0" smtClean="0"/>
              <a:t>Важно е да познаваме всички документи, не само тези, за които сме пряко отговорни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2800" dirty="0" smtClean="0"/>
              <a:t>Трябва да се работи по ясно определени процедури – стилизиране, форматиране, версиониране ...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2800" dirty="0" smtClean="0"/>
              <a:t>Винаги да се предвижда време за подготовка (преди създаването на документа) и проверка (на свои и чужди след приключване на работа по документ)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2800" dirty="0" smtClean="0"/>
              <a:t>Да се отделя време за изучаването и осмислянето на съществуващи решения на специалисти в областта</a:t>
            </a:r>
          </a:p>
          <a:p>
            <a:pPr marL="342900" indent="-342900">
              <a:buFont typeface="+mj-lt"/>
              <a:buAutoNum type="arabicPeriod"/>
            </a:pPr>
            <a:endParaRPr lang="bg-BG" sz="2800" dirty="0" smtClean="0"/>
          </a:p>
          <a:p>
            <a:pPr marL="342900" indent="-342900">
              <a:buFont typeface="+mj-lt"/>
              <a:buAutoNum type="arabicPeriod"/>
            </a:pPr>
            <a:endParaRPr lang="bg-BG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58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15643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Вътрешно оценяване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288473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Мартин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026582"/>
              </p:ext>
            </p:extLst>
          </p:nvPr>
        </p:nvGraphicFramePr>
        <p:xfrm>
          <a:off x="646111" y="1911927"/>
          <a:ext cx="10560128" cy="4433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0032">
                  <a:extLst>
                    <a:ext uri="{9D8B030D-6E8A-4147-A177-3AD203B41FA5}">
                      <a16:colId xmlns:a16="http://schemas.microsoft.com/office/drawing/2014/main" xmlns="" val="714430647"/>
                    </a:ext>
                  </a:extLst>
                </a:gridCol>
                <a:gridCol w="2640032">
                  <a:extLst>
                    <a:ext uri="{9D8B030D-6E8A-4147-A177-3AD203B41FA5}">
                      <a16:colId xmlns:a16="http://schemas.microsoft.com/office/drawing/2014/main" xmlns="" val="1538267354"/>
                    </a:ext>
                  </a:extLst>
                </a:gridCol>
                <a:gridCol w="2640032">
                  <a:extLst>
                    <a:ext uri="{9D8B030D-6E8A-4147-A177-3AD203B41FA5}">
                      <a16:colId xmlns:a16="http://schemas.microsoft.com/office/drawing/2014/main" xmlns="" val="389018777"/>
                    </a:ext>
                  </a:extLst>
                </a:gridCol>
                <a:gridCol w="2640032">
                  <a:extLst>
                    <a:ext uri="{9D8B030D-6E8A-4147-A177-3AD203B41FA5}">
                      <a16:colId xmlns:a16="http://schemas.microsoft.com/office/drawing/2014/main" xmlns="" val="3513066862"/>
                    </a:ext>
                  </a:extLst>
                </a:gridCol>
              </a:tblGrid>
              <a:tr h="839452"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Качество на работа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Производителност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Полезно действие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68601556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effectLst/>
                        </a:rPr>
                        <a:t>Борислав</a:t>
                      </a:r>
                      <a:endParaRPr lang="bg-B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9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5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8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21512344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>
                          <a:effectLst/>
                        </a:rPr>
                        <a:t>Серджан</a:t>
                      </a:r>
                      <a:endParaRPr lang="bg-B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8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8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516859081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>
                          <a:effectLst/>
                        </a:rPr>
                        <a:t>Калоян</a:t>
                      </a:r>
                      <a:endParaRPr lang="bg-B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5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10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21664664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>
                          <a:effectLst/>
                        </a:rPr>
                        <a:t>Адриан</a:t>
                      </a:r>
                      <a:endParaRPr lang="bg-B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8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6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7464516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95855" y="1288473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*Оценките са от: 1 - 10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59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953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Изпълнение на проекта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520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Обобщение на итерациите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46111" y="1622415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Е</a:t>
            </a:r>
            <a:r>
              <a:rPr lang="en-US" sz="2400" dirty="0" smtClean="0"/>
              <a:t>1</a:t>
            </a:r>
            <a:endParaRPr lang="en-GB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219128"/>
              </p:ext>
            </p:extLst>
          </p:nvPr>
        </p:nvGraphicFramePr>
        <p:xfrm>
          <a:off x="646110" y="2119535"/>
          <a:ext cx="9617005" cy="40492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247">
                  <a:extLst>
                    <a:ext uri="{9D8B030D-6E8A-4147-A177-3AD203B41FA5}">
                      <a16:colId xmlns:a16="http://schemas.microsoft.com/office/drawing/2014/main" xmlns="" val="2990530218"/>
                    </a:ext>
                  </a:extLst>
                </a:gridCol>
                <a:gridCol w="5143318">
                  <a:extLst>
                    <a:ext uri="{9D8B030D-6E8A-4147-A177-3AD203B41FA5}">
                      <a16:colId xmlns:a16="http://schemas.microsoft.com/office/drawing/2014/main" xmlns="" val="3346063533"/>
                    </a:ext>
                  </a:extLst>
                </a:gridCol>
                <a:gridCol w="1959890">
                  <a:extLst>
                    <a:ext uri="{9D8B030D-6E8A-4147-A177-3AD203B41FA5}">
                      <a16:colId xmlns:a16="http://schemas.microsoft.com/office/drawing/2014/main" xmlns="" val="3529100412"/>
                    </a:ext>
                  </a:extLst>
                </a:gridCol>
                <a:gridCol w="2052550">
                  <a:extLst>
                    <a:ext uri="{9D8B030D-6E8A-4147-A177-3AD203B41FA5}">
                      <a16:colId xmlns:a16="http://schemas.microsoft.com/office/drawing/2014/main" xmlns="" val="1839916917"/>
                    </a:ext>
                  </a:extLst>
                </a:gridCol>
              </a:tblGrid>
              <a:tr h="596616">
                <a:tc>
                  <a:txBody>
                    <a:bodyPr/>
                    <a:lstStyle/>
                    <a:p>
                      <a:pPr algn="l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Артефакти: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Отговорник: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Работили още: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3620683"/>
                  </a:ext>
                </a:extLst>
              </a:tr>
              <a:tr h="8631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Детайлен план за итерация (E2)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Мартин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472980578"/>
                  </a:ext>
                </a:extLst>
              </a:tr>
              <a:tr h="8631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600" u="none" strike="noStrike" dirty="0">
                          <a:effectLst/>
                        </a:rPr>
                        <a:t>Спецификация на допълнителните изисквания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Калоян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Мартин, Серджан, Борислав, Адриан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43799926"/>
                  </a:ext>
                </a:extLst>
              </a:tr>
              <a:tr h="8631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600" u="none" strike="noStrike" dirty="0">
                          <a:effectLst/>
                        </a:rPr>
                        <a:t>Инфраструктурен модел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Мартин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Серджан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74406152"/>
                  </a:ext>
                </a:extLst>
              </a:tr>
              <a:tr h="8631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600" u="none" strike="noStrike" dirty="0">
                          <a:effectLst/>
                        </a:rPr>
                        <a:t>Визия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>
                          <a:effectLst/>
                        </a:rPr>
                        <a:t>Адриан</a:t>
                      </a:r>
                      <a:endParaRPr lang="bg-B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Борислав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24025060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63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Вътрешно оценяване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288473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Борислав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044865"/>
              </p:ext>
            </p:extLst>
          </p:nvPr>
        </p:nvGraphicFramePr>
        <p:xfrm>
          <a:off x="646111" y="1911927"/>
          <a:ext cx="10560128" cy="4433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0032">
                  <a:extLst>
                    <a:ext uri="{9D8B030D-6E8A-4147-A177-3AD203B41FA5}">
                      <a16:colId xmlns:a16="http://schemas.microsoft.com/office/drawing/2014/main" xmlns="" val="714430647"/>
                    </a:ext>
                  </a:extLst>
                </a:gridCol>
                <a:gridCol w="2640032">
                  <a:extLst>
                    <a:ext uri="{9D8B030D-6E8A-4147-A177-3AD203B41FA5}">
                      <a16:colId xmlns:a16="http://schemas.microsoft.com/office/drawing/2014/main" xmlns="" val="1538267354"/>
                    </a:ext>
                  </a:extLst>
                </a:gridCol>
                <a:gridCol w="2640032">
                  <a:extLst>
                    <a:ext uri="{9D8B030D-6E8A-4147-A177-3AD203B41FA5}">
                      <a16:colId xmlns:a16="http://schemas.microsoft.com/office/drawing/2014/main" xmlns="" val="389018777"/>
                    </a:ext>
                  </a:extLst>
                </a:gridCol>
                <a:gridCol w="2640032">
                  <a:extLst>
                    <a:ext uri="{9D8B030D-6E8A-4147-A177-3AD203B41FA5}">
                      <a16:colId xmlns:a16="http://schemas.microsoft.com/office/drawing/2014/main" xmlns="" val="3513066862"/>
                    </a:ext>
                  </a:extLst>
                </a:gridCol>
              </a:tblGrid>
              <a:tr h="839452"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Качество на работа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Производителност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Полезно действие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68601556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 smtClean="0">
                          <a:effectLst/>
                        </a:rPr>
                        <a:t>Мартин</a:t>
                      </a:r>
                      <a:endParaRPr lang="bg-B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21512344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>
                          <a:effectLst/>
                        </a:rPr>
                        <a:t>Серджан</a:t>
                      </a:r>
                      <a:endParaRPr lang="bg-B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516859081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effectLst/>
                        </a:rPr>
                        <a:t>Калоян</a:t>
                      </a:r>
                      <a:endParaRPr lang="bg-B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21664664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effectLst/>
                        </a:rPr>
                        <a:t>Адриан</a:t>
                      </a:r>
                      <a:endParaRPr lang="bg-B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7464516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95855" y="1288473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*Оценките са от: 1 - 10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60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49615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Вътрешно оценяване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288473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Серджан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083909"/>
              </p:ext>
            </p:extLst>
          </p:nvPr>
        </p:nvGraphicFramePr>
        <p:xfrm>
          <a:off x="646111" y="1911927"/>
          <a:ext cx="10560128" cy="4433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0032">
                  <a:extLst>
                    <a:ext uri="{9D8B030D-6E8A-4147-A177-3AD203B41FA5}">
                      <a16:colId xmlns:a16="http://schemas.microsoft.com/office/drawing/2014/main" xmlns="" val="714430647"/>
                    </a:ext>
                  </a:extLst>
                </a:gridCol>
                <a:gridCol w="2640032">
                  <a:extLst>
                    <a:ext uri="{9D8B030D-6E8A-4147-A177-3AD203B41FA5}">
                      <a16:colId xmlns:a16="http://schemas.microsoft.com/office/drawing/2014/main" xmlns="" val="1538267354"/>
                    </a:ext>
                  </a:extLst>
                </a:gridCol>
                <a:gridCol w="2640032">
                  <a:extLst>
                    <a:ext uri="{9D8B030D-6E8A-4147-A177-3AD203B41FA5}">
                      <a16:colId xmlns:a16="http://schemas.microsoft.com/office/drawing/2014/main" xmlns="" val="389018777"/>
                    </a:ext>
                  </a:extLst>
                </a:gridCol>
                <a:gridCol w="2640032">
                  <a:extLst>
                    <a:ext uri="{9D8B030D-6E8A-4147-A177-3AD203B41FA5}">
                      <a16:colId xmlns:a16="http://schemas.microsoft.com/office/drawing/2014/main" xmlns="" val="3513066862"/>
                    </a:ext>
                  </a:extLst>
                </a:gridCol>
              </a:tblGrid>
              <a:tr h="839452"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Качество на работа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Производителност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Полезно действие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68601556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 smtClean="0">
                          <a:effectLst/>
                        </a:rPr>
                        <a:t>Мартин</a:t>
                      </a:r>
                      <a:endParaRPr lang="bg-B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21512344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 smtClean="0">
                          <a:effectLst/>
                        </a:rPr>
                        <a:t>Борислав</a:t>
                      </a:r>
                      <a:endParaRPr lang="bg-B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516859081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>
                          <a:effectLst/>
                        </a:rPr>
                        <a:t>Калоян</a:t>
                      </a:r>
                      <a:endParaRPr lang="bg-B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21664664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>
                          <a:effectLst/>
                        </a:rPr>
                        <a:t>Адриан</a:t>
                      </a:r>
                      <a:endParaRPr lang="bg-B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7464516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95855" y="1288473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*Оценките са от: 1 - 10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61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53120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Вътрешно оценяване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288473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Калоян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825148"/>
              </p:ext>
            </p:extLst>
          </p:nvPr>
        </p:nvGraphicFramePr>
        <p:xfrm>
          <a:off x="646111" y="1911927"/>
          <a:ext cx="10560128" cy="4433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0032">
                  <a:extLst>
                    <a:ext uri="{9D8B030D-6E8A-4147-A177-3AD203B41FA5}">
                      <a16:colId xmlns:a16="http://schemas.microsoft.com/office/drawing/2014/main" xmlns="" val="714430647"/>
                    </a:ext>
                  </a:extLst>
                </a:gridCol>
                <a:gridCol w="2640032">
                  <a:extLst>
                    <a:ext uri="{9D8B030D-6E8A-4147-A177-3AD203B41FA5}">
                      <a16:colId xmlns:a16="http://schemas.microsoft.com/office/drawing/2014/main" xmlns="" val="1538267354"/>
                    </a:ext>
                  </a:extLst>
                </a:gridCol>
                <a:gridCol w="2640032">
                  <a:extLst>
                    <a:ext uri="{9D8B030D-6E8A-4147-A177-3AD203B41FA5}">
                      <a16:colId xmlns:a16="http://schemas.microsoft.com/office/drawing/2014/main" xmlns="" val="389018777"/>
                    </a:ext>
                  </a:extLst>
                </a:gridCol>
                <a:gridCol w="2640032">
                  <a:extLst>
                    <a:ext uri="{9D8B030D-6E8A-4147-A177-3AD203B41FA5}">
                      <a16:colId xmlns:a16="http://schemas.microsoft.com/office/drawing/2014/main" xmlns="" val="3513066862"/>
                    </a:ext>
                  </a:extLst>
                </a:gridCol>
              </a:tblGrid>
              <a:tr h="839452"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Качество на работа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Производителност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Полезно действие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68601556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 smtClean="0">
                          <a:effectLst/>
                        </a:rPr>
                        <a:t>Мартин</a:t>
                      </a:r>
                      <a:endParaRPr lang="bg-B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21512344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 smtClean="0">
                          <a:effectLst/>
                        </a:rPr>
                        <a:t>Борислав</a:t>
                      </a:r>
                      <a:endParaRPr lang="bg-B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516859081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Серджан</a:t>
                      </a:r>
                      <a:endParaRPr lang="bg-B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21664664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effectLst/>
                        </a:rPr>
                        <a:t>Адриан</a:t>
                      </a:r>
                      <a:endParaRPr lang="bg-B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7464516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95855" y="1288473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*Оценките са от: 1 - 10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62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77844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Вътрешно оценяване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288473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Адриан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708670"/>
              </p:ext>
            </p:extLst>
          </p:nvPr>
        </p:nvGraphicFramePr>
        <p:xfrm>
          <a:off x="646111" y="1911927"/>
          <a:ext cx="10560128" cy="4433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0032">
                  <a:extLst>
                    <a:ext uri="{9D8B030D-6E8A-4147-A177-3AD203B41FA5}">
                      <a16:colId xmlns:a16="http://schemas.microsoft.com/office/drawing/2014/main" xmlns="" val="714430647"/>
                    </a:ext>
                  </a:extLst>
                </a:gridCol>
                <a:gridCol w="2640032">
                  <a:extLst>
                    <a:ext uri="{9D8B030D-6E8A-4147-A177-3AD203B41FA5}">
                      <a16:colId xmlns:a16="http://schemas.microsoft.com/office/drawing/2014/main" xmlns="" val="1538267354"/>
                    </a:ext>
                  </a:extLst>
                </a:gridCol>
                <a:gridCol w="2640032">
                  <a:extLst>
                    <a:ext uri="{9D8B030D-6E8A-4147-A177-3AD203B41FA5}">
                      <a16:colId xmlns:a16="http://schemas.microsoft.com/office/drawing/2014/main" xmlns="" val="389018777"/>
                    </a:ext>
                  </a:extLst>
                </a:gridCol>
                <a:gridCol w="2640032">
                  <a:extLst>
                    <a:ext uri="{9D8B030D-6E8A-4147-A177-3AD203B41FA5}">
                      <a16:colId xmlns:a16="http://schemas.microsoft.com/office/drawing/2014/main" xmlns="" val="3513066862"/>
                    </a:ext>
                  </a:extLst>
                </a:gridCol>
              </a:tblGrid>
              <a:tr h="839452"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Качество на работа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Производителност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Полезно действие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68601556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 smtClean="0">
                          <a:effectLst/>
                        </a:rPr>
                        <a:t>Мартин</a:t>
                      </a:r>
                      <a:endParaRPr lang="bg-B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21512344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 smtClean="0">
                          <a:effectLst/>
                        </a:rPr>
                        <a:t>Борислав</a:t>
                      </a:r>
                      <a:endParaRPr lang="bg-B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516859081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Серджан</a:t>
                      </a:r>
                      <a:endParaRPr lang="bg-B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21664664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 smtClean="0">
                          <a:effectLst/>
                        </a:rPr>
                        <a:t>Калоян</a:t>
                      </a:r>
                      <a:endParaRPr lang="bg-B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7464516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95855" y="1288473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*Оценките са от: 1 - 10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63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52914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5202" y="2835700"/>
            <a:ext cx="9404723" cy="1400530"/>
          </a:xfrm>
        </p:spPr>
        <p:txBody>
          <a:bodyPr/>
          <a:lstStyle/>
          <a:p>
            <a:pPr algn="ctr"/>
            <a:r>
              <a:rPr lang="bg-BG" dirty="0" smtClean="0"/>
              <a:t>БЛАГОДАРИМ ЗА </a:t>
            </a:r>
            <a:r>
              <a:rPr lang="bg-BG" dirty="0" smtClean="0"/>
              <a:t>ВНИМАНИЕТО</a:t>
            </a:r>
            <a:r>
              <a:rPr lang="bg-BG" dirty="0"/>
              <a:t/>
            </a:r>
            <a:br>
              <a:rPr lang="bg-BG" dirty="0"/>
            </a:br>
            <a:r>
              <a:rPr lang="bg-BG" sz="1800" dirty="0" smtClean="0"/>
              <a:t/>
            </a:r>
            <a:br>
              <a:rPr lang="bg-BG" sz="1800" dirty="0" smtClean="0"/>
            </a:br>
            <a:r>
              <a:rPr lang="en-US" sz="1800" i="1" dirty="0" smtClean="0"/>
              <a:t>#</a:t>
            </a:r>
            <a:r>
              <a:rPr lang="bg-BG" sz="1800" i="1" dirty="0" smtClean="0"/>
              <a:t>аплодисменти</a:t>
            </a:r>
            <a:endParaRPr lang="en-GB" sz="18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smtClean="0"/>
              <a:t>EOF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91908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Изпълнение на проекта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520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Обобщение на итерациите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46111" y="1622415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 smtClean="0"/>
              <a:t>Е</a:t>
            </a:r>
            <a:r>
              <a:rPr lang="bg-BG" sz="2400" dirty="0"/>
              <a:t>2</a:t>
            </a:r>
            <a:endParaRPr lang="en-GB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701205"/>
              </p:ext>
            </p:extLst>
          </p:nvPr>
        </p:nvGraphicFramePr>
        <p:xfrm>
          <a:off x="646111" y="2119535"/>
          <a:ext cx="9617005" cy="40492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247">
                  <a:extLst>
                    <a:ext uri="{9D8B030D-6E8A-4147-A177-3AD203B41FA5}">
                      <a16:colId xmlns:a16="http://schemas.microsoft.com/office/drawing/2014/main" xmlns="" val="2990530218"/>
                    </a:ext>
                  </a:extLst>
                </a:gridCol>
                <a:gridCol w="5143318">
                  <a:extLst>
                    <a:ext uri="{9D8B030D-6E8A-4147-A177-3AD203B41FA5}">
                      <a16:colId xmlns:a16="http://schemas.microsoft.com/office/drawing/2014/main" xmlns="" val="3346063533"/>
                    </a:ext>
                  </a:extLst>
                </a:gridCol>
                <a:gridCol w="1959890">
                  <a:extLst>
                    <a:ext uri="{9D8B030D-6E8A-4147-A177-3AD203B41FA5}">
                      <a16:colId xmlns:a16="http://schemas.microsoft.com/office/drawing/2014/main" xmlns="" val="3529100412"/>
                    </a:ext>
                  </a:extLst>
                </a:gridCol>
                <a:gridCol w="2052550">
                  <a:extLst>
                    <a:ext uri="{9D8B030D-6E8A-4147-A177-3AD203B41FA5}">
                      <a16:colId xmlns:a16="http://schemas.microsoft.com/office/drawing/2014/main" xmlns="" val="1839916917"/>
                    </a:ext>
                  </a:extLst>
                </a:gridCol>
              </a:tblGrid>
              <a:tr h="596616">
                <a:tc>
                  <a:txBody>
                    <a:bodyPr/>
                    <a:lstStyle/>
                    <a:p>
                      <a:pPr algn="l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Артефакти: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Отговорник: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Работили още: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3620683"/>
                  </a:ext>
                </a:extLst>
              </a:tr>
              <a:tr h="863159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Детайлен план за итерация (E3)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Мартин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472980578"/>
                  </a:ext>
                </a:extLst>
              </a:tr>
              <a:tr h="863159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Бизнес модел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Борислав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bg-BG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Адриан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43799926"/>
                  </a:ext>
                </a:extLst>
              </a:tr>
              <a:tr h="863159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Модел на данните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Серджан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Калоян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74406152"/>
                  </a:ext>
                </a:extLst>
              </a:tr>
              <a:tr h="863159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Софтуерна архитектура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Мартин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Калоян, Адриан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24025060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032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Изпълнение на проекта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46111" y="1186850"/>
            <a:ext cx="520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Обобщение на итерациите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46111" y="1622415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 smtClean="0"/>
              <a:t>Е</a:t>
            </a:r>
            <a:r>
              <a:rPr lang="en-US" sz="2400" dirty="0" smtClean="0"/>
              <a:t>3</a:t>
            </a:r>
            <a:endParaRPr lang="en-GB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56642"/>
              </p:ext>
            </p:extLst>
          </p:nvPr>
        </p:nvGraphicFramePr>
        <p:xfrm>
          <a:off x="646111" y="2119536"/>
          <a:ext cx="9617005" cy="40802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247">
                  <a:extLst>
                    <a:ext uri="{9D8B030D-6E8A-4147-A177-3AD203B41FA5}">
                      <a16:colId xmlns:a16="http://schemas.microsoft.com/office/drawing/2014/main" xmlns="" val="2990530218"/>
                    </a:ext>
                  </a:extLst>
                </a:gridCol>
                <a:gridCol w="5143318">
                  <a:extLst>
                    <a:ext uri="{9D8B030D-6E8A-4147-A177-3AD203B41FA5}">
                      <a16:colId xmlns:a16="http://schemas.microsoft.com/office/drawing/2014/main" xmlns="" val="3346063533"/>
                    </a:ext>
                  </a:extLst>
                </a:gridCol>
                <a:gridCol w="1959890">
                  <a:extLst>
                    <a:ext uri="{9D8B030D-6E8A-4147-A177-3AD203B41FA5}">
                      <a16:colId xmlns:a16="http://schemas.microsoft.com/office/drawing/2014/main" xmlns="" val="3529100412"/>
                    </a:ext>
                  </a:extLst>
                </a:gridCol>
                <a:gridCol w="2052550">
                  <a:extLst>
                    <a:ext uri="{9D8B030D-6E8A-4147-A177-3AD203B41FA5}">
                      <a16:colId xmlns:a16="http://schemas.microsoft.com/office/drawing/2014/main" xmlns="" val="1839916917"/>
                    </a:ext>
                  </a:extLst>
                </a:gridCol>
              </a:tblGrid>
              <a:tr h="582721">
                <a:tc>
                  <a:txBody>
                    <a:bodyPr/>
                    <a:lstStyle/>
                    <a:p>
                      <a:pPr algn="l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Артефакти: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Отговорник: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Работили още: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3620683"/>
                  </a:ext>
                </a:extLst>
              </a:tr>
              <a:tr h="6995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ru-RU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Детайлен план за итерация (C1)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Мартин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GB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472980578"/>
                  </a:ext>
                </a:extLst>
              </a:tr>
              <a:tr h="6995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Модел на потребителските случаи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bg-BG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Серджан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bg-BG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Калоян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81128288"/>
                  </a:ext>
                </a:extLst>
              </a:tr>
              <a:tr h="6995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Дизайн модел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Адриан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bg-BG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Мартин, Борислав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43799926"/>
                  </a:ext>
                </a:extLst>
              </a:tr>
              <a:tr h="6995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Главен план за тестване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Борислав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GB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74406152"/>
                  </a:ext>
                </a:extLst>
              </a:tr>
              <a:tr h="6995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Тестов модел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Калоян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Борислав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24025060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8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Изпълнение на проекта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Здраве на проекта</a:t>
            </a:r>
            <a:r>
              <a:rPr lang="en-GB" sz="2000" dirty="0" smtClean="0"/>
              <a:t> – </a:t>
            </a:r>
            <a:r>
              <a:rPr lang="bg-BG" sz="2000" dirty="0" smtClean="0"/>
              <a:t>създаване и разрешаване на задачи</a:t>
            </a:r>
            <a:endParaRPr lang="en-GB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187" y="1682496"/>
            <a:ext cx="7725853" cy="488700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930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">
  <a:themeElements>
    <a:clrScheme name="Йон">
      <a:dk1>
        <a:sysClr val="windowText" lastClr="000000"/>
      </a:dk1>
      <a:lt1>
        <a:sysClr val="window" lastClr="FBFBFB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Йон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BFBFB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1000</TotalTime>
  <Words>2716</Words>
  <Application>Microsoft Office PowerPoint</Application>
  <PresentationFormat>Custom</PresentationFormat>
  <Paragraphs>747</Paragraphs>
  <Slides>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Йон</vt:lpstr>
      <vt:lpstr>Модерно банково управление</vt:lpstr>
      <vt:lpstr>Представяне на проекта</vt:lpstr>
      <vt:lpstr>Представяне на екипа</vt:lpstr>
      <vt:lpstr>Изпълнение на проекта</vt:lpstr>
      <vt:lpstr>Изпълнение на проекта</vt:lpstr>
      <vt:lpstr>Изпълнение на проекта</vt:lpstr>
      <vt:lpstr>Изпълнение на проекта</vt:lpstr>
      <vt:lpstr>Изпълнение на проекта</vt:lpstr>
      <vt:lpstr>Изпълнение на проекта</vt:lpstr>
      <vt:lpstr>Изпълнение на проекта</vt:lpstr>
      <vt:lpstr>Изпълнение на проекта</vt:lpstr>
      <vt:lpstr>Изпълнение на проекта</vt:lpstr>
      <vt:lpstr>Изпълнение на проекта</vt:lpstr>
      <vt:lpstr>Изпълнение на проекта</vt:lpstr>
      <vt:lpstr>Изпълнение на проекта</vt:lpstr>
      <vt:lpstr>Изпълнение на проекта</vt:lpstr>
      <vt:lpstr>Изпълнение на проекта</vt:lpstr>
      <vt:lpstr>Изпълнение на проекта</vt:lpstr>
      <vt:lpstr>Артефакти – I1</vt:lpstr>
      <vt:lpstr>Артефакти – I1</vt:lpstr>
      <vt:lpstr>Артефакти – I1</vt:lpstr>
      <vt:lpstr>Артефакти – I1</vt:lpstr>
      <vt:lpstr>Артефакти – I1</vt:lpstr>
      <vt:lpstr>Артефакти – I1</vt:lpstr>
      <vt:lpstr>Артефакти – I1</vt:lpstr>
      <vt:lpstr>Артефакти – I1</vt:lpstr>
      <vt:lpstr>Артефакти – Е1</vt:lpstr>
      <vt:lpstr>Артефакти – Е1</vt:lpstr>
      <vt:lpstr>Артефакти – Е1</vt:lpstr>
      <vt:lpstr>Артефакти – Е1</vt:lpstr>
      <vt:lpstr>Артефакти – Е1</vt:lpstr>
      <vt:lpstr>Артефакти – Е2</vt:lpstr>
      <vt:lpstr>Артефакти – Е2</vt:lpstr>
      <vt:lpstr>Артефакти – Е2</vt:lpstr>
      <vt:lpstr>Артефакти – Е2</vt:lpstr>
      <vt:lpstr>Връзки между класовете от същности</vt:lpstr>
      <vt:lpstr>Артефакти – Е2</vt:lpstr>
      <vt:lpstr>Артефакти – Е2</vt:lpstr>
      <vt:lpstr>Артефакти – Е2</vt:lpstr>
      <vt:lpstr>Артефакти – Е3</vt:lpstr>
      <vt:lpstr>PowerPoint Presentation</vt:lpstr>
      <vt:lpstr>Извършване на транзакция</vt:lpstr>
      <vt:lpstr>PowerPoint Presentation</vt:lpstr>
      <vt:lpstr>Артефакти – Е3</vt:lpstr>
      <vt:lpstr>Артефакти – Е3</vt:lpstr>
      <vt:lpstr>Артефакти – Е3</vt:lpstr>
      <vt:lpstr>Артефакти – Е3</vt:lpstr>
      <vt:lpstr>Артефакти – Е3</vt:lpstr>
      <vt:lpstr>Артефакти – Е3</vt:lpstr>
      <vt:lpstr>Артефакти – Е3</vt:lpstr>
      <vt:lpstr>Артефакти – Е3</vt:lpstr>
      <vt:lpstr>Артефакти – Е3</vt:lpstr>
      <vt:lpstr>Артефакти – Е3</vt:lpstr>
      <vt:lpstr>Артефакти – Е3</vt:lpstr>
      <vt:lpstr>Артефакти – Е3</vt:lpstr>
      <vt:lpstr>Артефакти – Е3</vt:lpstr>
      <vt:lpstr>Анализ на проблемите</vt:lpstr>
      <vt:lpstr>Изводи</vt:lpstr>
      <vt:lpstr>Вътрешно оценяване</vt:lpstr>
      <vt:lpstr>Вътрешно оценяване</vt:lpstr>
      <vt:lpstr>Вътрешно оценяване</vt:lpstr>
      <vt:lpstr>Вътрешно оценяване</vt:lpstr>
      <vt:lpstr>Вътрешно оценяване</vt:lpstr>
      <vt:lpstr>БЛАГОДАРИМ ЗА ВНИМАНИЕТО  #аплодисменти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Итерация Е2</dc:title>
  <dc:creator>Jake</dc:creator>
  <cp:lastModifiedBy>oazo</cp:lastModifiedBy>
  <cp:revision>468</cp:revision>
  <dcterms:created xsi:type="dcterms:W3CDTF">2016-01-29T07:30:33Z</dcterms:created>
  <dcterms:modified xsi:type="dcterms:W3CDTF">2016-02-21T01:11:16Z</dcterms:modified>
</cp:coreProperties>
</file>