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493F472-B31D-4645-BD1E-7D7F0E701325}">
  <a:tblStyle styleName="Table_0" styleId="{2493F472-B31D-4645-BD1E-7D7F0E70132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AE65C614-BA8A-4238-A0D0-A7D0C29C2AF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A1FCC615-2DF6-4AD8-94E8-E20FC3506DF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6B4BC739-0977-4C7C-AD3D-FFD53B5F8AE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hatthecommit.com/" Type="http://schemas.openxmlformats.org/officeDocument/2006/relationships/hyperlink" TargetMode="External" Id="rId4"/><Relationship Target="http://sideeffect.kr/popularconvention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099624" x="760325"/>
            <a:ext cy="2149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sz="4800" lang="bg">
                <a:solidFill>
                  <a:srgbClr val="FFFFFF"/>
                </a:solidFill>
              </a:rPr>
              <a:t>Национална информационна система „Електронно здраве“ (E-Health)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 flipH="1">
            <a:off y="4124752" x="834899"/>
            <a:ext cy="2849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"/>
              <a:t>Екип едно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Инфраструктурен модел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53400" x="1784250"/>
            <a:ext cy="3665400" cx="5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Лиляна Маринова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"/>
              <a:t>Роли: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Отговорник по качеството;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Отговорник по изискванията.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План за управление на качеството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"/>
              <a:t>Роли, отговорни за осигуряване на качеството: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Project Manager;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Test Manager;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Quality Manager;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Tester;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Задачи и отговорности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Външни одити;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Вътрешни одити;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Интервюта: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за извършената работа;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за извършените тестове.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Метрики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Общ брой намерени грешки: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разрешени;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неразрешени;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Реализирани функционалности;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Програмирани Use Case;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Общ брой тестови случаи - броя изпълнени тестови случаи и броя оставащи да се изпълнят;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Метрики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Общото време отнело за разработка на проекта: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предвиденото време в човекочаса;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реално изпълненото време в човекочаса.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596525" x="513475"/>
            <a:ext cy="506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Спецификация на софтуерните изисквания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Функционални: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Преглед на картон;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Получаване на данни;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Електронен здравен картон;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Преглед на регистри;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Извършване на справки;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Помощно меню;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Вход в системата;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Профили в системата.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517725" x="457200"/>
            <a:ext cy="573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Спецификация на софтуерните изисквания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Нефункционални: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bg"/>
              <a:t>Работа с браузъри: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bg"/>
              <a:t>Mozilla Firefox версия 9.0 и нагоре;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bg"/>
              <a:t>Google Chrome версия 15.0 и нагоре;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bg"/>
              <a:t>Opera версия 10.50 и нагоре;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bg"/>
              <a:t>Internet Explorer версия 8.0 и нагоре;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bg"/>
              <a:t>Работа на системата - 24/7/365;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bg"/>
              <a:t>Дейта център;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Подсигуряване на интернет достъпа - 5 доставчика;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Продължителност на сесия на потребителите: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bg"/>
              <a:t>20 минути неактивност;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bg"/>
              <a:t>1 час;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Поддръжка на 1 500 000 потребителя едновременно;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Всекидневно архивиране на данните;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Възстановяване на системата при загуба на електричество.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Светослав Николов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Представяне на екипа</a:t>
            </a:r>
          </a:p>
        </p:txBody>
      </p:sp>
      <p:graphicFrame>
        <p:nvGraphicFramePr>
          <p:cNvPr id="40" name="Shape 40"/>
          <p:cNvGraphicFramePr/>
          <p:nvPr/>
        </p:nvGraphicFramePr>
        <p:xfrm>
          <a:off y="16730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{2493F472-B31D-4645-BD1E-7D7F0E701325}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Име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Роля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Малвина Макариева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PM, TW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Росен Мартев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Soft. Arch. Dev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Светослав Николов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BA, Data Engineer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Михаил Радков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Dev, Sys. Admin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Симеон Илиев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Des M, Dev, BA ½ 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Михаил Великов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Test Manager, Test Engineer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Лиляна Маринова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QA, Soft. Req. 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41" name="Shape 41"/>
          <p:cNvSpPr txBox="1"/>
          <p:nvPr/>
        </p:nvSpPr>
        <p:spPr>
          <a:xfrm>
            <a:off y="1224225" x="3938375"/>
            <a:ext cy="288000" cx="157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bg"/>
              <a:t>Роли от RUP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Роли и отговорности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bg"/>
              <a:t>•Бизнес анализатор</a:t>
            </a:r>
          </a:p>
          <a:p>
            <a:pPr rtl="0" lvl="0" indent="457200">
              <a:lnSpc>
                <a:spcPct val="90000"/>
              </a:lnSpc>
              <a:spcBef>
                <a:spcPts val="500"/>
              </a:spcBef>
              <a:buNone/>
            </a:pPr>
            <a:r>
              <a:rPr sz="2400" lang="bg"/>
              <a:t>• Разработка на Бизнес модела;</a:t>
            </a:r>
          </a:p>
          <a:p>
            <a:pPr rtl="0" lvl="0" indent="457200">
              <a:lnSpc>
                <a:spcPct val="90000"/>
              </a:lnSpc>
              <a:spcBef>
                <a:spcPts val="500"/>
              </a:spcBef>
              <a:buNone/>
            </a:pPr>
            <a:r>
              <a:rPr sz="2400" lang="bg"/>
              <a:t>• Разработка на диаграми за бизнес процесите;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Бизнес процеси в E-Health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Вход в системата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Неменклатурни данни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Данни от специфични системи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Корекция на данни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Издаване на УИК и парола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Помощ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Справки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Вход в системата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1132887"/>
            <a:ext cy="3725699" cx="687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Номенклатурни данни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0"/>
            <a:ext cy="3521319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Данни от специфични системи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1447225"/>
            <a:ext cy="3725700" cx="624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Корекция на данни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1762" x="2117637"/>
            <a:ext cy="3862474" cx="490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Издаване на УИК и парола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1504937"/>
            <a:ext cy="3725699" cx="613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Помощ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4925" x="532825"/>
            <a:ext cy="3696154" cx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Справки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1959825"/>
            <a:ext cy="3725700" cx="522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Организация на работата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542050" x="457200"/>
            <a:ext cy="3092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bg"/>
              <a:t>Срещи - вторник, четвъртък и събота</a:t>
            </a:r>
          </a:p>
          <a:p>
            <a:pPr algn="l" rtl="0" lvl="1" marR="0" indent="-3429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bg"/>
              <a:t>Средна продължителност на срещите - 1 час.</a:t>
            </a:r>
          </a:p>
          <a:p>
            <a:pPr algn="l" rtl="0" lvl="1" marR="0" indent="-3429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bg"/>
              <a:t>Присъствие на срещите от членовете - 98%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bg"/>
              <a:t>Задачи в Jira (BitBucket)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bg"/>
              <a:t>ограничения;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bg"/>
              <a:t>ограничени справки;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bg"/>
              <a:t>Съхранение на документация - хранилище на Google Drive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3315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Софтуерен план за разработка на системата</a:t>
            </a:r>
          </a:p>
        </p:txBody>
      </p:sp>
      <p:graphicFrame>
        <p:nvGraphicFramePr>
          <p:cNvPr id="53" name="Shape 53"/>
          <p:cNvGraphicFramePr/>
          <p:nvPr/>
        </p:nvGraphicFramePr>
        <p:xfrm>
          <a:off y="1481450" x="3313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{AE65C614-BA8A-4238-A0D0-A7D0C29C2AF6}</a:tableStyleId>
              </a:tblPr>
              <a:tblGrid>
                <a:gridCol w="2413000"/>
                <a:gridCol w="1978150"/>
                <a:gridCol w="1866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Итерация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Начална дата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Крайна дата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Планиране - I1 и </a:t>
                      </a:r>
                      <a:r>
                        <a:rPr lang="bg">
                          <a:solidFill>
                            <a:schemeClr val="dk1"/>
                          </a:solidFill>
                        </a:rPr>
                        <a:t>Детайлизиране - E1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27.09.2014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24.10.2014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Детайлизиране - </a:t>
                      </a:r>
                      <a:r>
                        <a:rPr lang="bg"/>
                        <a:t>E2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20.10.2014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01.11.2014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Изграждане - C1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02.11.2014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22.11.2014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Изграждане - </a:t>
                      </a:r>
                      <a:r>
                        <a:rPr lang="bg"/>
                        <a:t>C2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24.11.2014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20.10.2014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Изграждане - </a:t>
                      </a:r>
                      <a:r>
                        <a:rPr lang="bg"/>
                        <a:t>C2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22.12.2014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16.01.2015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Предаване - T1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18.01.2015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23.01.2015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54" name="Shape 54"/>
          <p:cNvGraphicFramePr/>
          <p:nvPr/>
        </p:nvGraphicFramePr>
        <p:xfrm>
          <a:off y="1481450" x="65888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{A1FCC615-2DF6-4AD8-94E8-E20FC3506DFD}</a:tableStyleId>
              </a:tblPr>
              <a:tblGrid>
                <a:gridCol w="1965050"/>
              </a:tblGrid>
              <a:tr h="3439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Предаване</a:t>
                      </a:r>
                    </a:p>
                  </a:txBody>
                  <a:tcPr marR="91425" marB="91425" marT="91425" marL="91425"/>
                </a:tc>
              </a:tr>
              <a:tr h="5949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25.10.2014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08.11.2014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23.11.2014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21.12.2014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17.01.2015</a:t>
                      </a:r>
                    </a:p>
                  </a:txBody>
                  <a:tcPr marR="91425" marB="91425" marT="91425" marL="91425"/>
                </a:tc>
              </a:tr>
              <a:tr h="3439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chemeClr val="dk1"/>
                          </a:solidFill>
                        </a:rPr>
                        <a:t>24.01.2015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Списък с рисковете</a:t>
            </a:r>
          </a:p>
        </p:txBody>
      </p:sp>
      <p:graphicFrame>
        <p:nvGraphicFramePr>
          <p:cNvPr id="60" name="Shape 60"/>
          <p:cNvGraphicFramePr/>
          <p:nvPr/>
        </p:nvGraphicFramePr>
        <p:xfrm>
          <a:off y="1437025" x="5424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{6B4BC739-0977-4C7C-AD3D-FFD53B5F8AE8}</a:tableStyleId>
              </a:tblPr>
              <a:tblGrid>
                <a:gridCol w="2413000"/>
                <a:gridCol w="1518475"/>
                <a:gridCol w="426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Риск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Степен на значимост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bg">
                          <a:solidFill>
                            <a:srgbClr val="0000FF"/>
                          </a:solidFill>
                        </a:rPr>
                        <a:t>Стратегия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Член отпада от екипа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Висока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Преразпределение и намаляване на обхвата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Лоша архитектура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Висока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Търсене на помощ от др. архитекти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Дефекти в библиотеки/инструменти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Висока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Разучаване на алтернативни продукти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Липса на опит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Съществена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Обсъждане на бъдещата разработка в екипа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Нестабилна среда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Умерена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Използване на голям набор от облачни услуги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Лошо оформена документация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Несъществена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bg"/>
                        <a:t>Ревизирана от екипа на всяка итерация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Михаил Радков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"/>
              <a:t>Роли: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Системен администратор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Разработчик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Визия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Бизнес приложение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Заинтересовани страни и потребители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Среда за употреба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Общи изисквания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Конвенции за писане на код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Java Sun конвенции за програмен код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bg">
                <a:solidFill>
                  <a:schemeClr val="hlink"/>
                </a:solidFill>
                <a:hlinkClick r:id="rId3"/>
              </a:rPr>
              <a:t>http://sideeffect.kr/popularconvention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Конвенции за commit коментари 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bg">
                <a:solidFill>
                  <a:schemeClr val="hlink"/>
                </a:solidFill>
                <a:hlinkClick r:id="rId4"/>
              </a:rPr>
              <a:t>http://whatthecommit.com/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"/>
              <a:t>Инструменти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Enterprise Architect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MS Office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Git &amp; Issue system - BitBucket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Java &amp; Eclipse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WildFly 8.1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Maven &amp; Jenkins CI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PostgreSQL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bg"/>
              <a:t>SonarQube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