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8" autoAdjust="0"/>
    <p:restoredTop sz="94660"/>
  </p:normalViewPr>
  <p:slideViewPr>
    <p:cSldViewPr>
      <p:cViewPr>
        <p:scale>
          <a:sx n="70" d="100"/>
          <a:sy n="70" d="100"/>
        </p:scale>
        <p:origin x="-106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610C7-3D6B-4A6E-A497-CDABF78189D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965D60B1-C6CA-4377-B23F-75563B7047E4}">
      <dgm:prSet phldrT="[Text]"/>
      <dgm:spPr/>
      <dgm:t>
        <a:bodyPr/>
        <a:lstStyle/>
        <a:p>
          <a:r>
            <a:rPr lang="bg-BG" dirty="0"/>
            <a:t>Симеон Илиев</a:t>
          </a:r>
          <a:br>
            <a:rPr lang="bg-BG" dirty="0"/>
          </a:br>
          <a:r>
            <a:rPr lang="bg-BG" dirty="0"/>
            <a:t>капитан</a:t>
          </a:r>
          <a:r>
            <a:rPr lang="en-US" dirty="0"/>
            <a:t>, SA</a:t>
          </a:r>
          <a:r>
            <a:rPr lang="bg-BG" dirty="0"/>
            <a:t>, </a:t>
          </a:r>
          <a:r>
            <a:rPr lang="en-US" dirty="0"/>
            <a:t>DM, CM, </a:t>
          </a:r>
          <a:r>
            <a:rPr lang="en-US" dirty="0" err="1"/>
            <a:t>SysA</a:t>
          </a:r>
          <a:r>
            <a:rPr lang="en-US" dirty="0"/>
            <a:t>,</a:t>
          </a:r>
          <a:r>
            <a:rPr lang="bg-BG" dirty="0"/>
            <a:t> </a:t>
          </a:r>
          <a:r>
            <a:rPr lang="en-US" dirty="0"/>
            <a:t>TFR</a:t>
          </a:r>
          <a:endParaRPr lang="bg-BG" dirty="0"/>
        </a:p>
      </dgm:t>
    </dgm:pt>
    <dgm:pt modelId="{5F81377D-83E8-4461-B982-25842C93C805}" type="parTrans" cxnId="{B0A9E779-D811-4683-B067-69F8BB401AD6}">
      <dgm:prSet/>
      <dgm:spPr/>
      <dgm:t>
        <a:bodyPr/>
        <a:lstStyle/>
        <a:p>
          <a:endParaRPr lang="bg-BG"/>
        </a:p>
      </dgm:t>
    </dgm:pt>
    <dgm:pt modelId="{AD8E5338-8345-41B9-AD5B-538C1EC8BF54}" type="sibTrans" cxnId="{B0A9E779-D811-4683-B067-69F8BB401AD6}">
      <dgm:prSet/>
      <dgm:spPr/>
      <dgm:t>
        <a:bodyPr/>
        <a:lstStyle/>
        <a:p>
          <a:endParaRPr lang="bg-BG"/>
        </a:p>
      </dgm:t>
    </dgm:pt>
    <dgm:pt modelId="{EB5F97FA-A295-47C9-89EF-FABE571DF98A}">
      <dgm:prSet phldrT="[Text]"/>
      <dgm:spPr/>
      <dgm:t>
        <a:bodyPr/>
        <a:lstStyle/>
        <a:p>
          <a:r>
            <a:rPr lang="bg-BG"/>
            <a:t>Иван Станев</a:t>
          </a:r>
          <a:br>
            <a:rPr lang="bg-BG"/>
          </a:br>
          <a:r>
            <a:rPr lang="bg-BG"/>
            <a:t>възложител на проекта</a:t>
          </a:r>
          <a:br>
            <a:rPr lang="bg-BG"/>
          </a:br>
          <a:r>
            <a:rPr lang="en-US"/>
            <a:t>product owner</a:t>
          </a:r>
          <a:endParaRPr lang="bg-BG"/>
        </a:p>
      </dgm:t>
    </dgm:pt>
    <dgm:pt modelId="{26728F83-64B2-4716-9F42-0AD40B76F88A}" type="parTrans" cxnId="{C1851120-4B47-4BF1-B614-3370052C4E1A}">
      <dgm:prSet/>
      <dgm:spPr/>
      <dgm:t>
        <a:bodyPr/>
        <a:lstStyle/>
        <a:p>
          <a:endParaRPr lang="bg-BG"/>
        </a:p>
      </dgm:t>
    </dgm:pt>
    <dgm:pt modelId="{81801749-2D4A-4534-A969-9DC64D7F3809}" type="sibTrans" cxnId="{C1851120-4B47-4BF1-B614-3370052C4E1A}">
      <dgm:prSet/>
      <dgm:spPr/>
      <dgm:t>
        <a:bodyPr/>
        <a:lstStyle/>
        <a:p>
          <a:endParaRPr lang="bg-BG"/>
        </a:p>
      </dgm:t>
    </dgm:pt>
    <dgm:pt modelId="{AE20F86D-F4B3-4191-9229-E76FDAAF3EFB}" type="asst">
      <dgm:prSet phldrT="[Text]"/>
      <dgm:spPr/>
      <dgm:t>
        <a:bodyPr/>
        <a:lstStyle/>
        <a:p>
          <a:r>
            <a:rPr lang="bg-BG" dirty="0"/>
            <a:t>Михаил Радков</a:t>
          </a:r>
          <a:r>
            <a:rPr lang="en-US" dirty="0"/>
            <a:t/>
          </a:r>
          <a:br>
            <a:rPr lang="en-US" dirty="0"/>
          </a:br>
          <a:r>
            <a:rPr lang="en-US" dirty="0"/>
            <a:t>PM, UCE, IM, IE</a:t>
          </a:r>
          <a:endParaRPr lang="bg-BG" dirty="0"/>
        </a:p>
      </dgm:t>
    </dgm:pt>
    <dgm:pt modelId="{62079F72-40D6-4318-B24D-6E9C91BA9EE8}" type="parTrans" cxnId="{50921A69-8EAD-490C-B3D5-DBD6A12B7E5C}">
      <dgm:prSet/>
      <dgm:spPr/>
      <dgm:t>
        <a:bodyPr/>
        <a:lstStyle/>
        <a:p>
          <a:endParaRPr lang="bg-BG"/>
        </a:p>
      </dgm:t>
    </dgm:pt>
    <dgm:pt modelId="{AAC9EB77-A6AC-4B7F-B331-ACEEA334E5FC}" type="sibTrans" cxnId="{50921A69-8EAD-490C-B3D5-DBD6A12B7E5C}">
      <dgm:prSet/>
      <dgm:spPr/>
      <dgm:t>
        <a:bodyPr/>
        <a:lstStyle/>
        <a:p>
          <a:endParaRPr lang="bg-BG"/>
        </a:p>
      </dgm:t>
    </dgm:pt>
    <dgm:pt modelId="{7D683C68-C305-461A-8FA0-69A0AEF9D9DD}">
      <dgm:prSet phldrT="[Text]"/>
      <dgm:spPr/>
      <dgm:t>
        <a:bodyPr/>
        <a:lstStyle/>
        <a:p>
          <a:r>
            <a:rPr lang="bg-BG" dirty="0"/>
            <a:t>Малвина Макариева</a:t>
          </a:r>
          <a:r>
            <a:rPr lang="en-US" dirty="0"/>
            <a:t/>
          </a:r>
          <a:br>
            <a:rPr lang="en-US" dirty="0"/>
          </a:br>
          <a:r>
            <a:rPr lang="en-US" dirty="0"/>
            <a:t>BA, TM, IT, </a:t>
          </a:r>
          <a:r>
            <a:rPr lang="en-US" dirty="0" smtClean="0"/>
            <a:t>PE</a:t>
          </a:r>
          <a:endParaRPr lang="bg-BG" dirty="0"/>
        </a:p>
      </dgm:t>
    </dgm:pt>
    <dgm:pt modelId="{810A71D0-2742-4895-BA28-DA0A1462671F}" type="parTrans" cxnId="{6239C12A-1F10-4105-A704-ADBA0FB83C54}">
      <dgm:prSet/>
      <dgm:spPr/>
      <dgm:t>
        <a:bodyPr/>
        <a:lstStyle/>
        <a:p>
          <a:endParaRPr lang="bg-BG"/>
        </a:p>
      </dgm:t>
    </dgm:pt>
    <dgm:pt modelId="{FA90D1DA-58A2-40A1-823C-17AD04A0CB31}" type="sibTrans" cxnId="{6239C12A-1F10-4105-A704-ADBA0FB83C54}">
      <dgm:prSet/>
      <dgm:spPr/>
      <dgm:t>
        <a:bodyPr/>
        <a:lstStyle/>
        <a:p>
          <a:endParaRPr lang="bg-BG"/>
        </a:p>
      </dgm:t>
    </dgm:pt>
    <dgm:pt modelId="{826B1C71-BCDE-43F0-BA61-77046F915C4B}">
      <dgm:prSet phldrT="[Text]"/>
      <dgm:spPr/>
      <dgm:t>
        <a:bodyPr/>
        <a:lstStyle/>
        <a:p>
          <a:r>
            <a:rPr lang="bg-BG" dirty="0"/>
            <a:t>Лиляна Маринова</a:t>
          </a:r>
          <a:r>
            <a:rPr lang="en-US" dirty="0"/>
            <a:t/>
          </a:r>
          <a:br>
            <a:rPr lang="en-US" dirty="0"/>
          </a:br>
          <a:r>
            <a:rPr lang="en-US" dirty="0"/>
            <a:t>RE, BA, DE, UCE, QM</a:t>
          </a:r>
          <a:endParaRPr lang="bg-BG" dirty="0"/>
        </a:p>
      </dgm:t>
    </dgm:pt>
    <dgm:pt modelId="{58A8FB69-1ADF-4DC5-BB3D-E3AB9A5AC45B}" type="parTrans" cxnId="{B5FC45CF-3BFB-4F7C-AB54-FD91D5698603}">
      <dgm:prSet/>
      <dgm:spPr/>
      <dgm:t>
        <a:bodyPr/>
        <a:lstStyle/>
        <a:p>
          <a:endParaRPr lang="bg-BG"/>
        </a:p>
      </dgm:t>
    </dgm:pt>
    <dgm:pt modelId="{42B58BCC-FBD5-4CC9-A54A-19674271A489}" type="sibTrans" cxnId="{B5FC45CF-3BFB-4F7C-AB54-FD91D5698603}">
      <dgm:prSet/>
      <dgm:spPr/>
      <dgm:t>
        <a:bodyPr/>
        <a:lstStyle/>
        <a:p>
          <a:endParaRPr lang="bg-BG"/>
        </a:p>
      </dgm:t>
    </dgm:pt>
    <dgm:pt modelId="{600A86CA-E763-4E68-AA6D-840225366E07}" type="pres">
      <dgm:prSet presAssocID="{B63610C7-3D6B-4A6E-A497-CDABF78189D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C000DE15-F22B-4F88-8FEF-323D73F2783A}" type="pres">
      <dgm:prSet presAssocID="{965D60B1-C6CA-4377-B23F-75563B7047E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F0FCBFF2-2FCD-48F9-BEDE-F82CE1A292A9}" type="pres">
      <dgm:prSet presAssocID="{965D60B1-C6CA-4377-B23F-75563B7047E4}" presName="spNode" presStyleCnt="0"/>
      <dgm:spPr/>
    </dgm:pt>
    <dgm:pt modelId="{C87D785D-BF7A-479B-B7F9-C4A7E1EC1EBA}" type="pres">
      <dgm:prSet presAssocID="{AD8E5338-8345-41B9-AD5B-538C1EC8BF54}" presName="sibTrans" presStyleLbl="sibTrans1D1" presStyleIdx="0" presStyleCnt="5"/>
      <dgm:spPr/>
      <dgm:t>
        <a:bodyPr/>
        <a:lstStyle/>
        <a:p>
          <a:endParaRPr lang="bg-BG"/>
        </a:p>
      </dgm:t>
    </dgm:pt>
    <dgm:pt modelId="{F1265640-0C0E-462F-B439-DAD76396132D}" type="pres">
      <dgm:prSet presAssocID="{826B1C71-BCDE-43F0-BA61-77046F915C4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9EFD195-BBA4-4463-B41F-714D3E0D9144}" type="pres">
      <dgm:prSet presAssocID="{826B1C71-BCDE-43F0-BA61-77046F915C4B}" presName="spNode" presStyleCnt="0"/>
      <dgm:spPr/>
    </dgm:pt>
    <dgm:pt modelId="{FDC0C926-9FB3-49CA-B770-6991126F47F5}" type="pres">
      <dgm:prSet presAssocID="{42B58BCC-FBD5-4CC9-A54A-19674271A489}" presName="sibTrans" presStyleLbl="sibTrans1D1" presStyleIdx="1" presStyleCnt="5"/>
      <dgm:spPr/>
      <dgm:t>
        <a:bodyPr/>
        <a:lstStyle/>
        <a:p>
          <a:endParaRPr lang="bg-BG"/>
        </a:p>
      </dgm:t>
    </dgm:pt>
    <dgm:pt modelId="{2E9C1074-41C2-41A2-A7D3-6B8DA6285582}" type="pres">
      <dgm:prSet presAssocID="{EB5F97FA-A295-47C9-89EF-FABE571DF98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FB2EDD89-C81C-44CF-8676-9FDCE45324FA}" type="pres">
      <dgm:prSet presAssocID="{EB5F97FA-A295-47C9-89EF-FABE571DF98A}" presName="spNode" presStyleCnt="0"/>
      <dgm:spPr/>
    </dgm:pt>
    <dgm:pt modelId="{28C338AF-281C-4F28-BCAA-C62011C22AB0}" type="pres">
      <dgm:prSet presAssocID="{81801749-2D4A-4534-A969-9DC64D7F3809}" presName="sibTrans" presStyleLbl="sibTrans1D1" presStyleIdx="2" presStyleCnt="5"/>
      <dgm:spPr/>
      <dgm:t>
        <a:bodyPr/>
        <a:lstStyle/>
        <a:p>
          <a:endParaRPr lang="bg-BG"/>
        </a:p>
      </dgm:t>
    </dgm:pt>
    <dgm:pt modelId="{969B8A65-733E-43D0-96B3-73AA091C7A0E}" type="pres">
      <dgm:prSet presAssocID="{7D683C68-C305-461A-8FA0-69A0AEF9D9D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61F5743F-3EB9-43A3-95DF-A1E30E177AF0}" type="pres">
      <dgm:prSet presAssocID="{7D683C68-C305-461A-8FA0-69A0AEF9D9DD}" presName="spNode" presStyleCnt="0"/>
      <dgm:spPr/>
    </dgm:pt>
    <dgm:pt modelId="{A1ED30FE-8EDB-4A22-9F7E-6810237D2326}" type="pres">
      <dgm:prSet presAssocID="{FA90D1DA-58A2-40A1-823C-17AD04A0CB31}" presName="sibTrans" presStyleLbl="sibTrans1D1" presStyleIdx="3" presStyleCnt="5"/>
      <dgm:spPr/>
      <dgm:t>
        <a:bodyPr/>
        <a:lstStyle/>
        <a:p>
          <a:endParaRPr lang="bg-BG"/>
        </a:p>
      </dgm:t>
    </dgm:pt>
    <dgm:pt modelId="{2DC48F65-FE27-4B5E-9570-F7CAEA0BFE4C}" type="pres">
      <dgm:prSet presAssocID="{AE20F86D-F4B3-4191-9229-E76FDAAF3EFB}" presName="node" presStyleLbl="asst0" presStyleIdx="0" presStyleCnt="1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A9454424-66B7-43FF-BC62-FCAC4E928974}" type="pres">
      <dgm:prSet presAssocID="{AE20F86D-F4B3-4191-9229-E76FDAAF3EFB}" presName="spNode" presStyleCnt="0"/>
      <dgm:spPr/>
    </dgm:pt>
    <dgm:pt modelId="{A36439D4-E787-4FD0-B845-2202F2956540}" type="pres">
      <dgm:prSet presAssocID="{AAC9EB77-A6AC-4B7F-B331-ACEEA334E5FC}" presName="sibTrans" presStyleLbl="sibTrans1D1" presStyleIdx="4" presStyleCnt="5"/>
      <dgm:spPr/>
      <dgm:t>
        <a:bodyPr/>
        <a:lstStyle/>
        <a:p>
          <a:endParaRPr lang="bg-BG"/>
        </a:p>
      </dgm:t>
    </dgm:pt>
  </dgm:ptLst>
  <dgm:cxnLst>
    <dgm:cxn modelId="{38E7BFD0-2C9B-48E2-8856-F82E464F0E7E}" type="presOf" srcId="{AE20F86D-F4B3-4191-9229-E76FDAAF3EFB}" destId="{2DC48F65-FE27-4B5E-9570-F7CAEA0BFE4C}" srcOrd="0" destOrd="0" presId="urn:microsoft.com/office/officeart/2005/8/layout/cycle6"/>
    <dgm:cxn modelId="{B0A9E779-D811-4683-B067-69F8BB401AD6}" srcId="{B63610C7-3D6B-4A6E-A497-CDABF78189D5}" destId="{965D60B1-C6CA-4377-B23F-75563B7047E4}" srcOrd="0" destOrd="0" parTransId="{5F81377D-83E8-4461-B982-25842C93C805}" sibTransId="{AD8E5338-8345-41B9-AD5B-538C1EC8BF54}"/>
    <dgm:cxn modelId="{6239C12A-1F10-4105-A704-ADBA0FB83C54}" srcId="{B63610C7-3D6B-4A6E-A497-CDABF78189D5}" destId="{7D683C68-C305-461A-8FA0-69A0AEF9D9DD}" srcOrd="3" destOrd="0" parTransId="{810A71D0-2742-4895-BA28-DA0A1462671F}" sibTransId="{FA90D1DA-58A2-40A1-823C-17AD04A0CB31}"/>
    <dgm:cxn modelId="{D037D5C4-5FF9-478E-A3A7-5C27A6124BA1}" type="presOf" srcId="{42B58BCC-FBD5-4CC9-A54A-19674271A489}" destId="{FDC0C926-9FB3-49CA-B770-6991126F47F5}" srcOrd="0" destOrd="0" presId="urn:microsoft.com/office/officeart/2005/8/layout/cycle6"/>
    <dgm:cxn modelId="{DCE602FF-840B-4489-8344-9127947D3741}" type="presOf" srcId="{AD8E5338-8345-41B9-AD5B-538C1EC8BF54}" destId="{C87D785D-BF7A-479B-B7F9-C4A7E1EC1EBA}" srcOrd="0" destOrd="0" presId="urn:microsoft.com/office/officeart/2005/8/layout/cycle6"/>
    <dgm:cxn modelId="{B5FC45CF-3BFB-4F7C-AB54-FD91D5698603}" srcId="{B63610C7-3D6B-4A6E-A497-CDABF78189D5}" destId="{826B1C71-BCDE-43F0-BA61-77046F915C4B}" srcOrd="1" destOrd="0" parTransId="{58A8FB69-1ADF-4DC5-BB3D-E3AB9A5AC45B}" sibTransId="{42B58BCC-FBD5-4CC9-A54A-19674271A489}"/>
    <dgm:cxn modelId="{0D071587-66EA-4EF0-9C61-BA1CB1383568}" type="presOf" srcId="{B63610C7-3D6B-4A6E-A497-CDABF78189D5}" destId="{600A86CA-E763-4E68-AA6D-840225366E07}" srcOrd="0" destOrd="0" presId="urn:microsoft.com/office/officeart/2005/8/layout/cycle6"/>
    <dgm:cxn modelId="{C1851120-4B47-4BF1-B614-3370052C4E1A}" srcId="{B63610C7-3D6B-4A6E-A497-CDABF78189D5}" destId="{EB5F97FA-A295-47C9-89EF-FABE571DF98A}" srcOrd="2" destOrd="0" parTransId="{26728F83-64B2-4716-9F42-0AD40B76F88A}" sibTransId="{81801749-2D4A-4534-A969-9DC64D7F3809}"/>
    <dgm:cxn modelId="{69E8B9AE-EF4D-4301-B9B0-13B66AD3ADB6}" type="presOf" srcId="{AAC9EB77-A6AC-4B7F-B331-ACEEA334E5FC}" destId="{A36439D4-E787-4FD0-B845-2202F2956540}" srcOrd="0" destOrd="0" presId="urn:microsoft.com/office/officeart/2005/8/layout/cycle6"/>
    <dgm:cxn modelId="{3B3F09AE-2AE1-4FA5-9BA5-7516FCA2DE1F}" type="presOf" srcId="{965D60B1-C6CA-4377-B23F-75563B7047E4}" destId="{C000DE15-F22B-4F88-8FEF-323D73F2783A}" srcOrd="0" destOrd="0" presId="urn:microsoft.com/office/officeart/2005/8/layout/cycle6"/>
    <dgm:cxn modelId="{4B67EBFB-F634-4A90-BA1E-8E701956D8A7}" type="presOf" srcId="{7D683C68-C305-461A-8FA0-69A0AEF9D9DD}" destId="{969B8A65-733E-43D0-96B3-73AA091C7A0E}" srcOrd="0" destOrd="0" presId="urn:microsoft.com/office/officeart/2005/8/layout/cycle6"/>
    <dgm:cxn modelId="{A6B2BE4A-B142-4887-AA1A-DDB620647929}" type="presOf" srcId="{826B1C71-BCDE-43F0-BA61-77046F915C4B}" destId="{F1265640-0C0E-462F-B439-DAD76396132D}" srcOrd="0" destOrd="0" presId="urn:microsoft.com/office/officeart/2005/8/layout/cycle6"/>
    <dgm:cxn modelId="{F18653AC-65F7-42DD-A429-226A0F7EA68E}" type="presOf" srcId="{EB5F97FA-A295-47C9-89EF-FABE571DF98A}" destId="{2E9C1074-41C2-41A2-A7D3-6B8DA6285582}" srcOrd="0" destOrd="0" presId="urn:microsoft.com/office/officeart/2005/8/layout/cycle6"/>
    <dgm:cxn modelId="{2271E8C0-CF5B-4E2D-9D73-9FE81EE1C72E}" type="presOf" srcId="{81801749-2D4A-4534-A969-9DC64D7F3809}" destId="{28C338AF-281C-4F28-BCAA-C62011C22AB0}" srcOrd="0" destOrd="0" presId="urn:microsoft.com/office/officeart/2005/8/layout/cycle6"/>
    <dgm:cxn modelId="{50921A69-8EAD-490C-B3D5-DBD6A12B7E5C}" srcId="{B63610C7-3D6B-4A6E-A497-CDABF78189D5}" destId="{AE20F86D-F4B3-4191-9229-E76FDAAF3EFB}" srcOrd="4" destOrd="0" parTransId="{62079F72-40D6-4318-B24D-6E9C91BA9EE8}" sibTransId="{AAC9EB77-A6AC-4B7F-B331-ACEEA334E5FC}"/>
    <dgm:cxn modelId="{49CA26EE-1D64-41FF-8EE9-0BC54A8EDAE7}" type="presOf" srcId="{FA90D1DA-58A2-40A1-823C-17AD04A0CB31}" destId="{A1ED30FE-8EDB-4A22-9F7E-6810237D2326}" srcOrd="0" destOrd="0" presId="urn:microsoft.com/office/officeart/2005/8/layout/cycle6"/>
    <dgm:cxn modelId="{4F7AC526-E36D-4436-A0D8-6FFA521A75CA}" type="presParOf" srcId="{600A86CA-E763-4E68-AA6D-840225366E07}" destId="{C000DE15-F22B-4F88-8FEF-323D73F2783A}" srcOrd="0" destOrd="0" presId="urn:microsoft.com/office/officeart/2005/8/layout/cycle6"/>
    <dgm:cxn modelId="{B871119A-6672-445A-9253-7662F97E7241}" type="presParOf" srcId="{600A86CA-E763-4E68-AA6D-840225366E07}" destId="{F0FCBFF2-2FCD-48F9-BEDE-F82CE1A292A9}" srcOrd="1" destOrd="0" presId="urn:microsoft.com/office/officeart/2005/8/layout/cycle6"/>
    <dgm:cxn modelId="{974D3D09-F51D-499C-AEF5-55714FD3BF57}" type="presParOf" srcId="{600A86CA-E763-4E68-AA6D-840225366E07}" destId="{C87D785D-BF7A-479B-B7F9-C4A7E1EC1EBA}" srcOrd="2" destOrd="0" presId="urn:microsoft.com/office/officeart/2005/8/layout/cycle6"/>
    <dgm:cxn modelId="{583EF276-F708-4A97-8453-AA4D76C90945}" type="presParOf" srcId="{600A86CA-E763-4E68-AA6D-840225366E07}" destId="{F1265640-0C0E-462F-B439-DAD76396132D}" srcOrd="3" destOrd="0" presId="urn:microsoft.com/office/officeart/2005/8/layout/cycle6"/>
    <dgm:cxn modelId="{79AE572B-C511-4A1F-94B3-84F4C6D952F3}" type="presParOf" srcId="{600A86CA-E763-4E68-AA6D-840225366E07}" destId="{D9EFD195-BBA4-4463-B41F-714D3E0D9144}" srcOrd="4" destOrd="0" presId="urn:microsoft.com/office/officeart/2005/8/layout/cycle6"/>
    <dgm:cxn modelId="{BF5BA042-C7A7-49DD-A8CD-79CB74513548}" type="presParOf" srcId="{600A86CA-E763-4E68-AA6D-840225366E07}" destId="{FDC0C926-9FB3-49CA-B770-6991126F47F5}" srcOrd="5" destOrd="0" presId="urn:microsoft.com/office/officeart/2005/8/layout/cycle6"/>
    <dgm:cxn modelId="{97F58800-51DB-4496-BC40-7218D827F3F7}" type="presParOf" srcId="{600A86CA-E763-4E68-AA6D-840225366E07}" destId="{2E9C1074-41C2-41A2-A7D3-6B8DA6285582}" srcOrd="6" destOrd="0" presId="urn:microsoft.com/office/officeart/2005/8/layout/cycle6"/>
    <dgm:cxn modelId="{90D122D5-B696-46C5-9352-1803EE9F8FEB}" type="presParOf" srcId="{600A86CA-E763-4E68-AA6D-840225366E07}" destId="{FB2EDD89-C81C-44CF-8676-9FDCE45324FA}" srcOrd="7" destOrd="0" presId="urn:microsoft.com/office/officeart/2005/8/layout/cycle6"/>
    <dgm:cxn modelId="{0AA17CF0-BBF8-4985-BDFF-49929A572457}" type="presParOf" srcId="{600A86CA-E763-4E68-AA6D-840225366E07}" destId="{28C338AF-281C-4F28-BCAA-C62011C22AB0}" srcOrd="8" destOrd="0" presId="urn:microsoft.com/office/officeart/2005/8/layout/cycle6"/>
    <dgm:cxn modelId="{78E2E607-5148-4969-B149-37E5668B8466}" type="presParOf" srcId="{600A86CA-E763-4E68-AA6D-840225366E07}" destId="{969B8A65-733E-43D0-96B3-73AA091C7A0E}" srcOrd="9" destOrd="0" presId="urn:microsoft.com/office/officeart/2005/8/layout/cycle6"/>
    <dgm:cxn modelId="{70073C89-9B7A-4499-A32D-C91617ED1B60}" type="presParOf" srcId="{600A86CA-E763-4E68-AA6D-840225366E07}" destId="{61F5743F-3EB9-43A3-95DF-A1E30E177AF0}" srcOrd="10" destOrd="0" presId="urn:microsoft.com/office/officeart/2005/8/layout/cycle6"/>
    <dgm:cxn modelId="{3E34B5F1-0987-4936-BB3C-E010D85FD05E}" type="presParOf" srcId="{600A86CA-E763-4E68-AA6D-840225366E07}" destId="{A1ED30FE-8EDB-4A22-9F7E-6810237D2326}" srcOrd="11" destOrd="0" presId="urn:microsoft.com/office/officeart/2005/8/layout/cycle6"/>
    <dgm:cxn modelId="{86FA2C4B-95F8-4EBB-9605-64BDDC59877E}" type="presParOf" srcId="{600A86CA-E763-4E68-AA6D-840225366E07}" destId="{2DC48F65-FE27-4B5E-9570-F7CAEA0BFE4C}" srcOrd="12" destOrd="0" presId="urn:microsoft.com/office/officeart/2005/8/layout/cycle6"/>
    <dgm:cxn modelId="{8AE8D33F-EE09-44E0-9FF4-82286E5444C1}" type="presParOf" srcId="{600A86CA-E763-4E68-AA6D-840225366E07}" destId="{A9454424-66B7-43FF-BC62-FCAC4E928974}" srcOrd="13" destOrd="0" presId="urn:microsoft.com/office/officeart/2005/8/layout/cycle6"/>
    <dgm:cxn modelId="{127DFE68-DBF3-45B4-9451-76A79F7868B0}" type="presParOf" srcId="{600A86CA-E763-4E68-AA6D-840225366E07}" destId="{A36439D4-E787-4FD0-B845-2202F295654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0DE15-F22B-4F88-8FEF-323D73F2783A}">
      <dsp:nvSpPr>
        <dsp:cNvPr id="0" name=""/>
        <dsp:cNvSpPr/>
      </dsp:nvSpPr>
      <dsp:spPr>
        <a:xfrm>
          <a:off x="2349403" y="1180"/>
          <a:ext cx="1623897" cy="10555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500" kern="1200" dirty="0"/>
            <a:t>Симеон Илиев</a:t>
          </a:r>
          <a:br>
            <a:rPr lang="bg-BG" sz="1500" kern="1200" dirty="0"/>
          </a:br>
          <a:r>
            <a:rPr lang="bg-BG" sz="1500" kern="1200" dirty="0"/>
            <a:t>капитан</a:t>
          </a:r>
          <a:r>
            <a:rPr lang="en-US" sz="1500" kern="1200" dirty="0"/>
            <a:t>, SA</a:t>
          </a:r>
          <a:r>
            <a:rPr lang="bg-BG" sz="1500" kern="1200" dirty="0"/>
            <a:t>, </a:t>
          </a:r>
          <a:r>
            <a:rPr lang="en-US" sz="1500" kern="1200" dirty="0"/>
            <a:t>DM, CM, </a:t>
          </a:r>
          <a:r>
            <a:rPr lang="en-US" sz="1500" kern="1200" dirty="0" err="1"/>
            <a:t>SysA</a:t>
          </a:r>
          <a:r>
            <a:rPr lang="en-US" sz="1500" kern="1200" dirty="0"/>
            <a:t>,</a:t>
          </a:r>
          <a:r>
            <a:rPr lang="bg-BG" sz="1500" kern="1200" dirty="0"/>
            <a:t> </a:t>
          </a:r>
          <a:r>
            <a:rPr lang="en-US" sz="1500" kern="1200" dirty="0"/>
            <a:t>TFR</a:t>
          </a:r>
          <a:endParaRPr lang="bg-BG" sz="1500" kern="1200" dirty="0"/>
        </a:p>
      </dsp:txBody>
      <dsp:txXfrm>
        <a:off x="2400930" y="52707"/>
        <a:ext cx="1520843" cy="952479"/>
      </dsp:txXfrm>
    </dsp:sp>
    <dsp:sp modelId="{C87D785D-BF7A-479B-B7F9-C4A7E1EC1EBA}">
      <dsp:nvSpPr>
        <dsp:cNvPr id="0" name=""/>
        <dsp:cNvSpPr/>
      </dsp:nvSpPr>
      <dsp:spPr>
        <a:xfrm>
          <a:off x="1053831" y="528947"/>
          <a:ext cx="4215042" cy="4215042"/>
        </a:xfrm>
        <a:custGeom>
          <a:avLst/>
          <a:gdLst/>
          <a:ahLst/>
          <a:cxnLst/>
          <a:rect l="0" t="0" r="0" b="0"/>
          <a:pathLst>
            <a:path>
              <a:moveTo>
                <a:pt x="2930609" y="167373"/>
              </a:moveTo>
              <a:arcTo wR="2107521" hR="2107521" stAng="17579315" swAng="195995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265640-0C0E-462F-B439-DAD76396132D}">
      <dsp:nvSpPr>
        <dsp:cNvPr id="0" name=""/>
        <dsp:cNvSpPr/>
      </dsp:nvSpPr>
      <dsp:spPr>
        <a:xfrm>
          <a:off x="4353775" y="1457441"/>
          <a:ext cx="1623897" cy="10555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500" kern="1200" dirty="0"/>
            <a:t>Лиляна Маринова</a:t>
          </a:r>
          <a:r>
            <a:rPr lang="en-US" sz="1500" kern="1200" dirty="0"/>
            <a:t/>
          </a:r>
          <a:br>
            <a:rPr lang="en-US" sz="1500" kern="1200" dirty="0"/>
          </a:br>
          <a:r>
            <a:rPr lang="en-US" sz="1500" kern="1200" dirty="0"/>
            <a:t>RE, BA, DE, UCE, QM</a:t>
          </a:r>
          <a:endParaRPr lang="bg-BG" sz="1500" kern="1200" dirty="0"/>
        </a:p>
      </dsp:txBody>
      <dsp:txXfrm>
        <a:off x="4405302" y="1508968"/>
        <a:ext cx="1520843" cy="952479"/>
      </dsp:txXfrm>
    </dsp:sp>
    <dsp:sp modelId="{FDC0C926-9FB3-49CA-B770-6991126F47F5}">
      <dsp:nvSpPr>
        <dsp:cNvPr id="0" name=""/>
        <dsp:cNvSpPr/>
      </dsp:nvSpPr>
      <dsp:spPr>
        <a:xfrm>
          <a:off x="1053831" y="528947"/>
          <a:ext cx="4215042" cy="4215042"/>
        </a:xfrm>
        <a:custGeom>
          <a:avLst/>
          <a:gdLst/>
          <a:ahLst/>
          <a:cxnLst/>
          <a:rect l="0" t="0" r="0" b="0"/>
          <a:pathLst>
            <a:path>
              <a:moveTo>
                <a:pt x="4212168" y="1997492"/>
              </a:moveTo>
              <a:arcTo wR="2107521" hR="2107521" stAng="21420442" swAng="219508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C1074-41C2-41A2-A7D3-6B8DA6285582}">
      <dsp:nvSpPr>
        <dsp:cNvPr id="0" name=""/>
        <dsp:cNvSpPr/>
      </dsp:nvSpPr>
      <dsp:spPr>
        <a:xfrm>
          <a:off x="3588173" y="3813722"/>
          <a:ext cx="1623897" cy="10555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500" kern="1200"/>
            <a:t>Иван Станев</a:t>
          </a:r>
          <a:br>
            <a:rPr lang="bg-BG" sz="1500" kern="1200"/>
          </a:br>
          <a:r>
            <a:rPr lang="bg-BG" sz="1500" kern="1200"/>
            <a:t>възложител на проекта</a:t>
          </a:r>
          <a:br>
            <a:rPr lang="bg-BG" sz="1500" kern="1200"/>
          </a:br>
          <a:r>
            <a:rPr lang="en-US" sz="1500" kern="1200"/>
            <a:t>product owner</a:t>
          </a:r>
          <a:endParaRPr lang="bg-BG" sz="1500" kern="1200"/>
        </a:p>
      </dsp:txBody>
      <dsp:txXfrm>
        <a:off x="3639700" y="3865249"/>
        <a:ext cx="1520843" cy="952479"/>
      </dsp:txXfrm>
    </dsp:sp>
    <dsp:sp modelId="{28C338AF-281C-4F28-BCAA-C62011C22AB0}">
      <dsp:nvSpPr>
        <dsp:cNvPr id="0" name=""/>
        <dsp:cNvSpPr/>
      </dsp:nvSpPr>
      <dsp:spPr>
        <a:xfrm>
          <a:off x="1053831" y="528947"/>
          <a:ext cx="4215042" cy="4215042"/>
        </a:xfrm>
        <a:custGeom>
          <a:avLst/>
          <a:gdLst/>
          <a:ahLst/>
          <a:cxnLst/>
          <a:rect l="0" t="0" r="0" b="0"/>
          <a:pathLst>
            <a:path>
              <a:moveTo>
                <a:pt x="2525979" y="4173081"/>
              </a:moveTo>
              <a:arcTo wR="2107521" hR="2107521" stAng="4712853" swAng="13742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B8A65-733E-43D0-96B3-73AA091C7A0E}">
      <dsp:nvSpPr>
        <dsp:cNvPr id="0" name=""/>
        <dsp:cNvSpPr/>
      </dsp:nvSpPr>
      <dsp:spPr>
        <a:xfrm>
          <a:off x="1110633" y="3813722"/>
          <a:ext cx="1623897" cy="10555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500" kern="1200" dirty="0"/>
            <a:t>Малвина Макариева</a:t>
          </a:r>
          <a:r>
            <a:rPr lang="en-US" sz="1500" kern="1200" dirty="0"/>
            <a:t/>
          </a:r>
          <a:br>
            <a:rPr lang="en-US" sz="1500" kern="1200" dirty="0"/>
          </a:br>
          <a:r>
            <a:rPr lang="en-US" sz="1500" kern="1200" dirty="0"/>
            <a:t>BA, TM, IT, </a:t>
          </a:r>
          <a:r>
            <a:rPr lang="en-US" sz="1500" kern="1200" dirty="0" smtClean="0"/>
            <a:t>PE</a:t>
          </a:r>
          <a:endParaRPr lang="bg-BG" sz="1500" kern="1200" dirty="0"/>
        </a:p>
      </dsp:txBody>
      <dsp:txXfrm>
        <a:off x="1162160" y="3865249"/>
        <a:ext cx="1520843" cy="952479"/>
      </dsp:txXfrm>
    </dsp:sp>
    <dsp:sp modelId="{A1ED30FE-8EDB-4A22-9F7E-6810237D2326}">
      <dsp:nvSpPr>
        <dsp:cNvPr id="0" name=""/>
        <dsp:cNvSpPr/>
      </dsp:nvSpPr>
      <dsp:spPr>
        <a:xfrm>
          <a:off x="1053831" y="528947"/>
          <a:ext cx="4215042" cy="4215042"/>
        </a:xfrm>
        <a:custGeom>
          <a:avLst/>
          <a:gdLst/>
          <a:ahLst/>
          <a:cxnLst/>
          <a:rect l="0" t="0" r="0" b="0"/>
          <a:pathLst>
            <a:path>
              <a:moveTo>
                <a:pt x="351962" y="3273565"/>
              </a:moveTo>
              <a:arcTo wR="2107521" hR="2107521" stAng="8784470" swAng="219508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48F65-FE27-4B5E-9570-F7CAEA0BFE4C}">
      <dsp:nvSpPr>
        <dsp:cNvPr id="0" name=""/>
        <dsp:cNvSpPr/>
      </dsp:nvSpPr>
      <dsp:spPr>
        <a:xfrm>
          <a:off x="345031" y="1457441"/>
          <a:ext cx="1623897" cy="10555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500" kern="1200" dirty="0"/>
            <a:t>Михаил Радков</a:t>
          </a:r>
          <a:r>
            <a:rPr lang="en-US" sz="1500" kern="1200" dirty="0"/>
            <a:t/>
          </a:r>
          <a:br>
            <a:rPr lang="en-US" sz="1500" kern="1200" dirty="0"/>
          </a:br>
          <a:r>
            <a:rPr lang="en-US" sz="1500" kern="1200" dirty="0"/>
            <a:t>PM, UCE, IM, IE</a:t>
          </a:r>
          <a:endParaRPr lang="bg-BG" sz="1500" kern="1200" dirty="0"/>
        </a:p>
      </dsp:txBody>
      <dsp:txXfrm>
        <a:off x="396558" y="1508968"/>
        <a:ext cx="1520843" cy="952479"/>
      </dsp:txXfrm>
    </dsp:sp>
    <dsp:sp modelId="{A36439D4-E787-4FD0-B845-2202F2956540}">
      <dsp:nvSpPr>
        <dsp:cNvPr id="0" name=""/>
        <dsp:cNvSpPr/>
      </dsp:nvSpPr>
      <dsp:spPr>
        <a:xfrm>
          <a:off x="1053831" y="528947"/>
          <a:ext cx="4215042" cy="4215042"/>
        </a:xfrm>
        <a:custGeom>
          <a:avLst/>
          <a:gdLst/>
          <a:ahLst/>
          <a:cxnLst/>
          <a:rect l="0" t="0" r="0" b="0"/>
          <a:pathLst>
            <a:path>
              <a:moveTo>
                <a:pt x="367444" y="918496"/>
              </a:moveTo>
              <a:arcTo wR="2107521" hR="2107521" stAng="12860728" swAng="195995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30.3.2014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30.3.2014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30.3.2014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30.3.2014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30.3.2014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30.3.2014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30.3.2014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30.3.2014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30.3.2014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30.3.2014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30.3.2014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30.3.2014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smtClean="0"/>
              <a:t>Balkan </a:t>
            </a:r>
            <a:r>
              <a:rPr lang="en-US" sz="7200" b="1" dirty="0" smtClean="0"/>
              <a:t>Bay</a:t>
            </a:r>
            <a:br>
              <a:rPr lang="en-US" sz="7200" b="1" dirty="0" smtClean="0"/>
            </a:br>
            <a:r>
              <a:rPr lang="bg-BG" sz="7200" dirty="0" smtClean="0"/>
              <a:t>Екип едно</a:t>
            </a:r>
            <a:endParaRPr lang="bg-B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65103"/>
            <a:ext cx="7389440" cy="1800201"/>
          </a:xfrm>
        </p:spPr>
        <p:txBody>
          <a:bodyPr>
            <a:noAutofit/>
          </a:bodyPr>
          <a:lstStyle/>
          <a:p>
            <a:endParaRPr lang="en-US" sz="3200" dirty="0" smtClean="0"/>
          </a:p>
          <a:p>
            <a:r>
              <a:rPr lang="bg-BG" sz="3200" dirty="0" smtClean="0"/>
              <a:t>Михаил Радков</a:t>
            </a:r>
            <a:endParaRPr lang="en-US" sz="3200" dirty="0" smtClean="0"/>
          </a:p>
          <a:p>
            <a:r>
              <a:rPr lang="bg-BG" sz="3200" dirty="0"/>
              <a:t>Специалност: Софтуерно инженерство</a:t>
            </a:r>
          </a:p>
          <a:p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32295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Конвенции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797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Защо 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Java</a:t>
            </a:r>
            <a:r>
              <a:rPr lang="bg-BG" dirty="0" smtClean="0"/>
              <a:t> </a:t>
            </a:r>
            <a:r>
              <a:rPr lang="en-US" dirty="0" smtClean="0"/>
              <a:t>Code Conventions</a:t>
            </a:r>
            <a:r>
              <a:rPr lang="bg-BG" dirty="0" smtClean="0"/>
              <a:t> от </a:t>
            </a:r>
            <a:r>
              <a:rPr lang="en-US" dirty="0"/>
              <a:t>Sun </a:t>
            </a:r>
            <a:r>
              <a:rPr lang="en-US" dirty="0" smtClean="0"/>
              <a:t>Microsystems</a:t>
            </a:r>
            <a:endParaRPr lang="bg-B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958" y="3255963"/>
            <a:ext cx="28575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Благодаря за вниманието</a:t>
            </a:r>
            <a:endParaRPr lang="bg-BG" sz="4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03120"/>
            <a:ext cx="4114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500" dirty="0" smtClean="0">
                <a:solidFill>
                  <a:schemeClr val="accent3"/>
                </a:solidFill>
              </a:rPr>
              <a:t>Balkan Bay</a:t>
            </a:r>
            <a:r>
              <a:rPr lang="bg-BG" sz="6500" dirty="0" smtClean="0">
                <a:solidFill>
                  <a:schemeClr val="accent3"/>
                </a:solidFill>
              </a:rPr>
              <a:t/>
            </a:r>
            <a:br>
              <a:rPr lang="bg-BG" sz="6500" dirty="0" smtClean="0">
                <a:solidFill>
                  <a:schemeClr val="accent3"/>
                </a:solidFill>
              </a:rPr>
            </a:br>
            <a:r>
              <a:rPr lang="bg-BG" sz="6500" dirty="0" smtClean="0">
                <a:solidFill>
                  <a:schemeClr val="accent3"/>
                </a:solidFill>
              </a:rPr>
              <a:t>		Екип едно</a:t>
            </a:r>
            <a:endParaRPr lang="bg-BG" sz="6500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4941168"/>
            <a:ext cx="7704856" cy="1296144"/>
          </a:xfrm>
        </p:spPr>
        <p:txBody>
          <a:bodyPr>
            <a:noAutofit/>
          </a:bodyPr>
          <a:lstStyle/>
          <a:p>
            <a:pPr algn="r"/>
            <a:r>
              <a:rPr lang="bg-BG" sz="3200" dirty="0" smtClean="0"/>
              <a:t>Малвина Макариева</a:t>
            </a:r>
          </a:p>
          <a:p>
            <a:pPr algn="r"/>
            <a:r>
              <a:rPr lang="bg-BG" sz="3200" dirty="0" smtClean="0"/>
              <a:t>Специалност: Софтуерно инженерство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27101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pPr algn="ctr"/>
            <a:r>
              <a:rPr lang="bg-BG" dirty="0" smtClean="0"/>
              <a:t>Изпълнявани роли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917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Бизнес архитект /</a:t>
            </a:r>
            <a:r>
              <a:rPr lang="en-US" dirty="0" smtClean="0"/>
              <a:t>Business Architect</a:t>
            </a:r>
            <a:r>
              <a:rPr lang="bg-BG" dirty="0" smtClean="0"/>
              <a:t>/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bg-BG" dirty="0" smtClean="0"/>
              <a:t>Тест ръководител /</a:t>
            </a:r>
            <a:r>
              <a:rPr lang="en-US" dirty="0" smtClean="0"/>
              <a:t>Test Manager</a:t>
            </a:r>
            <a:r>
              <a:rPr lang="bg-BG" dirty="0" smtClean="0"/>
              <a:t>/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bg-BG" dirty="0" err="1" smtClean="0"/>
              <a:t>Процесен</a:t>
            </a:r>
            <a:r>
              <a:rPr lang="bg-BG" dirty="0" smtClean="0"/>
              <a:t> инженер</a:t>
            </a:r>
            <a:r>
              <a:rPr lang="en-US" dirty="0" smtClean="0"/>
              <a:t> /Process </a:t>
            </a:r>
            <a:r>
              <a:rPr lang="en-US" dirty="0"/>
              <a:t>E</a:t>
            </a:r>
            <a:r>
              <a:rPr lang="en-US" dirty="0" smtClean="0"/>
              <a:t>ngineer/</a:t>
            </a:r>
            <a:endParaRPr lang="bg-BG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SCRUM </a:t>
            </a:r>
            <a:r>
              <a:rPr lang="en-US" dirty="0" err="1" smtClean="0"/>
              <a:t>Mastar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22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g-BG" dirty="0" smtClean="0"/>
              <a:t>Бизнес модел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Процеси:</a:t>
            </a:r>
          </a:p>
          <a:p>
            <a:r>
              <a:rPr lang="bg-BG" dirty="0" smtClean="0"/>
              <a:t>Регистрация на потребител</a:t>
            </a:r>
          </a:p>
          <a:p>
            <a:r>
              <a:rPr lang="bg-BG" dirty="0" smtClean="0"/>
              <a:t>Вход в системата</a:t>
            </a:r>
          </a:p>
          <a:p>
            <a:r>
              <a:rPr lang="bg-BG" dirty="0" smtClean="0"/>
              <a:t>Смяна на забравена парола</a:t>
            </a:r>
          </a:p>
          <a:p>
            <a:r>
              <a:rPr lang="bg-BG" dirty="0" smtClean="0"/>
              <a:t>Публикуване на обява</a:t>
            </a:r>
          </a:p>
          <a:p>
            <a:r>
              <a:rPr lang="bg-BG" dirty="0" smtClean="0"/>
              <a:t>Покупко-продажба</a:t>
            </a:r>
          </a:p>
          <a:p>
            <a:r>
              <a:rPr lang="bg-BG" dirty="0" smtClean="0"/>
              <a:t>Управление на количка</a:t>
            </a:r>
          </a:p>
          <a:p>
            <a:r>
              <a:rPr lang="bg-BG" dirty="0" smtClean="0"/>
              <a:t>Справки</a:t>
            </a:r>
          </a:p>
          <a:p>
            <a:r>
              <a:rPr lang="bg-BG" dirty="0" smtClean="0"/>
              <a:t>Управление на профил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73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219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Регистрация на потребител</a:t>
            </a:r>
            <a:endParaRPr lang="bg-BG" sz="40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196752"/>
            <a:ext cx="8469963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008111"/>
          </a:xfrm>
        </p:spPr>
        <p:txBody>
          <a:bodyPr>
            <a:noAutofit/>
          </a:bodyPr>
          <a:lstStyle/>
          <a:p>
            <a:pPr algn="ctr"/>
            <a:r>
              <a:rPr lang="bg-BG" sz="4000" dirty="0" smtClean="0"/>
              <a:t>Регистрация на ФЛ, чрез уеб форма</a:t>
            </a:r>
            <a:endParaRPr lang="bg-BG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521" y="1391626"/>
            <a:ext cx="9077817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26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Регистрация на ЮЛ </a:t>
            </a:r>
            <a:endParaRPr lang="bg-BG" sz="4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1244306"/>
            <a:ext cx="7344816" cy="563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3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bg-BG" sz="4000" dirty="0" smtClean="0"/>
              <a:t>Вход в системата</a:t>
            </a:r>
            <a:endParaRPr lang="bg-BG" sz="4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107863"/>
            <a:ext cx="7632848" cy="572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0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Смяна на забравена парола</a:t>
            </a:r>
            <a:endParaRPr lang="bg-BG" sz="4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588" y="1412776"/>
            <a:ext cx="8868908" cy="498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20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Главен план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637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Организационна структура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Методологии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Роли и отговорности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Отчети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49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Публикуване на обява</a:t>
            </a:r>
            <a:endParaRPr lang="bg-BG" sz="4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1294392"/>
            <a:ext cx="7992888" cy="556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247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Покупко-продажба</a:t>
            </a:r>
            <a:endParaRPr lang="bg-BG" sz="40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1291827"/>
            <a:ext cx="8424936" cy="556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414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Управление на количка</a:t>
            </a:r>
            <a:endParaRPr lang="bg-BG" sz="40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51" y="1268760"/>
            <a:ext cx="8291413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014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008112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Справки</a:t>
            </a:r>
            <a:endParaRPr lang="bg-BG" sz="40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11" y="1052736"/>
            <a:ext cx="9036496" cy="558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5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8229600" cy="1152128"/>
          </a:xfrm>
        </p:spPr>
        <p:txBody>
          <a:bodyPr/>
          <a:lstStyle/>
          <a:p>
            <a:r>
              <a:rPr lang="bg-BG" dirty="0"/>
              <a:t>Управление на профил</a:t>
            </a:r>
          </a:p>
        </p:txBody>
      </p:sp>
    </p:spTree>
    <p:extLst>
      <p:ext uri="{BB962C8B-B14F-4D97-AF65-F5344CB8AC3E}">
        <p14:creationId xmlns:p14="http://schemas.microsoft.com/office/powerpoint/2010/main" val="3779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81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Главен план за тестване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bg-BG" dirty="0" smtClean="0"/>
              <a:t>Видове тестване: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Unit Test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Functional Test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Interface Test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Usability Test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Security and Access Control Test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Regression Test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Integration Test </a:t>
            </a:r>
            <a:endParaRPr lang="bg-BG" dirty="0" smtClean="0"/>
          </a:p>
          <a:p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935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Рискове при тестване</a:t>
            </a:r>
            <a:endParaRPr lang="bg-BG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15275"/>
              </p:ext>
            </p:extLst>
          </p:nvPr>
        </p:nvGraphicFramePr>
        <p:xfrm>
          <a:off x="611560" y="1844824"/>
          <a:ext cx="8064896" cy="4287266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3677032"/>
                <a:gridCol w="4387864"/>
              </a:tblGrid>
              <a:tr h="613826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Риск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Стратегия за ограничаване</a:t>
                      </a:r>
                      <a:endParaRPr lang="bg-BG" dirty="0"/>
                    </a:p>
                  </a:txBody>
                  <a:tcPr/>
                </a:tc>
              </a:tr>
              <a:tr h="61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Недостиг на човешки ресурс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Наемане на достатъчно количество хора за тестването на настоящия проект</a:t>
                      </a:r>
                      <a:endParaRPr lang="bg-BG" dirty="0"/>
                    </a:p>
                  </a:txBody>
                  <a:tcPr/>
                </a:tc>
              </a:tr>
              <a:tr h="61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Недостиг на време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Тестват се тези тестови случаи с най-висок приоритет. Подреждат се във възходящ ред тестовите случаи.</a:t>
                      </a:r>
                      <a:endParaRPr lang="bg-BG" dirty="0"/>
                    </a:p>
                  </a:txBody>
                  <a:tcPr/>
                </a:tc>
              </a:tr>
              <a:tr h="1059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Голям брой бъгове и забавяне в отстраняването 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Превенция за откриване на грешките в ранен етап</a:t>
                      </a:r>
                      <a:endParaRPr lang="bg-BG" dirty="0"/>
                    </a:p>
                  </a:txBody>
                  <a:tcPr/>
                </a:tc>
              </a:tr>
              <a:tr h="1059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Неправилно подбрани продукти за тестване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Предварително обстойно запознаване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37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Система за електронна търговия </a:t>
            </a:r>
            <a:r>
              <a:rPr lang="en-US" dirty="0" smtClean="0"/>
              <a:t>BBay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051720" y="4941168"/>
            <a:ext cx="6400800" cy="971560"/>
          </a:xfrm>
        </p:spPr>
        <p:txBody>
          <a:bodyPr/>
          <a:lstStyle/>
          <a:p>
            <a:r>
              <a:rPr lang="bg-BG" dirty="0" smtClean="0"/>
              <a:t>Лиляна Маринова</a:t>
            </a:r>
          </a:p>
          <a:p>
            <a:r>
              <a:rPr lang="bg-BG" dirty="0" smtClean="0"/>
              <a:t>Специалност: Софтуерно инженерство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Роли и отговорности</a:t>
            </a:r>
            <a:endParaRPr lang="bg-BG" sz="400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28596" y="1714488"/>
            <a:ext cx="4040188" cy="639762"/>
          </a:xfrm>
        </p:spPr>
        <p:txBody>
          <a:bodyPr/>
          <a:lstStyle/>
          <a:p>
            <a:r>
              <a:rPr lang="bg-BG" dirty="0" smtClean="0"/>
              <a:t>Отговорник по качество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500034" y="2500306"/>
            <a:ext cx="4040188" cy="3286148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bg-BG" sz="2400" dirty="0" smtClean="0"/>
              <a:t>Определяне на задачите и отговорностите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bg-BG" sz="2400" dirty="0" smtClean="0"/>
              <a:t>Определяне на метриките</a:t>
            </a:r>
          </a:p>
          <a:p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714876" y="1785926"/>
            <a:ext cx="4041775" cy="568324"/>
          </a:xfrm>
        </p:spPr>
        <p:txBody>
          <a:bodyPr/>
          <a:lstStyle/>
          <a:p>
            <a:r>
              <a:rPr lang="bg-BG" dirty="0" smtClean="0"/>
              <a:t>Бизнес аналитик</a:t>
            </a:r>
            <a:endParaRPr lang="bg-BG" dirty="0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572000" y="2428868"/>
            <a:ext cx="4041775" cy="3611579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bg-BG" sz="2400" dirty="0" smtClean="0"/>
              <a:t>Определяне на софтуерните изисквания – функционални и нефункционални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bg-BG" sz="2400" dirty="0" smtClean="0"/>
              <a:t>Разработване на модел</a:t>
            </a:r>
            <a:r>
              <a:rPr lang="en-US" sz="2400" dirty="0" smtClean="0"/>
              <a:t>a</a:t>
            </a:r>
            <a:r>
              <a:rPr lang="bg-BG" sz="2400" dirty="0" smtClean="0"/>
              <a:t> на потребителските случаи - </a:t>
            </a:r>
            <a:r>
              <a:rPr lang="en-US" sz="2400" dirty="0" smtClean="0"/>
              <a:t>use case</a:t>
            </a:r>
            <a:r>
              <a:rPr lang="bg-BG" sz="2400" dirty="0" smtClean="0"/>
              <a:t> и </a:t>
            </a:r>
            <a:r>
              <a:rPr lang="en-US" sz="2400" dirty="0" smtClean="0"/>
              <a:t>activity </a:t>
            </a:r>
            <a:r>
              <a:rPr lang="bg-BG" sz="2400" dirty="0" smtClean="0"/>
              <a:t>диаграмите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Отговорник по качеството</a:t>
            </a:r>
            <a:endParaRPr lang="bg-BG" sz="40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158" y="1340768"/>
            <a:ext cx="8229600" cy="478539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Courier New" pitchFamily="49" charset="0"/>
              <a:buChar char="o"/>
            </a:pPr>
            <a:r>
              <a:rPr lang="bg-BG" dirty="0" smtClean="0"/>
              <a:t>Задачи и отговорности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bg-BG" dirty="0" smtClean="0"/>
              <a:t>Външни и вътрешни одити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bg-BG" dirty="0" smtClean="0"/>
              <a:t>Интервюта за извършените тестове</a:t>
            </a:r>
            <a:endParaRPr lang="bg-BG" dirty="0"/>
          </a:p>
          <a:p>
            <a:pPr marL="514350" indent="-514350">
              <a:buFont typeface="Courier New" pitchFamily="49" charset="0"/>
              <a:buChar char="o"/>
            </a:pPr>
            <a:r>
              <a:rPr lang="bg-BG" dirty="0" smtClean="0"/>
              <a:t>Метрики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bg-BG" dirty="0" smtClean="0"/>
              <a:t>Общ брой намерени грешки – неразрешени и разрешени грешки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bg-BG" dirty="0" smtClean="0"/>
              <a:t>Тествани </a:t>
            </a:r>
            <a:r>
              <a:rPr lang="en-US" dirty="0" smtClean="0"/>
              <a:t>Use Case</a:t>
            </a:r>
            <a:endParaRPr lang="bg-BG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bg-BG" dirty="0" smtClean="0"/>
              <a:t>Общ брой програмирани </a:t>
            </a:r>
            <a:r>
              <a:rPr lang="en-US" dirty="0" smtClean="0"/>
              <a:t>use case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bg-BG" dirty="0" smtClean="0"/>
              <a:t>Реализирани функционалности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bg-BG" dirty="0" smtClean="0"/>
              <a:t>Общо време отнело за разработката на целия проект – предвиденото време в човекочаса и реално изпълненото време в човекочаса	</a:t>
            </a:r>
          </a:p>
          <a:p>
            <a:pPr marL="514350" indent="-514350">
              <a:buFont typeface="Courier New" pitchFamily="49" charset="0"/>
              <a:buChar char="o"/>
            </a:pPr>
            <a:endParaRPr lang="bg-BG" dirty="0"/>
          </a:p>
          <a:p>
            <a:pPr marL="514350" indent="-514350">
              <a:buFont typeface="Courier New" pitchFamily="49" charset="0"/>
              <a:buChar char="o"/>
            </a:pPr>
            <a:endParaRPr lang="bg-BG" dirty="0" smtClean="0"/>
          </a:p>
          <a:p>
            <a:pPr marL="514350" indent="-514350">
              <a:buFont typeface="Courier New" pitchFamily="49" charset="0"/>
              <a:buChar char="o"/>
            </a:pPr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bg-BG" sz="4000" dirty="0" smtClean="0"/>
              <a:t>Главен план – организационна структура</a:t>
            </a:r>
            <a:endParaRPr lang="bg-BG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8650253"/>
              </p:ext>
            </p:extLst>
          </p:nvPr>
        </p:nvGraphicFramePr>
        <p:xfrm>
          <a:off x="1273631" y="1772816"/>
          <a:ext cx="6322705" cy="4940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9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Бизнес аналитик</a:t>
            </a:r>
            <a:endParaRPr lang="bg-BG" sz="400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67544" y="1556792"/>
            <a:ext cx="4040188" cy="659352"/>
          </a:xfrm>
        </p:spPr>
        <p:txBody>
          <a:bodyPr/>
          <a:lstStyle/>
          <a:p>
            <a:r>
              <a:rPr lang="bg-BG" dirty="0" smtClean="0"/>
              <a:t>Функционални изисквания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348880"/>
            <a:ext cx="4040188" cy="401144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bg-BG" sz="1800" dirty="0" smtClean="0"/>
              <a:t>Модул “Регистрация”</a:t>
            </a:r>
          </a:p>
          <a:p>
            <a:pPr lvl="2"/>
            <a:r>
              <a:rPr lang="bg-BG" dirty="0" smtClean="0"/>
              <a:t>Регистрация на физическо лице </a:t>
            </a:r>
          </a:p>
          <a:p>
            <a:pPr lvl="3"/>
            <a:r>
              <a:rPr lang="bg-BG" sz="1800" dirty="0" smtClean="0"/>
              <a:t>чрез уеб форма</a:t>
            </a:r>
          </a:p>
          <a:p>
            <a:pPr lvl="3"/>
            <a:r>
              <a:rPr lang="bg-BG" sz="1800" dirty="0" smtClean="0"/>
              <a:t>чрез социалната мрежа </a:t>
            </a:r>
            <a:r>
              <a:rPr lang="en-US" sz="1800" dirty="0" err="1" smtClean="0"/>
              <a:t>Facebook</a:t>
            </a:r>
            <a:endParaRPr lang="bg-BG" sz="1800" dirty="0" smtClean="0"/>
          </a:p>
          <a:p>
            <a:pPr lvl="2"/>
            <a:r>
              <a:rPr lang="bg-BG" dirty="0" smtClean="0"/>
              <a:t>Регистрация на юридическо лице</a:t>
            </a:r>
          </a:p>
          <a:p>
            <a:pPr lvl="1">
              <a:buFont typeface="Arial" pitchFamily="34" charset="0"/>
              <a:buChar char="•"/>
            </a:pPr>
            <a:r>
              <a:rPr lang="bg-BG" sz="1800" dirty="0" smtClean="0"/>
              <a:t>Модул “Търсене в каталог”</a:t>
            </a:r>
          </a:p>
          <a:p>
            <a:pPr lvl="1">
              <a:buFont typeface="Arial" pitchFamily="34" charset="0"/>
              <a:buChar char="•"/>
            </a:pPr>
            <a:r>
              <a:rPr lang="bg-BG" sz="1800" dirty="0" smtClean="0"/>
              <a:t>Вход в системата</a:t>
            </a:r>
          </a:p>
          <a:p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55369" y="1561301"/>
            <a:ext cx="4041775" cy="654843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Нефункционални изисквания</a:t>
            </a:r>
            <a:endParaRPr lang="bg-BG" dirty="0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348880"/>
            <a:ext cx="4041775" cy="401144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bg-BG" sz="1900" dirty="0" smtClean="0"/>
              <a:t>Време за достъп на потребителите до системата</a:t>
            </a:r>
          </a:p>
          <a:p>
            <a:pPr lvl="2"/>
            <a:r>
              <a:rPr lang="bg-BG" sz="1900" dirty="0" smtClean="0"/>
              <a:t>За външни потребители е от 1 до 2 секунди</a:t>
            </a:r>
          </a:p>
          <a:p>
            <a:pPr lvl="2"/>
            <a:r>
              <a:rPr lang="bg-BG" sz="1900" dirty="0" smtClean="0"/>
              <a:t>За вътрешни потребители (администратори) е до 1 секунда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Бизнес аналитик</a:t>
            </a:r>
            <a:endParaRPr lang="bg-BG" sz="400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4040188" cy="659352"/>
          </a:xfrm>
        </p:spPr>
        <p:txBody>
          <a:bodyPr/>
          <a:lstStyle/>
          <a:p>
            <a:r>
              <a:rPr lang="bg-BG" dirty="0" smtClean="0"/>
              <a:t>Функционални изисквания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395536" y="2276872"/>
            <a:ext cx="4040188" cy="432048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bg-BG" sz="1800" dirty="0" smtClean="0"/>
              <a:t>Смяна на забравена парола</a:t>
            </a:r>
          </a:p>
          <a:p>
            <a:pPr lvl="1">
              <a:buFont typeface="Arial" pitchFamily="34" charset="0"/>
              <a:buChar char="•"/>
            </a:pPr>
            <a:r>
              <a:rPr lang="bg-BG" sz="1800" dirty="0" smtClean="0"/>
              <a:t>Модул “Помощ”</a:t>
            </a:r>
          </a:p>
          <a:p>
            <a:pPr lvl="2"/>
            <a:r>
              <a:rPr lang="bg-BG" dirty="0" smtClean="0"/>
              <a:t>Често задавани въпроси</a:t>
            </a:r>
          </a:p>
          <a:p>
            <a:pPr lvl="2"/>
            <a:r>
              <a:rPr lang="bg-BG" dirty="0" smtClean="0"/>
              <a:t>Упътване за потребителя</a:t>
            </a:r>
          </a:p>
          <a:p>
            <a:pPr lvl="2"/>
            <a:r>
              <a:rPr lang="bg-BG" dirty="0" smtClean="0"/>
              <a:t>Въпрос до администратор</a:t>
            </a:r>
          </a:p>
          <a:p>
            <a:pPr lvl="1">
              <a:buFont typeface="Arial" pitchFamily="34" charset="0"/>
              <a:buChar char="•"/>
            </a:pPr>
            <a:r>
              <a:rPr lang="bg-BG" sz="1800" dirty="0" smtClean="0"/>
              <a:t>Модул “Управление на количка”</a:t>
            </a:r>
          </a:p>
          <a:p>
            <a:pPr marL="1371600" lvl="2" indent="-514350"/>
            <a:r>
              <a:rPr lang="bg-BG" dirty="0" smtClean="0"/>
              <a:t>Количка</a:t>
            </a:r>
          </a:p>
          <a:p>
            <a:pPr marL="1371600" lvl="2" indent="-514350"/>
            <a:r>
              <a:rPr lang="en-US" dirty="0" smtClean="0"/>
              <a:t>Watch list</a:t>
            </a:r>
            <a:r>
              <a:rPr lang="bg-BG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bg-BG" sz="1800" dirty="0" smtClean="0"/>
              <a:t>Модул “Покупко – продажба”</a:t>
            </a:r>
          </a:p>
          <a:p>
            <a:pPr lvl="1">
              <a:buFont typeface="Arial" pitchFamily="34" charset="0"/>
              <a:buChar char="•"/>
            </a:pPr>
            <a:r>
              <a:rPr lang="bg-BG" sz="1800" dirty="0" smtClean="0"/>
              <a:t>Съставяне на справки</a:t>
            </a:r>
          </a:p>
          <a:p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55369" y="1489293"/>
            <a:ext cx="4041775" cy="654843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Нефункционални изисквания</a:t>
            </a:r>
            <a:endParaRPr lang="bg-BG" dirty="0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583361" y="2276872"/>
            <a:ext cx="4041775" cy="432048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bg-BG" sz="1800" dirty="0" smtClean="0"/>
              <a:t>Подсигурен интернет достъп с 3 доставчика</a:t>
            </a:r>
          </a:p>
          <a:p>
            <a:pPr lvl="1">
              <a:buFont typeface="Arial" pitchFamily="34" charset="0"/>
              <a:buChar char="•"/>
            </a:pPr>
            <a:r>
              <a:rPr lang="bg-BG" sz="1800" dirty="0" smtClean="0"/>
              <a:t>Подсигуряване на данните с </a:t>
            </a:r>
            <a:r>
              <a:rPr lang="en-US" sz="1800" dirty="0" smtClean="0"/>
              <a:t>RAID5 </a:t>
            </a:r>
            <a:r>
              <a:rPr lang="bg-BG" sz="1800" dirty="0" smtClean="0"/>
              <a:t>масиви</a:t>
            </a:r>
          </a:p>
          <a:p>
            <a:pPr lvl="1">
              <a:buFont typeface="Arial" pitchFamily="34" charset="0"/>
              <a:buChar char="•"/>
            </a:pPr>
            <a:r>
              <a:rPr lang="bg-BG" sz="1800" dirty="0" smtClean="0"/>
              <a:t>Време за добавяне на артикул в системата до 5 минути</a:t>
            </a:r>
          </a:p>
          <a:p>
            <a:pPr lvl="1">
              <a:buFont typeface="Arial" pitchFamily="34" charset="0"/>
              <a:buChar char="•"/>
            </a:pPr>
            <a:r>
              <a:rPr lang="bg-BG" sz="1800" dirty="0" smtClean="0"/>
              <a:t>Поддръжка на 900 000 активни потребители едновременно</a:t>
            </a:r>
          </a:p>
          <a:p>
            <a:pPr marL="742950" lvl="2" indent="-342900"/>
            <a:r>
              <a:rPr lang="bg-BG" dirty="0" smtClean="0"/>
              <a:t>Време за възстановяване след повреда на системата – 4 до 6 часа</a:t>
            </a:r>
          </a:p>
          <a:p>
            <a:endParaRPr lang="bg-BG" sz="1800" dirty="0" smtClean="0"/>
          </a:p>
          <a:p>
            <a:pPr lvl="1">
              <a:buNone/>
            </a:pPr>
            <a:endParaRPr lang="bg-BG" sz="1800" dirty="0" smtClean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Бизнес аналитик</a:t>
            </a:r>
            <a:endParaRPr lang="bg-BG" sz="400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67544" y="1556792"/>
            <a:ext cx="4040188" cy="659352"/>
          </a:xfrm>
        </p:spPr>
        <p:txBody>
          <a:bodyPr/>
          <a:lstStyle/>
          <a:p>
            <a:r>
              <a:rPr lang="bg-BG" dirty="0" smtClean="0"/>
              <a:t>Функционални изисквания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7544" y="2348880"/>
            <a:ext cx="4040188" cy="4032448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bg-BG" sz="1800" dirty="0" smtClean="0"/>
              <a:t>Модул “Управление на профил”</a:t>
            </a:r>
          </a:p>
          <a:p>
            <a:pPr lvl="2"/>
            <a:r>
              <a:rPr lang="bg-BG" dirty="0" smtClean="0"/>
              <a:t>Управление на продукт</a:t>
            </a:r>
          </a:p>
          <a:p>
            <a:pPr lvl="3"/>
            <a:r>
              <a:rPr lang="bg-BG" sz="1800" dirty="0" smtClean="0"/>
              <a:t>собствен каталог</a:t>
            </a:r>
          </a:p>
          <a:p>
            <a:pPr lvl="3"/>
            <a:r>
              <a:rPr lang="bg-BG" sz="1800" dirty="0" smtClean="0"/>
              <a:t>публикуване на артикул</a:t>
            </a:r>
          </a:p>
          <a:p>
            <a:pPr lvl="3"/>
            <a:r>
              <a:rPr lang="bg-BG" sz="1800" dirty="0" smtClean="0"/>
              <a:t>редактиране на обява на артикул</a:t>
            </a:r>
          </a:p>
          <a:p>
            <a:pPr lvl="3"/>
            <a:r>
              <a:rPr lang="bg-BG" sz="1800" dirty="0" smtClean="0"/>
              <a:t>изтриване на обява на артикул</a:t>
            </a:r>
          </a:p>
          <a:p>
            <a:pPr lvl="2"/>
            <a:r>
              <a:rPr lang="bg-BG" dirty="0" smtClean="0"/>
              <a:t>Редактиране на профил</a:t>
            </a:r>
          </a:p>
          <a:p>
            <a:pPr lvl="2"/>
            <a:r>
              <a:rPr lang="bg-BG" dirty="0" smtClean="0"/>
              <a:t>Изтриване на профил</a:t>
            </a:r>
          </a:p>
          <a:p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55369" y="1561301"/>
            <a:ext cx="4041775" cy="654843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Нефункционални изисквания</a:t>
            </a:r>
            <a:endParaRPr lang="bg-BG" dirty="0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55369" y="2348880"/>
            <a:ext cx="4041775" cy="4032448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bg-BG" sz="1900" dirty="0" smtClean="0"/>
              <a:t>Работа с браузъри</a:t>
            </a:r>
          </a:p>
          <a:p>
            <a:pPr lvl="2"/>
            <a:r>
              <a:rPr lang="bg-BG" sz="1900" dirty="0" err="1" smtClean="0"/>
              <a:t>Mozilla</a:t>
            </a:r>
            <a:r>
              <a:rPr lang="bg-BG" sz="1900" dirty="0" smtClean="0"/>
              <a:t> </a:t>
            </a:r>
            <a:r>
              <a:rPr lang="bg-BG" sz="1900" dirty="0" err="1" smtClean="0"/>
              <a:t>Firefox</a:t>
            </a:r>
            <a:r>
              <a:rPr lang="bg-BG" sz="1900" dirty="0" smtClean="0"/>
              <a:t> версия 9.0 и нагоре</a:t>
            </a:r>
          </a:p>
          <a:p>
            <a:pPr lvl="2"/>
            <a:r>
              <a:rPr lang="bg-BG" sz="1900" dirty="0" err="1" smtClean="0"/>
              <a:t>Google</a:t>
            </a:r>
            <a:r>
              <a:rPr lang="bg-BG" sz="1900" dirty="0" smtClean="0"/>
              <a:t> </a:t>
            </a:r>
            <a:r>
              <a:rPr lang="bg-BG" sz="1900" dirty="0" err="1" smtClean="0"/>
              <a:t>Chrome</a:t>
            </a:r>
            <a:r>
              <a:rPr lang="bg-BG" sz="1900" dirty="0" smtClean="0"/>
              <a:t> версия 15.0 и нагоре</a:t>
            </a:r>
          </a:p>
          <a:p>
            <a:pPr lvl="2"/>
            <a:r>
              <a:rPr lang="bg-BG" sz="1900" dirty="0" err="1" smtClean="0"/>
              <a:t>Opera</a:t>
            </a:r>
            <a:r>
              <a:rPr lang="bg-BG" sz="1900" dirty="0" smtClean="0"/>
              <a:t> версия 10.50 и нагоре</a:t>
            </a:r>
          </a:p>
          <a:p>
            <a:pPr lvl="2"/>
            <a:r>
              <a:rPr lang="bg-BG" sz="1900" dirty="0" smtClean="0"/>
              <a:t> Internet Explorer версия 8 и нагоре</a:t>
            </a:r>
            <a:endParaRPr lang="bg-BG" sz="1800" dirty="0" smtClean="0"/>
          </a:p>
          <a:p>
            <a:pPr lvl="1">
              <a:buFont typeface="Arial" pitchFamily="34" charset="0"/>
              <a:buChar char="•"/>
            </a:pPr>
            <a:r>
              <a:rPr lang="bg-BG" sz="1800" dirty="0" smtClean="0"/>
              <a:t>Време, в което системата не работи поради обновяване – 1 до 2 часа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Use Case </a:t>
            </a:r>
            <a:r>
              <a:rPr lang="bg-BG" sz="4000" dirty="0" smtClean="0"/>
              <a:t>и </a:t>
            </a:r>
            <a:r>
              <a:rPr lang="en-US" sz="4000" dirty="0" smtClean="0"/>
              <a:t>Activity </a:t>
            </a:r>
            <a:r>
              <a:rPr lang="bg-BG" sz="4000" dirty="0" smtClean="0"/>
              <a:t>диаграми</a:t>
            </a:r>
            <a:endParaRPr lang="bg-BG" sz="400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bg-BG" dirty="0" smtClean="0"/>
              <a:t>диаграми	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bg-BG" dirty="0" smtClean="0"/>
              <a:t>Обща </a:t>
            </a:r>
            <a:r>
              <a:rPr lang="en-US" dirty="0" smtClean="0"/>
              <a:t>Use Case </a:t>
            </a:r>
            <a:r>
              <a:rPr lang="bg-BG" dirty="0" smtClean="0"/>
              <a:t>диаграма</a:t>
            </a:r>
          </a:p>
          <a:p>
            <a:r>
              <a:rPr lang="bg-BG" dirty="0" smtClean="0"/>
              <a:t>Регистрация на потребител</a:t>
            </a:r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bg-BG" dirty="0" smtClean="0"/>
              <a:t>диаграми</a:t>
            </a:r>
            <a:endParaRPr lang="bg-BG" dirty="0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bg-BG" dirty="0" smtClean="0"/>
              <a:t>Вход в системата</a:t>
            </a:r>
          </a:p>
          <a:p>
            <a:r>
              <a:rPr lang="bg-BG" dirty="0" smtClean="0"/>
              <a:t>Покупко – продажба</a:t>
            </a:r>
          </a:p>
          <a:p>
            <a:r>
              <a:rPr lang="bg-BG" dirty="0" smtClean="0"/>
              <a:t>Публикуване на артикул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00034" y="400414"/>
            <a:ext cx="8229600" cy="868346"/>
          </a:xfrm>
        </p:spPr>
        <p:txBody>
          <a:bodyPr/>
          <a:lstStyle/>
          <a:p>
            <a:pPr algn="ctr"/>
            <a:r>
              <a:rPr lang="bg-BG" dirty="0" smtClean="0"/>
              <a:t>Обща </a:t>
            </a:r>
            <a:r>
              <a:rPr lang="en-US" dirty="0" smtClean="0"/>
              <a:t>Use Case </a:t>
            </a:r>
            <a:r>
              <a:rPr lang="bg-BG" dirty="0" smtClean="0"/>
              <a:t>диаграма</a:t>
            </a:r>
            <a:endParaRPr lang="bg-BG" dirty="0"/>
          </a:p>
        </p:txBody>
      </p:sp>
      <p:pic>
        <p:nvPicPr>
          <p:cNvPr id="4" name="Контейнер за съдържание 3" descr="Обща Use Case диаграма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8932992" cy="55446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0013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Use Case </a:t>
            </a:r>
            <a:r>
              <a:rPr lang="bg-BG" sz="4000" dirty="0" smtClean="0"/>
              <a:t>за “Регистрация на потребител”</a:t>
            </a:r>
            <a:endParaRPr lang="bg-BG" sz="4000" dirty="0"/>
          </a:p>
        </p:txBody>
      </p:sp>
      <p:pic>
        <p:nvPicPr>
          <p:cNvPr id="4" name="Контейнер за съдържание 3" descr="Регистрация на потребител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9736" y="1700808"/>
            <a:ext cx="8174712" cy="49592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Activity</a:t>
            </a:r>
            <a:r>
              <a:rPr lang="bg-BG" sz="4000" dirty="0" smtClean="0"/>
              <a:t> диаграма за “Вход в системата”</a:t>
            </a:r>
            <a:endParaRPr lang="bg-BG" sz="4000" dirty="0"/>
          </a:p>
        </p:txBody>
      </p:sp>
      <p:pic>
        <p:nvPicPr>
          <p:cNvPr id="4" name="Контейнер за съдържание 3" descr="Вход в системата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196752"/>
            <a:ext cx="7232690" cy="56886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03306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Activity</a:t>
            </a:r>
            <a:r>
              <a:rPr lang="bg-BG" sz="4000" dirty="0" smtClean="0"/>
              <a:t> диаграма за “Покупко</a:t>
            </a:r>
            <a:r>
              <a:rPr lang="bg-BG" sz="4000" dirty="0"/>
              <a:t>-</a:t>
            </a:r>
            <a:r>
              <a:rPr lang="bg-BG" sz="4000" dirty="0" smtClean="0"/>
              <a:t>продажба”</a:t>
            </a:r>
            <a:endParaRPr lang="bg-BG" sz="4000" dirty="0"/>
          </a:p>
        </p:txBody>
      </p:sp>
      <p:pic>
        <p:nvPicPr>
          <p:cNvPr id="4" name="Контейнер за съдържание 3" descr="Покупко - продажба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245090"/>
            <a:ext cx="6552728" cy="53986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Activity</a:t>
            </a:r>
            <a:r>
              <a:rPr lang="bg-BG" sz="4000" dirty="0" smtClean="0"/>
              <a:t> диаграма за “Публикуване на артикул</a:t>
            </a:r>
            <a:endParaRPr lang="bg-BG" sz="4000" dirty="0"/>
          </a:p>
        </p:txBody>
      </p:sp>
      <p:pic>
        <p:nvPicPr>
          <p:cNvPr id="4" name="Контейнер за съдържание 3" descr="Публикуване на артикул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6414" y="1292130"/>
            <a:ext cx="8292050" cy="5161206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916832"/>
            <a:ext cx="7772400" cy="1470025"/>
          </a:xfrm>
        </p:spPr>
        <p:txBody>
          <a:bodyPr>
            <a:noAutofit/>
          </a:bodyPr>
          <a:lstStyle/>
          <a:p>
            <a:r>
              <a:rPr lang="en-US" sz="6500" dirty="0" smtClean="0"/>
              <a:t>Balkan Bay</a:t>
            </a:r>
            <a:r>
              <a:rPr lang="bg-BG" sz="6500" dirty="0" smtClean="0"/>
              <a:t/>
            </a:r>
            <a:br>
              <a:rPr lang="bg-BG" sz="6500" dirty="0" smtClean="0"/>
            </a:br>
            <a:r>
              <a:rPr lang="bg-BG" sz="6500" dirty="0" smtClean="0"/>
              <a:t>		Екип едно</a:t>
            </a:r>
            <a:endParaRPr lang="en-US" sz="6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4725144"/>
            <a:ext cx="7768952" cy="1752600"/>
          </a:xfrm>
        </p:spPr>
        <p:txBody>
          <a:bodyPr>
            <a:normAutofit/>
          </a:bodyPr>
          <a:lstStyle/>
          <a:p>
            <a:r>
              <a:rPr lang="be-BY" sz="3200" dirty="0" smtClean="0">
                <a:solidFill>
                  <a:schemeClr val="tx1"/>
                </a:solidFill>
              </a:rPr>
              <a:t>Симеон Илиев</a:t>
            </a:r>
          </a:p>
          <a:p>
            <a:r>
              <a:rPr lang="be-BY" sz="3200" dirty="0" smtClean="0"/>
              <a:t>Специалност: Софтуерно инженерство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Главен план - методологии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RUP</a:t>
            </a:r>
            <a:r>
              <a:rPr lang="bg-BG" dirty="0" smtClean="0"/>
              <a:t> – </a:t>
            </a:r>
            <a:r>
              <a:rPr lang="en-US" dirty="0" smtClean="0"/>
              <a:t>Rational Unified Process </a:t>
            </a:r>
            <a:r>
              <a:rPr lang="bg-BG" dirty="0" smtClean="0"/>
              <a:t>на </a:t>
            </a:r>
            <a:r>
              <a:rPr lang="en-US" dirty="0" smtClean="0"/>
              <a:t>IBM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SCRUM</a:t>
            </a:r>
            <a:r>
              <a:rPr lang="bg-BG" dirty="0" smtClean="0"/>
              <a:t> - </a:t>
            </a:r>
            <a:r>
              <a:rPr lang="en-US" dirty="0" err="1" smtClean="0"/>
              <a:t>SCRUMbut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68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Изпълнявани роли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be-BY" sz="2400" dirty="0" smtClean="0"/>
              <a:t>Системен Администратор(</a:t>
            </a:r>
            <a:r>
              <a:rPr lang="en-US" sz="2400" dirty="0" smtClean="0"/>
              <a:t>System Administrator</a:t>
            </a:r>
            <a:r>
              <a:rPr lang="be-BY" sz="2400" dirty="0" smtClean="0"/>
              <a:t>)</a:t>
            </a:r>
            <a:endParaRPr lang="en-US" sz="2400" dirty="0" smtClean="0"/>
          </a:p>
          <a:p>
            <a:pPr>
              <a:lnSpc>
                <a:spcPct val="200000"/>
              </a:lnSpc>
            </a:pPr>
            <a:r>
              <a:rPr lang="bg-BG" sz="2400" dirty="0" smtClean="0"/>
              <a:t>Софтуерен Архитект (</a:t>
            </a:r>
            <a:r>
              <a:rPr lang="en-US" sz="2400" dirty="0" smtClean="0"/>
              <a:t>Software Architect</a:t>
            </a:r>
            <a:r>
              <a:rPr lang="bg-BG" sz="2400" dirty="0" smtClean="0"/>
              <a:t>)</a:t>
            </a:r>
            <a:endParaRPr lang="en-US" sz="2400" dirty="0" smtClean="0"/>
          </a:p>
          <a:p>
            <a:pPr>
              <a:lnSpc>
                <a:spcPct val="200000"/>
              </a:lnSpc>
            </a:pPr>
            <a:r>
              <a:rPr lang="bg-BG" sz="2400" dirty="0" smtClean="0"/>
              <a:t>Дизайн Мениджър (</a:t>
            </a:r>
            <a:r>
              <a:rPr lang="en-US" sz="2400" dirty="0" smtClean="0"/>
              <a:t>Design Manager</a:t>
            </a:r>
            <a:r>
              <a:rPr lang="bg-BG" sz="2400" dirty="0" smtClean="0"/>
              <a:t>)</a:t>
            </a:r>
            <a:endParaRPr lang="en-US" sz="2400" dirty="0" smtClean="0"/>
          </a:p>
          <a:p>
            <a:pPr>
              <a:lnSpc>
                <a:spcPct val="200000"/>
              </a:lnSpc>
            </a:pPr>
            <a:r>
              <a:rPr lang="be-BY" sz="2400" dirty="0" smtClean="0"/>
              <a:t>Дата Мениджър (</a:t>
            </a:r>
            <a:r>
              <a:rPr lang="en-US" sz="2400" dirty="0" smtClean="0"/>
              <a:t>Data Manager</a:t>
            </a:r>
            <a:r>
              <a:rPr lang="be-BY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22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79286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		</a:t>
            </a:r>
            <a:r>
              <a:rPr lang="bg-BG" dirty="0" smtClean="0"/>
              <a:t>Системата  представлява сайт за покупко-продажба на стоки</a:t>
            </a:r>
            <a:r>
              <a:rPr lang="be-BY" dirty="0" smtClean="0"/>
              <a:t> и услуги</a:t>
            </a:r>
            <a:r>
              <a:rPr lang="bg-BG" dirty="0" smtClean="0"/>
              <a:t>, който се предлагат от потребители на други потребители.</a:t>
            </a:r>
            <a:r>
              <a:rPr lang="be-BY" dirty="0" smtClean="0"/>
              <a:t> Електорнната търговия се развива с пълна сила и много компании си създвата такива магазин</a:t>
            </a:r>
            <a:r>
              <a:rPr lang="bg-BG" dirty="0" smtClean="0"/>
              <a:t>и,</a:t>
            </a:r>
            <a:r>
              <a:rPr lang="be-BY" dirty="0" smtClean="0"/>
              <a:t> за да отоворят на тази нужда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24867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e-BY" sz="4000" dirty="0" smtClean="0"/>
              <a:t>Визия</a:t>
            </a:r>
            <a:endParaRPr lang="en-US" sz="4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149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b="1" i="1" dirty="0" smtClean="0"/>
              <a:t>EBay</a:t>
            </a:r>
            <a:endParaRPr lang="en-US" b="1" i="1" dirty="0" smtClean="0"/>
          </a:p>
          <a:p>
            <a:pPr>
              <a:lnSpc>
                <a:spcPct val="150000"/>
              </a:lnSpc>
            </a:pPr>
            <a:r>
              <a:rPr lang="bg-BG" dirty="0" smtClean="0"/>
              <a:t>Това е един от най-големите търговци в сферата на електронната търговия в света. Наложил се е с времето и добрата си политика.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917596"/>
          </a:xfrm>
        </p:spPr>
        <p:txBody>
          <a:bodyPr>
            <a:normAutofit fontScale="90000"/>
          </a:bodyPr>
          <a:lstStyle/>
          <a:p>
            <a:pPr algn="ctr"/>
            <a:r>
              <a:rPr lang="be-BY" sz="4400" dirty="0" smtClean="0"/>
              <a:t>Визия</a:t>
            </a:r>
            <a:r>
              <a:rPr lang="en-US" sz="4400" dirty="0" smtClean="0"/>
              <a:t>–</a:t>
            </a:r>
            <a:r>
              <a:rPr lang="bg-BG" sz="4400" dirty="0" smtClean="0"/>
              <a:t>Алтернативи и заместители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bg-BG" b="1" i="1" dirty="0" smtClean="0"/>
              <a:t>Prodavalnik.com</a:t>
            </a:r>
            <a:endParaRPr lang="en-US" b="1" i="1" dirty="0" smtClean="0"/>
          </a:p>
          <a:p>
            <a:pPr>
              <a:lnSpc>
                <a:spcPct val="150000"/>
              </a:lnSpc>
            </a:pPr>
            <a:r>
              <a:rPr lang="bg-BG" dirty="0" smtClean="0"/>
              <a:t>Това в момента е един от големите електронни търговци в страната. Наложил се е в последната година.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bg-BG" b="1" i="1" dirty="0" smtClean="0"/>
              <a:t>bazar.bg</a:t>
            </a:r>
            <a:endParaRPr lang="en-US" b="1" i="1" dirty="0" smtClean="0"/>
          </a:p>
          <a:p>
            <a:pPr>
              <a:lnSpc>
                <a:spcPct val="150000"/>
              </a:lnSpc>
            </a:pPr>
            <a:r>
              <a:rPr lang="be-BY" dirty="0" smtClean="0"/>
              <a:t>Този сайт е предшественик на другия ни по-голям конкурент </a:t>
            </a:r>
            <a:r>
              <a:rPr lang="en-US" dirty="0" smtClean="0"/>
              <a:t>Prodavalnik.com</a:t>
            </a:r>
            <a:r>
              <a:rPr lang="be-BY" dirty="0" smtClean="0"/>
              <a:t>, но няма неговата популярност.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e-BY" sz="4000" dirty="0" smtClean="0"/>
              <a:t>Визия</a:t>
            </a:r>
            <a:r>
              <a:rPr lang="en-US" sz="4000" dirty="0"/>
              <a:t> </a:t>
            </a:r>
            <a:r>
              <a:rPr lang="en-US" sz="4000" dirty="0" smtClean="0"/>
              <a:t>- </a:t>
            </a:r>
            <a:r>
              <a:rPr lang="bg-BG" sz="4000" dirty="0" smtClean="0"/>
              <a:t>Алтернативи и заместители</a:t>
            </a:r>
            <a:endParaRPr lang="en-US" sz="4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e-BY" dirty="0" smtClean="0"/>
              <a:t>	Дизайна на системата е базиран на </a:t>
            </a:r>
            <a:r>
              <a:rPr lang="en-US" dirty="0" smtClean="0"/>
              <a:t>MVC (Model View </a:t>
            </a:r>
            <a:r>
              <a:rPr lang="en-US" dirty="0" err="1" smtClean="0"/>
              <a:t>Controler</a:t>
            </a:r>
            <a:r>
              <a:rPr lang="en-US" dirty="0" smtClean="0"/>
              <a:t>)</a:t>
            </a:r>
            <a:r>
              <a:rPr lang="be-BY" dirty="0" smtClean="0"/>
              <a:t> модела.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e-BY" sz="4000" dirty="0" smtClean="0"/>
              <a:t>Дизайн </a:t>
            </a:r>
            <a:r>
              <a:rPr lang="bg-BG" sz="4000" dirty="0" smtClean="0"/>
              <a:t>м</a:t>
            </a:r>
            <a:r>
              <a:rPr lang="be-BY" sz="4000" dirty="0" smtClean="0"/>
              <a:t>одел</a:t>
            </a:r>
            <a:endParaRPr lang="en-US" sz="4000" dirty="0"/>
          </a:p>
        </p:txBody>
      </p:sp>
      <p:pic>
        <p:nvPicPr>
          <p:cNvPr id="6" name="Picture 5" descr="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2928934"/>
            <a:ext cx="3114675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bg-BG" dirty="0" smtClean="0"/>
              <a:t>	MVC е софтуерен модел за прилагане на потребителски интерфейси. Той разделя дадено софтуерно приложение в три взаимосвързани части, така че да се отделят вътрешни представяния на информация от начините, по които информацията е представена или се приема от потребителя.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e-BY" sz="4000" dirty="0" smtClean="0"/>
              <a:t>Дизайн Модел</a:t>
            </a:r>
            <a:endParaRPr lang="en-US" sz="4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igh Level Architec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2069250"/>
            <a:ext cx="8824784" cy="359199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e-BY" sz="4000" dirty="0" smtClean="0"/>
              <a:t>Софтурена Архитектура</a:t>
            </a:r>
            <a:endParaRPr lang="en-US" sz="4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e-BY" dirty="0" smtClean="0"/>
              <a:t>Модули на Системата</a:t>
            </a:r>
          </a:p>
          <a:p>
            <a:r>
              <a:rPr lang="bg-BG" dirty="0" smtClean="0"/>
              <a:t>Модул „Търсене”</a:t>
            </a:r>
            <a:endParaRPr lang="en-US" dirty="0" smtClean="0"/>
          </a:p>
          <a:p>
            <a:r>
              <a:rPr lang="bg-BG" dirty="0" smtClean="0"/>
              <a:t>Модул „Регистрация”</a:t>
            </a:r>
            <a:endParaRPr lang="en-US" dirty="0" smtClean="0"/>
          </a:p>
          <a:p>
            <a:r>
              <a:rPr lang="bg-BG" dirty="0" smtClean="0"/>
              <a:t>Модул „Помощ”</a:t>
            </a:r>
            <a:endParaRPr lang="en-US" dirty="0" smtClean="0"/>
          </a:p>
          <a:p>
            <a:r>
              <a:rPr lang="bg-BG" dirty="0" smtClean="0"/>
              <a:t>Модул „Управление на количка”</a:t>
            </a:r>
            <a:endParaRPr lang="en-US" dirty="0" smtClean="0"/>
          </a:p>
          <a:p>
            <a:r>
              <a:rPr lang="bg-BG" dirty="0" smtClean="0"/>
              <a:t>Модул „Покупко – продажба”</a:t>
            </a:r>
            <a:endParaRPr lang="en-US" dirty="0" smtClean="0"/>
          </a:p>
          <a:p>
            <a:r>
              <a:rPr lang="bg-BG" dirty="0" smtClean="0"/>
              <a:t>Модул „Управление на профил” на ФЛ</a:t>
            </a:r>
            <a:endParaRPr lang="en-US" dirty="0" smtClean="0"/>
          </a:p>
          <a:p>
            <a:r>
              <a:rPr lang="bg-BG" dirty="0" smtClean="0"/>
              <a:t>Модул „Справки”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9397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e-BY" sz="4000" dirty="0" smtClean="0"/>
              <a:t>Софтуерна Архитектура	</a:t>
            </a:r>
            <a:endParaRPr lang="en-US" sz="4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ta model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38" y="1412776"/>
            <a:ext cx="8903919" cy="50405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3045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e-BY" sz="4000" dirty="0" smtClean="0"/>
              <a:t>Модел на Данните </a:t>
            </a:r>
            <a:endParaRPr lang="en-US" sz="4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bg-BG" dirty="0" smtClean="0"/>
              <a:t>		</a:t>
            </a:r>
            <a:r>
              <a:rPr lang="en-AU" dirty="0" err="1" smtClean="0"/>
              <a:t>Всеки</a:t>
            </a:r>
            <a:r>
              <a:rPr lang="en-AU" dirty="0" smtClean="0"/>
              <a:t> </a:t>
            </a:r>
            <a:r>
              <a:rPr lang="en-AU" dirty="0" err="1" smtClean="0"/>
              <a:t>член</a:t>
            </a:r>
            <a:r>
              <a:rPr lang="en-AU" dirty="0" smtClean="0"/>
              <a:t> </a:t>
            </a:r>
            <a:r>
              <a:rPr lang="en-AU" dirty="0" err="1" smtClean="0"/>
              <a:t>на</a:t>
            </a:r>
            <a:r>
              <a:rPr lang="en-AU" dirty="0" smtClean="0"/>
              <a:t> </a:t>
            </a:r>
            <a:r>
              <a:rPr lang="en-AU" dirty="0" err="1" smtClean="0"/>
              <a:t>екипа</a:t>
            </a:r>
            <a:r>
              <a:rPr lang="en-AU" dirty="0" smtClean="0"/>
              <a:t> </a:t>
            </a:r>
            <a:r>
              <a:rPr lang="en-AU" dirty="0" err="1" smtClean="0"/>
              <a:t>разполага</a:t>
            </a:r>
            <a:r>
              <a:rPr lang="en-AU" dirty="0" smtClean="0"/>
              <a:t> с </a:t>
            </a:r>
            <a:r>
              <a:rPr lang="en-AU" dirty="0" err="1" smtClean="0"/>
              <a:t>дистрибуция</a:t>
            </a:r>
            <a:r>
              <a:rPr lang="en-AU" dirty="0" smtClean="0"/>
              <a:t> </a:t>
            </a:r>
            <a:r>
              <a:rPr lang="en-AU" dirty="0" err="1" smtClean="0"/>
              <a:t>на</a:t>
            </a:r>
            <a:r>
              <a:rPr lang="en-AU" dirty="0" smtClean="0"/>
              <a:t> Eclipse </a:t>
            </a:r>
            <a:r>
              <a:rPr lang="en-US" dirty="0" err="1" smtClean="0"/>
              <a:t>Kepler</a:t>
            </a:r>
            <a:r>
              <a:rPr lang="en-AU" dirty="0" smtClean="0"/>
              <a:t>, </a:t>
            </a:r>
            <a:r>
              <a:rPr lang="en-AU" dirty="0" err="1" smtClean="0"/>
              <a:t>чрез</a:t>
            </a:r>
            <a:r>
              <a:rPr lang="en-AU" dirty="0" smtClean="0"/>
              <a:t> </a:t>
            </a:r>
            <a:r>
              <a:rPr lang="en-AU" dirty="0" err="1" smtClean="0"/>
              <a:t>която</a:t>
            </a:r>
            <a:r>
              <a:rPr lang="en-AU" dirty="0" smtClean="0"/>
              <a:t> </a:t>
            </a:r>
            <a:r>
              <a:rPr lang="en-AU" dirty="0" err="1" smtClean="0"/>
              <a:t>извършва</a:t>
            </a:r>
            <a:r>
              <a:rPr lang="en-AU" dirty="0" smtClean="0"/>
              <a:t> </a:t>
            </a:r>
            <a:r>
              <a:rPr lang="en-AU" dirty="0" err="1" smtClean="0"/>
              <a:t>разработката</a:t>
            </a:r>
            <a:r>
              <a:rPr lang="en-AU" dirty="0" smtClean="0"/>
              <a:t> </a:t>
            </a:r>
            <a:r>
              <a:rPr lang="en-AU" dirty="0" err="1" smtClean="0"/>
              <a:t>на</a:t>
            </a:r>
            <a:r>
              <a:rPr lang="en-AU" dirty="0" smtClean="0"/>
              <a:t> </a:t>
            </a:r>
            <a:r>
              <a:rPr lang="en-AU" dirty="0" err="1" smtClean="0"/>
              <a:t>зададените</a:t>
            </a:r>
            <a:r>
              <a:rPr lang="en-AU" dirty="0" smtClean="0"/>
              <a:t> </a:t>
            </a:r>
            <a:r>
              <a:rPr lang="en-AU" dirty="0" err="1" smtClean="0"/>
              <a:t>му</a:t>
            </a:r>
            <a:r>
              <a:rPr lang="en-AU" dirty="0" smtClean="0"/>
              <a:t> </a:t>
            </a:r>
            <a:r>
              <a:rPr lang="en-AU" dirty="0" err="1" smtClean="0"/>
              <a:t>задачи</a:t>
            </a:r>
            <a:r>
              <a:rPr lang="en-AU" dirty="0" smtClean="0"/>
              <a:t>.</a:t>
            </a:r>
            <a:r>
              <a:rPr lang="bg-BG" dirty="0" smtClean="0"/>
              <a:t> Към </a:t>
            </a:r>
            <a:r>
              <a:rPr lang="en-US" dirty="0" smtClean="0"/>
              <a:t>Eclipse </a:t>
            </a:r>
            <a:r>
              <a:rPr lang="en-US" dirty="0" err="1" smtClean="0"/>
              <a:t>Kepler</a:t>
            </a:r>
            <a:r>
              <a:rPr lang="be-BY" dirty="0" smtClean="0"/>
              <a:t> </a:t>
            </a:r>
            <a:r>
              <a:rPr lang="bg-BG" dirty="0" smtClean="0"/>
              <a:t>са инсталирани следните </a:t>
            </a:r>
            <a:r>
              <a:rPr lang="en-US" dirty="0" smtClean="0"/>
              <a:t>plug-in</a:t>
            </a:r>
            <a:r>
              <a:rPr lang="bg-BG" dirty="0" smtClean="0"/>
              <a:t>-и с цел улесняване на работата:</a:t>
            </a:r>
            <a:endParaRPr lang="en-US" dirty="0" smtClean="0"/>
          </a:p>
          <a:p>
            <a:pPr lvl="0" algn="just"/>
            <a:r>
              <a:rPr lang="en-US" dirty="0" err="1" smtClean="0"/>
              <a:t>Subclipse</a:t>
            </a:r>
            <a:r>
              <a:rPr lang="en-US" dirty="0" smtClean="0"/>
              <a:t> – Apache Subversion</a:t>
            </a:r>
            <a:r>
              <a:rPr lang="bg-BG" dirty="0" smtClean="0"/>
              <a:t>клиент в </a:t>
            </a:r>
            <a:r>
              <a:rPr lang="en-US" dirty="0" smtClean="0"/>
              <a:t>Eclipse</a:t>
            </a:r>
          </a:p>
          <a:p>
            <a:pPr lvl="0" algn="just"/>
            <a:r>
              <a:rPr lang="bg-BG" dirty="0" smtClean="0"/>
              <a:t>m2е</a:t>
            </a:r>
            <a:r>
              <a:rPr lang="en-US" dirty="0" smtClean="0"/>
              <a:t> – Plug-in</a:t>
            </a:r>
            <a:r>
              <a:rPr lang="bg-BG" dirty="0" smtClean="0"/>
              <a:t> за използването на </a:t>
            </a:r>
            <a:r>
              <a:rPr lang="en-US" dirty="0" smtClean="0"/>
              <a:t>maven</a:t>
            </a:r>
            <a:r>
              <a:rPr lang="bg-BG" dirty="0" smtClean="0"/>
              <a:t> </a:t>
            </a:r>
            <a:r>
              <a:rPr lang="en-US" dirty="0" smtClean="0"/>
              <a:t>Eclipse</a:t>
            </a:r>
          </a:p>
          <a:p>
            <a:pPr lvl="0" algn="just"/>
            <a:r>
              <a:rPr lang="en-US" dirty="0" err="1" smtClean="0"/>
              <a:t>JBoss</a:t>
            </a:r>
            <a:r>
              <a:rPr lang="en-US" dirty="0" smtClean="0"/>
              <a:t> Tools – </a:t>
            </a:r>
            <a:r>
              <a:rPr lang="bg-BG" dirty="0" smtClean="0"/>
              <a:t>инструменти за улесняване на работата с </a:t>
            </a:r>
            <a:r>
              <a:rPr lang="en-US" dirty="0" smtClean="0"/>
              <a:t>application server </a:t>
            </a:r>
            <a:r>
              <a:rPr lang="en-US" dirty="0" err="1" smtClean="0"/>
              <a:t>JBoss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e-BY" sz="4000" dirty="0" smtClean="0"/>
              <a:t>Инфрастуктура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79296" cy="114300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Главен план – роли и отговорности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Autofit/>
          </a:bodyPr>
          <a:lstStyle/>
          <a:p>
            <a:r>
              <a:rPr lang="bg-BG" sz="2400" dirty="0"/>
              <a:t>Ръководител на </a:t>
            </a:r>
            <a:r>
              <a:rPr lang="bg-BG" sz="2400" dirty="0" smtClean="0"/>
              <a:t>екип</a:t>
            </a:r>
          </a:p>
          <a:p>
            <a:r>
              <a:rPr lang="bg-BG" sz="2400" dirty="0"/>
              <a:t>Инженер по изискванията</a:t>
            </a:r>
          </a:p>
          <a:p>
            <a:r>
              <a:rPr lang="bg-BG" sz="2400" dirty="0"/>
              <a:t>Софтуерен Архитект</a:t>
            </a:r>
          </a:p>
          <a:p>
            <a:r>
              <a:rPr lang="bg-BG" sz="2400" dirty="0"/>
              <a:t>Разработчик</a:t>
            </a:r>
          </a:p>
          <a:p>
            <a:r>
              <a:rPr lang="bg-BG" sz="2400" dirty="0"/>
              <a:t>Тестър</a:t>
            </a:r>
          </a:p>
          <a:p>
            <a:r>
              <a:rPr lang="en-US" sz="2400" dirty="0" err="1"/>
              <a:t>Бизнес</a:t>
            </a:r>
            <a:r>
              <a:rPr lang="en-US" sz="2400" dirty="0"/>
              <a:t> </a:t>
            </a:r>
            <a:r>
              <a:rPr lang="bg-BG" sz="2400" dirty="0" err="1"/>
              <a:t>а</a:t>
            </a:r>
            <a:r>
              <a:rPr lang="en-US" sz="2400" dirty="0" err="1" smtClean="0"/>
              <a:t>нализ</a:t>
            </a:r>
            <a:r>
              <a:rPr lang="bg-BG" sz="2400" dirty="0"/>
              <a:t>атор</a:t>
            </a:r>
          </a:p>
          <a:p>
            <a:r>
              <a:rPr lang="bg-BG" sz="2400" dirty="0"/>
              <a:t>Технически </a:t>
            </a:r>
            <a:r>
              <a:rPr lang="bg-BG" sz="2400" dirty="0" smtClean="0"/>
              <a:t>документатор</a:t>
            </a:r>
          </a:p>
          <a:p>
            <a:r>
              <a:rPr lang="bg-BG" sz="2400" dirty="0"/>
              <a:t>Системен администратор</a:t>
            </a:r>
          </a:p>
          <a:p>
            <a:r>
              <a:rPr lang="bg-BG" sz="2400" dirty="0"/>
              <a:t>Продуктен </a:t>
            </a:r>
            <a:r>
              <a:rPr lang="bg-BG" sz="2400" dirty="0" smtClean="0"/>
              <a:t>Собственик</a:t>
            </a:r>
          </a:p>
          <a:p>
            <a:r>
              <a:rPr lang="bg-BG" sz="2400" dirty="0"/>
              <a:t>Scrum Господар</a:t>
            </a:r>
          </a:p>
        </p:txBody>
      </p:sp>
    </p:spTree>
    <p:extLst>
      <p:ext uri="{BB962C8B-B14F-4D97-AF65-F5344CB8AC3E}">
        <p14:creationId xmlns:p14="http://schemas.microsoft.com/office/powerpoint/2010/main" val="259336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e-BY" sz="4000" dirty="0" smtClean="0"/>
              <a:t>Инфрастуктура</a:t>
            </a:r>
            <a:endParaRPr lang="en-US" sz="4000" dirty="0"/>
          </a:p>
        </p:txBody>
      </p:sp>
      <p:pic>
        <p:nvPicPr>
          <p:cNvPr id="6" name="Content Placeholder 5" descr="Developer PCNEW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1340768"/>
            <a:ext cx="8927315" cy="5239484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2214554"/>
            <a:ext cx="8229600" cy="1714512"/>
          </a:xfrm>
        </p:spPr>
        <p:txBody>
          <a:bodyPr>
            <a:normAutofit/>
          </a:bodyPr>
          <a:lstStyle/>
          <a:p>
            <a:pPr algn="ctr"/>
            <a:r>
              <a:rPr lang="be-BY" sz="4400" dirty="0" smtClean="0"/>
              <a:t>Благодаря ви за вниманието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143000"/>
          </a:xfrm>
        </p:spPr>
        <p:txBody>
          <a:bodyPr/>
          <a:lstStyle/>
          <a:p>
            <a:pPr algn="ctr"/>
            <a:r>
              <a:rPr lang="bg-BG" dirty="0" smtClean="0"/>
              <a:t>Главен план - отчети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Главен план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Бизнес модел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Модел на потребителските случаи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Софтуерна архитектура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Модел на инфраструктурата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Тестов модел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73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143000"/>
          </a:xfrm>
        </p:spPr>
        <p:txBody>
          <a:bodyPr/>
          <a:lstStyle/>
          <a:p>
            <a:pPr algn="ctr"/>
            <a:r>
              <a:rPr lang="bg-BG" dirty="0" smtClean="0"/>
              <a:t>Списък с рискове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bg-BG" sz="2400" dirty="0" smtClean="0"/>
              <a:t>Описание</a:t>
            </a:r>
          </a:p>
          <a:p>
            <a:pPr>
              <a:lnSpc>
                <a:spcPct val="150000"/>
              </a:lnSpc>
            </a:pPr>
            <a:r>
              <a:rPr lang="bg-BG" sz="2400" dirty="0" smtClean="0"/>
              <a:t>Последствия</a:t>
            </a:r>
          </a:p>
          <a:p>
            <a:pPr>
              <a:lnSpc>
                <a:spcPct val="150000"/>
              </a:lnSpc>
            </a:pPr>
            <a:r>
              <a:rPr lang="bg-BG" sz="2400" dirty="0" smtClean="0"/>
              <a:t>Отговорник</a:t>
            </a:r>
          </a:p>
          <a:p>
            <a:pPr>
              <a:lnSpc>
                <a:spcPct val="150000"/>
              </a:lnSpc>
            </a:pPr>
            <a:r>
              <a:rPr lang="bg-BG" sz="2400" dirty="0" smtClean="0"/>
              <a:t>Степен на значимост</a:t>
            </a:r>
          </a:p>
          <a:p>
            <a:pPr>
              <a:lnSpc>
                <a:spcPct val="150000"/>
              </a:lnSpc>
            </a:pPr>
            <a:r>
              <a:rPr lang="bg-BG" sz="2400" dirty="0" smtClean="0"/>
              <a:t>Вероятност от настъпване</a:t>
            </a:r>
          </a:p>
          <a:p>
            <a:pPr>
              <a:lnSpc>
                <a:spcPct val="150000"/>
              </a:lnSpc>
            </a:pPr>
            <a:r>
              <a:rPr lang="bg-BG" sz="2400" dirty="0" smtClean="0"/>
              <a:t>Индикатор</a:t>
            </a:r>
          </a:p>
          <a:p>
            <a:pPr>
              <a:lnSpc>
                <a:spcPct val="150000"/>
              </a:lnSpc>
            </a:pPr>
            <a:r>
              <a:rPr lang="bg-BG" sz="2400" dirty="0" smtClean="0"/>
              <a:t>Стратегия за ограничаване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9447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Речник – термини и съкращения</a:t>
            </a:r>
            <a:endParaRPr lang="bg-BG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524503"/>
              </p:ext>
            </p:extLst>
          </p:nvPr>
        </p:nvGraphicFramePr>
        <p:xfrm>
          <a:off x="539552" y="1340768"/>
          <a:ext cx="7615758" cy="1666321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778279"/>
                <a:gridCol w="5837479"/>
              </a:tblGrid>
              <a:tr h="5660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</a:rPr>
                        <a:t>Термин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</a:rPr>
                        <a:t>Описание на български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</a:tr>
              <a:tr h="3667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 err="1">
                          <a:effectLst/>
                        </a:rPr>
                        <a:t>Acronym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 err="1">
                          <a:effectLst/>
                        </a:rPr>
                        <a:t>Акроним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</a:tr>
              <a:tr h="3667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</a:rPr>
                        <a:t>Assumptions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</a:rPr>
                        <a:t>Предпоставки, предположения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</a:tr>
              <a:tr h="3667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 err="1">
                          <a:effectLst/>
                        </a:rPr>
                        <a:t>Audit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</a:rPr>
                        <a:t>Одит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466088"/>
              </p:ext>
            </p:extLst>
          </p:nvPr>
        </p:nvGraphicFramePr>
        <p:xfrm>
          <a:off x="467544" y="3284984"/>
          <a:ext cx="8208912" cy="3408960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512168"/>
                <a:gridCol w="2664296"/>
                <a:gridCol w="4032448"/>
              </a:tblGrid>
              <a:tr h="62002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</a:rPr>
                        <a:t>Съкращение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</a:rPr>
                        <a:t>Цяло наименование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</a:rPr>
                        <a:t>Описание на български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</a:tr>
              <a:tr h="320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</a:rPr>
                        <a:t>BBay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Balkan</a:t>
                      </a:r>
                      <a:r>
                        <a:rPr lang="en-US" sz="1800" baseline="0" dirty="0" smtClean="0">
                          <a:effectLst/>
                        </a:rPr>
                        <a:t> Bay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</a:rPr>
                        <a:t>Магазин за електронна търговия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</a:tr>
              <a:tr h="428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</a:rPr>
                        <a:t>HTTP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Hypertext </a:t>
                      </a:r>
                      <a:r>
                        <a:rPr lang="en-US" sz="1800" dirty="0" err="1" smtClean="0">
                          <a:effectLst/>
                        </a:rPr>
                        <a:t>Trasfer</a:t>
                      </a:r>
                      <a:r>
                        <a:rPr lang="en-US" sz="1800" baseline="0" dirty="0" smtClean="0">
                          <a:effectLst/>
                        </a:rPr>
                        <a:t> Protocol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 smtClean="0">
                          <a:effectLst/>
                        </a:rPr>
                        <a:t>Протокол</a:t>
                      </a:r>
                      <a:r>
                        <a:rPr lang="bg-BG" sz="1800" baseline="0" dirty="0" smtClean="0">
                          <a:effectLst/>
                        </a:rPr>
                        <a:t> за предаване на информация по </a:t>
                      </a:r>
                      <a:r>
                        <a:rPr lang="en-US" sz="1800" baseline="0" dirty="0" smtClean="0">
                          <a:effectLst/>
                        </a:rPr>
                        <a:t>www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</a:tr>
              <a:tr h="72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</a:rPr>
                        <a:t>HTTPS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 err="1">
                          <a:effectLst/>
                        </a:rPr>
                        <a:t>Hypertext</a:t>
                      </a:r>
                      <a:r>
                        <a:rPr lang="bg-BG" sz="1800" dirty="0">
                          <a:effectLst/>
                        </a:rPr>
                        <a:t> </a:t>
                      </a:r>
                      <a:r>
                        <a:rPr lang="bg-BG" sz="1800" dirty="0" err="1">
                          <a:effectLst/>
                        </a:rPr>
                        <a:t>Transfer</a:t>
                      </a:r>
                      <a:r>
                        <a:rPr lang="bg-BG" sz="1800" dirty="0">
                          <a:effectLst/>
                        </a:rPr>
                        <a:t> </a:t>
                      </a:r>
                      <a:r>
                        <a:rPr lang="bg-BG" sz="1800" dirty="0" err="1">
                          <a:effectLst/>
                        </a:rPr>
                        <a:t>Protocol</a:t>
                      </a:r>
                      <a:r>
                        <a:rPr lang="bg-BG" sz="1800" dirty="0">
                          <a:effectLst/>
                        </a:rPr>
                        <a:t> </a:t>
                      </a:r>
                      <a:r>
                        <a:rPr lang="bg-BG" sz="1800" dirty="0" err="1">
                          <a:effectLst/>
                        </a:rPr>
                        <a:t>over</a:t>
                      </a:r>
                      <a:r>
                        <a:rPr lang="bg-BG" sz="1800" dirty="0">
                          <a:effectLst/>
                        </a:rPr>
                        <a:t> </a:t>
                      </a:r>
                      <a:r>
                        <a:rPr lang="bg-BG" sz="1800" dirty="0" err="1">
                          <a:effectLst/>
                        </a:rPr>
                        <a:t>Secure</a:t>
                      </a:r>
                      <a:r>
                        <a:rPr lang="bg-BG" sz="1800" dirty="0">
                          <a:effectLst/>
                        </a:rPr>
                        <a:t> </a:t>
                      </a:r>
                      <a:r>
                        <a:rPr lang="bg-BG" sz="1800" dirty="0" err="1">
                          <a:effectLst/>
                        </a:rPr>
                        <a:t>Socket</a:t>
                      </a:r>
                      <a:r>
                        <a:rPr lang="bg-BG" sz="1800" dirty="0">
                          <a:effectLst/>
                        </a:rPr>
                        <a:t> </a:t>
                      </a:r>
                      <a:r>
                        <a:rPr lang="bg-BG" sz="1800" dirty="0" err="1">
                          <a:effectLst/>
                        </a:rPr>
                        <a:t>Layer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</a:rPr>
                        <a:t>Криптиран, сигурен протокол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</a:tr>
              <a:tr h="8526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</a:rPr>
                        <a:t>Java ЕЕ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 err="1">
                          <a:effectLst/>
                        </a:rPr>
                        <a:t>Java</a:t>
                      </a:r>
                      <a:r>
                        <a:rPr lang="bg-BG" sz="1800" dirty="0">
                          <a:effectLst/>
                        </a:rPr>
                        <a:t> Enterprise </a:t>
                      </a:r>
                      <a:r>
                        <a:rPr lang="bg-BG" sz="1800" dirty="0" err="1">
                          <a:effectLst/>
                        </a:rPr>
                        <a:t>Edition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</a:rPr>
                        <a:t>Програмен език, разработван и поддържан от Oracle, разширен с библиотеки тясно свързани с уеб програмиране.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431" marR="21431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4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/>
          <a:lstStyle/>
          <a:p>
            <a:pPr algn="ctr"/>
            <a:r>
              <a:rPr lang="bg-BG" dirty="0" smtClean="0"/>
              <a:t>Инструменти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 numCol="2">
            <a:normAutofit/>
          </a:bodyPr>
          <a:lstStyle/>
          <a:p>
            <a:pPr>
              <a:lnSpc>
                <a:spcPct val="250000"/>
              </a:lnSpc>
            </a:pPr>
            <a:r>
              <a:rPr lang="en-US" dirty="0" smtClean="0"/>
              <a:t>Enterprise Architect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MS Office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Eclipse 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Maven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JIRA</a:t>
            </a:r>
          </a:p>
          <a:p>
            <a:pPr>
              <a:lnSpc>
                <a:spcPct val="250000"/>
              </a:lnSpc>
            </a:pPr>
            <a:r>
              <a:rPr lang="en-US" dirty="0" err="1" smtClean="0"/>
              <a:t>JBoss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 err="1" smtClean="0"/>
              <a:t>PostgreSQL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 smtClean="0"/>
              <a:t>WSO2 ESB</a:t>
            </a:r>
          </a:p>
        </p:txBody>
      </p:sp>
    </p:spTree>
    <p:extLst>
      <p:ext uri="{BB962C8B-B14F-4D97-AF65-F5344CB8AC3E}">
        <p14:creationId xmlns:p14="http://schemas.microsoft.com/office/powerpoint/2010/main" val="25310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167</TotalTime>
  <Words>927</Words>
  <Application>Microsoft Office PowerPoint</Application>
  <PresentationFormat>On-screen Show (4:3)</PresentationFormat>
  <Paragraphs>252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Flow</vt:lpstr>
      <vt:lpstr>Balkan Bay Екип едно</vt:lpstr>
      <vt:lpstr>Главен план</vt:lpstr>
      <vt:lpstr>Главен план – организационна структура</vt:lpstr>
      <vt:lpstr>Главен план - методологии</vt:lpstr>
      <vt:lpstr>Главен план – роли и отговорности</vt:lpstr>
      <vt:lpstr>Главен план - отчети</vt:lpstr>
      <vt:lpstr>Списък с рискове</vt:lpstr>
      <vt:lpstr>Речник – термини и съкращения</vt:lpstr>
      <vt:lpstr>Инструменти</vt:lpstr>
      <vt:lpstr>Конвенции</vt:lpstr>
      <vt:lpstr>Благодаря за вниманието</vt:lpstr>
      <vt:lpstr>Balkan Bay   Екип едно</vt:lpstr>
      <vt:lpstr>Изпълнявани роли</vt:lpstr>
      <vt:lpstr>Бизнес модел</vt:lpstr>
      <vt:lpstr>Регистрация на потребител</vt:lpstr>
      <vt:lpstr>Регистрация на ФЛ, чрез уеб форма</vt:lpstr>
      <vt:lpstr>Регистрация на ЮЛ </vt:lpstr>
      <vt:lpstr>Вход в системата</vt:lpstr>
      <vt:lpstr>Смяна на забравена парола</vt:lpstr>
      <vt:lpstr>Публикуване на обява</vt:lpstr>
      <vt:lpstr>Покупко-продажба</vt:lpstr>
      <vt:lpstr>Управление на количка</vt:lpstr>
      <vt:lpstr>Справки</vt:lpstr>
      <vt:lpstr>Управление на профил</vt:lpstr>
      <vt:lpstr>Главен план за тестване</vt:lpstr>
      <vt:lpstr>Рискове при тестване</vt:lpstr>
      <vt:lpstr>Система за електронна търговия BBay</vt:lpstr>
      <vt:lpstr>Роли и отговорности</vt:lpstr>
      <vt:lpstr>Отговорник по качеството</vt:lpstr>
      <vt:lpstr>Бизнес аналитик</vt:lpstr>
      <vt:lpstr>Бизнес аналитик</vt:lpstr>
      <vt:lpstr>Бизнес аналитик</vt:lpstr>
      <vt:lpstr>Use Case и Activity диаграми</vt:lpstr>
      <vt:lpstr>Обща Use Case диаграма</vt:lpstr>
      <vt:lpstr>Use Case за “Регистрация на потребител”</vt:lpstr>
      <vt:lpstr>Activity диаграма за “Вход в системата”</vt:lpstr>
      <vt:lpstr>Activity диаграма за “Покупко-продажба”</vt:lpstr>
      <vt:lpstr>Activity диаграма за “Публикуване на артикул</vt:lpstr>
      <vt:lpstr>Balkan Bay   Екип едно</vt:lpstr>
      <vt:lpstr>Изпълнявани роли</vt:lpstr>
      <vt:lpstr>Визия</vt:lpstr>
      <vt:lpstr>Визия–Алтернативи и заместители </vt:lpstr>
      <vt:lpstr>Визия - Алтернативи и заместители</vt:lpstr>
      <vt:lpstr>Дизайн модел</vt:lpstr>
      <vt:lpstr>Дизайн Модел</vt:lpstr>
      <vt:lpstr>Софтурена Архитектура</vt:lpstr>
      <vt:lpstr>Софтуерна Архитектура </vt:lpstr>
      <vt:lpstr>Модел на Данните </vt:lpstr>
      <vt:lpstr>Инфрастуктура</vt:lpstr>
      <vt:lpstr>Инфрастуктура</vt:lpstr>
      <vt:lpstr>Благодаря ви за вниманието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Balkan Bay   Екип едно</dc:title>
  <dc:creator>Malvina</dc:creator>
  <cp:lastModifiedBy>Malvina</cp:lastModifiedBy>
  <cp:revision>61</cp:revision>
  <dcterms:created xsi:type="dcterms:W3CDTF">2014-03-30T14:03:47Z</dcterms:created>
  <dcterms:modified xsi:type="dcterms:W3CDTF">2014-03-30T18:50:28Z</dcterms:modified>
</cp:coreProperties>
</file>