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58CCD3A-4E8E-430B-896B-74F780FD58C7}">
  <a:tblStyle styleName="Table_0" styleId="{B58CCD3A-4E8E-430B-896B-74F780FD58C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731FAEDF-78B3-413C-B126-747ECEE6CDC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4110DF23-178E-4CCB-9143-7291F95C10B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sz="4800" lang="bg"/>
              <a:t>Национална информационна система „Електронно здраве“ (E-Health)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974851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"/>
              <a:t>Екип едно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Главен план за тестване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457200" marL="13716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sz="1700" lang="bg"/>
              <a:t>Общ преглед на планираните тестове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bg"/>
              <a:t>Типове тестове спрямо фазите от развитието на системата: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Unit Test;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Integration Test;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System Testing;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User Acceptance;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500" lang="bg"/>
              <a:t>Типове тестове спрямо изискванията към системата: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Functional Test;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Regression Test;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User Interface Test;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Usability Test;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Performance testing;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Recovery Test;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bg"/>
              <a:t>Security And Access Control Test.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Главен план за тестване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 marL="1371600">
              <a:spcBef>
                <a:spcPts val="0"/>
              </a:spcBef>
              <a:buNone/>
            </a:pPr>
            <a:r>
              <a:rPr b="1" sz="1700" lang="bg"/>
              <a:t>Общ преглед на планираните тестове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bg"/>
              <a:t>Преглед на функциите които ще се тестват: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Вход в системата    	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Профили в системата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Преглед на картон  	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Получаване на данни 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Спешна помощ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Електронен здравен картон	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Преглед на регистри  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Извършване на справки      	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Помощно меню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Извършване и редактиране на прегледи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Експортиране на данни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500" lang="bg"/>
              <a:t>Преглед на допълнителните функции които ще се тестват: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Управление на правата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bg"/>
              <a:t>Синхронизация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Мавина Макариева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"/>
              <a:t>Роли: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сдффс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6" name="Shape 46"/>
          <p:cNvGraphicFramePr/>
          <p:nvPr/>
        </p:nvGraphicFramePr>
        <p:xfrm>
          <a:off y="16730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{B58CCD3A-4E8E-430B-896B-74F780FD58C7}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Име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Роля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Малвина Макариева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PM, TW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Росен Мартев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Soft. Arch. Dev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Светослав Николов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BA, Data Engineer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Михаил Радков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Dev, Sys. Admin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Симеон Илиев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Des M, Dev, BA ½ 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Михаил Великов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Test Manager, Test Engineer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Лиляна Маринова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QA, Soft. Req. 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47" name="Shape 47"/>
          <p:cNvSpPr txBox="1"/>
          <p:nvPr/>
        </p:nvSpPr>
        <p:spPr>
          <a:xfrm>
            <a:off y="1224225" x="3938375"/>
            <a:ext cy="288000" cx="157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bg"/>
              <a:t>Роли от RUP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3" name="Shape 53"/>
          <p:cNvGraphicFramePr/>
          <p:nvPr/>
        </p:nvGraphicFramePr>
        <p:xfrm>
          <a:off y="1481450" x="3313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{731FAEDF-78B3-413C-B126-747ECEE6CDC2}</a:tableStyleId>
              </a:tblPr>
              <a:tblGrid>
                <a:gridCol w="2413000"/>
                <a:gridCol w="1978150"/>
                <a:gridCol w="1866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Итерация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Начална дата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Крайна дата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Планиране - I1 и </a:t>
                      </a:r>
                      <a:r>
                        <a:rPr lang="bg">
                          <a:solidFill>
                            <a:srgbClr val="000000"/>
                          </a:solidFill>
                        </a:rPr>
                        <a:t>Детайлизиране - E1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27.09.2014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24.10.2014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Детайлизиране - </a:t>
                      </a:r>
                      <a:r>
                        <a:rPr lang="bg"/>
                        <a:t>E2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26.10.2014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14.11.2014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Изграждане - C1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02.11.2014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22.11.2014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Изграждане - </a:t>
                      </a:r>
                      <a:r>
                        <a:rPr lang="bg"/>
                        <a:t>C2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24.11.2014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20.10.2014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Изграждане - </a:t>
                      </a:r>
                      <a:r>
                        <a:rPr lang="bg"/>
                        <a:t>C2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22.12.2014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16.01.2015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Предаване - T1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18.01.2015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23.01.2015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54" name="Shape 54"/>
          <p:cNvGraphicFramePr/>
          <p:nvPr/>
        </p:nvGraphicFramePr>
        <p:xfrm>
          <a:off y="1481450" x="65888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{4110DF23-178E-4CCB-9143-7291F95C10BA}</a:tableStyleId>
              </a:tblPr>
              <a:tblGrid>
                <a:gridCol w="1965050"/>
              </a:tblGrid>
              <a:tr h="3439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Предаване</a:t>
                      </a:r>
                    </a:p>
                  </a:txBody>
                  <a:tcPr marR="91425" marB="91425" marT="91425" marL="91425"/>
                </a:tc>
              </a:tr>
              <a:tr h="594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25.10.2014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15.11.2014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23.11.2014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21.12.2014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17.01.2015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00"/>
                          </a:solidFill>
                        </a:rPr>
                        <a:t>24.01.2015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Симеон Илиев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bg"/>
              <a:t>Роли: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Бизнес аналитик ½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Дизайн менажер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Разработчик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Use Case Model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Росен Мартев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"/>
              <a:t>Роли: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Софтуерен архитект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Разработчик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Светослав Николов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"/>
              <a:t>Роли: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Бизнес аналитик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Инженер по данните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Михаил Великов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"/>
              <a:t>Роли: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Тест ръководител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Тест аналитик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Тест системен администратор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Тестер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