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335" r:id="rId5"/>
    <p:sldId id="263" r:id="rId6"/>
    <p:sldId id="262" r:id="rId7"/>
    <p:sldId id="261" r:id="rId8"/>
    <p:sldId id="31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1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13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15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316" r:id="rId59"/>
    <p:sldId id="33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7" r:id="rId69"/>
    <p:sldId id="334" r:id="rId70"/>
    <p:sldId id="297" r:id="rId71"/>
    <p:sldId id="298" r:id="rId72"/>
    <p:sldId id="299" r:id="rId73"/>
    <p:sldId id="300" r:id="rId74"/>
    <p:sldId id="301" r:id="rId75"/>
    <p:sldId id="302" r:id="rId7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75EA9-CF95-46B7-AA51-44379A53EB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35E8AF91-8B42-425B-91C2-4F773297CDA4}">
      <dgm:prSet phldrT="[Text]" custT="1"/>
      <dgm:spPr/>
      <dgm:t>
        <a:bodyPr/>
        <a:lstStyle/>
        <a:p>
          <a:r>
            <a:rPr lang="en-US" sz="2900" b="1" dirty="0" err="1" smtClean="0"/>
            <a:t>bbay</a:t>
          </a:r>
          <a:r>
            <a:rPr lang="en-US" sz="2900" dirty="0" smtClean="0"/>
            <a:t/>
          </a:r>
          <a:br>
            <a:rPr lang="en-US" sz="2900" dirty="0" smtClean="0"/>
          </a:br>
          <a:r>
            <a:rPr lang="bg-BG" sz="1800" dirty="0" smtClean="0"/>
            <a:t>родителски проект</a:t>
          </a:r>
          <a:endParaRPr lang="bg-BG" sz="3600" dirty="0"/>
        </a:p>
      </dgm:t>
    </dgm:pt>
    <dgm:pt modelId="{62AA6CDE-F44C-4F07-B080-F64FBF01AB9F}" type="parTrans" cxnId="{7D77B565-576B-425D-ACAF-3536C1208737}">
      <dgm:prSet/>
      <dgm:spPr/>
      <dgm:t>
        <a:bodyPr/>
        <a:lstStyle/>
        <a:p>
          <a:endParaRPr lang="bg-BG"/>
        </a:p>
      </dgm:t>
    </dgm:pt>
    <dgm:pt modelId="{2C7E43E6-2650-4A06-8B09-8950F36F9147}" type="sibTrans" cxnId="{7D77B565-576B-425D-ACAF-3536C1208737}">
      <dgm:prSet/>
      <dgm:spPr/>
      <dgm:t>
        <a:bodyPr/>
        <a:lstStyle/>
        <a:p>
          <a:endParaRPr lang="bg-BG"/>
        </a:p>
      </dgm:t>
    </dgm:pt>
    <dgm:pt modelId="{D40A4708-F9A1-40FA-A16B-6120D78A004A}">
      <dgm:prSet phldrT="[Text]" custT="1"/>
      <dgm:spPr/>
      <dgm:t>
        <a:bodyPr/>
        <a:lstStyle/>
        <a:p>
          <a:r>
            <a:rPr lang="en-US" sz="2000" b="1" dirty="0" err="1" smtClean="0"/>
            <a:t>bbay-api</a:t>
          </a:r>
          <a:r>
            <a:rPr lang="bg-BG" sz="2000" dirty="0" smtClean="0"/>
            <a:t/>
          </a:r>
          <a:br>
            <a:rPr lang="bg-BG" sz="2000" dirty="0" smtClean="0"/>
          </a:br>
          <a:r>
            <a:rPr lang="bg-BG" sz="1800" dirty="0" smtClean="0"/>
            <a:t>интерфейси, ентита и събития</a:t>
          </a:r>
          <a:endParaRPr lang="bg-BG" sz="2400" dirty="0"/>
        </a:p>
      </dgm:t>
    </dgm:pt>
    <dgm:pt modelId="{0BC5B604-2AAC-4F1D-A09C-960DF9B0CAE3}" type="parTrans" cxnId="{24807164-5DB6-4363-BACB-3D3BF78DF2A5}">
      <dgm:prSet/>
      <dgm:spPr/>
      <dgm:t>
        <a:bodyPr/>
        <a:lstStyle/>
        <a:p>
          <a:endParaRPr lang="bg-BG"/>
        </a:p>
      </dgm:t>
    </dgm:pt>
    <dgm:pt modelId="{14ADE00A-AF25-43E0-BD48-2CE597D91D28}" type="sibTrans" cxnId="{24807164-5DB6-4363-BACB-3D3BF78DF2A5}">
      <dgm:prSet/>
      <dgm:spPr/>
      <dgm:t>
        <a:bodyPr/>
        <a:lstStyle/>
        <a:p>
          <a:endParaRPr lang="bg-BG"/>
        </a:p>
      </dgm:t>
    </dgm:pt>
    <dgm:pt modelId="{DC01E374-C2F5-4023-A97E-23F00166B68A}">
      <dgm:prSet phldrT="[Text]" custT="1"/>
      <dgm:spPr/>
      <dgm:t>
        <a:bodyPr/>
        <a:lstStyle/>
        <a:p>
          <a:r>
            <a:rPr lang="en-US" sz="2300" b="1" dirty="0" err="1" smtClean="0"/>
            <a:t>bbay</a:t>
          </a:r>
          <a:r>
            <a:rPr lang="en-US" sz="2300" b="1" dirty="0" smtClean="0"/>
            <a:t>-web</a:t>
          </a:r>
        </a:p>
        <a:p>
          <a:r>
            <a:rPr lang="bg-BG" sz="1800" b="0" dirty="0" smtClean="0"/>
            <a:t>филтри, уеб ресурси</a:t>
          </a:r>
          <a:endParaRPr lang="bg-BG" sz="1800" b="0" dirty="0"/>
        </a:p>
      </dgm:t>
    </dgm:pt>
    <dgm:pt modelId="{B6653DED-71C2-4AF1-856B-4FB920C1EF75}" type="parTrans" cxnId="{C6F6E1EA-B999-4B90-8FA6-BBDF3D6AD7F9}">
      <dgm:prSet/>
      <dgm:spPr/>
      <dgm:t>
        <a:bodyPr/>
        <a:lstStyle/>
        <a:p>
          <a:endParaRPr lang="bg-BG"/>
        </a:p>
      </dgm:t>
    </dgm:pt>
    <dgm:pt modelId="{97396A38-A088-497F-9DF2-5F3ED5AAABC8}" type="sibTrans" cxnId="{C6F6E1EA-B999-4B90-8FA6-BBDF3D6AD7F9}">
      <dgm:prSet/>
      <dgm:spPr/>
      <dgm:t>
        <a:bodyPr/>
        <a:lstStyle/>
        <a:p>
          <a:endParaRPr lang="bg-BG"/>
        </a:p>
      </dgm:t>
    </dgm:pt>
    <dgm:pt modelId="{83D47558-C2DB-49AD-AC17-DF247C7B9D77}">
      <dgm:prSet phldrT="[Text]" custT="1"/>
      <dgm:spPr/>
      <dgm:t>
        <a:bodyPr/>
        <a:lstStyle/>
        <a:p>
          <a:r>
            <a:rPr lang="en-US" sz="2400" b="1" dirty="0" err="1" smtClean="0"/>
            <a:t>bbay</a:t>
          </a:r>
          <a:r>
            <a:rPr lang="en-US" sz="2400" b="1" dirty="0" smtClean="0"/>
            <a:t>-deployment</a:t>
          </a:r>
          <a:endParaRPr lang="bg-BG" sz="2400" b="1" dirty="0" smtClean="0"/>
        </a:p>
        <a:p>
          <a:r>
            <a:rPr lang="en-US" sz="1800" dirty="0" smtClean="0"/>
            <a:t>persistence.xml</a:t>
          </a:r>
          <a:endParaRPr lang="bg-BG" sz="2400" dirty="0"/>
        </a:p>
      </dgm:t>
    </dgm:pt>
    <dgm:pt modelId="{2C9F8AE3-768D-4159-92E3-1F719AE64665}" type="parTrans" cxnId="{E1F7D79F-706D-4D28-A3F0-4BEFFBD50609}">
      <dgm:prSet/>
      <dgm:spPr/>
      <dgm:t>
        <a:bodyPr/>
        <a:lstStyle/>
        <a:p>
          <a:endParaRPr lang="bg-BG"/>
        </a:p>
      </dgm:t>
    </dgm:pt>
    <dgm:pt modelId="{9D8390D9-A80A-4490-BF1A-4506854CC40C}" type="sibTrans" cxnId="{E1F7D79F-706D-4D28-A3F0-4BEFFBD50609}">
      <dgm:prSet/>
      <dgm:spPr/>
      <dgm:t>
        <a:bodyPr/>
        <a:lstStyle/>
        <a:p>
          <a:endParaRPr lang="bg-BG"/>
        </a:p>
      </dgm:t>
    </dgm:pt>
    <dgm:pt modelId="{34ADC27B-B55B-4E08-AE4E-E87E6128C771}">
      <dgm:prSet custT="1"/>
      <dgm:spPr/>
      <dgm:t>
        <a:bodyPr/>
        <a:lstStyle/>
        <a:p>
          <a:r>
            <a:rPr lang="en-US" sz="2300" b="1" dirty="0" err="1" smtClean="0"/>
            <a:t>bbay-impl</a:t>
          </a:r>
          <a:endParaRPr lang="bg-BG" sz="2300" b="1" dirty="0" smtClean="0"/>
        </a:p>
        <a:p>
          <a:r>
            <a:rPr lang="en-US" sz="1800" b="0" dirty="0" smtClean="0"/>
            <a:t>EJBs </a:t>
          </a:r>
          <a:r>
            <a:rPr lang="bg-BG" sz="1800" b="0" dirty="0" smtClean="0"/>
            <a:t>и сервизи</a:t>
          </a:r>
          <a:endParaRPr lang="bg-BG" sz="1800" b="0" dirty="0"/>
        </a:p>
      </dgm:t>
    </dgm:pt>
    <dgm:pt modelId="{9BC6E64D-F4E9-4C9E-AAAC-0822EEB5487F}" type="parTrans" cxnId="{84569AB7-0400-4E0D-89D1-B103816E513C}">
      <dgm:prSet/>
      <dgm:spPr/>
      <dgm:t>
        <a:bodyPr/>
        <a:lstStyle/>
        <a:p>
          <a:endParaRPr lang="bg-BG"/>
        </a:p>
      </dgm:t>
    </dgm:pt>
    <dgm:pt modelId="{CB4BE097-E4EB-40FD-840D-AFEAB783C38F}" type="sibTrans" cxnId="{84569AB7-0400-4E0D-89D1-B103816E513C}">
      <dgm:prSet/>
      <dgm:spPr/>
      <dgm:t>
        <a:bodyPr/>
        <a:lstStyle/>
        <a:p>
          <a:endParaRPr lang="bg-BG"/>
        </a:p>
      </dgm:t>
    </dgm:pt>
    <dgm:pt modelId="{108CD809-2094-4E5E-B663-B76367794C30}" type="pres">
      <dgm:prSet presAssocID="{F8975EA9-CF95-46B7-AA51-44379A53EB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bg-BG"/>
        </a:p>
      </dgm:t>
    </dgm:pt>
    <dgm:pt modelId="{B56C7769-9BD9-41EE-9498-78E09FE10401}" type="pres">
      <dgm:prSet presAssocID="{35E8AF91-8B42-425B-91C2-4F773297CDA4}" presName="hierRoot1" presStyleCnt="0">
        <dgm:presLayoutVars>
          <dgm:hierBranch val="init"/>
        </dgm:presLayoutVars>
      </dgm:prSet>
      <dgm:spPr/>
    </dgm:pt>
    <dgm:pt modelId="{1C7DE306-5A9A-4836-91F1-00954DA42195}" type="pres">
      <dgm:prSet presAssocID="{35E8AF91-8B42-425B-91C2-4F773297CDA4}" presName="rootComposite1" presStyleCnt="0"/>
      <dgm:spPr/>
    </dgm:pt>
    <dgm:pt modelId="{2BDE1091-8838-4BD7-A318-0EFF95FE9BB1}" type="pres">
      <dgm:prSet presAssocID="{35E8AF91-8B42-425B-91C2-4F773297CDA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132106D7-CF53-48E3-BD45-8F22195CAD8F}" type="pres">
      <dgm:prSet presAssocID="{35E8AF91-8B42-425B-91C2-4F773297CDA4}" presName="rootConnector1" presStyleLbl="node1" presStyleIdx="0" presStyleCnt="0"/>
      <dgm:spPr/>
      <dgm:t>
        <a:bodyPr/>
        <a:lstStyle/>
        <a:p>
          <a:endParaRPr lang="bg-BG"/>
        </a:p>
      </dgm:t>
    </dgm:pt>
    <dgm:pt modelId="{7A480A2E-D7F9-4D31-AD8A-38F2C8F35FA9}" type="pres">
      <dgm:prSet presAssocID="{35E8AF91-8B42-425B-91C2-4F773297CDA4}" presName="hierChild2" presStyleCnt="0"/>
      <dgm:spPr/>
    </dgm:pt>
    <dgm:pt modelId="{07F2EE43-44F1-4B74-8A5F-C83329D49442}" type="pres">
      <dgm:prSet presAssocID="{0BC5B604-2AAC-4F1D-A09C-960DF9B0CAE3}" presName="Name37" presStyleLbl="parChTrans1D2" presStyleIdx="0" presStyleCnt="4"/>
      <dgm:spPr/>
      <dgm:t>
        <a:bodyPr/>
        <a:lstStyle/>
        <a:p>
          <a:endParaRPr lang="bg-BG"/>
        </a:p>
      </dgm:t>
    </dgm:pt>
    <dgm:pt modelId="{D5E04FA5-EED9-4351-8454-F9190D0487E4}" type="pres">
      <dgm:prSet presAssocID="{D40A4708-F9A1-40FA-A16B-6120D78A004A}" presName="hierRoot2" presStyleCnt="0">
        <dgm:presLayoutVars>
          <dgm:hierBranch val="init"/>
        </dgm:presLayoutVars>
      </dgm:prSet>
      <dgm:spPr/>
    </dgm:pt>
    <dgm:pt modelId="{BFA07EE0-AEB2-4B63-BF58-45C4A7CDF922}" type="pres">
      <dgm:prSet presAssocID="{D40A4708-F9A1-40FA-A16B-6120D78A004A}" presName="rootComposite" presStyleCnt="0"/>
      <dgm:spPr/>
    </dgm:pt>
    <dgm:pt modelId="{1B831161-8DCC-4169-B6D6-2181A35AA4F4}" type="pres">
      <dgm:prSet presAssocID="{D40A4708-F9A1-40FA-A16B-6120D78A004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4F57492C-B089-4AC8-B55E-27AF57A16543}" type="pres">
      <dgm:prSet presAssocID="{D40A4708-F9A1-40FA-A16B-6120D78A004A}" presName="rootConnector" presStyleLbl="node2" presStyleIdx="0" presStyleCnt="4"/>
      <dgm:spPr/>
      <dgm:t>
        <a:bodyPr/>
        <a:lstStyle/>
        <a:p>
          <a:endParaRPr lang="bg-BG"/>
        </a:p>
      </dgm:t>
    </dgm:pt>
    <dgm:pt modelId="{38B983E8-9188-4EAD-9EB2-C018E8AD4B37}" type="pres">
      <dgm:prSet presAssocID="{D40A4708-F9A1-40FA-A16B-6120D78A004A}" presName="hierChild4" presStyleCnt="0"/>
      <dgm:spPr/>
    </dgm:pt>
    <dgm:pt modelId="{091A8D4F-F2E8-4BED-9F29-7908C4D6D5FE}" type="pres">
      <dgm:prSet presAssocID="{D40A4708-F9A1-40FA-A16B-6120D78A004A}" presName="hierChild5" presStyleCnt="0"/>
      <dgm:spPr/>
    </dgm:pt>
    <dgm:pt modelId="{F77B4341-D0D5-484A-B9F7-A57912A53A7F}" type="pres">
      <dgm:prSet presAssocID="{9BC6E64D-F4E9-4C9E-AAAC-0822EEB5487F}" presName="Name37" presStyleLbl="parChTrans1D2" presStyleIdx="1" presStyleCnt="4"/>
      <dgm:spPr/>
      <dgm:t>
        <a:bodyPr/>
        <a:lstStyle/>
        <a:p>
          <a:endParaRPr lang="bg-BG"/>
        </a:p>
      </dgm:t>
    </dgm:pt>
    <dgm:pt modelId="{994A7E3A-7765-4FD1-8B28-8935ED55B0CC}" type="pres">
      <dgm:prSet presAssocID="{34ADC27B-B55B-4E08-AE4E-E87E6128C771}" presName="hierRoot2" presStyleCnt="0">
        <dgm:presLayoutVars>
          <dgm:hierBranch val="init"/>
        </dgm:presLayoutVars>
      </dgm:prSet>
      <dgm:spPr/>
    </dgm:pt>
    <dgm:pt modelId="{CD7ED16C-C693-4474-B376-86CB5688B6A0}" type="pres">
      <dgm:prSet presAssocID="{34ADC27B-B55B-4E08-AE4E-E87E6128C771}" presName="rootComposite" presStyleCnt="0"/>
      <dgm:spPr/>
    </dgm:pt>
    <dgm:pt modelId="{A7BD27FA-A76A-40CE-BE7E-F8CFDE880C9A}" type="pres">
      <dgm:prSet presAssocID="{34ADC27B-B55B-4E08-AE4E-E87E6128C77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96DBC2BE-4C05-4AEB-8435-475B98AD5AF7}" type="pres">
      <dgm:prSet presAssocID="{34ADC27B-B55B-4E08-AE4E-E87E6128C771}" presName="rootConnector" presStyleLbl="node2" presStyleIdx="1" presStyleCnt="4"/>
      <dgm:spPr/>
      <dgm:t>
        <a:bodyPr/>
        <a:lstStyle/>
        <a:p>
          <a:endParaRPr lang="bg-BG"/>
        </a:p>
      </dgm:t>
    </dgm:pt>
    <dgm:pt modelId="{18F89990-6290-4D36-84D4-292B1C1B054B}" type="pres">
      <dgm:prSet presAssocID="{34ADC27B-B55B-4E08-AE4E-E87E6128C771}" presName="hierChild4" presStyleCnt="0"/>
      <dgm:spPr/>
    </dgm:pt>
    <dgm:pt modelId="{CC3B9247-03BB-4690-8538-CE6F05654738}" type="pres">
      <dgm:prSet presAssocID="{34ADC27B-B55B-4E08-AE4E-E87E6128C771}" presName="hierChild5" presStyleCnt="0"/>
      <dgm:spPr/>
    </dgm:pt>
    <dgm:pt modelId="{1854ADBC-D787-41DF-90EF-B2579F399820}" type="pres">
      <dgm:prSet presAssocID="{B6653DED-71C2-4AF1-856B-4FB920C1EF75}" presName="Name37" presStyleLbl="parChTrans1D2" presStyleIdx="2" presStyleCnt="4"/>
      <dgm:spPr/>
      <dgm:t>
        <a:bodyPr/>
        <a:lstStyle/>
        <a:p>
          <a:endParaRPr lang="bg-BG"/>
        </a:p>
      </dgm:t>
    </dgm:pt>
    <dgm:pt modelId="{0DCA749B-97C0-4E08-91B6-9A87C78CF770}" type="pres">
      <dgm:prSet presAssocID="{DC01E374-C2F5-4023-A97E-23F00166B68A}" presName="hierRoot2" presStyleCnt="0">
        <dgm:presLayoutVars>
          <dgm:hierBranch val="init"/>
        </dgm:presLayoutVars>
      </dgm:prSet>
      <dgm:spPr/>
    </dgm:pt>
    <dgm:pt modelId="{4044EB50-9954-4152-AE21-DB34F7CAD4E3}" type="pres">
      <dgm:prSet presAssocID="{DC01E374-C2F5-4023-A97E-23F00166B68A}" presName="rootComposite" presStyleCnt="0"/>
      <dgm:spPr/>
    </dgm:pt>
    <dgm:pt modelId="{50765F6E-3BEB-4D06-8DB5-534CB8702BC1}" type="pres">
      <dgm:prSet presAssocID="{DC01E374-C2F5-4023-A97E-23F00166B68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C417F754-AB17-40C7-B4A3-B497CFB09C89}" type="pres">
      <dgm:prSet presAssocID="{DC01E374-C2F5-4023-A97E-23F00166B68A}" presName="rootConnector" presStyleLbl="node2" presStyleIdx="2" presStyleCnt="4"/>
      <dgm:spPr/>
      <dgm:t>
        <a:bodyPr/>
        <a:lstStyle/>
        <a:p>
          <a:endParaRPr lang="bg-BG"/>
        </a:p>
      </dgm:t>
    </dgm:pt>
    <dgm:pt modelId="{A0C1B885-1448-4AA9-AD87-0DB8FD85319A}" type="pres">
      <dgm:prSet presAssocID="{DC01E374-C2F5-4023-A97E-23F00166B68A}" presName="hierChild4" presStyleCnt="0"/>
      <dgm:spPr/>
    </dgm:pt>
    <dgm:pt modelId="{3D87A9C7-9244-480E-A69F-486FA04CC06E}" type="pres">
      <dgm:prSet presAssocID="{DC01E374-C2F5-4023-A97E-23F00166B68A}" presName="hierChild5" presStyleCnt="0"/>
      <dgm:spPr/>
    </dgm:pt>
    <dgm:pt modelId="{7F2DBB2E-01A5-4D65-AFBB-9916B6181C8A}" type="pres">
      <dgm:prSet presAssocID="{2C9F8AE3-768D-4159-92E3-1F719AE64665}" presName="Name37" presStyleLbl="parChTrans1D2" presStyleIdx="3" presStyleCnt="4"/>
      <dgm:spPr/>
      <dgm:t>
        <a:bodyPr/>
        <a:lstStyle/>
        <a:p>
          <a:endParaRPr lang="bg-BG"/>
        </a:p>
      </dgm:t>
    </dgm:pt>
    <dgm:pt modelId="{C0C9C0E8-C1A8-4056-BFCB-2A59D4FAB833}" type="pres">
      <dgm:prSet presAssocID="{83D47558-C2DB-49AD-AC17-DF247C7B9D77}" presName="hierRoot2" presStyleCnt="0">
        <dgm:presLayoutVars>
          <dgm:hierBranch val="init"/>
        </dgm:presLayoutVars>
      </dgm:prSet>
      <dgm:spPr/>
    </dgm:pt>
    <dgm:pt modelId="{A4C3E59E-06DF-45B1-8E6F-35C67BE23241}" type="pres">
      <dgm:prSet presAssocID="{83D47558-C2DB-49AD-AC17-DF247C7B9D77}" presName="rootComposite" presStyleCnt="0"/>
      <dgm:spPr/>
    </dgm:pt>
    <dgm:pt modelId="{671088DB-B320-47A3-BD23-C10AE748E65B}" type="pres">
      <dgm:prSet presAssocID="{83D47558-C2DB-49AD-AC17-DF247C7B9D7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D367573A-606A-486C-8D81-8D3ADCA1ECD0}" type="pres">
      <dgm:prSet presAssocID="{83D47558-C2DB-49AD-AC17-DF247C7B9D77}" presName="rootConnector" presStyleLbl="node2" presStyleIdx="3" presStyleCnt="4"/>
      <dgm:spPr/>
      <dgm:t>
        <a:bodyPr/>
        <a:lstStyle/>
        <a:p>
          <a:endParaRPr lang="bg-BG"/>
        </a:p>
      </dgm:t>
    </dgm:pt>
    <dgm:pt modelId="{A3725AB5-E1C7-4DEF-97AB-2C9F62B41B58}" type="pres">
      <dgm:prSet presAssocID="{83D47558-C2DB-49AD-AC17-DF247C7B9D77}" presName="hierChild4" presStyleCnt="0"/>
      <dgm:spPr/>
    </dgm:pt>
    <dgm:pt modelId="{4FAA86CB-6F9B-4839-961E-45FF2F63C2C8}" type="pres">
      <dgm:prSet presAssocID="{83D47558-C2DB-49AD-AC17-DF247C7B9D77}" presName="hierChild5" presStyleCnt="0"/>
      <dgm:spPr/>
    </dgm:pt>
    <dgm:pt modelId="{B7846245-6E29-4A5D-8E9E-2DF7DC7783BF}" type="pres">
      <dgm:prSet presAssocID="{35E8AF91-8B42-425B-91C2-4F773297CDA4}" presName="hierChild3" presStyleCnt="0"/>
      <dgm:spPr/>
    </dgm:pt>
  </dgm:ptLst>
  <dgm:cxnLst>
    <dgm:cxn modelId="{77DFE037-6C2C-4708-8A06-74A5B7739FCD}" type="presOf" srcId="{2C9F8AE3-768D-4159-92E3-1F719AE64665}" destId="{7F2DBB2E-01A5-4D65-AFBB-9916B6181C8A}" srcOrd="0" destOrd="0" presId="urn:microsoft.com/office/officeart/2005/8/layout/orgChart1"/>
    <dgm:cxn modelId="{F6A8EA18-C1CE-45EA-9EC4-3D3E50C3BCE7}" type="presOf" srcId="{34ADC27B-B55B-4E08-AE4E-E87E6128C771}" destId="{96DBC2BE-4C05-4AEB-8435-475B98AD5AF7}" srcOrd="1" destOrd="0" presId="urn:microsoft.com/office/officeart/2005/8/layout/orgChart1"/>
    <dgm:cxn modelId="{86B88560-5B21-4CAC-ACA6-59B347C0A726}" type="presOf" srcId="{F8975EA9-CF95-46B7-AA51-44379A53EBA5}" destId="{108CD809-2094-4E5E-B663-B76367794C30}" srcOrd="0" destOrd="0" presId="urn:microsoft.com/office/officeart/2005/8/layout/orgChart1"/>
    <dgm:cxn modelId="{7D77B565-576B-425D-ACAF-3536C1208737}" srcId="{F8975EA9-CF95-46B7-AA51-44379A53EBA5}" destId="{35E8AF91-8B42-425B-91C2-4F773297CDA4}" srcOrd="0" destOrd="0" parTransId="{62AA6CDE-F44C-4F07-B080-F64FBF01AB9F}" sibTransId="{2C7E43E6-2650-4A06-8B09-8950F36F9147}"/>
    <dgm:cxn modelId="{4B979C09-3B82-49A9-AB14-A2EB75C83EC8}" type="presOf" srcId="{9BC6E64D-F4E9-4C9E-AAAC-0822EEB5487F}" destId="{F77B4341-D0D5-484A-B9F7-A57912A53A7F}" srcOrd="0" destOrd="0" presId="urn:microsoft.com/office/officeart/2005/8/layout/orgChart1"/>
    <dgm:cxn modelId="{7A721C83-FEE2-45AC-85B9-A0B695CCE5CF}" type="presOf" srcId="{34ADC27B-B55B-4E08-AE4E-E87E6128C771}" destId="{A7BD27FA-A76A-40CE-BE7E-F8CFDE880C9A}" srcOrd="0" destOrd="0" presId="urn:microsoft.com/office/officeart/2005/8/layout/orgChart1"/>
    <dgm:cxn modelId="{7557938E-6EB1-454B-A6E2-A2B4B6A5C8D1}" type="presOf" srcId="{83D47558-C2DB-49AD-AC17-DF247C7B9D77}" destId="{D367573A-606A-486C-8D81-8D3ADCA1ECD0}" srcOrd="1" destOrd="0" presId="urn:microsoft.com/office/officeart/2005/8/layout/orgChart1"/>
    <dgm:cxn modelId="{84569AB7-0400-4E0D-89D1-B103816E513C}" srcId="{35E8AF91-8B42-425B-91C2-4F773297CDA4}" destId="{34ADC27B-B55B-4E08-AE4E-E87E6128C771}" srcOrd="1" destOrd="0" parTransId="{9BC6E64D-F4E9-4C9E-AAAC-0822EEB5487F}" sibTransId="{CB4BE097-E4EB-40FD-840D-AFEAB783C38F}"/>
    <dgm:cxn modelId="{01BAE08C-7226-4765-914C-7FA02AB5E7FF}" type="presOf" srcId="{DC01E374-C2F5-4023-A97E-23F00166B68A}" destId="{C417F754-AB17-40C7-B4A3-B497CFB09C89}" srcOrd="1" destOrd="0" presId="urn:microsoft.com/office/officeart/2005/8/layout/orgChart1"/>
    <dgm:cxn modelId="{4B260E91-44C8-4638-972A-82F7D5AEEEDB}" type="presOf" srcId="{D40A4708-F9A1-40FA-A16B-6120D78A004A}" destId="{4F57492C-B089-4AC8-B55E-27AF57A16543}" srcOrd="1" destOrd="0" presId="urn:microsoft.com/office/officeart/2005/8/layout/orgChart1"/>
    <dgm:cxn modelId="{56BE42EE-1CBC-4F57-A830-E55EC452546D}" type="presOf" srcId="{83D47558-C2DB-49AD-AC17-DF247C7B9D77}" destId="{671088DB-B320-47A3-BD23-C10AE748E65B}" srcOrd="0" destOrd="0" presId="urn:microsoft.com/office/officeart/2005/8/layout/orgChart1"/>
    <dgm:cxn modelId="{44F6EEB5-1E16-4251-8F32-345267181139}" type="presOf" srcId="{35E8AF91-8B42-425B-91C2-4F773297CDA4}" destId="{2BDE1091-8838-4BD7-A318-0EFF95FE9BB1}" srcOrd="0" destOrd="0" presId="urn:microsoft.com/office/officeart/2005/8/layout/orgChart1"/>
    <dgm:cxn modelId="{75A9CDC4-2D1C-4105-B390-EE777E3C8CE3}" type="presOf" srcId="{DC01E374-C2F5-4023-A97E-23F00166B68A}" destId="{50765F6E-3BEB-4D06-8DB5-534CB8702BC1}" srcOrd="0" destOrd="0" presId="urn:microsoft.com/office/officeart/2005/8/layout/orgChart1"/>
    <dgm:cxn modelId="{0BACAF1C-C44C-45AB-9099-E0DED6D3A7C8}" type="presOf" srcId="{35E8AF91-8B42-425B-91C2-4F773297CDA4}" destId="{132106D7-CF53-48E3-BD45-8F22195CAD8F}" srcOrd="1" destOrd="0" presId="urn:microsoft.com/office/officeart/2005/8/layout/orgChart1"/>
    <dgm:cxn modelId="{306FDFBE-C1D9-471D-B3D8-BBD46FEECC22}" type="presOf" srcId="{0BC5B604-2AAC-4F1D-A09C-960DF9B0CAE3}" destId="{07F2EE43-44F1-4B74-8A5F-C83329D49442}" srcOrd="0" destOrd="0" presId="urn:microsoft.com/office/officeart/2005/8/layout/orgChart1"/>
    <dgm:cxn modelId="{24807164-5DB6-4363-BACB-3D3BF78DF2A5}" srcId="{35E8AF91-8B42-425B-91C2-4F773297CDA4}" destId="{D40A4708-F9A1-40FA-A16B-6120D78A004A}" srcOrd="0" destOrd="0" parTransId="{0BC5B604-2AAC-4F1D-A09C-960DF9B0CAE3}" sibTransId="{14ADE00A-AF25-43E0-BD48-2CE597D91D28}"/>
    <dgm:cxn modelId="{E1F7D79F-706D-4D28-A3F0-4BEFFBD50609}" srcId="{35E8AF91-8B42-425B-91C2-4F773297CDA4}" destId="{83D47558-C2DB-49AD-AC17-DF247C7B9D77}" srcOrd="3" destOrd="0" parTransId="{2C9F8AE3-768D-4159-92E3-1F719AE64665}" sibTransId="{9D8390D9-A80A-4490-BF1A-4506854CC40C}"/>
    <dgm:cxn modelId="{C6F6E1EA-B999-4B90-8FA6-BBDF3D6AD7F9}" srcId="{35E8AF91-8B42-425B-91C2-4F773297CDA4}" destId="{DC01E374-C2F5-4023-A97E-23F00166B68A}" srcOrd="2" destOrd="0" parTransId="{B6653DED-71C2-4AF1-856B-4FB920C1EF75}" sibTransId="{97396A38-A088-497F-9DF2-5F3ED5AAABC8}"/>
    <dgm:cxn modelId="{8EB49FD4-E0DA-43F7-BE27-6F116251AC1A}" type="presOf" srcId="{B6653DED-71C2-4AF1-856B-4FB920C1EF75}" destId="{1854ADBC-D787-41DF-90EF-B2579F399820}" srcOrd="0" destOrd="0" presId="urn:microsoft.com/office/officeart/2005/8/layout/orgChart1"/>
    <dgm:cxn modelId="{0B4961DB-614D-451E-83CA-ABD375D392CB}" type="presOf" srcId="{D40A4708-F9A1-40FA-A16B-6120D78A004A}" destId="{1B831161-8DCC-4169-B6D6-2181A35AA4F4}" srcOrd="0" destOrd="0" presId="urn:microsoft.com/office/officeart/2005/8/layout/orgChart1"/>
    <dgm:cxn modelId="{DDCAAF30-B060-4EA3-AEEB-6D60D2FA65E6}" type="presParOf" srcId="{108CD809-2094-4E5E-B663-B76367794C30}" destId="{B56C7769-9BD9-41EE-9498-78E09FE10401}" srcOrd="0" destOrd="0" presId="urn:microsoft.com/office/officeart/2005/8/layout/orgChart1"/>
    <dgm:cxn modelId="{7B8C9118-A26B-4404-81E8-739704FD77AE}" type="presParOf" srcId="{B56C7769-9BD9-41EE-9498-78E09FE10401}" destId="{1C7DE306-5A9A-4836-91F1-00954DA42195}" srcOrd="0" destOrd="0" presId="urn:microsoft.com/office/officeart/2005/8/layout/orgChart1"/>
    <dgm:cxn modelId="{0C17A398-913A-40E8-AD58-73B626B0F930}" type="presParOf" srcId="{1C7DE306-5A9A-4836-91F1-00954DA42195}" destId="{2BDE1091-8838-4BD7-A318-0EFF95FE9BB1}" srcOrd="0" destOrd="0" presId="urn:microsoft.com/office/officeart/2005/8/layout/orgChart1"/>
    <dgm:cxn modelId="{29280265-EC24-4126-AC23-FA1E98F26478}" type="presParOf" srcId="{1C7DE306-5A9A-4836-91F1-00954DA42195}" destId="{132106D7-CF53-48E3-BD45-8F22195CAD8F}" srcOrd="1" destOrd="0" presId="urn:microsoft.com/office/officeart/2005/8/layout/orgChart1"/>
    <dgm:cxn modelId="{BD23AF08-DD14-45BB-87BC-F54EBCF2A3E4}" type="presParOf" srcId="{B56C7769-9BD9-41EE-9498-78E09FE10401}" destId="{7A480A2E-D7F9-4D31-AD8A-38F2C8F35FA9}" srcOrd="1" destOrd="0" presId="urn:microsoft.com/office/officeart/2005/8/layout/orgChart1"/>
    <dgm:cxn modelId="{B1996DE6-5D1C-4C8E-A576-F1B812FADB03}" type="presParOf" srcId="{7A480A2E-D7F9-4D31-AD8A-38F2C8F35FA9}" destId="{07F2EE43-44F1-4B74-8A5F-C83329D49442}" srcOrd="0" destOrd="0" presId="urn:microsoft.com/office/officeart/2005/8/layout/orgChart1"/>
    <dgm:cxn modelId="{1299B08A-28BE-421A-BC66-E38C719DD2B4}" type="presParOf" srcId="{7A480A2E-D7F9-4D31-AD8A-38F2C8F35FA9}" destId="{D5E04FA5-EED9-4351-8454-F9190D0487E4}" srcOrd="1" destOrd="0" presId="urn:microsoft.com/office/officeart/2005/8/layout/orgChart1"/>
    <dgm:cxn modelId="{415EB318-E401-4028-9475-FDB886D40685}" type="presParOf" srcId="{D5E04FA5-EED9-4351-8454-F9190D0487E4}" destId="{BFA07EE0-AEB2-4B63-BF58-45C4A7CDF922}" srcOrd="0" destOrd="0" presId="urn:microsoft.com/office/officeart/2005/8/layout/orgChart1"/>
    <dgm:cxn modelId="{5C16B908-3A3E-4D63-9CF7-83C7E211850A}" type="presParOf" srcId="{BFA07EE0-AEB2-4B63-BF58-45C4A7CDF922}" destId="{1B831161-8DCC-4169-B6D6-2181A35AA4F4}" srcOrd="0" destOrd="0" presId="urn:microsoft.com/office/officeart/2005/8/layout/orgChart1"/>
    <dgm:cxn modelId="{AC5C0978-52D7-41C6-8B23-06EDDD49309C}" type="presParOf" srcId="{BFA07EE0-AEB2-4B63-BF58-45C4A7CDF922}" destId="{4F57492C-B089-4AC8-B55E-27AF57A16543}" srcOrd="1" destOrd="0" presId="urn:microsoft.com/office/officeart/2005/8/layout/orgChart1"/>
    <dgm:cxn modelId="{B61ED3D6-97F3-47F9-8E00-7AD8D40A2BF6}" type="presParOf" srcId="{D5E04FA5-EED9-4351-8454-F9190D0487E4}" destId="{38B983E8-9188-4EAD-9EB2-C018E8AD4B37}" srcOrd="1" destOrd="0" presId="urn:microsoft.com/office/officeart/2005/8/layout/orgChart1"/>
    <dgm:cxn modelId="{AF57F3D6-975F-4C5B-8FA2-7736DE3554A5}" type="presParOf" srcId="{D5E04FA5-EED9-4351-8454-F9190D0487E4}" destId="{091A8D4F-F2E8-4BED-9F29-7908C4D6D5FE}" srcOrd="2" destOrd="0" presId="urn:microsoft.com/office/officeart/2005/8/layout/orgChart1"/>
    <dgm:cxn modelId="{87A15A9B-91E7-4AE2-8C26-E9BC3710F0F7}" type="presParOf" srcId="{7A480A2E-D7F9-4D31-AD8A-38F2C8F35FA9}" destId="{F77B4341-D0D5-484A-B9F7-A57912A53A7F}" srcOrd="2" destOrd="0" presId="urn:microsoft.com/office/officeart/2005/8/layout/orgChart1"/>
    <dgm:cxn modelId="{535E1BBC-A418-41FA-93F6-63FB8CD9F57C}" type="presParOf" srcId="{7A480A2E-D7F9-4D31-AD8A-38F2C8F35FA9}" destId="{994A7E3A-7765-4FD1-8B28-8935ED55B0CC}" srcOrd="3" destOrd="0" presId="urn:microsoft.com/office/officeart/2005/8/layout/orgChart1"/>
    <dgm:cxn modelId="{243847AB-E0A7-43A9-B446-50C16C2408E3}" type="presParOf" srcId="{994A7E3A-7765-4FD1-8B28-8935ED55B0CC}" destId="{CD7ED16C-C693-4474-B376-86CB5688B6A0}" srcOrd="0" destOrd="0" presId="urn:microsoft.com/office/officeart/2005/8/layout/orgChart1"/>
    <dgm:cxn modelId="{CF714086-1FE8-4209-8841-4BBBBB428D92}" type="presParOf" srcId="{CD7ED16C-C693-4474-B376-86CB5688B6A0}" destId="{A7BD27FA-A76A-40CE-BE7E-F8CFDE880C9A}" srcOrd="0" destOrd="0" presId="urn:microsoft.com/office/officeart/2005/8/layout/orgChart1"/>
    <dgm:cxn modelId="{EFB437BB-27EE-4DDC-862B-B08C0ABFE552}" type="presParOf" srcId="{CD7ED16C-C693-4474-B376-86CB5688B6A0}" destId="{96DBC2BE-4C05-4AEB-8435-475B98AD5AF7}" srcOrd="1" destOrd="0" presId="urn:microsoft.com/office/officeart/2005/8/layout/orgChart1"/>
    <dgm:cxn modelId="{3B5EBF6B-21EF-4D31-9592-6FFF8A08B462}" type="presParOf" srcId="{994A7E3A-7765-4FD1-8B28-8935ED55B0CC}" destId="{18F89990-6290-4D36-84D4-292B1C1B054B}" srcOrd="1" destOrd="0" presId="urn:microsoft.com/office/officeart/2005/8/layout/orgChart1"/>
    <dgm:cxn modelId="{3779B4E2-D835-4A73-9199-4FCB9921042C}" type="presParOf" srcId="{994A7E3A-7765-4FD1-8B28-8935ED55B0CC}" destId="{CC3B9247-03BB-4690-8538-CE6F05654738}" srcOrd="2" destOrd="0" presId="urn:microsoft.com/office/officeart/2005/8/layout/orgChart1"/>
    <dgm:cxn modelId="{951A2BEA-C313-4EE5-BD67-C5A01C378E3F}" type="presParOf" srcId="{7A480A2E-D7F9-4D31-AD8A-38F2C8F35FA9}" destId="{1854ADBC-D787-41DF-90EF-B2579F399820}" srcOrd="4" destOrd="0" presId="urn:microsoft.com/office/officeart/2005/8/layout/orgChart1"/>
    <dgm:cxn modelId="{DA93F61B-85F7-4723-BCC7-D0C711245699}" type="presParOf" srcId="{7A480A2E-D7F9-4D31-AD8A-38F2C8F35FA9}" destId="{0DCA749B-97C0-4E08-91B6-9A87C78CF770}" srcOrd="5" destOrd="0" presId="urn:microsoft.com/office/officeart/2005/8/layout/orgChart1"/>
    <dgm:cxn modelId="{8C6D2BE0-A09B-4101-8EAA-813CF251A117}" type="presParOf" srcId="{0DCA749B-97C0-4E08-91B6-9A87C78CF770}" destId="{4044EB50-9954-4152-AE21-DB34F7CAD4E3}" srcOrd="0" destOrd="0" presId="urn:microsoft.com/office/officeart/2005/8/layout/orgChart1"/>
    <dgm:cxn modelId="{E8C6836C-8076-425C-B272-18FFD19D1E84}" type="presParOf" srcId="{4044EB50-9954-4152-AE21-DB34F7CAD4E3}" destId="{50765F6E-3BEB-4D06-8DB5-534CB8702BC1}" srcOrd="0" destOrd="0" presId="urn:microsoft.com/office/officeart/2005/8/layout/orgChart1"/>
    <dgm:cxn modelId="{8D664892-8351-4E95-9968-00A5B865372B}" type="presParOf" srcId="{4044EB50-9954-4152-AE21-DB34F7CAD4E3}" destId="{C417F754-AB17-40C7-B4A3-B497CFB09C89}" srcOrd="1" destOrd="0" presId="urn:microsoft.com/office/officeart/2005/8/layout/orgChart1"/>
    <dgm:cxn modelId="{A00C0FF7-4678-4278-AE65-AADC439A32FB}" type="presParOf" srcId="{0DCA749B-97C0-4E08-91B6-9A87C78CF770}" destId="{A0C1B885-1448-4AA9-AD87-0DB8FD85319A}" srcOrd="1" destOrd="0" presId="urn:microsoft.com/office/officeart/2005/8/layout/orgChart1"/>
    <dgm:cxn modelId="{FB40F0C2-5969-4300-BAAC-8DC8F623A189}" type="presParOf" srcId="{0DCA749B-97C0-4E08-91B6-9A87C78CF770}" destId="{3D87A9C7-9244-480E-A69F-486FA04CC06E}" srcOrd="2" destOrd="0" presId="urn:microsoft.com/office/officeart/2005/8/layout/orgChart1"/>
    <dgm:cxn modelId="{DEB39742-BAAF-4AE5-A15E-1D83EAB68E7A}" type="presParOf" srcId="{7A480A2E-D7F9-4D31-AD8A-38F2C8F35FA9}" destId="{7F2DBB2E-01A5-4D65-AFBB-9916B6181C8A}" srcOrd="6" destOrd="0" presId="urn:microsoft.com/office/officeart/2005/8/layout/orgChart1"/>
    <dgm:cxn modelId="{FA18A195-9265-4B84-ACE3-75E0022B5041}" type="presParOf" srcId="{7A480A2E-D7F9-4D31-AD8A-38F2C8F35FA9}" destId="{C0C9C0E8-C1A8-4056-BFCB-2A59D4FAB833}" srcOrd="7" destOrd="0" presId="urn:microsoft.com/office/officeart/2005/8/layout/orgChart1"/>
    <dgm:cxn modelId="{D78A1695-A530-4B35-B94F-F1139B0DA237}" type="presParOf" srcId="{C0C9C0E8-C1A8-4056-BFCB-2A59D4FAB833}" destId="{A4C3E59E-06DF-45B1-8E6F-35C67BE23241}" srcOrd="0" destOrd="0" presId="urn:microsoft.com/office/officeart/2005/8/layout/orgChart1"/>
    <dgm:cxn modelId="{7AEE95F6-786D-452B-AD63-10C41BA113AB}" type="presParOf" srcId="{A4C3E59E-06DF-45B1-8E6F-35C67BE23241}" destId="{671088DB-B320-47A3-BD23-C10AE748E65B}" srcOrd="0" destOrd="0" presId="urn:microsoft.com/office/officeart/2005/8/layout/orgChart1"/>
    <dgm:cxn modelId="{B4E52BA4-D8CA-4CAA-A80B-C1D56DE18FAC}" type="presParOf" srcId="{A4C3E59E-06DF-45B1-8E6F-35C67BE23241}" destId="{D367573A-606A-486C-8D81-8D3ADCA1ECD0}" srcOrd="1" destOrd="0" presId="urn:microsoft.com/office/officeart/2005/8/layout/orgChart1"/>
    <dgm:cxn modelId="{A759A8F7-19BE-4DF3-A6DF-1858F0F93EA7}" type="presParOf" srcId="{C0C9C0E8-C1A8-4056-BFCB-2A59D4FAB833}" destId="{A3725AB5-E1C7-4DEF-97AB-2C9F62B41B58}" srcOrd="1" destOrd="0" presId="urn:microsoft.com/office/officeart/2005/8/layout/orgChart1"/>
    <dgm:cxn modelId="{FCECFC69-BCC6-4D77-992C-3AC8B6825E24}" type="presParOf" srcId="{C0C9C0E8-C1A8-4056-BFCB-2A59D4FAB833}" destId="{4FAA86CB-6F9B-4839-961E-45FF2F63C2C8}" srcOrd="2" destOrd="0" presId="urn:microsoft.com/office/officeart/2005/8/layout/orgChart1"/>
    <dgm:cxn modelId="{5211237C-F1C7-4654-A175-EC2ACC8D5C0D}" type="presParOf" srcId="{B56C7769-9BD9-41EE-9498-78E09FE10401}" destId="{B7846245-6E29-4A5D-8E9E-2DF7DC7783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DBB2E-01A5-4D65-AFBB-9916B6181C8A}">
      <dsp:nvSpPr>
        <dsp:cNvPr id="0" name=""/>
        <dsp:cNvSpPr/>
      </dsp:nvSpPr>
      <dsp:spPr>
        <a:xfrm>
          <a:off x="3987511" y="1499686"/>
          <a:ext cx="3123043" cy="361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71"/>
              </a:lnTo>
              <a:lnTo>
                <a:pt x="3123043" y="180671"/>
              </a:lnTo>
              <a:lnTo>
                <a:pt x="3123043" y="3613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4ADBC-D787-41DF-90EF-B2579F399820}">
      <dsp:nvSpPr>
        <dsp:cNvPr id="0" name=""/>
        <dsp:cNvSpPr/>
      </dsp:nvSpPr>
      <dsp:spPr>
        <a:xfrm>
          <a:off x="3987511" y="1499686"/>
          <a:ext cx="1041014" cy="361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71"/>
              </a:lnTo>
              <a:lnTo>
                <a:pt x="1041014" y="180671"/>
              </a:lnTo>
              <a:lnTo>
                <a:pt x="1041014" y="3613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B4341-D0D5-484A-B9F7-A57912A53A7F}">
      <dsp:nvSpPr>
        <dsp:cNvPr id="0" name=""/>
        <dsp:cNvSpPr/>
      </dsp:nvSpPr>
      <dsp:spPr>
        <a:xfrm>
          <a:off x="2946496" y="1499686"/>
          <a:ext cx="1041014" cy="361343"/>
        </a:xfrm>
        <a:custGeom>
          <a:avLst/>
          <a:gdLst/>
          <a:ahLst/>
          <a:cxnLst/>
          <a:rect l="0" t="0" r="0" b="0"/>
          <a:pathLst>
            <a:path>
              <a:moveTo>
                <a:pt x="1041014" y="0"/>
              </a:moveTo>
              <a:lnTo>
                <a:pt x="1041014" y="180671"/>
              </a:lnTo>
              <a:lnTo>
                <a:pt x="0" y="180671"/>
              </a:lnTo>
              <a:lnTo>
                <a:pt x="0" y="3613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2EE43-44F1-4B74-8A5F-C83329D49442}">
      <dsp:nvSpPr>
        <dsp:cNvPr id="0" name=""/>
        <dsp:cNvSpPr/>
      </dsp:nvSpPr>
      <dsp:spPr>
        <a:xfrm>
          <a:off x="864467" y="1499686"/>
          <a:ext cx="3123043" cy="361343"/>
        </a:xfrm>
        <a:custGeom>
          <a:avLst/>
          <a:gdLst/>
          <a:ahLst/>
          <a:cxnLst/>
          <a:rect l="0" t="0" r="0" b="0"/>
          <a:pathLst>
            <a:path>
              <a:moveTo>
                <a:pt x="3123043" y="0"/>
              </a:moveTo>
              <a:lnTo>
                <a:pt x="3123043" y="180671"/>
              </a:lnTo>
              <a:lnTo>
                <a:pt x="0" y="180671"/>
              </a:lnTo>
              <a:lnTo>
                <a:pt x="0" y="3613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E1091-8838-4BD7-A318-0EFF95FE9BB1}">
      <dsp:nvSpPr>
        <dsp:cNvPr id="0" name=""/>
        <dsp:cNvSpPr/>
      </dsp:nvSpPr>
      <dsp:spPr>
        <a:xfrm>
          <a:off x="3127168" y="639343"/>
          <a:ext cx="1720685" cy="860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/>
            <a:t>bbay</a:t>
          </a:r>
          <a:r>
            <a:rPr lang="en-US" sz="2900" kern="1200" dirty="0" smtClean="0"/>
            <a:t/>
          </a:r>
          <a:br>
            <a:rPr lang="en-US" sz="2900" kern="1200" dirty="0" smtClean="0"/>
          </a:br>
          <a:r>
            <a:rPr lang="bg-BG" sz="1800" kern="1200" dirty="0" smtClean="0"/>
            <a:t>родителски проект</a:t>
          </a:r>
          <a:endParaRPr lang="bg-BG" sz="3600" kern="1200" dirty="0"/>
        </a:p>
      </dsp:txBody>
      <dsp:txXfrm>
        <a:off x="3127168" y="639343"/>
        <a:ext cx="1720685" cy="860342"/>
      </dsp:txXfrm>
    </dsp:sp>
    <dsp:sp modelId="{1B831161-8DCC-4169-B6D6-2181A35AA4F4}">
      <dsp:nvSpPr>
        <dsp:cNvPr id="0" name=""/>
        <dsp:cNvSpPr/>
      </dsp:nvSpPr>
      <dsp:spPr>
        <a:xfrm>
          <a:off x="4125" y="1861030"/>
          <a:ext cx="1720685" cy="860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bbay-api</a:t>
          </a:r>
          <a:r>
            <a:rPr lang="bg-BG" sz="2000" kern="1200" dirty="0" smtClean="0"/>
            <a:t/>
          </a:r>
          <a:br>
            <a:rPr lang="bg-BG" sz="2000" kern="1200" dirty="0" smtClean="0"/>
          </a:br>
          <a:r>
            <a:rPr lang="bg-BG" sz="1800" kern="1200" dirty="0" smtClean="0"/>
            <a:t>интерфейси, ентита и събития</a:t>
          </a:r>
          <a:endParaRPr lang="bg-BG" sz="2400" kern="1200" dirty="0"/>
        </a:p>
      </dsp:txBody>
      <dsp:txXfrm>
        <a:off x="4125" y="1861030"/>
        <a:ext cx="1720685" cy="860342"/>
      </dsp:txXfrm>
    </dsp:sp>
    <dsp:sp modelId="{A7BD27FA-A76A-40CE-BE7E-F8CFDE880C9A}">
      <dsp:nvSpPr>
        <dsp:cNvPr id="0" name=""/>
        <dsp:cNvSpPr/>
      </dsp:nvSpPr>
      <dsp:spPr>
        <a:xfrm>
          <a:off x="2086154" y="1861030"/>
          <a:ext cx="1720685" cy="860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/>
            <a:t>bbay-impl</a:t>
          </a:r>
          <a:endParaRPr lang="bg-BG" sz="2300" b="1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EJBs </a:t>
          </a:r>
          <a:r>
            <a:rPr lang="bg-BG" sz="1800" b="0" kern="1200" dirty="0" smtClean="0"/>
            <a:t>и сервизи</a:t>
          </a:r>
          <a:endParaRPr lang="bg-BG" sz="1800" b="0" kern="1200" dirty="0"/>
        </a:p>
      </dsp:txBody>
      <dsp:txXfrm>
        <a:off x="2086154" y="1861030"/>
        <a:ext cx="1720685" cy="860342"/>
      </dsp:txXfrm>
    </dsp:sp>
    <dsp:sp modelId="{50765F6E-3BEB-4D06-8DB5-534CB8702BC1}">
      <dsp:nvSpPr>
        <dsp:cNvPr id="0" name=""/>
        <dsp:cNvSpPr/>
      </dsp:nvSpPr>
      <dsp:spPr>
        <a:xfrm>
          <a:off x="4168183" y="1861030"/>
          <a:ext cx="1720685" cy="860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/>
            <a:t>bbay</a:t>
          </a:r>
          <a:r>
            <a:rPr lang="en-US" sz="2300" b="1" kern="1200" dirty="0" smtClean="0"/>
            <a:t>-web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b="0" kern="1200" dirty="0" smtClean="0"/>
            <a:t>филтри, уеб ресурси</a:t>
          </a:r>
          <a:endParaRPr lang="bg-BG" sz="1800" b="0" kern="1200" dirty="0"/>
        </a:p>
      </dsp:txBody>
      <dsp:txXfrm>
        <a:off x="4168183" y="1861030"/>
        <a:ext cx="1720685" cy="860342"/>
      </dsp:txXfrm>
    </dsp:sp>
    <dsp:sp modelId="{671088DB-B320-47A3-BD23-C10AE748E65B}">
      <dsp:nvSpPr>
        <dsp:cNvPr id="0" name=""/>
        <dsp:cNvSpPr/>
      </dsp:nvSpPr>
      <dsp:spPr>
        <a:xfrm>
          <a:off x="6250212" y="1861030"/>
          <a:ext cx="1720685" cy="860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bbay</a:t>
          </a:r>
          <a:r>
            <a:rPr lang="en-US" sz="2400" b="1" kern="1200" dirty="0" smtClean="0"/>
            <a:t>-deployment</a:t>
          </a:r>
          <a:endParaRPr lang="bg-BG" sz="2400" b="1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persistence.xml</a:t>
          </a:r>
          <a:endParaRPr lang="bg-BG" sz="2400" kern="1200" dirty="0"/>
        </a:p>
      </dsp:txBody>
      <dsp:txXfrm>
        <a:off x="6250212" y="1861030"/>
        <a:ext cx="1720685" cy="860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A3C6-5CD2-4176-8568-5DB897C681D8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FCA7-C296-441A-9101-A534CF605834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A3C6-5CD2-4176-8568-5DB897C681D8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FCA7-C296-441A-9101-A534CF60583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A3C6-5CD2-4176-8568-5DB897C681D8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FCA7-C296-441A-9101-A534CF60583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A3C6-5CD2-4176-8568-5DB897C681D8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FCA7-C296-441A-9101-A534CF60583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A3C6-5CD2-4176-8568-5DB897C681D8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FCA7-C296-441A-9101-A534CF605834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A3C6-5CD2-4176-8568-5DB897C681D8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FCA7-C296-441A-9101-A534CF60583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A3C6-5CD2-4176-8568-5DB897C681D8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FCA7-C296-441A-9101-A534CF60583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A3C6-5CD2-4176-8568-5DB897C681D8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FCA7-C296-441A-9101-A534CF60583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A3C6-5CD2-4176-8568-5DB897C681D8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FCA7-C296-441A-9101-A534CF60583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A3C6-5CD2-4176-8568-5DB897C681D8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FCA7-C296-441A-9101-A534CF60583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A3C6-5CD2-4176-8568-5DB897C681D8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2CFCA7-C296-441A-9101-A534CF605834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05A3C6-5CD2-4176-8568-5DB897C681D8}" type="datetimeFigureOut">
              <a:rPr lang="bg-BG" smtClean="0"/>
              <a:t>11.7.2014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2CFCA7-C296-441A-9101-A534CF605834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 smtClean="0"/>
              <a:t>Balkan Bay</a:t>
            </a:r>
            <a:br>
              <a:rPr lang="en-US" sz="7300" dirty="0" smtClean="0"/>
            </a:br>
            <a:r>
              <a:rPr lang="bg-BG" dirty="0" smtClean="0"/>
              <a:t>Екип едно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4941168"/>
            <a:ext cx="6904856" cy="1752600"/>
          </a:xfrm>
        </p:spPr>
        <p:txBody>
          <a:bodyPr>
            <a:normAutofit/>
          </a:bodyPr>
          <a:lstStyle/>
          <a:p>
            <a:pPr algn="r"/>
            <a:r>
              <a:rPr lang="bg-BG" dirty="0" smtClean="0"/>
              <a:t>Малвина Макариева</a:t>
            </a:r>
          </a:p>
          <a:p>
            <a:pPr algn="r"/>
            <a:r>
              <a:rPr lang="bg-BG" dirty="0" smtClean="0"/>
              <a:t>/Ръководител проект и бизнес аналитик/</a:t>
            </a:r>
          </a:p>
          <a:p>
            <a:pPr algn="r"/>
            <a:r>
              <a:rPr lang="bg-BG" dirty="0" err="1" smtClean="0"/>
              <a:t>Фак</a:t>
            </a:r>
            <a:r>
              <a:rPr lang="bg-BG" dirty="0" smtClean="0"/>
              <a:t>. № 136551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77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Бизнес процеси в </a:t>
            </a:r>
            <a:r>
              <a:rPr lang="en-US" dirty="0" err="1" smtClean="0"/>
              <a:t>BBay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Потребителски профил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Управление на обява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Продажба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Плащане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Справки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Помощ на потребител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07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Потребителски профил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84" y="2420888"/>
            <a:ext cx="8507288" cy="3201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5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Управление на обява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7200" y="2447357"/>
            <a:ext cx="8229600" cy="33650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02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Продажба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7200" y="2706047"/>
            <a:ext cx="8229600" cy="2847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68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Плащане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080" y="1935163"/>
            <a:ext cx="5557839" cy="4389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59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Справки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707909"/>
            <a:ext cx="8229600" cy="28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0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Помощ на потребител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7200" y="2754754"/>
            <a:ext cx="8229600" cy="27502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61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Модел на данните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Обсъждане и разработка на Дата модел</a:t>
            </a:r>
          </a:p>
          <a:p>
            <a:pPr lvl="1">
              <a:lnSpc>
                <a:spcPct val="150000"/>
              </a:lnSpc>
            </a:pPr>
            <a:r>
              <a:rPr lang="bg-BG" dirty="0" smtClean="0"/>
              <a:t>Определяне на необходимите таблици</a:t>
            </a:r>
          </a:p>
          <a:p>
            <a:pPr lvl="1">
              <a:lnSpc>
                <a:spcPct val="150000"/>
              </a:lnSpc>
            </a:pPr>
            <a:r>
              <a:rPr lang="bg-BG" dirty="0" smtClean="0"/>
              <a:t>Определяне на полетата за таблиците, заедно с техните типове</a:t>
            </a:r>
          </a:p>
          <a:p>
            <a:pPr lvl="1">
              <a:lnSpc>
                <a:spcPct val="150000"/>
              </a:lnSpc>
            </a:pPr>
            <a:r>
              <a:rPr lang="bg-BG" dirty="0" smtClean="0"/>
              <a:t>Определяне на връзките между отделните таблици</a:t>
            </a:r>
          </a:p>
          <a:p>
            <a:pPr lvl="1">
              <a:lnSpc>
                <a:spcPct val="150000"/>
              </a:lnSpc>
            </a:pPr>
            <a:r>
              <a:rPr lang="bg-BG" dirty="0" smtClean="0"/>
              <a:t>Изготвяне на документ Модел на данните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54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-14510"/>
            <a:ext cx="8449733" cy="68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 smtClean="0"/>
              <a:t>Balkan Bay</a:t>
            </a:r>
            <a:br>
              <a:rPr lang="en-US" sz="7300" dirty="0" smtClean="0"/>
            </a:br>
            <a:r>
              <a:rPr lang="bg-BG" dirty="0" smtClean="0"/>
              <a:t>Екип едно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494116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bg-BG" dirty="0" smtClean="0"/>
              <a:t>Лиляна Маринова</a:t>
            </a:r>
          </a:p>
          <a:p>
            <a:pPr algn="r"/>
            <a:r>
              <a:rPr lang="bg-BG" dirty="0" smtClean="0"/>
              <a:t>/Инженер по качеството и тестер/</a:t>
            </a:r>
          </a:p>
          <a:p>
            <a:pPr algn="r"/>
            <a:r>
              <a:rPr lang="bg-BG" dirty="0" err="1" smtClean="0"/>
              <a:t>Фак</a:t>
            </a:r>
            <a:r>
              <a:rPr lang="bg-BG" dirty="0" smtClean="0"/>
              <a:t>. № 136558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29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Организация на екипа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23282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Jira</a:t>
            </a:r>
            <a:endParaRPr lang="bg-BG" dirty="0" smtClean="0"/>
          </a:p>
          <a:p>
            <a:pPr>
              <a:lnSpc>
                <a:spcPct val="150000"/>
              </a:lnSpc>
            </a:pPr>
            <a:r>
              <a:rPr lang="bg-BG" dirty="0" smtClean="0"/>
              <a:t>Седмични срещи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55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/>
              <a:t>Роли и отговорности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2645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Отговорник по качеството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Тестер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Бизнес аналитик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Issues Status - Report</a:t>
            </a:r>
            <a:endParaRPr lang="bg-BG" dirty="0"/>
          </a:p>
        </p:txBody>
      </p:sp>
      <p:pic>
        <p:nvPicPr>
          <p:cNvPr id="1026" name="Picture 2" descr="C:\Users\LILI\Desktop\reports\Pie Chart Report Issues Stat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928802"/>
            <a:ext cx="7608047" cy="4219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bg-BG" dirty="0" smtClean="0"/>
              <a:t>и </a:t>
            </a:r>
            <a:r>
              <a:rPr lang="en-US" dirty="0" smtClean="0"/>
              <a:t>Activity</a:t>
            </a:r>
            <a:r>
              <a:rPr lang="bg-BG" dirty="0" smtClean="0"/>
              <a:t> диаграми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bg-BG" dirty="0" smtClean="0"/>
              <a:t>диаграми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bg-BG" dirty="0" smtClean="0"/>
              <a:t>диаграми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Общо 24 диаграми</a:t>
            </a:r>
          </a:p>
          <a:p>
            <a:r>
              <a:rPr lang="en-US" dirty="0" smtClean="0"/>
              <a:t>Use Case - </a:t>
            </a:r>
            <a:r>
              <a:rPr lang="bg-BG" dirty="0" smtClean="0"/>
              <a:t>Редактиране на обява</a:t>
            </a:r>
          </a:p>
          <a:p>
            <a:r>
              <a:rPr lang="en-US" dirty="0" smtClean="0"/>
              <a:t>Use Case - </a:t>
            </a:r>
            <a:r>
              <a:rPr lang="bg-BG" dirty="0" smtClean="0"/>
              <a:t>Прекратяване </a:t>
            </a:r>
            <a:r>
              <a:rPr lang="en-US" dirty="0" smtClean="0"/>
              <a:t>  </a:t>
            </a:r>
            <a:r>
              <a:rPr lang="bg-BG" dirty="0" smtClean="0"/>
              <a:t>на обява, поради изтекло време</a:t>
            </a:r>
          </a:p>
          <a:p>
            <a:r>
              <a:rPr lang="en-US" dirty="0" smtClean="0"/>
              <a:t>Use Case - </a:t>
            </a:r>
            <a:r>
              <a:rPr lang="bg-BG" dirty="0" smtClean="0"/>
              <a:t>Извършване на плащане</a:t>
            </a:r>
            <a:endParaRPr lang="bg-BG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Общо 44 диаграми</a:t>
            </a:r>
          </a:p>
          <a:p>
            <a:r>
              <a:rPr lang="en-US" dirty="0" smtClean="0"/>
              <a:t>Activity - </a:t>
            </a:r>
            <a:r>
              <a:rPr lang="bg-BG" dirty="0" smtClean="0"/>
              <a:t>Изтриване от кошница</a:t>
            </a:r>
          </a:p>
          <a:p>
            <a:r>
              <a:rPr lang="en-US" dirty="0" smtClean="0"/>
              <a:t>Activity - </a:t>
            </a:r>
            <a:r>
              <a:rPr lang="bg-BG" dirty="0" smtClean="0"/>
              <a:t>Регистрация, чрез </a:t>
            </a:r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Activity - </a:t>
            </a:r>
            <a:r>
              <a:rPr lang="bg-BG" dirty="0" smtClean="0"/>
              <a:t>Регистрация, чрез </a:t>
            </a:r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Activity - </a:t>
            </a:r>
            <a:r>
              <a:rPr lang="bg-BG" dirty="0" smtClean="0"/>
              <a:t>Обработка на данни от </a:t>
            </a:r>
            <a:r>
              <a:rPr lang="en-US" dirty="0" smtClean="0"/>
              <a:t>Facebook</a:t>
            </a:r>
            <a:endParaRPr lang="bg-BG" dirty="0"/>
          </a:p>
          <a:p>
            <a:pPr lvl="1"/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42425" y="35717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Case - </a:t>
            </a:r>
            <a:r>
              <a:rPr lang="bg-BG" dirty="0" smtClean="0"/>
              <a:t>Извършване на плащане</a:t>
            </a:r>
            <a:endParaRPr lang="bg-BG" dirty="0"/>
          </a:p>
        </p:txBody>
      </p:sp>
      <p:pic>
        <p:nvPicPr>
          <p:cNvPr id="4" name="Картина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785818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28596" y="54868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Case - </a:t>
            </a:r>
            <a:r>
              <a:rPr lang="bg-BG" dirty="0" smtClean="0"/>
              <a:t>Прекратяване на обява, поради изтекло време</a:t>
            </a:r>
            <a:endParaRPr lang="bg-BG" dirty="0"/>
          </a:p>
        </p:txBody>
      </p:sp>
      <p:pic>
        <p:nvPicPr>
          <p:cNvPr id="4" name="Картина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850112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71961" y="4046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Case - </a:t>
            </a:r>
            <a:r>
              <a:rPr lang="bg-BG" dirty="0" smtClean="0"/>
              <a:t>Редактиране на обява</a:t>
            </a:r>
            <a:endParaRPr lang="bg-BG" dirty="0"/>
          </a:p>
        </p:txBody>
      </p:sp>
      <p:pic>
        <p:nvPicPr>
          <p:cNvPr id="4" name="Картина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14488"/>
            <a:ext cx="785818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143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Activity - </a:t>
            </a:r>
            <a:r>
              <a:rPr lang="bg-BG" dirty="0" smtClean="0"/>
              <a:t>Изтриване от кошница</a:t>
            </a:r>
            <a:endParaRPr lang="bg-BG" dirty="0"/>
          </a:p>
        </p:txBody>
      </p:sp>
      <p:pic>
        <p:nvPicPr>
          <p:cNvPr id="4" name="Картина 3"/>
          <p:cNvPicPr/>
          <p:nvPr/>
        </p:nvPicPr>
        <p:blipFill>
          <a:blip r:embed="rId2" cstate="print"/>
          <a:srcRect b="17024"/>
          <a:stretch>
            <a:fillRect/>
          </a:stretch>
        </p:blipFill>
        <p:spPr bwMode="auto">
          <a:xfrm>
            <a:off x="500034" y="1071546"/>
            <a:ext cx="8358246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57167" y="16935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Activity - </a:t>
            </a:r>
            <a:r>
              <a:rPr lang="bg-BG" dirty="0" smtClean="0"/>
              <a:t>Регистрация, чрез </a:t>
            </a:r>
            <a:r>
              <a:rPr lang="en-US" dirty="0" smtClean="0"/>
              <a:t>Facebook</a:t>
            </a:r>
            <a:endParaRPr lang="bg-BG" dirty="0"/>
          </a:p>
        </p:txBody>
      </p:sp>
      <p:pic>
        <p:nvPicPr>
          <p:cNvPr id="4" name="Картина 3"/>
          <p:cNvPicPr/>
          <p:nvPr/>
        </p:nvPicPr>
        <p:blipFill>
          <a:blip r:embed="rId2" cstate="print"/>
          <a:srcRect b="17350"/>
          <a:stretch>
            <a:fillRect/>
          </a:stretch>
        </p:blipFill>
        <p:spPr bwMode="auto">
          <a:xfrm>
            <a:off x="428596" y="1285860"/>
            <a:ext cx="814393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21481" y="620688"/>
            <a:ext cx="8229600" cy="7033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Activity - </a:t>
            </a:r>
            <a:r>
              <a:rPr lang="bg-BG" dirty="0" smtClean="0"/>
              <a:t>Обработка на данни от </a:t>
            </a:r>
            <a:r>
              <a:rPr lang="en-US" dirty="0" smtClean="0"/>
              <a:t>Facebook</a:t>
            </a:r>
            <a:endParaRPr lang="bg-BG" dirty="0"/>
          </a:p>
        </p:txBody>
      </p:sp>
      <p:pic>
        <p:nvPicPr>
          <p:cNvPr id="4" name="Картина 3"/>
          <p:cNvPicPr/>
          <p:nvPr/>
        </p:nvPicPr>
        <p:blipFill>
          <a:blip r:embed="rId2" cstate="print"/>
          <a:srcRect b="4255"/>
          <a:stretch>
            <a:fillRect/>
          </a:stretch>
        </p:blipFill>
        <p:spPr bwMode="auto">
          <a:xfrm>
            <a:off x="357158" y="1340768"/>
            <a:ext cx="8175282" cy="530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Тестови случаи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1497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Общо 37 тестови случая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bg-BG" dirty="0" smtClean="0"/>
              <a:t>Регистрация на физическо лице, чрез уеб форма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Изтриване на обява от кошница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Публикуване на обява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Роли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749529"/>
              </p:ext>
            </p:extLst>
          </p:nvPr>
        </p:nvGraphicFramePr>
        <p:xfrm>
          <a:off x="457200" y="1935163"/>
          <a:ext cx="8229599" cy="434848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3106688"/>
                <a:gridCol w="5122911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Роля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Изпълнител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Ръководител</a:t>
                      </a:r>
                      <a:r>
                        <a:rPr lang="bg-BG" baseline="0" dirty="0" smtClean="0"/>
                        <a:t> на проекта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Малвина</a:t>
                      </a:r>
                      <a:r>
                        <a:rPr lang="bg-BG" baseline="0" dirty="0" smtClean="0"/>
                        <a:t> Макариева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Бизнес аналитик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Светослав Николов, Малвина Макариева (½)</a:t>
                      </a:r>
                      <a:r>
                        <a:rPr lang="bg-BG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Софтуерен архитект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Росен Мартев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err="1" smtClean="0"/>
                        <a:t>Дейта</a:t>
                      </a:r>
                      <a:r>
                        <a:rPr lang="bg-BG" baseline="0" dirty="0" smtClean="0"/>
                        <a:t> </a:t>
                      </a:r>
                      <a:r>
                        <a:rPr lang="bg-BG" baseline="0" dirty="0" err="1" smtClean="0"/>
                        <a:t>инжинер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Светослав Николов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Инфраструктурен </a:t>
                      </a:r>
                      <a:r>
                        <a:rPr lang="bg-BG" dirty="0" err="1" smtClean="0"/>
                        <a:t>мениджер</a:t>
                      </a:r>
                      <a:r>
                        <a:rPr lang="bg-BG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Симеон</a:t>
                      </a:r>
                      <a:r>
                        <a:rPr lang="bg-BG" baseline="0" dirty="0" smtClean="0"/>
                        <a:t> Илиев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Дизайнер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Симеон</a:t>
                      </a:r>
                      <a:r>
                        <a:rPr lang="bg-BG" baseline="0" dirty="0" smtClean="0"/>
                        <a:t> Илиев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Разработчик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Росен Мартев, Михаил Радков,</a:t>
                      </a:r>
                      <a:r>
                        <a:rPr lang="bg-BG" baseline="0" dirty="0" smtClean="0"/>
                        <a:t> Симеон Илиев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Системен администратор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Михаил Великов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Експерт по качеството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Лиляна Маринова,</a:t>
                      </a:r>
                      <a:r>
                        <a:rPr lang="bg-BG" baseline="0" dirty="0" smtClean="0"/>
                        <a:t> Михаил Великов (½)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Тестери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Михаил Великов, Лиляна Маринова (½)</a:t>
                      </a:r>
                      <a:r>
                        <a:rPr lang="bg-BG" baseline="0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5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Регистрация на физическо лице, чрез уеб форма</a:t>
            </a:r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69810"/>
              </p:ext>
            </p:extLst>
          </p:nvPr>
        </p:nvGraphicFramePr>
        <p:xfrm>
          <a:off x="428596" y="1428736"/>
          <a:ext cx="8501123" cy="507209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46156"/>
                <a:gridCol w="2616227"/>
                <a:gridCol w="2486108"/>
                <a:gridCol w="2252632"/>
              </a:tblGrid>
              <a:tr h="63401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/>
                        <a:t>Тестов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случай</a:t>
                      </a:r>
                      <a:endParaRPr lang="bg-B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Извършено действие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Очакван резултат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Реален резултат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401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1.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/>
                        <a:t>Избор на бутон „Регистрация, чрез уеб форма”</a:t>
                      </a:r>
                      <a:endParaRPr lang="bg-B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Визуализиране на уеб форма за регистрация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10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2. 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Попълване на коректни данни в полетата и приемане на „Условията”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Попълнена форма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10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3.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Избор на бутон „Направи регистрация”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/>
                        <a:t>Изпращане на електронно писмо до потребителя за верификация</a:t>
                      </a:r>
                      <a:endParaRPr lang="bg-B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10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4. 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Активиране на линка в писмото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Запис на данните в базата и извеждане на съобщение за „Добре дошли”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1018">
                <a:tc gridSpan="3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Общ очакван резултат: Потребителят е влязъл във формата за регистрация, попълнил е успешно всички данни и е направена успешна регистрация на физическо лице.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Изтриване на обява от кошница</a:t>
            </a:r>
            <a:endParaRPr lang="bg-BG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575445"/>
              </p:ext>
            </p:extLst>
          </p:nvPr>
        </p:nvGraphicFramePr>
        <p:xfrm>
          <a:off x="571472" y="1340768"/>
          <a:ext cx="8104984" cy="501719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092747"/>
                <a:gridCol w="2494315"/>
                <a:gridCol w="2370260"/>
                <a:gridCol w="2147662"/>
              </a:tblGrid>
              <a:tr h="100343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/>
                        <a:t>Тестов случай</a:t>
                      </a:r>
                      <a:endParaRPr lang="bg-B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Извършено действие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/>
                        <a:t>Очакван резултат</a:t>
                      </a:r>
                      <a:endParaRPr lang="bg-B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Реален резултат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0515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/>
                        <a:t>1.</a:t>
                      </a:r>
                      <a:endParaRPr lang="bg-B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Избор на бутона „X” на някои от продуктите в кошницата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Визуализиране на прозорец със запитване „Ще продължители ли”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859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/>
                        <a:t>2.</a:t>
                      </a:r>
                      <a:endParaRPr lang="bg-B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/>
                        <a:t>Избор на „Да”</a:t>
                      </a:r>
                      <a:endParaRPr lang="bg-B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Изтриване на обявата от кошницата. Обновяване на кошницата на потребителя и запазване на промените в текущата му сесия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Публикуване на обява</a:t>
            </a:r>
            <a:endParaRPr lang="bg-BG" dirty="0"/>
          </a:p>
        </p:txBody>
      </p:sp>
      <p:graphicFrame>
        <p:nvGraphicFramePr>
          <p:cNvPr id="6" name="Контейнер за съдържани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00214"/>
              </p:ext>
            </p:extLst>
          </p:nvPr>
        </p:nvGraphicFramePr>
        <p:xfrm>
          <a:off x="285720" y="1484784"/>
          <a:ext cx="8678768" cy="508748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70107"/>
                <a:gridCol w="2670898"/>
                <a:gridCol w="2538059"/>
                <a:gridCol w="2299704"/>
              </a:tblGrid>
              <a:tr h="5087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/>
                        <a:t>Тестов случай</a:t>
                      </a:r>
                      <a:endParaRPr lang="bg-B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Извършено действие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Очакван резултат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/>
                        <a:t>Реален резултат</a:t>
                      </a:r>
                      <a:endParaRPr lang="bg-B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7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1.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Избор на меню „Моя профил”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Визуализиране на падащо меню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749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2.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Избор на подменю „Обяви”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Визуализиране на форма, съдържаща всички публикувани обяви от потребителя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31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3.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Избор на бутона „Добавяне на нова обява”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Визуализиране на форма за въвеждане на данните за обявата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31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4.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Въвеждане на коректни данни и определяне на обявата като търг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Визуализиране на допълнителни полета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7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5.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Въвеждане на коректни данни в допълнителните полета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Попълнена форма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749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6.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/>
                        <a:t>Избор на бутон „ОК”</a:t>
                      </a:r>
                      <a:endParaRPr lang="bg-B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/>
                        <a:t>Запис на данните за търга в базата и извеждане на съобщение за успешно публикуване</a:t>
                      </a:r>
                      <a:endParaRPr lang="bg-B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 smtClean="0"/>
              <a:t>Balkan Bay</a:t>
            </a:r>
            <a:br>
              <a:rPr lang="en-US" sz="7300" dirty="0" smtClean="0"/>
            </a:br>
            <a:r>
              <a:rPr lang="bg-BG" dirty="0" smtClean="0"/>
              <a:t>Екип едно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494116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bg-BG" dirty="0" smtClean="0"/>
              <a:t>Росен Мартев</a:t>
            </a:r>
          </a:p>
          <a:p>
            <a:pPr algn="r"/>
            <a:r>
              <a:rPr lang="bg-BG" dirty="0" smtClean="0"/>
              <a:t>/Софтуерен архитект и разработчик/</a:t>
            </a:r>
          </a:p>
          <a:p>
            <a:pPr algn="r"/>
            <a:r>
              <a:rPr lang="bg-BG" dirty="0" err="1" smtClean="0"/>
              <a:t>Фак</a:t>
            </a:r>
            <a:r>
              <a:rPr lang="bg-BG" dirty="0" smtClean="0"/>
              <a:t>. № 136559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22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Роли и отговорности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35761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bg-BG" dirty="0" smtClean="0"/>
              <a:t>Софтуерен архитект</a:t>
            </a:r>
          </a:p>
          <a:p>
            <a:pPr>
              <a:lnSpc>
                <a:spcPct val="200000"/>
              </a:lnSpc>
            </a:pPr>
            <a:r>
              <a:rPr lang="bg-BG" dirty="0" smtClean="0"/>
              <a:t>Разработчик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060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Софтуерна архитектура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Функционален поглед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bg-BG" dirty="0" smtClean="0"/>
              <a:t>Многослойна архитектура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Логически поглед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Използвани технологии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8184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Функционален поглед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49525"/>
            <a:ext cx="6696744" cy="5119835"/>
          </a:xfrm>
        </p:spPr>
      </p:pic>
    </p:spTree>
    <p:extLst>
      <p:ext uri="{BB962C8B-B14F-4D97-AF65-F5344CB8AC3E}">
        <p14:creationId xmlns:p14="http://schemas.microsoft.com/office/powerpoint/2010/main" val="2649709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Многослойна архитектура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456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Въведение в многослойната архитектура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Предимства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Причини за избор на тази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455247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Компоненти на </a:t>
            </a:r>
            <a:r>
              <a:rPr lang="en-US" dirty="0" err="1" smtClean="0"/>
              <a:t>BBay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22856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bbay-api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bbay-impl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bbay</a:t>
            </a:r>
            <a:r>
              <a:rPr lang="en-US" dirty="0" smtClean="0"/>
              <a:t>-web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99287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Логически поглед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9843"/>
            <a:ext cx="6906475" cy="4965501"/>
          </a:xfrm>
        </p:spPr>
      </p:pic>
    </p:spTree>
    <p:extLst>
      <p:ext uri="{BB962C8B-B14F-4D97-AF65-F5344CB8AC3E}">
        <p14:creationId xmlns:p14="http://schemas.microsoft.com/office/powerpoint/2010/main" val="29090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Роли и отговорности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7596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Ръководител на проекта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Помощник Бизнес аналитик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2813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Избрани технологии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SVN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Maven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Enterprise Java Beans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PayPal 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Apache </a:t>
            </a:r>
            <a:r>
              <a:rPr lang="en-US" dirty="0" err="1" smtClean="0"/>
              <a:t>Solr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0876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Програмист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0131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Разработени функционалности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„Свързване“ на </a:t>
            </a:r>
            <a:r>
              <a:rPr lang="en-US" dirty="0" err="1" smtClean="0"/>
              <a:t>BBay</a:t>
            </a:r>
            <a:r>
              <a:rPr lang="en-US" dirty="0" smtClean="0"/>
              <a:t> </a:t>
            </a:r>
            <a:r>
              <a:rPr lang="bg-BG" dirty="0" smtClean="0"/>
              <a:t>акаунт с </a:t>
            </a:r>
            <a:r>
              <a:rPr lang="en-US" dirty="0" smtClean="0"/>
              <a:t>PayPal </a:t>
            </a:r>
            <a:r>
              <a:rPr lang="bg-BG" dirty="0" smtClean="0"/>
              <a:t>акаунт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Извършване на заплащения чрез </a:t>
            </a:r>
            <a:r>
              <a:rPr lang="en-US" dirty="0" smtClean="0"/>
              <a:t>PayPal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Изпращане на съобщения до потребители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Изпълняване на периодични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3681690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 smtClean="0"/>
              <a:t>Свързване на </a:t>
            </a:r>
            <a:r>
              <a:rPr lang="en-US" dirty="0" err="1" smtClean="0"/>
              <a:t>Bbay</a:t>
            </a:r>
            <a:r>
              <a:rPr lang="en-US" dirty="0" smtClean="0"/>
              <a:t> </a:t>
            </a:r>
            <a:r>
              <a:rPr lang="bg-BG" dirty="0" smtClean="0"/>
              <a:t>с </a:t>
            </a:r>
            <a:r>
              <a:rPr lang="en-US" dirty="0" smtClean="0"/>
              <a:t>PayPal </a:t>
            </a:r>
            <a:r>
              <a:rPr lang="bg-BG" dirty="0" smtClean="0"/>
              <a:t>акаунт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19255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Необходимост от това „свързване“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PayPal Permissions Service</a:t>
            </a:r>
          </a:p>
        </p:txBody>
      </p:sp>
    </p:spTree>
    <p:extLst>
      <p:ext uri="{BB962C8B-B14F-4D97-AF65-F5344CB8AC3E}">
        <p14:creationId xmlns:p14="http://schemas.microsoft.com/office/powerpoint/2010/main" val="3387198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Извършване на заплащане от потребител</a:t>
            </a:r>
            <a:endParaRPr lang="bg-B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9850" y="1935163"/>
            <a:ext cx="42843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065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Плащане на продавачите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PayPal </a:t>
            </a:r>
            <a:r>
              <a:rPr lang="en-US" dirty="0" err="1" smtClean="0"/>
              <a:t>MassPay</a:t>
            </a:r>
            <a:r>
              <a:rPr lang="en-US" dirty="0" smtClean="0"/>
              <a:t> API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Необходимост от него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Употреба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6032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Изпращане на писма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JBoss</a:t>
            </a:r>
            <a:r>
              <a:rPr lang="en-US" dirty="0" smtClean="0"/>
              <a:t> Mail Service</a:t>
            </a:r>
          </a:p>
          <a:p>
            <a:r>
              <a:rPr lang="en-US" dirty="0" smtClean="0"/>
              <a:t>Google Mail Server</a:t>
            </a:r>
          </a:p>
        </p:txBody>
      </p:sp>
    </p:spTree>
    <p:extLst>
      <p:ext uri="{BB962C8B-B14F-4D97-AF65-F5344CB8AC3E}">
        <p14:creationId xmlns:p14="http://schemas.microsoft.com/office/powerpoint/2010/main" val="2153448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Изпълнения на периодични задачи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Cron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Quartz Scheduler</a:t>
            </a:r>
          </a:p>
          <a:p>
            <a:r>
              <a:rPr lang="bg-BG" dirty="0" smtClean="0"/>
              <a:t>Обновяване статус на оферти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11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 smtClean="0"/>
              <a:t>Balkan Bay</a:t>
            </a:r>
            <a:br>
              <a:rPr lang="en-US" sz="7300" dirty="0" smtClean="0"/>
            </a:br>
            <a:r>
              <a:rPr lang="bg-BG" dirty="0" smtClean="0"/>
              <a:t>Екип едно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696944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bg-BG" dirty="0" smtClean="0"/>
              <a:t>Симеон Илиев</a:t>
            </a:r>
          </a:p>
          <a:p>
            <a:pPr algn="r"/>
            <a:r>
              <a:rPr lang="bg-BG" dirty="0" smtClean="0"/>
              <a:t>/Дизайнер, инфраструктурен мениджър  и разработчик/</a:t>
            </a:r>
          </a:p>
          <a:p>
            <a:pPr algn="r"/>
            <a:r>
              <a:rPr lang="bg-BG" dirty="0" err="1" smtClean="0"/>
              <a:t>Фак</a:t>
            </a:r>
            <a:r>
              <a:rPr lang="bg-BG" dirty="0" smtClean="0"/>
              <a:t>. № 136553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47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</a:t>
            </a:r>
            <a:r>
              <a:rPr lang="bg-BG" dirty="0" smtClean="0"/>
              <a:t>оли и отговорности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bg-BG" dirty="0" smtClean="0"/>
              <a:t>Дизайн Мениджър (</a:t>
            </a:r>
            <a:r>
              <a:rPr lang="en-US" dirty="0" smtClean="0"/>
              <a:t>Design Manager</a:t>
            </a:r>
            <a:r>
              <a:rPr lang="bg-BG" dirty="0" smtClean="0"/>
              <a:t>)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be-BY" dirty="0" smtClean="0"/>
              <a:t>Инфраструктурен мениджър</a:t>
            </a:r>
            <a:r>
              <a:rPr lang="en-US" dirty="0" smtClean="0"/>
              <a:t> (Infrastructure Manager)</a:t>
            </a:r>
          </a:p>
          <a:p>
            <a:r>
              <a:rPr lang="be-BY" dirty="0" smtClean="0"/>
              <a:t>Програмист </a:t>
            </a:r>
            <a:r>
              <a:rPr lang="en-US" dirty="0" smtClean="0"/>
              <a:t>(Developer)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Визия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338437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bg-BG" dirty="0" smtClean="0"/>
              <a:t>Система </a:t>
            </a:r>
            <a:r>
              <a:rPr lang="bg-BG" dirty="0" smtClean="0"/>
              <a:t>за електронна търговия, насочена към физически лица и търговци /малки, </a:t>
            </a:r>
            <a:r>
              <a:rPr lang="bg-BG" dirty="0" smtClean="0"/>
              <a:t>средни </a:t>
            </a:r>
            <a:r>
              <a:rPr lang="bg-BG" dirty="0" smtClean="0"/>
              <a:t>и големи</a:t>
            </a:r>
            <a:r>
              <a:rPr lang="bg-BG" dirty="0" smtClean="0"/>
              <a:t>/.</a:t>
            </a:r>
          </a:p>
          <a:p>
            <a:pPr algn="just">
              <a:lnSpc>
                <a:spcPct val="150000"/>
              </a:lnSpc>
            </a:pPr>
            <a:endParaRPr lang="bg-BG" dirty="0"/>
          </a:p>
          <a:p>
            <a:pPr algn="just">
              <a:lnSpc>
                <a:spcPct val="150000"/>
              </a:lnSpc>
            </a:pPr>
            <a:r>
              <a:rPr lang="bg-BG" dirty="0" smtClean="0"/>
              <a:t>Конкуренти: </a:t>
            </a:r>
            <a:r>
              <a:rPr lang="en-US" dirty="0" smtClean="0"/>
              <a:t>OLX.bg </a:t>
            </a:r>
            <a:r>
              <a:rPr lang="bg-BG" dirty="0" smtClean="0"/>
              <a:t>и </a:t>
            </a:r>
            <a:r>
              <a:rPr lang="en-US" dirty="0" smtClean="0"/>
              <a:t>bazar.bg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37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e-BY" sz="4000" dirty="0" smtClean="0"/>
              <a:t>Инфрастуктура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bg-BG" dirty="0" smtClean="0"/>
              <a:t>		</a:t>
            </a:r>
            <a:r>
              <a:rPr lang="en-AU" dirty="0" err="1" smtClean="0"/>
              <a:t>Всеки</a:t>
            </a:r>
            <a:r>
              <a:rPr lang="en-AU" dirty="0" smtClean="0"/>
              <a:t> </a:t>
            </a:r>
            <a:r>
              <a:rPr lang="en-AU" dirty="0" err="1" smtClean="0"/>
              <a:t>член</a:t>
            </a:r>
            <a:r>
              <a:rPr lang="en-AU" dirty="0" smtClean="0"/>
              <a:t> </a:t>
            </a:r>
            <a:r>
              <a:rPr lang="en-AU" dirty="0" err="1" smtClean="0"/>
              <a:t>на</a:t>
            </a:r>
            <a:r>
              <a:rPr lang="en-AU" dirty="0" smtClean="0"/>
              <a:t> </a:t>
            </a:r>
            <a:r>
              <a:rPr lang="en-AU" dirty="0" err="1" smtClean="0"/>
              <a:t>екипа</a:t>
            </a:r>
            <a:r>
              <a:rPr lang="en-AU" dirty="0" smtClean="0"/>
              <a:t> </a:t>
            </a:r>
            <a:r>
              <a:rPr lang="en-AU" dirty="0" err="1" smtClean="0"/>
              <a:t>разполага</a:t>
            </a:r>
            <a:r>
              <a:rPr lang="en-AU" dirty="0" smtClean="0"/>
              <a:t> с </a:t>
            </a:r>
            <a:r>
              <a:rPr lang="en-AU" dirty="0" err="1" smtClean="0"/>
              <a:t>дистрибуция</a:t>
            </a:r>
            <a:r>
              <a:rPr lang="en-AU" dirty="0" smtClean="0"/>
              <a:t> </a:t>
            </a:r>
            <a:r>
              <a:rPr lang="en-AU" dirty="0" err="1" smtClean="0"/>
              <a:t>на</a:t>
            </a:r>
            <a:r>
              <a:rPr lang="en-AU" dirty="0" smtClean="0"/>
              <a:t> Eclipse </a:t>
            </a:r>
            <a:r>
              <a:rPr lang="en-US" dirty="0" err="1" smtClean="0"/>
              <a:t>Kepler</a:t>
            </a:r>
            <a:r>
              <a:rPr lang="en-AU" dirty="0" smtClean="0"/>
              <a:t>, </a:t>
            </a:r>
            <a:r>
              <a:rPr lang="en-AU" dirty="0" err="1" smtClean="0"/>
              <a:t>чрез</a:t>
            </a:r>
            <a:r>
              <a:rPr lang="en-AU" dirty="0" smtClean="0"/>
              <a:t> </a:t>
            </a:r>
            <a:r>
              <a:rPr lang="en-AU" dirty="0" err="1" smtClean="0"/>
              <a:t>която</a:t>
            </a:r>
            <a:r>
              <a:rPr lang="en-AU" dirty="0" smtClean="0"/>
              <a:t> </a:t>
            </a:r>
            <a:r>
              <a:rPr lang="en-AU" dirty="0" err="1" smtClean="0"/>
              <a:t>извършва</a:t>
            </a:r>
            <a:r>
              <a:rPr lang="en-AU" dirty="0" smtClean="0"/>
              <a:t> </a:t>
            </a:r>
            <a:r>
              <a:rPr lang="en-AU" dirty="0" err="1" smtClean="0"/>
              <a:t>разработката</a:t>
            </a:r>
            <a:r>
              <a:rPr lang="en-AU" dirty="0" smtClean="0"/>
              <a:t> </a:t>
            </a:r>
            <a:r>
              <a:rPr lang="en-AU" dirty="0" err="1" smtClean="0"/>
              <a:t>на</a:t>
            </a:r>
            <a:r>
              <a:rPr lang="en-AU" dirty="0" smtClean="0"/>
              <a:t> </a:t>
            </a:r>
            <a:r>
              <a:rPr lang="en-AU" dirty="0" err="1" smtClean="0"/>
              <a:t>зададените</a:t>
            </a:r>
            <a:r>
              <a:rPr lang="en-AU" dirty="0" smtClean="0"/>
              <a:t> </a:t>
            </a:r>
            <a:r>
              <a:rPr lang="en-AU" dirty="0" err="1" smtClean="0"/>
              <a:t>му</a:t>
            </a:r>
            <a:r>
              <a:rPr lang="en-AU" dirty="0" smtClean="0"/>
              <a:t> </a:t>
            </a:r>
            <a:r>
              <a:rPr lang="en-AU" dirty="0" err="1" smtClean="0"/>
              <a:t>задачи</a:t>
            </a:r>
            <a:r>
              <a:rPr lang="en-AU" dirty="0" smtClean="0"/>
              <a:t>.</a:t>
            </a:r>
            <a:r>
              <a:rPr lang="bg-BG" dirty="0" smtClean="0"/>
              <a:t> Към </a:t>
            </a:r>
            <a:r>
              <a:rPr lang="en-US" dirty="0" smtClean="0"/>
              <a:t>Eclipse </a:t>
            </a:r>
            <a:r>
              <a:rPr lang="en-US" dirty="0" err="1" smtClean="0"/>
              <a:t>Kepler</a:t>
            </a:r>
            <a:r>
              <a:rPr lang="be-BY" dirty="0" smtClean="0"/>
              <a:t> </a:t>
            </a:r>
            <a:r>
              <a:rPr lang="bg-BG" dirty="0" smtClean="0"/>
              <a:t>са инсталирани следните </a:t>
            </a:r>
            <a:r>
              <a:rPr lang="en-US" dirty="0" smtClean="0"/>
              <a:t>plug-in</a:t>
            </a:r>
            <a:r>
              <a:rPr lang="bg-BG" dirty="0" smtClean="0"/>
              <a:t>-и с цел улесняване на работата:</a:t>
            </a:r>
          </a:p>
          <a:p>
            <a:pPr algn="just">
              <a:buNone/>
            </a:pPr>
            <a:endParaRPr lang="en-US" dirty="0" smtClean="0"/>
          </a:p>
          <a:p>
            <a:pPr lvl="0" algn="just"/>
            <a:r>
              <a:rPr lang="en-US" dirty="0" err="1" smtClean="0"/>
              <a:t>Subclipse</a:t>
            </a:r>
            <a:r>
              <a:rPr lang="en-US" dirty="0" smtClean="0"/>
              <a:t> – Apache Subversion</a:t>
            </a:r>
            <a:r>
              <a:rPr lang="bg-BG" dirty="0" smtClean="0"/>
              <a:t>клиент в </a:t>
            </a:r>
            <a:r>
              <a:rPr lang="en-US" dirty="0" smtClean="0"/>
              <a:t>Eclipse</a:t>
            </a:r>
          </a:p>
          <a:p>
            <a:pPr lvl="0" algn="just"/>
            <a:r>
              <a:rPr lang="bg-BG" dirty="0" smtClean="0"/>
              <a:t>m2е</a:t>
            </a:r>
            <a:r>
              <a:rPr lang="en-US" dirty="0" smtClean="0"/>
              <a:t> – Plug-in</a:t>
            </a:r>
            <a:r>
              <a:rPr lang="bg-BG" dirty="0" smtClean="0"/>
              <a:t> за използването на </a:t>
            </a:r>
            <a:r>
              <a:rPr lang="en-US" dirty="0" smtClean="0"/>
              <a:t>maven</a:t>
            </a:r>
            <a:r>
              <a:rPr lang="bg-BG" dirty="0" smtClean="0"/>
              <a:t> </a:t>
            </a:r>
            <a:r>
              <a:rPr lang="en-US" dirty="0" smtClean="0"/>
              <a:t>Eclipse</a:t>
            </a:r>
          </a:p>
          <a:p>
            <a:pPr lvl="0" algn="just"/>
            <a:r>
              <a:rPr lang="en-US" dirty="0" err="1" smtClean="0"/>
              <a:t>JBoss</a:t>
            </a:r>
            <a:r>
              <a:rPr lang="en-US" dirty="0" smtClean="0"/>
              <a:t> Tools – </a:t>
            </a:r>
            <a:r>
              <a:rPr lang="bg-BG" dirty="0" smtClean="0"/>
              <a:t>инструменти за улесняване на работата с </a:t>
            </a:r>
            <a:r>
              <a:rPr lang="en-US" dirty="0" smtClean="0"/>
              <a:t>application server </a:t>
            </a:r>
            <a:r>
              <a:rPr lang="en-US" dirty="0" err="1" smtClean="0"/>
              <a:t>JBoss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e-BY" dirty="0" smtClean="0"/>
              <a:t>Инфрастуктура</a:t>
            </a:r>
            <a:endParaRPr lang="en-US" dirty="0"/>
          </a:p>
        </p:txBody>
      </p:sp>
      <p:pic>
        <p:nvPicPr>
          <p:cNvPr id="4" name="Content Placeholder 3" descr="DEveloper PC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2219437"/>
            <a:ext cx="8816683" cy="45219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algn="ctr"/>
            <a:r>
              <a:rPr lang="be-BY" dirty="0" smtClean="0"/>
              <a:t>Инфрастуктура</a:t>
            </a:r>
            <a:endParaRPr lang="en-US" dirty="0"/>
          </a:p>
        </p:txBody>
      </p:sp>
      <p:pic>
        <p:nvPicPr>
          <p:cNvPr id="4" name="Content Placeholder 3" descr="Test Enviroment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492604"/>
            <a:ext cx="7056784" cy="53653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e-BY" dirty="0" smtClean="0"/>
              <a:t>Инфрастуктура</a:t>
            </a:r>
            <a:endParaRPr lang="en-US" dirty="0"/>
          </a:p>
        </p:txBody>
      </p:sp>
      <p:pic>
        <p:nvPicPr>
          <p:cNvPr id="4" name="Content Placeholder 3" descr="Deployment Producthion Env 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2192405"/>
            <a:ext cx="8915801" cy="4044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e-BY" sz="4000" dirty="0" smtClean="0"/>
              <a:t>Дизайн </a:t>
            </a:r>
            <a:r>
              <a:rPr lang="bg-BG" sz="4000" dirty="0" smtClean="0"/>
              <a:t>м</a:t>
            </a:r>
            <a:r>
              <a:rPr lang="be-BY" sz="4000" dirty="0" smtClean="0"/>
              <a:t>одел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e-BY" dirty="0" smtClean="0"/>
              <a:t>	Дизайна на системата е базиран на </a:t>
            </a:r>
            <a:r>
              <a:rPr lang="en-US" dirty="0" smtClean="0"/>
              <a:t>MVC (Model View Controller)</a:t>
            </a:r>
            <a:r>
              <a:rPr lang="be-BY" dirty="0" smtClean="0"/>
              <a:t> модела.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903739"/>
            <a:ext cx="3805024" cy="3653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e-BY" sz="4000" dirty="0" smtClean="0"/>
              <a:t>Дизайн Модел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bg-BG" dirty="0" smtClean="0"/>
              <a:t>	MVC е софтуерен модел за прилагане на потребителски интерфейси. Той разделя дадено софтуерно приложение в три взаимосвързани части, така че да се отделят вътрешни представяния на информация от начините, по които информацията е представена или се приема от потребителя.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2" y="188640"/>
            <a:ext cx="8229600" cy="1143000"/>
          </a:xfrm>
        </p:spPr>
        <p:txBody>
          <a:bodyPr/>
          <a:lstStyle/>
          <a:p>
            <a:pPr algn="ctr"/>
            <a:r>
              <a:rPr lang="be-BY" dirty="0" smtClean="0"/>
              <a:t>Дизайн Модел</a:t>
            </a:r>
            <a:endParaRPr lang="en-US" dirty="0"/>
          </a:p>
        </p:txBody>
      </p:sp>
      <p:pic>
        <p:nvPicPr>
          <p:cNvPr id="1026" name="Picture 2" descr="C:\newWork\bbay\bbay-api\src\main\java\com\uniruse\practicum\bbay\model\diagrams\Product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643050"/>
            <a:ext cx="8964815" cy="4378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 smtClean="0"/>
              <a:t>Balkan Bay</a:t>
            </a:r>
            <a:br>
              <a:rPr lang="en-US" sz="7300" dirty="0" smtClean="0"/>
            </a:br>
            <a:r>
              <a:rPr lang="bg-BG" dirty="0" smtClean="0"/>
              <a:t>Екип едно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696944" cy="1752600"/>
          </a:xfrm>
        </p:spPr>
        <p:txBody>
          <a:bodyPr>
            <a:normAutofit/>
          </a:bodyPr>
          <a:lstStyle/>
          <a:p>
            <a:pPr algn="r"/>
            <a:r>
              <a:rPr lang="bg-BG" dirty="0" smtClean="0"/>
              <a:t>Михаил Радков</a:t>
            </a:r>
          </a:p>
          <a:p>
            <a:pPr algn="r"/>
            <a:r>
              <a:rPr lang="bg-BG" dirty="0" smtClean="0"/>
              <a:t>/Системен администратор и разработчик/</a:t>
            </a:r>
          </a:p>
          <a:p>
            <a:pPr algn="r"/>
            <a:r>
              <a:rPr lang="bg-BG" dirty="0" err="1" smtClean="0"/>
              <a:t>Фак</a:t>
            </a:r>
            <a:r>
              <a:rPr lang="bg-BG" dirty="0" smtClean="0"/>
              <a:t>. № 136552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5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Роли и отговорности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134950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bg-BG" dirty="0" smtClean="0"/>
              <a:t>Системен администратор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Разработчик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348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План за разработка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bg-BG" dirty="0" smtClean="0"/>
              <a:t>Планиране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100" dirty="0"/>
              <a:t>итерация </a:t>
            </a:r>
            <a:r>
              <a:rPr lang="en-US" sz="2100" dirty="0"/>
              <a:t>I</a:t>
            </a:r>
            <a:endParaRPr lang="bg-BG" sz="21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bg-BG" sz="2600" dirty="0" smtClean="0"/>
              <a:t>Детайлизиране</a:t>
            </a:r>
          </a:p>
          <a:p>
            <a:pPr marL="617220" lvl="2" indent="-342900">
              <a:buClr>
                <a:schemeClr val="accent3"/>
              </a:buClr>
              <a:buSzPct val="95000"/>
              <a:buFont typeface="Wingdings" panose="05000000000000000000" pitchFamily="2" charset="2"/>
              <a:buChar char="§"/>
            </a:pPr>
            <a:r>
              <a:rPr lang="bg-BG" dirty="0"/>
              <a:t>и</a:t>
            </a:r>
            <a:r>
              <a:rPr lang="bg-BG" dirty="0" smtClean="0"/>
              <a:t>терация </a:t>
            </a:r>
            <a:r>
              <a:rPr lang="en-US" dirty="0" smtClean="0"/>
              <a:t>I</a:t>
            </a:r>
            <a:r>
              <a:rPr lang="bg-BG" dirty="0" smtClean="0"/>
              <a:t> /забавяне/</a:t>
            </a:r>
            <a:endParaRPr lang="en-US" dirty="0"/>
          </a:p>
          <a:p>
            <a:r>
              <a:rPr lang="bg-BG" dirty="0" smtClean="0"/>
              <a:t>Разработване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100" dirty="0"/>
              <a:t>итерация </a:t>
            </a:r>
            <a:r>
              <a:rPr lang="en-US" sz="2100" dirty="0"/>
              <a:t>I</a:t>
            </a:r>
            <a:r>
              <a:rPr lang="bg-BG" sz="2100" dirty="0"/>
              <a:t> </a:t>
            </a:r>
            <a:endParaRPr lang="en-US" sz="2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100" dirty="0"/>
              <a:t>итерация </a:t>
            </a:r>
            <a:r>
              <a:rPr lang="en-US" sz="2100" dirty="0"/>
              <a:t>II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100" dirty="0"/>
              <a:t>и</a:t>
            </a:r>
            <a:r>
              <a:rPr lang="bg-BG" sz="2100" dirty="0"/>
              <a:t>терация </a:t>
            </a:r>
            <a:r>
              <a:rPr lang="en-US" sz="2100" dirty="0"/>
              <a:t>III</a:t>
            </a:r>
            <a:endParaRPr lang="bg-BG" sz="21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bg-BG" dirty="0" smtClean="0"/>
              <a:t>Предаване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100" dirty="0" smtClean="0"/>
              <a:t>итерация </a:t>
            </a:r>
            <a:r>
              <a:rPr lang="en-US" sz="2100" dirty="0"/>
              <a:t>I</a:t>
            </a:r>
            <a:endParaRPr lang="bg-BG" sz="2100" dirty="0"/>
          </a:p>
        </p:txBody>
      </p:sp>
    </p:spTree>
    <p:extLst>
      <p:ext uri="{BB962C8B-B14F-4D97-AF65-F5344CB8AC3E}">
        <p14:creationId xmlns:p14="http://schemas.microsoft.com/office/powerpoint/2010/main" val="2357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Роля администратор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Среда за разработка</a:t>
            </a:r>
          </a:p>
          <a:p>
            <a:pPr lvl="1"/>
            <a:r>
              <a:rPr lang="bg-BG" dirty="0" smtClean="0"/>
              <a:t>База от данни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bg-BG" dirty="0" smtClean="0"/>
              <a:t>Приложен сървър </a:t>
            </a:r>
            <a:r>
              <a:rPr lang="en-US" dirty="0" err="1" smtClean="0"/>
              <a:t>WildFly</a:t>
            </a:r>
            <a:r>
              <a:rPr lang="en-US" dirty="0" smtClean="0"/>
              <a:t> 8</a:t>
            </a:r>
          </a:p>
          <a:p>
            <a:pPr lvl="1"/>
            <a:r>
              <a:rPr lang="en-US" dirty="0" smtClean="0"/>
              <a:t>Eclipse </a:t>
            </a:r>
            <a:r>
              <a:rPr lang="en-US" dirty="0" err="1" smtClean="0"/>
              <a:t>Kepler</a:t>
            </a:r>
            <a:endParaRPr lang="en-US" dirty="0" smtClean="0"/>
          </a:p>
          <a:p>
            <a:pPr lvl="1"/>
            <a:r>
              <a:rPr lang="en-US" dirty="0" smtClean="0"/>
              <a:t>SVN</a:t>
            </a:r>
            <a:endParaRPr lang="bg-BG" dirty="0" smtClean="0"/>
          </a:p>
          <a:p>
            <a:r>
              <a:rPr lang="bg-BG" dirty="0" smtClean="0"/>
              <a:t>Тестова среда</a:t>
            </a:r>
          </a:p>
          <a:p>
            <a:r>
              <a:rPr lang="bg-BG" dirty="0" smtClean="0"/>
              <a:t>Производствена среда</a:t>
            </a:r>
          </a:p>
          <a:p>
            <a:endParaRPr lang="bg-BG" dirty="0"/>
          </a:p>
          <a:p>
            <a:r>
              <a:rPr lang="ru-RU" dirty="0" smtClean="0"/>
              <a:t>Ръководство за настройване на среда за разработка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33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Роля разработчик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Проектна структура</a:t>
            </a:r>
          </a:p>
          <a:p>
            <a:r>
              <a:rPr lang="bg-BG" dirty="0" smtClean="0"/>
              <a:t>База от данни под формата на обекти </a:t>
            </a:r>
          </a:p>
          <a:p>
            <a:r>
              <a:rPr lang="bg-BG" dirty="0" smtClean="0"/>
              <a:t>Система за „пачване“ на бази от данни </a:t>
            </a:r>
            <a:r>
              <a:rPr lang="en-US" dirty="0" err="1" smtClean="0"/>
              <a:t>Liquibase</a:t>
            </a:r>
            <a:endParaRPr lang="bg-BG" dirty="0" smtClean="0"/>
          </a:p>
          <a:p>
            <a:r>
              <a:rPr lang="bg-BG" dirty="0" smtClean="0"/>
              <a:t>Система за конфигурации</a:t>
            </a:r>
          </a:p>
          <a:p>
            <a:r>
              <a:rPr lang="bg-BG" dirty="0" smtClean="0"/>
              <a:t>Филтри за достъп</a:t>
            </a:r>
          </a:p>
          <a:p>
            <a:r>
              <a:rPr lang="bg-BG" dirty="0" smtClean="0"/>
              <a:t>Юнит тестове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1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Проектна структура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987001"/>
              </p:ext>
            </p:extLst>
          </p:nvPr>
        </p:nvGraphicFramePr>
        <p:xfrm>
          <a:off x="628650" y="1690689"/>
          <a:ext cx="7975023" cy="336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52" b="37945"/>
          <a:stretch/>
        </p:blipFill>
        <p:spPr>
          <a:xfrm>
            <a:off x="6575905" y="5913912"/>
            <a:ext cx="1939445" cy="5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База от данни под формата на обекти (</a:t>
            </a:r>
            <a:r>
              <a:rPr lang="en-US" dirty="0" smtClean="0"/>
              <a:t>entities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72044" y="2113808"/>
            <a:ext cx="8274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Базов клас за всички обекти представящи базата от данни:</a:t>
            </a:r>
            <a:br>
              <a:rPr lang="bg-BG" dirty="0" smtClean="0"/>
            </a:br>
            <a:r>
              <a:rPr lang="en-US" dirty="0"/>
              <a:t>@</a:t>
            </a:r>
            <a:r>
              <a:rPr lang="en-US" dirty="0" err="1"/>
              <a:t>MappedSuperclass</a:t>
            </a:r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BBayEntity</a:t>
            </a:r>
            <a:r>
              <a:rPr lang="en-US" b="1" dirty="0"/>
              <a:t> implements </a:t>
            </a:r>
            <a:r>
              <a:rPr lang="en-US" b="1" dirty="0" err="1" smtClean="0"/>
              <a:t>Serializable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bg-BG" b="1" dirty="0" smtClean="0"/>
              <a:t/>
            </a:r>
            <a:br>
              <a:rPr lang="bg-BG" b="1" dirty="0" smtClean="0"/>
            </a:br>
            <a:r>
              <a:rPr lang="bg-BG" dirty="0" smtClean="0"/>
              <a:t>Съдържа: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en-US" dirty="0"/>
              <a:t>@Id</a:t>
            </a:r>
          </a:p>
          <a:p>
            <a:r>
              <a:rPr lang="en-US" dirty="0"/>
              <a:t>@</a:t>
            </a:r>
            <a:r>
              <a:rPr lang="en-US" dirty="0" err="1"/>
              <a:t>GeneratedValue</a:t>
            </a:r>
            <a:r>
              <a:rPr lang="en-US" dirty="0"/>
              <a:t>(strategy = </a:t>
            </a:r>
            <a:r>
              <a:rPr lang="en-US" dirty="0" err="1"/>
              <a:t>GenerationType.</a:t>
            </a:r>
            <a:r>
              <a:rPr lang="en-US" i="1" dirty="0" err="1"/>
              <a:t>IDENTITY</a:t>
            </a:r>
            <a:r>
              <a:rPr lang="en-US" i="1" dirty="0"/>
              <a:t>)</a:t>
            </a:r>
          </a:p>
          <a:p>
            <a:r>
              <a:rPr lang="en-US" b="1" dirty="0"/>
              <a:t>private Long id;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bg-BG" dirty="0" smtClean="0"/>
              <a:t>Останалите се анотират с </a:t>
            </a:r>
            <a:r>
              <a:rPr lang="en-US" b="1" dirty="0" smtClean="0"/>
              <a:t>@Entity</a:t>
            </a:r>
            <a:endParaRPr lang="bg-B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2044" y="5296394"/>
            <a:ext cx="3945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Още няколко основни обекта: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BBayPermanentEntity</a:t>
            </a:r>
            <a:endParaRPr lang="bg-B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BBayQueriesEntity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90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 smtClean="0"/>
              <a:t>Система за „пачване“ на бази от данни </a:t>
            </a:r>
            <a:r>
              <a:rPr lang="en-US" dirty="0" err="1" smtClean="0"/>
              <a:t>Liquibase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Поддържка на различни бази от данни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Описва </a:t>
            </a:r>
            <a:r>
              <a:rPr lang="en-US" dirty="0" smtClean="0"/>
              <a:t>“change sets” </a:t>
            </a:r>
            <a:r>
              <a:rPr lang="bg-BG" dirty="0" smtClean="0"/>
              <a:t>чрез </a:t>
            </a:r>
            <a:r>
              <a:rPr lang="en-US" dirty="0" smtClean="0"/>
              <a:t>XML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Подходящо за производствена среда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Open Source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322" y="5388398"/>
            <a:ext cx="3123356" cy="923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53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19" y="476672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Система за конфигурации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114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bg-BG" dirty="0" smtClean="0"/>
              <a:t>Файл с конфигурации </a:t>
            </a:r>
            <a:r>
              <a:rPr lang="en-US" dirty="0" err="1" smtClean="0"/>
              <a:t>bbay.properties</a:t>
            </a:r>
            <a:endParaRPr lang="bg-BG" dirty="0" smtClean="0"/>
          </a:p>
          <a:p>
            <a:pPr>
              <a:lnSpc>
                <a:spcPct val="170000"/>
              </a:lnSpc>
            </a:pPr>
            <a:r>
              <a:rPr lang="bg-BG" dirty="0" smtClean="0"/>
              <a:t>Доставчик на конфигурации</a:t>
            </a:r>
            <a:r>
              <a:rPr lang="en-US" dirty="0" smtClean="0"/>
              <a:t> </a:t>
            </a:r>
            <a:r>
              <a:rPr lang="en-US" dirty="0" err="1" smtClean="0"/>
              <a:t>ConfigurationProvider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bg-BG" dirty="0" smtClean="0"/>
              <a:t>Анотация </a:t>
            </a:r>
            <a:r>
              <a:rPr lang="en-US" dirty="0"/>
              <a:t>@</a:t>
            </a:r>
            <a:r>
              <a:rPr lang="en-US" dirty="0" err="1" smtClean="0"/>
              <a:t>BBayConfig</a:t>
            </a:r>
            <a:endParaRPr lang="bg-BG" dirty="0" smtClean="0"/>
          </a:p>
          <a:p>
            <a:pPr>
              <a:lnSpc>
                <a:spcPct val="170000"/>
              </a:lnSpc>
            </a:pPr>
            <a:r>
              <a:rPr lang="bg-BG" dirty="0" smtClean="0"/>
              <a:t>Пример: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0286" y="4509120"/>
            <a:ext cx="7365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@Inject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BBayConfig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cart.max.items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private Integer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Филтри за достъп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Филтър за администриране - </a:t>
            </a:r>
            <a:r>
              <a:rPr lang="en-US" dirty="0"/>
              <a:t>@</a:t>
            </a:r>
            <a:r>
              <a:rPr lang="en-US" dirty="0" err="1"/>
              <a:t>WebFilter</a:t>
            </a:r>
            <a:r>
              <a:rPr lang="en-US" dirty="0"/>
              <a:t>("/web/admin</a:t>
            </a:r>
            <a:r>
              <a:rPr lang="en-US" dirty="0" smtClean="0"/>
              <a:t>/*")</a:t>
            </a:r>
            <a:endParaRPr lang="bg-BG" dirty="0" smtClean="0"/>
          </a:p>
          <a:p>
            <a:pPr>
              <a:lnSpc>
                <a:spcPct val="150000"/>
              </a:lnSpc>
            </a:pPr>
            <a:r>
              <a:rPr lang="bg-BG" dirty="0" smtClean="0"/>
              <a:t>Филтър за разплащания - </a:t>
            </a:r>
            <a:r>
              <a:rPr lang="en-US" dirty="0"/>
              <a:t>@</a:t>
            </a:r>
            <a:r>
              <a:rPr lang="en-US" dirty="0" err="1" smtClean="0"/>
              <a:t>WebFilter</a:t>
            </a:r>
            <a:r>
              <a:rPr lang="en-US" dirty="0"/>
              <a:t>("/web/payment</a:t>
            </a:r>
            <a:r>
              <a:rPr lang="en-US" dirty="0" smtClean="0"/>
              <a:t>/*")</a:t>
            </a:r>
            <a:endParaRPr lang="bg-BG" dirty="0" smtClean="0"/>
          </a:p>
          <a:p>
            <a:pPr>
              <a:lnSpc>
                <a:spcPct val="150000"/>
              </a:lnSpc>
            </a:pPr>
            <a:r>
              <a:rPr lang="bg-BG" dirty="0" smtClean="0"/>
              <a:t>Филтър за потребители - </a:t>
            </a:r>
            <a:r>
              <a:rPr lang="en-US" dirty="0"/>
              <a:t>@</a:t>
            </a:r>
            <a:r>
              <a:rPr lang="en-US" dirty="0" err="1"/>
              <a:t>WebFilter</a:t>
            </a:r>
            <a:r>
              <a:rPr lang="en-US" dirty="0"/>
              <a:t>("/web/user/*")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33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Юнит тестове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JUnit</a:t>
            </a:r>
            <a:r>
              <a:rPr lang="bg-BG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EasyMock</a:t>
            </a:r>
            <a:endParaRPr lang="bg-BG" dirty="0"/>
          </a:p>
          <a:p>
            <a:pPr>
              <a:lnSpc>
                <a:spcPct val="150000"/>
              </a:lnSpc>
            </a:pPr>
            <a:r>
              <a:rPr lang="en-US" dirty="0" smtClean="0"/>
              <a:t>Needle</a:t>
            </a:r>
            <a:endParaRPr lang="bg-BG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Покритост на </a:t>
            </a:r>
            <a:r>
              <a:rPr lang="en-US" dirty="0" err="1" smtClean="0"/>
              <a:t>bbay-impl</a:t>
            </a:r>
            <a:r>
              <a:rPr lang="en-US" dirty="0" smtClean="0"/>
              <a:t> </a:t>
            </a:r>
            <a:r>
              <a:rPr lang="bg-BG" dirty="0" smtClean="0"/>
              <a:t>от юнит тестове </a:t>
            </a:r>
            <a:r>
              <a:rPr lang="en-US" dirty="0" smtClean="0"/>
              <a:t>~ 32%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31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 smtClean="0"/>
              <a:t>Balkan Bay</a:t>
            </a:r>
            <a:br>
              <a:rPr lang="en-US" sz="7300" dirty="0" smtClean="0"/>
            </a:br>
            <a:r>
              <a:rPr lang="bg-BG" dirty="0" smtClean="0"/>
              <a:t>Екип едно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696944" cy="1752600"/>
          </a:xfrm>
        </p:spPr>
        <p:txBody>
          <a:bodyPr>
            <a:normAutofit/>
          </a:bodyPr>
          <a:lstStyle/>
          <a:p>
            <a:pPr algn="r"/>
            <a:r>
              <a:rPr lang="bg-BG" dirty="0" smtClean="0"/>
              <a:t>Михаил Великов</a:t>
            </a:r>
          </a:p>
          <a:p>
            <a:pPr algn="r"/>
            <a:r>
              <a:rPr lang="bg-BG" dirty="0" smtClean="0"/>
              <a:t>/Тест мениджър и инж. </a:t>
            </a:r>
            <a:r>
              <a:rPr lang="bg-BG" dirty="0"/>
              <a:t>п</a:t>
            </a:r>
            <a:r>
              <a:rPr lang="bg-BG" dirty="0" smtClean="0"/>
              <a:t>о качеството/</a:t>
            </a:r>
          </a:p>
          <a:p>
            <a:pPr algn="r"/>
            <a:r>
              <a:rPr lang="bg-BG" dirty="0" err="1" smtClean="0"/>
              <a:t>Фак</a:t>
            </a:r>
            <a:r>
              <a:rPr lang="bg-BG" dirty="0" smtClean="0"/>
              <a:t>. № 136552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08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Роли и отговорности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87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Тест мениджър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Инженер по качеството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72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Списък с рискове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35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sz="2400" dirty="0" smtClean="0"/>
              <a:t>Грешно планиране на необходимото време за задачите;</a:t>
            </a:r>
          </a:p>
          <a:p>
            <a:pPr>
              <a:lnSpc>
                <a:spcPct val="150000"/>
              </a:lnSpc>
            </a:pPr>
            <a:r>
              <a:rPr lang="bg-BG" sz="2400" dirty="0"/>
              <a:t> </a:t>
            </a:r>
            <a:r>
              <a:rPr lang="bg-BG" sz="2400" dirty="0" smtClean="0"/>
              <a:t>Промяна във функционалните и нефункционалните изисквания;</a:t>
            </a:r>
          </a:p>
          <a:p>
            <a:pPr>
              <a:lnSpc>
                <a:spcPct val="150000"/>
              </a:lnSpc>
            </a:pPr>
            <a:r>
              <a:rPr lang="bg-BG" sz="2400" dirty="0" smtClean="0"/>
              <a:t>Промяна модела на данните;</a:t>
            </a:r>
          </a:p>
          <a:p>
            <a:pPr>
              <a:lnSpc>
                <a:spcPct val="150000"/>
              </a:lnSpc>
            </a:pPr>
            <a:r>
              <a:rPr lang="bg-BG" sz="2400" dirty="0" smtClean="0"/>
              <a:t>Проблеми със средата за разработка.</a:t>
            </a:r>
            <a:endParaRPr lang="bg-BG" sz="2400" dirty="0" smtClean="0"/>
          </a:p>
          <a:p>
            <a:pPr>
              <a:lnSpc>
                <a:spcPct val="150000"/>
              </a:lnSpc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447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Autofit/>
          </a:bodyPr>
          <a:lstStyle/>
          <a:p>
            <a:pPr lvl="4" algn="ctr" rtl="0">
              <a:spcBef>
                <a:spcPct val="0"/>
              </a:spcBef>
            </a:pPr>
            <a:r>
              <a:rPr lang="be-BY" sz="5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Общ преглед на планираните тестове</a:t>
            </a:r>
            <a:endParaRPr lang="bg-BG" sz="5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 numCol="2"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Unit Test</a:t>
            </a:r>
            <a:r>
              <a:rPr lang="bg-BG" dirty="0" smtClean="0"/>
              <a:t>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Functional Test</a:t>
            </a:r>
            <a:r>
              <a:rPr lang="bg-BG" dirty="0" smtClean="0"/>
              <a:t>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User Acceptance</a:t>
            </a:r>
            <a:r>
              <a:rPr lang="bg-BG" dirty="0" smtClean="0"/>
              <a:t>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Load testing</a:t>
            </a:r>
            <a:r>
              <a:rPr lang="bg-BG" dirty="0" smtClean="0"/>
              <a:t>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Stress Testing</a:t>
            </a:r>
            <a:r>
              <a:rPr lang="bg-BG" dirty="0" smtClean="0"/>
              <a:t>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User Interface Test</a:t>
            </a:r>
            <a:r>
              <a:rPr lang="bg-BG" dirty="0" smtClean="0"/>
              <a:t>;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lvl="0" indent="0">
              <a:buNone/>
            </a:pPr>
            <a:endParaRPr lang="bg-BG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Usability Test;</a:t>
            </a:r>
            <a:endParaRPr lang="bg-BG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Security And Access Control Test</a:t>
            </a:r>
            <a:r>
              <a:rPr lang="bg-BG" dirty="0" smtClean="0"/>
              <a:t>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Regression Test</a:t>
            </a:r>
            <a:r>
              <a:rPr lang="bg-BG" dirty="0" smtClean="0"/>
              <a:t>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Integration Test</a:t>
            </a:r>
            <a:r>
              <a:rPr lang="bg-BG" dirty="0" smtClean="0"/>
              <a:t>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536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28600"/>
            <a:ext cx="79248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bg-BG" sz="3200" b="1" dirty="0" smtClean="0"/>
              <a:t>Преглед на планираните тестове</a:t>
            </a:r>
          </a:p>
          <a:p>
            <a:pPr lvl="2"/>
            <a:endParaRPr lang="bg-BG" b="1" i="1" dirty="0" smtClean="0"/>
          </a:p>
          <a:p>
            <a:pPr lvl="2"/>
            <a:r>
              <a:rPr lang="bg-BG" sz="2000" b="1" i="1" dirty="0" smtClean="0"/>
              <a:t>Преглед </a:t>
            </a:r>
            <a:r>
              <a:rPr lang="bg-BG" sz="2000" b="1" i="1" dirty="0"/>
              <a:t>на функциите , които ще се тестват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2000" dirty="0"/>
              <a:t>Регистрация на физическо лице, чрез уеб форма;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2000" dirty="0"/>
              <a:t>Регистрация юридическо лице;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2000" dirty="0"/>
              <a:t>Вход в системата;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2000" dirty="0"/>
              <a:t>Управление на профил;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2000" dirty="0"/>
              <a:t>Управление на обяви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2000" dirty="0"/>
              <a:t>Управление на количка;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2000" dirty="0"/>
              <a:t>Извършване на покупко-продажба;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2000" dirty="0"/>
              <a:t>Търсене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2000" dirty="0"/>
              <a:t>Помощ</a:t>
            </a:r>
          </a:p>
          <a:p>
            <a:pPr lvl="2"/>
            <a:endParaRPr lang="bg-BG" b="1" i="1" dirty="0" smtClean="0"/>
          </a:p>
          <a:p>
            <a:pPr lvl="2"/>
            <a:r>
              <a:rPr lang="bg-BG" sz="2000" b="1" i="1" dirty="0" smtClean="0"/>
              <a:t>Преглед </a:t>
            </a:r>
            <a:r>
              <a:rPr lang="bg-BG" sz="2000" b="1" i="1" dirty="0"/>
              <a:t>на допълнителни функции, които ще се </a:t>
            </a:r>
            <a:r>
              <a:rPr lang="bg-BG" sz="2000" b="1" i="1" dirty="0" smtClean="0"/>
              <a:t>тестват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2000" dirty="0" smtClean="0"/>
              <a:t>Регистрация </a:t>
            </a:r>
            <a:r>
              <a:rPr lang="bg-BG" sz="2000" dirty="0"/>
              <a:t>на физическо, чрез </a:t>
            </a:r>
            <a:r>
              <a:rPr lang="en-US" sz="2000" dirty="0"/>
              <a:t>Facebook</a:t>
            </a:r>
            <a:r>
              <a:rPr lang="bg-BG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Регистрация юридическо лице</a:t>
            </a:r>
            <a:r>
              <a:rPr lang="bg-BG" sz="2000" dirty="0" smtClean="0"/>
              <a:t>;</a:t>
            </a:r>
            <a:endParaRPr lang="bg-BG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2000" dirty="0"/>
              <a:t>Комуникация на системата с потребителя–автоматизирани имейли.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2000" dirty="0"/>
              <a:t>Справки.</a:t>
            </a:r>
          </a:p>
        </p:txBody>
      </p:sp>
    </p:spTree>
    <p:extLst>
      <p:ext uri="{BB962C8B-B14F-4D97-AF65-F5344CB8AC3E}">
        <p14:creationId xmlns:p14="http://schemas.microsoft.com/office/powerpoint/2010/main" val="14406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28599"/>
            <a:ext cx="7935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bg-BG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Тестови случаи за функционално изискване </a:t>
            </a:r>
            <a:r>
              <a:rPr lang="bg-BG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„Регистрация</a:t>
            </a:r>
            <a:r>
              <a:rPr lang="bg-BG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</a:t>
            </a:r>
          </a:p>
          <a:p>
            <a:pPr marL="0" lvl="1"/>
            <a:r>
              <a:rPr lang="bg-B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Тестови случай №1</a:t>
            </a:r>
            <a:endParaRPr lang="bg-BG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bg-BG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случай за успешна регистрация на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ФЛ</a:t>
            </a:r>
            <a:endParaRPr lang="bg-BG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bg-BG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52477"/>
              </p:ext>
            </p:extLst>
          </p:nvPr>
        </p:nvGraphicFramePr>
        <p:xfrm>
          <a:off x="533400" y="1988840"/>
          <a:ext cx="5849620" cy="27432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788670"/>
                <a:gridCol w="1800225"/>
                <a:gridCol w="1710690"/>
                <a:gridCol w="155003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Тестов</a:t>
                      </a:r>
                      <a:r>
                        <a:rPr lang="en-US" sz="1000" dirty="0">
                          <a:effectLst/>
                        </a:rPr>
                        <a:t> случай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Извършено действие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Очакван резултат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Реален резултат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Избор на бутон „Регистрация, чрез уеб форма”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Визуализиране на уеб форма за регистрация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Попълване на коректни данни в полетата и приемане на „Условията”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Попълнена форма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Избор на бутон „Направи регистрация”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Изпращане на електронно писмо до потребителя за верификация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bg-BG" sz="10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bg-BG" sz="10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 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Активиране на линка в писмото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Запис на данните в базата и извеждане на съобщение за „Добре дошли”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Общ очакван резултат: Потребителят е влязъл във формата за регистрация, попълнил е успешно всички данни и е направена успешна регистрация на физическо лице.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33400" y="4774501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случай за неуспешна регистрация с некоректно въведени данни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62391"/>
              </p:ext>
            </p:extLst>
          </p:nvPr>
        </p:nvGraphicFramePr>
        <p:xfrm>
          <a:off x="611560" y="5085184"/>
          <a:ext cx="5849620" cy="16764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788670"/>
                <a:gridCol w="1800225"/>
                <a:gridCol w="1710690"/>
                <a:gridCol w="155003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Тестов случай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Извършено действие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Очакван резултат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Реален резултат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1. 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Избор на бутон „Регистрация, чрез уеб форма”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Визуализиране на уеб формата за регистрация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2. 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Попълване на некоректни данни в полетата и неприемане на „Условията”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Извеждане на съобщение за „Некоректни данни”  и отправяне на запитване за повторен опит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Общ очакван резултат: Потребителят е влязъл във формата за регистрация и е въвел некоректни данни.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016" y="304798"/>
            <a:ext cx="86671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bg-BG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Тестови случаи за функционално изискване „Вход в системата</a:t>
            </a:r>
            <a:r>
              <a:rPr lang="bg-BG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</a:t>
            </a:r>
            <a:endParaRPr lang="bg-BG" sz="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Тестови случай №2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случай за успешен вход в системата</a:t>
            </a:r>
          </a:p>
          <a:p>
            <a:pPr lvl="1"/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98669"/>
              </p:ext>
            </p:extLst>
          </p:nvPr>
        </p:nvGraphicFramePr>
        <p:xfrm>
          <a:off x="683568" y="2060848"/>
          <a:ext cx="5849620" cy="24384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788670"/>
                <a:gridCol w="1800225"/>
                <a:gridCol w="1710690"/>
                <a:gridCol w="155003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Тестов случай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Извършено действие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Очакван резултат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Реален резултат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1.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Избор на бутон „Регистрация на ЮЛ”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Визуализиране на регистрационна форма за ЮЛ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2.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Попълване на коректни данни за ЮЛ профилите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Попълнена форма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3.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Избор на бутон „Запази”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Запис на данните в базата и активиране на профилите. Изпращане на електронни писма до системния администратор и ЮЛ за „Успешна регистрация”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Общ очакван резултат:  Извършена е успешна регистрация на юридическо лице от системният администратор.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2304" y="448772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случай за неуспешен вход в системата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73357"/>
              </p:ext>
            </p:extLst>
          </p:nvPr>
        </p:nvGraphicFramePr>
        <p:xfrm>
          <a:off x="611560" y="4941168"/>
          <a:ext cx="5849620" cy="15240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788670"/>
                <a:gridCol w="1800225"/>
                <a:gridCol w="1710690"/>
                <a:gridCol w="155003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Тестов случай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Извършено действие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Очакван резултат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Реален резултат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1.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Попълване на некоректни данни за вход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Попълнени полета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2.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Избиране на бутон „Вход”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Извеждане на съобщение за грешно въведени данни. Връщане стъпка назад за въвеждане на данните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Общ очакван резултат: Неуспешен опит за вход в системата.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4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22813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bg-BG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bg-B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Тестови случай № 3 </a:t>
            </a:r>
            <a:endParaRPr lang="bg-BG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случай за успешно редактиране на профил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74142"/>
              </p:ext>
            </p:extLst>
          </p:nvPr>
        </p:nvGraphicFramePr>
        <p:xfrm>
          <a:off x="503548" y="2204865"/>
          <a:ext cx="7956884" cy="416715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072780"/>
                <a:gridCol w="2448737"/>
                <a:gridCol w="2326948"/>
                <a:gridCol w="2108419"/>
              </a:tblGrid>
              <a:tr h="46301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Тестов случай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Извършено действие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Очакван резултат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Реален резултат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01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1.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Избор на меню „Моя профил”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Визуализиране на падащо меню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452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2.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Избор на подменю „Лични данни”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Визуализиране на страница с личните данни на потребителя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01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3.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Избор на бутон „Промяна на лични данни”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Визуализиране на форма за промяна на лични данни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01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4.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Въвеждане на коректни данни в полетата за промяна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Попълнена форма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452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5.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Избор на бутон „Готово”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Запис на промените в базата и извеждане на съобщение за успешна промяна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26034">
                <a:tc gridSpan="3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Общ очакван резултат: Потребителят е влязъл в подменюто „Лични данни” и е избран бутонът за редактиране. Визуализирана е формата за редактиране. Потребителят е въвел коректно всички промени и е извършено успешно редактиране на данните.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46795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bg-BG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Тестови случаи за функционално изискване „Управление на профил”</a:t>
            </a:r>
            <a:r>
              <a:rPr lang="bg-BG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bg-BG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bg-BG" sz="2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1369" y="1103531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bg-BG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Тестов </a:t>
            </a:r>
            <a:r>
              <a:rPr lang="bg-BG" dirty="0"/>
              <a:t>случай за неуспешно редактиране на профил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949198"/>
              </p:ext>
            </p:extLst>
          </p:nvPr>
        </p:nvGraphicFramePr>
        <p:xfrm>
          <a:off x="762000" y="1828800"/>
          <a:ext cx="7842447" cy="448052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057351"/>
                <a:gridCol w="2413519"/>
                <a:gridCol w="2293482"/>
                <a:gridCol w="2078095"/>
              </a:tblGrid>
              <a:tr h="47163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Тестов случай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Извършено действие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Очакван резултат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Реален резултат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63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1.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Избор на меню „Моя профил”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Визуализиране на падащо меню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745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2.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Избор на подменю „Лични данни”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Визуализиране на страница с личните данни на потребителя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63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3.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Избор на бутон „Промяна на лични данни”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Визуализиране на форма за промяна на лични данни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63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4.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Въвеждане на некоректни данни в полетата за промяна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Попълнена форма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326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5.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Избор на бутон „Готово”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Извеждане на съобщение за грешни данни и отправяне на запитване за повторен опит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3267">
                <a:tc gridSpan="3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Общ очакван резултат: Потребителят е влязъл в подменюто „Лични данни” и е избран бутонът за редактиране. Визуализирана е формата за редактиране. Потребителят не е въвел коректно всички промени и не е извършена успешна промяна на данните в профила.</a:t>
                      </a:r>
                      <a:endParaRPr lang="bg-BG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32031"/>
            <a:ext cx="7128792" cy="1143000"/>
          </a:xfrm>
        </p:spPr>
        <p:txBody>
          <a:bodyPr>
            <a:normAutofit fontScale="90000"/>
          </a:bodyPr>
          <a:lstStyle/>
          <a:p>
            <a:pPr lvl="0" algn="ctr"/>
            <a:r>
              <a:rPr lang="bg-BG" sz="4000" dirty="0" smtClean="0"/>
              <a:t>Тестови </a:t>
            </a:r>
            <a:r>
              <a:rPr lang="bg-BG" sz="4000" dirty="0"/>
              <a:t>случай № 3 </a:t>
            </a:r>
            <a:br>
              <a:rPr lang="bg-BG" sz="4000" dirty="0"/>
            </a:b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27515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 smtClean="0"/>
              <a:t>Balkan Bay</a:t>
            </a:r>
            <a:br>
              <a:rPr lang="en-US" sz="7300" dirty="0" smtClean="0"/>
            </a:br>
            <a:r>
              <a:rPr lang="bg-BG" dirty="0" smtClean="0"/>
              <a:t>Екип едно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494116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bg-BG" dirty="0" smtClean="0"/>
              <a:t>Светослав Николов </a:t>
            </a:r>
          </a:p>
          <a:p>
            <a:pPr algn="r"/>
            <a:r>
              <a:rPr lang="bg-BG" dirty="0" smtClean="0"/>
              <a:t>/Бизнес аналитик и </a:t>
            </a:r>
            <a:r>
              <a:rPr lang="bg-BG" dirty="0" err="1" smtClean="0"/>
              <a:t>деита</a:t>
            </a:r>
            <a:r>
              <a:rPr lang="bg-BG" dirty="0" smtClean="0"/>
              <a:t> инженер/</a:t>
            </a:r>
          </a:p>
          <a:p>
            <a:pPr algn="r"/>
            <a:r>
              <a:rPr lang="bg-BG" dirty="0" err="1" smtClean="0"/>
              <a:t>Фак</a:t>
            </a:r>
            <a:r>
              <a:rPr lang="bg-BG" dirty="0" smtClean="0"/>
              <a:t>. № 136554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27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Роли и отговорности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221712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Бизнес анализатор</a:t>
            </a:r>
          </a:p>
          <a:p>
            <a:pPr lvl="1">
              <a:lnSpc>
                <a:spcPct val="150000"/>
              </a:lnSpc>
            </a:pPr>
            <a:r>
              <a:rPr lang="bg-BG" dirty="0" smtClean="0"/>
              <a:t>Разработка на Бизнес модела (заедно с Малвина);</a:t>
            </a:r>
          </a:p>
          <a:p>
            <a:pPr lvl="1">
              <a:lnSpc>
                <a:spcPct val="150000"/>
              </a:lnSpc>
            </a:pPr>
            <a:r>
              <a:rPr lang="bg-BG" dirty="0" smtClean="0"/>
              <a:t>Разработка на диаграми за бизнес процесите;</a:t>
            </a:r>
          </a:p>
          <a:p>
            <a:pPr lvl="1">
              <a:lnSpc>
                <a:spcPct val="150000"/>
              </a:lnSpc>
            </a:pPr>
            <a:r>
              <a:rPr lang="bg-BG" dirty="0" smtClean="0"/>
              <a:t>Помощ при разработването на </a:t>
            </a:r>
            <a:r>
              <a:rPr lang="en-US" dirty="0" err="1" smtClean="0"/>
              <a:t>UseCase</a:t>
            </a:r>
            <a:r>
              <a:rPr lang="bg-BG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bg-BG" dirty="0" smtClean="0"/>
              <a:t>Разработка на Модел на данните;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25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225</TotalTime>
  <Words>1875</Words>
  <Application>Microsoft Office PowerPoint</Application>
  <PresentationFormat>On-screen Show (4:3)</PresentationFormat>
  <Paragraphs>484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Flow</vt:lpstr>
      <vt:lpstr>Balkan Bay Екип едно</vt:lpstr>
      <vt:lpstr>Организация на екипа</vt:lpstr>
      <vt:lpstr>Роли</vt:lpstr>
      <vt:lpstr>Роли и отговорности</vt:lpstr>
      <vt:lpstr>Визия</vt:lpstr>
      <vt:lpstr>План за разработка на проекта</vt:lpstr>
      <vt:lpstr>Списък с рискове</vt:lpstr>
      <vt:lpstr>Balkan Bay Екип едно</vt:lpstr>
      <vt:lpstr>Роли и отговорности</vt:lpstr>
      <vt:lpstr>Бизнес процеси в BBay</vt:lpstr>
      <vt:lpstr>Потребителски профил</vt:lpstr>
      <vt:lpstr>Управление на обява</vt:lpstr>
      <vt:lpstr>Продажба</vt:lpstr>
      <vt:lpstr>Плащане</vt:lpstr>
      <vt:lpstr>Справки</vt:lpstr>
      <vt:lpstr>Помощ на потребител</vt:lpstr>
      <vt:lpstr>Модел на данните</vt:lpstr>
      <vt:lpstr>PowerPoint Presentation</vt:lpstr>
      <vt:lpstr>Balkan Bay Екип едно</vt:lpstr>
      <vt:lpstr>Роли и отговорности</vt:lpstr>
      <vt:lpstr>Issues Status - Report</vt:lpstr>
      <vt:lpstr>Use Case и Activity диаграми</vt:lpstr>
      <vt:lpstr>Use Case - Извършване на плащане</vt:lpstr>
      <vt:lpstr>Use Case - Прекратяване на обява, поради изтекло време</vt:lpstr>
      <vt:lpstr>Use Case - Редактиране на обява</vt:lpstr>
      <vt:lpstr>Activity - Изтриване от кошница</vt:lpstr>
      <vt:lpstr>Activity - Регистрация, чрез Facebook</vt:lpstr>
      <vt:lpstr>Activity - Обработка на данни от Facebook</vt:lpstr>
      <vt:lpstr>Тестови случаи</vt:lpstr>
      <vt:lpstr>Регистрация на физическо лице, чрез уеб форма</vt:lpstr>
      <vt:lpstr>Изтриване на обява от кошница</vt:lpstr>
      <vt:lpstr>Публикуване на обява</vt:lpstr>
      <vt:lpstr>Balkan Bay Екип едно</vt:lpstr>
      <vt:lpstr>Роли и отговорности</vt:lpstr>
      <vt:lpstr>Софтуерна архитектура</vt:lpstr>
      <vt:lpstr>Функционален поглед</vt:lpstr>
      <vt:lpstr>Многослойна архитектура</vt:lpstr>
      <vt:lpstr>Компоненти на BBay</vt:lpstr>
      <vt:lpstr>Логически поглед</vt:lpstr>
      <vt:lpstr>Избрани технологии</vt:lpstr>
      <vt:lpstr>Програмист</vt:lpstr>
      <vt:lpstr>Разработени функционалности</vt:lpstr>
      <vt:lpstr>Свързване на Bbay с PayPal акаунт</vt:lpstr>
      <vt:lpstr>Извършване на заплащане от потребител</vt:lpstr>
      <vt:lpstr>Плащане на продавачите</vt:lpstr>
      <vt:lpstr>Изпращане на писма</vt:lpstr>
      <vt:lpstr>Изпълнения на периодични задачи</vt:lpstr>
      <vt:lpstr>Balkan Bay Екип едно</vt:lpstr>
      <vt:lpstr>Роли и отговорности</vt:lpstr>
      <vt:lpstr>Инфрастуктура</vt:lpstr>
      <vt:lpstr>Инфрастуктура</vt:lpstr>
      <vt:lpstr>Инфрастуктура</vt:lpstr>
      <vt:lpstr>Инфрастуктура</vt:lpstr>
      <vt:lpstr>Дизайн модел</vt:lpstr>
      <vt:lpstr>Дизайн Модел</vt:lpstr>
      <vt:lpstr>Дизайн Модел</vt:lpstr>
      <vt:lpstr>Developer</vt:lpstr>
      <vt:lpstr>Balkan Bay Екип едно</vt:lpstr>
      <vt:lpstr>Роли и отговорности</vt:lpstr>
      <vt:lpstr>Роля администратор</vt:lpstr>
      <vt:lpstr>Роля разработчик</vt:lpstr>
      <vt:lpstr>Проектна структура</vt:lpstr>
      <vt:lpstr>База от данни под формата на обекти (entities)</vt:lpstr>
      <vt:lpstr>Система за „пачване“ на бази от данни Liquibase</vt:lpstr>
      <vt:lpstr>Система за конфигурации</vt:lpstr>
      <vt:lpstr>Филтри за достъп</vt:lpstr>
      <vt:lpstr>Юнит тестове</vt:lpstr>
      <vt:lpstr>Balkan Bay Екип едно</vt:lpstr>
      <vt:lpstr>Роли и отговорности</vt:lpstr>
      <vt:lpstr>Общ преглед на планираните тестове</vt:lpstr>
      <vt:lpstr>PowerPoint Presentation</vt:lpstr>
      <vt:lpstr>PowerPoint Presentation</vt:lpstr>
      <vt:lpstr>PowerPoint Presentation</vt:lpstr>
      <vt:lpstr>Тестови случаи за функционално изискване „Управление на профил” </vt:lpstr>
      <vt:lpstr>Тестови случай № 3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Balkan Bay Екип едно</dc:title>
  <dc:creator>Malvina Makariewa</dc:creator>
  <cp:lastModifiedBy>Malvina Makariewa</cp:lastModifiedBy>
  <cp:revision>38</cp:revision>
  <dcterms:created xsi:type="dcterms:W3CDTF">2014-07-11T16:23:47Z</dcterms:created>
  <dcterms:modified xsi:type="dcterms:W3CDTF">2014-07-11T20:18:40Z</dcterms:modified>
</cp:coreProperties>
</file>