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610C7-3D6B-4A6E-A497-CDABF78189D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965D60B1-C6CA-4377-B23F-75563B7047E4}">
      <dgm:prSet phldrT="[Text]"/>
      <dgm:spPr/>
      <dgm:t>
        <a:bodyPr/>
        <a:lstStyle/>
        <a:p>
          <a:r>
            <a:rPr lang="bg-BG" dirty="0"/>
            <a:t>Симеон Илиев</a:t>
          </a:r>
          <a:br>
            <a:rPr lang="bg-BG" dirty="0"/>
          </a:br>
          <a:r>
            <a:rPr lang="bg-BG" dirty="0"/>
            <a:t>капитан</a:t>
          </a:r>
          <a:r>
            <a:rPr lang="en-US" dirty="0"/>
            <a:t>, SA</a:t>
          </a:r>
          <a:r>
            <a:rPr lang="bg-BG" dirty="0"/>
            <a:t>, </a:t>
          </a:r>
          <a:r>
            <a:rPr lang="en-US" dirty="0"/>
            <a:t>DM, CM, </a:t>
          </a:r>
          <a:r>
            <a:rPr lang="en-US" dirty="0" err="1"/>
            <a:t>SysA</a:t>
          </a:r>
          <a:r>
            <a:rPr lang="en-US" dirty="0"/>
            <a:t>,</a:t>
          </a:r>
          <a:r>
            <a:rPr lang="bg-BG" dirty="0"/>
            <a:t> </a:t>
          </a:r>
          <a:r>
            <a:rPr lang="en-US" dirty="0"/>
            <a:t>TFR</a:t>
          </a:r>
          <a:endParaRPr lang="bg-BG" dirty="0"/>
        </a:p>
      </dgm:t>
    </dgm:pt>
    <dgm:pt modelId="{5F81377D-83E8-4461-B982-25842C93C805}" type="parTrans" cxnId="{B0A9E779-D811-4683-B067-69F8BB401AD6}">
      <dgm:prSet/>
      <dgm:spPr/>
      <dgm:t>
        <a:bodyPr/>
        <a:lstStyle/>
        <a:p>
          <a:endParaRPr lang="bg-BG"/>
        </a:p>
      </dgm:t>
    </dgm:pt>
    <dgm:pt modelId="{AD8E5338-8345-41B9-AD5B-538C1EC8BF54}" type="sibTrans" cxnId="{B0A9E779-D811-4683-B067-69F8BB401AD6}">
      <dgm:prSet/>
      <dgm:spPr/>
      <dgm:t>
        <a:bodyPr/>
        <a:lstStyle/>
        <a:p>
          <a:endParaRPr lang="bg-BG"/>
        </a:p>
      </dgm:t>
    </dgm:pt>
    <dgm:pt modelId="{EB5F97FA-A295-47C9-89EF-FABE571DF98A}">
      <dgm:prSet phldrT="[Text]"/>
      <dgm:spPr/>
      <dgm:t>
        <a:bodyPr/>
        <a:lstStyle/>
        <a:p>
          <a:r>
            <a:rPr lang="bg-BG"/>
            <a:t>Иван Станев</a:t>
          </a:r>
          <a:br>
            <a:rPr lang="bg-BG"/>
          </a:br>
          <a:r>
            <a:rPr lang="bg-BG"/>
            <a:t>възложител на проекта</a:t>
          </a:r>
          <a:br>
            <a:rPr lang="bg-BG"/>
          </a:br>
          <a:r>
            <a:rPr lang="en-US"/>
            <a:t>product owner</a:t>
          </a:r>
          <a:endParaRPr lang="bg-BG"/>
        </a:p>
      </dgm:t>
    </dgm:pt>
    <dgm:pt modelId="{26728F83-64B2-4716-9F42-0AD40B76F88A}" type="parTrans" cxnId="{C1851120-4B47-4BF1-B614-3370052C4E1A}">
      <dgm:prSet/>
      <dgm:spPr/>
      <dgm:t>
        <a:bodyPr/>
        <a:lstStyle/>
        <a:p>
          <a:endParaRPr lang="bg-BG"/>
        </a:p>
      </dgm:t>
    </dgm:pt>
    <dgm:pt modelId="{81801749-2D4A-4534-A969-9DC64D7F3809}" type="sibTrans" cxnId="{C1851120-4B47-4BF1-B614-3370052C4E1A}">
      <dgm:prSet/>
      <dgm:spPr/>
      <dgm:t>
        <a:bodyPr/>
        <a:lstStyle/>
        <a:p>
          <a:endParaRPr lang="bg-BG"/>
        </a:p>
      </dgm:t>
    </dgm:pt>
    <dgm:pt modelId="{AE20F86D-F4B3-4191-9229-E76FDAAF3EFB}" type="asst">
      <dgm:prSet phldrT="[Text]"/>
      <dgm:spPr/>
      <dgm:t>
        <a:bodyPr/>
        <a:lstStyle/>
        <a:p>
          <a:r>
            <a:rPr lang="bg-BG"/>
            <a:t>Михаил Радков</a:t>
          </a:r>
          <a:r>
            <a:rPr lang="en-US"/>
            <a:t/>
          </a:r>
          <a:br>
            <a:rPr lang="en-US"/>
          </a:br>
          <a:r>
            <a:rPr lang="en-US"/>
            <a:t>PM, UCE, IM, IE</a:t>
          </a:r>
          <a:endParaRPr lang="bg-BG"/>
        </a:p>
      </dgm:t>
    </dgm:pt>
    <dgm:pt modelId="{62079F72-40D6-4318-B24D-6E9C91BA9EE8}" type="parTrans" cxnId="{50921A69-8EAD-490C-B3D5-DBD6A12B7E5C}">
      <dgm:prSet/>
      <dgm:spPr/>
      <dgm:t>
        <a:bodyPr/>
        <a:lstStyle/>
        <a:p>
          <a:endParaRPr lang="bg-BG"/>
        </a:p>
      </dgm:t>
    </dgm:pt>
    <dgm:pt modelId="{AAC9EB77-A6AC-4B7F-B331-ACEEA334E5FC}" type="sibTrans" cxnId="{50921A69-8EAD-490C-B3D5-DBD6A12B7E5C}">
      <dgm:prSet/>
      <dgm:spPr/>
      <dgm:t>
        <a:bodyPr/>
        <a:lstStyle/>
        <a:p>
          <a:endParaRPr lang="bg-BG"/>
        </a:p>
      </dgm:t>
    </dgm:pt>
    <dgm:pt modelId="{7D683C68-C305-461A-8FA0-69A0AEF9D9DD}">
      <dgm:prSet phldrT="[Text]"/>
      <dgm:spPr/>
      <dgm:t>
        <a:bodyPr/>
        <a:lstStyle/>
        <a:p>
          <a:r>
            <a:rPr lang="bg-BG"/>
            <a:t>Малвина Макариева</a:t>
          </a:r>
          <a:r>
            <a:rPr lang="en-US"/>
            <a:t/>
          </a:r>
          <a:br>
            <a:rPr lang="en-US"/>
          </a:br>
          <a:r>
            <a:rPr lang="en-US"/>
            <a:t>BA, TM, IT, PE</a:t>
          </a:r>
          <a:br>
            <a:rPr lang="en-US"/>
          </a:br>
          <a:r>
            <a:rPr lang="en-US"/>
            <a:t>scrum master</a:t>
          </a:r>
          <a:endParaRPr lang="bg-BG"/>
        </a:p>
      </dgm:t>
    </dgm:pt>
    <dgm:pt modelId="{810A71D0-2742-4895-BA28-DA0A1462671F}" type="parTrans" cxnId="{6239C12A-1F10-4105-A704-ADBA0FB83C54}">
      <dgm:prSet/>
      <dgm:spPr/>
      <dgm:t>
        <a:bodyPr/>
        <a:lstStyle/>
        <a:p>
          <a:endParaRPr lang="bg-BG"/>
        </a:p>
      </dgm:t>
    </dgm:pt>
    <dgm:pt modelId="{FA90D1DA-58A2-40A1-823C-17AD04A0CB31}" type="sibTrans" cxnId="{6239C12A-1F10-4105-A704-ADBA0FB83C54}">
      <dgm:prSet/>
      <dgm:spPr/>
      <dgm:t>
        <a:bodyPr/>
        <a:lstStyle/>
        <a:p>
          <a:endParaRPr lang="bg-BG"/>
        </a:p>
      </dgm:t>
    </dgm:pt>
    <dgm:pt modelId="{826B1C71-BCDE-43F0-BA61-77046F915C4B}">
      <dgm:prSet phldrT="[Text]"/>
      <dgm:spPr/>
      <dgm:t>
        <a:bodyPr/>
        <a:lstStyle/>
        <a:p>
          <a:r>
            <a:rPr lang="bg-BG"/>
            <a:t>Лиляна Маринова</a:t>
          </a:r>
          <a:r>
            <a:rPr lang="en-US"/>
            <a:t/>
          </a:r>
          <a:br>
            <a:rPr lang="en-US"/>
          </a:br>
          <a:r>
            <a:rPr lang="en-US"/>
            <a:t>RE, BA, DE, UCE, QM</a:t>
          </a:r>
          <a:endParaRPr lang="bg-BG"/>
        </a:p>
      </dgm:t>
    </dgm:pt>
    <dgm:pt modelId="{58A8FB69-1ADF-4DC5-BB3D-E3AB9A5AC45B}" type="parTrans" cxnId="{B5FC45CF-3BFB-4F7C-AB54-FD91D5698603}">
      <dgm:prSet/>
      <dgm:spPr/>
      <dgm:t>
        <a:bodyPr/>
        <a:lstStyle/>
        <a:p>
          <a:endParaRPr lang="bg-BG"/>
        </a:p>
      </dgm:t>
    </dgm:pt>
    <dgm:pt modelId="{42B58BCC-FBD5-4CC9-A54A-19674271A489}" type="sibTrans" cxnId="{B5FC45CF-3BFB-4F7C-AB54-FD91D5698603}">
      <dgm:prSet/>
      <dgm:spPr/>
      <dgm:t>
        <a:bodyPr/>
        <a:lstStyle/>
        <a:p>
          <a:endParaRPr lang="bg-BG"/>
        </a:p>
      </dgm:t>
    </dgm:pt>
    <dgm:pt modelId="{600A86CA-E763-4E68-AA6D-840225366E07}" type="pres">
      <dgm:prSet presAssocID="{B63610C7-3D6B-4A6E-A497-CDABF78189D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C000DE15-F22B-4F88-8FEF-323D73F2783A}" type="pres">
      <dgm:prSet presAssocID="{965D60B1-C6CA-4377-B23F-75563B7047E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0FCBFF2-2FCD-48F9-BEDE-F82CE1A292A9}" type="pres">
      <dgm:prSet presAssocID="{965D60B1-C6CA-4377-B23F-75563B7047E4}" presName="spNode" presStyleCnt="0"/>
      <dgm:spPr/>
    </dgm:pt>
    <dgm:pt modelId="{C87D785D-BF7A-479B-B7F9-C4A7E1EC1EBA}" type="pres">
      <dgm:prSet presAssocID="{AD8E5338-8345-41B9-AD5B-538C1EC8BF54}" presName="sibTrans" presStyleLbl="sibTrans1D1" presStyleIdx="0" presStyleCnt="5"/>
      <dgm:spPr/>
      <dgm:t>
        <a:bodyPr/>
        <a:lstStyle/>
        <a:p>
          <a:endParaRPr lang="bg-BG"/>
        </a:p>
      </dgm:t>
    </dgm:pt>
    <dgm:pt modelId="{F1265640-0C0E-462F-B439-DAD76396132D}" type="pres">
      <dgm:prSet presAssocID="{826B1C71-BCDE-43F0-BA61-77046F915C4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9EFD195-BBA4-4463-B41F-714D3E0D9144}" type="pres">
      <dgm:prSet presAssocID="{826B1C71-BCDE-43F0-BA61-77046F915C4B}" presName="spNode" presStyleCnt="0"/>
      <dgm:spPr/>
    </dgm:pt>
    <dgm:pt modelId="{FDC0C926-9FB3-49CA-B770-6991126F47F5}" type="pres">
      <dgm:prSet presAssocID="{42B58BCC-FBD5-4CC9-A54A-19674271A489}" presName="sibTrans" presStyleLbl="sibTrans1D1" presStyleIdx="1" presStyleCnt="5"/>
      <dgm:spPr/>
      <dgm:t>
        <a:bodyPr/>
        <a:lstStyle/>
        <a:p>
          <a:endParaRPr lang="bg-BG"/>
        </a:p>
      </dgm:t>
    </dgm:pt>
    <dgm:pt modelId="{2E9C1074-41C2-41A2-A7D3-6B8DA6285582}" type="pres">
      <dgm:prSet presAssocID="{EB5F97FA-A295-47C9-89EF-FABE571DF98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B2EDD89-C81C-44CF-8676-9FDCE45324FA}" type="pres">
      <dgm:prSet presAssocID="{EB5F97FA-A295-47C9-89EF-FABE571DF98A}" presName="spNode" presStyleCnt="0"/>
      <dgm:spPr/>
    </dgm:pt>
    <dgm:pt modelId="{28C338AF-281C-4F28-BCAA-C62011C22AB0}" type="pres">
      <dgm:prSet presAssocID="{81801749-2D4A-4534-A969-9DC64D7F3809}" presName="sibTrans" presStyleLbl="sibTrans1D1" presStyleIdx="2" presStyleCnt="5"/>
      <dgm:spPr/>
      <dgm:t>
        <a:bodyPr/>
        <a:lstStyle/>
        <a:p>
          <a:endParaRPr lang="bg-BG"/>
        </a:p>
      </dgm:t>
    </dgm:pt>
    <dgm:pt modelId="{969B8A65-733E-43D0-96B3-73AA091C7A0E}" type="pres">
      <dgm:prSet presAssocID="{7D683C68-C305-461A-8FA0-69A0AEF9D9D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1F5743F-3EB9-43A3-95DF-A1E30E177AF0}" type="pres">
      <dgm:prSet presAssocID="{7D683C68-C305-461A-8FA0-69A0AEF9D9DD}" presName="spNode" presStyleCnt="0"/>
      <dgm:spPr/>
    </dgm:pt>
    <dgm:pt modelId="{A1ED30FE-8EDB-4A22-9F7E-6810237D2326}" type="pres">
      <dgm:prSet presAssocID="{FA90D1DA-58A2-40A1-823C-17AD04A0CB31}" presName="sibTrans" presStyleLbl="sibTrans1D1" presStyleIdx="3" presStyleCnt="5"/>
      <dgm:spPr/>
      <dgm:t>
        <a:bodyPr/>
        <a:lstStyle/>
        <a:p>
          <a:endParaRPr lang="bg-BG"/>
        </a:p>
      </dgm:t>
    </dgm:pt>
    <dgm:pt modelId="{2DC48F65-FE27-4B5E-9570-F7CAEA0BFE4C}" type="pres">
      <dgm:prSet presAssocID="{AE20F86D-F4B3-4191-9229-E76FDAAF3EFB}" presName="node" presStyleLbl="asst0" presStyleIdx="0" presStyleCnt="1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9454424-66B7-43FF-BC62-FCAC4E928974}" type="pres">
      <dgm:prSet presAssocID="{AE20F86D-F4B3-4191-9229-E76FDAAF3EFB}" presName="spNode" presStyleCnt="0"/>
      <dgm:spPr/>
    </dgm:pt>
    <dgm:pt modelId="{A36439D4-E787-4FD0-B845-2202F2956540}" type="pres">
      <dgm:prSet presAssocID="{AAC9EB77-A6AC-4B7F-B331-ACEEA334E5FC}" presName="sibTrans" presStyleLbl="sibTrans1D1" presStyleIdx="4" presStyleCnt="5"/>
      <dgm:spPr/>
      <dgm:t>
        <a:bodyPr/>
        <a:lstStyle/>
        <a:p>
          <a:endParaRPr lang="bg-BG"/>
        </a:p>
      </dgm:t>
    </dgm:pt>
  </dgm:ptLst>
  <dgm:cxnLst>
    <dgm:cxn modelId="{70F1D3B6-71E4-412F-9F0C-0203251120D1}" type="presOf" srcId="{FA90D1DA-58A2-40A1-823C-17AD04A0CB31}" destId="{A1ED30FE-8EDB-4A22-9F7E-6810237D2326}" srcOrd="0" destOrd="0" presId="urn:microsoft.com/office/officeart/2005/8/layout/cycle6"/>
    <dgm:cxn modelId="{358D6AF5-F23B-4061-AA0F-F838B42B14BC}" type="presOf" srcId="{965D60B1-C6CA-4377-B23F-75563B7047E4}" destId="{C000DE15-F22B-4F88-8FEF-323D73F2783A}" srcOrd="0" destOrd="0" presId="urn:microsoft.com/office/officeart/2005/8/layout/cycle6"/>
    <dgm:cxn modelId="{B0A9E779-D811-4683-B067-69F8BB401AD6}" srcId="{B63610C7-3D6B-4A6E-A497-CDABF78189D5}" destId="{965D60B1-C6CA-4377-B23F-75563B7047E4}" srcOrd="0" destOrd="0" parTransId="{5F81377D-83E8-4461-B982-25842C93C805}" sibTransId="{AD8E5338-8345-41B9-AD5B-538C1EC8BF54}"/>
    <dgm:cxn modelId="{6239C12A-1F10-4105-A704-ADBA0FB83C54}" srcId="{B63610C7-3D6B-4A6E-A497-CDABF78189D5}" destId="{7D683C68-C305-461A-8FA0-69A0AEF9D9DD}" srcOrd="3" destOrd="0" parTransId="{810A71D0-2742-4895-BA28-DA0A1462671F}" sibTransId="{FA90D1DA-58A2-40A1-823C-17AD04A0CB31}"/>
    <dgm:cxn modelId="{72E07A07-0594-46CD-ABC7-870618EF8F8F}" type="presOf" srcId="{AAC9EB77-A6AC-4B7F-B331-ACEEA334E5FC}" destId="{A36439D4-E787-4FD0-B845-2202F2956540}" srcOrd="0" destOrd="0" presId="urn:microsoft.com/office/officeart/2005/8/layout/cycle6"/>
    <dgm:cxn modelId="{877078C7-EF4B-42F1-B29F-41BFECAD5032}" type="presOf" srcId="{7D683C68-C305-461A-8FA0-69A0AEF9D9DD}" destId="{969B8A65-733E-43D0-96B3-73AA091C7A0E}" srcOrd="0" destOrd="0" presId="urn:microsoft.com/office/officeart/2005/8/layout/cycle6"/>
    <dgm:cxn modelId="{B5FC45CF-3BFB-4F7C-AB54-FD91D5698603}" srcId="{B63610C7-3D6B-4A6E-A497-CDABF78189D5}" destId="{826B1C71-BCDE-43F0-BA61-77046F915C4B}" srcOrd="1" destOrd="0" parTransId="{58A8FB69-1ADF-4DC5-BB3D-E3AB9A5AC45B}" sibTransId="{42B58BCC-FBD5-4CC9-A54A-19674271A489}"/>
    <dgm:cxn modelId="{068BDCA3-56C7-4FFD-B9F3-5F2288CEEE0E}" type="presOf" srcId="{EB5F97FA-A295-47C9-89EF-FABE571DF98A}" destId="{2E9C1074-41C2-41A2-A7D3-6B8DA6285582}" srcOrd="0" destOrd="0" presId="urn:microsoft.com/office/officeart/2005/8/layout/cycle6"/>
    <dgm:cxn modelId="{DB21CF74-A467-4D49-9554-D5C7848AF9D9}" type="presOf" srcId="{AD8E5338-8345-41B9-AD5B-538C1EC8BF54}" destId="{C87D785D-BF7A-479B-B7F9-C4A7E1EC1EBA}" srcOrd="0" destOrd="0" presId="urn:microsoft.com/office/officeart/2005/8/layout/cycle6"/>
    <dgm:cxn modelId="{C1851120-4B47-4BF1-B614-3370052C4E1A}" srcId="{B63610C7-3D6B-4A6E-A497-CDABF78189D5}" destId="{EB5F97FA-A295-47C9-89EF-FABE571DF98A}" srcOrd="2" destOrd="0" parTransId="{26728F83-64B2-4716-9F42-0AD40B76F88A}" sibTransId="{81801749-2D4A-4534-A969-9DC64D7F3809}"/>
    <dgm:cxn modelId="{37ACCB61-1ADC-4764-94F1-08BB32BD07CE}" type="presOf" srcId="{81801749-2D4A-4534-A969-9DC64D7F3809}" destId="{28C338AF-281C-4F28-BCAA-C62011C22AB0}" srcOrd="0" destOrd="0" presId="urn:microsoft.com/office/officeart/2005/8/layout/cycle6"/>
    <dgm:cxn modelId="{0FC3A37C-5030-471C-8929-5A7C959D07D8}" type="presOf" srcId="{B63610C7-3D6B-4A6E-A497-CDABF78189D5}" destId="{600A86CA-E763-4E68-AA6D-840225366E07}" srcOrd="0" destOrd="0" presId="urn:microsoft.com/office/officeart/2005/8/layout/cycle6"/>
    <dgm:cxn modelId="{C86C86DA-58BB-4978-A770-4D15ED60347A}" type="presOf" srcId="{42B58BCC-FBD5-4CC9-A54A-19674271A489}" destId="{FDC0C926-9FB3-49CA-B770-6991126F47F5}" srcOrd="0" destOrd="0" presId="urn:microsoft.com/office/officeart/2005/8/layout/cycle6"/>
    <dgm:cxn modelId="{98CC5E65-E5AF-4560-8E0D-A3970AC1A5AC}" type="presOf" srcId="{826B1C71-BCDE-43F0-BA61-77046F915C4B}" destId="{F1265640-0C0E-462F-B439-DAD76396132D}" srcOrd="0" destOrd="0" presId="urn:microsoft.com/office/officeart/2005/8/layout/cycle6"/>
    <dgm:cxn modelId="{50921A69-8EAD-490C-B3D5-DBD6A12B7E5C}" srcId="{B63610C7-3D6B-4A6E-A497-CDABF78189D5}" destId="{AE20F86D-F4B3-4191-9229-E76FDAAF3EFB}" srcOrd="4" destOrd="0" parTransId="{62079F72-40D6-4318-B24D-6E9C91BA9EE8}" sibTransId="{AAC9EB77-A6AC-4B7F-B331-ACEEA334E5FC}"/>
    <dgm:cxn modelId="{AA1C85DF-4536-4C2F-8497-902320FCA59D}" type="presOf" srcId="{AE20F86D-F4B3-4191-9229-E76FDAAF3EFB}" destId="{2DC48F65-FE27-4B5E-9570-F7CAEA0BFE4C}" srcOrd="0" destOrd="0" presId="urn:microsoft.com/office/officeart/2005/8/layout/cycle6"/>
    <dgm:cxn modelId="{142061A8-6D4E-4744-B35C-AEA0AFEE6304}" type="presParOf" srcId="{600A86CA-E763-4E68-AA6D-840225366E07}" destId="{C000DE15-F22B-4F88-8FEF-323D73F2783A}" srcOrd="0" destOrd="0" presId="urn:microsoft.com/office/officeart/2005/8/layout/cycle6"/>
    <dgm:cxn modelId="{B5F3AF99-2B9B-4D9A-BE71-9E3541F12B52}" type="presParOf" srcId="{600A86CA-E763-4E68-AA6D-840225366E07}" destId="{F0FCBFF2-2FCD-48F9-BEDE-F82CE1A292A9}" srcOrd="1" destOrd="0" presId="urn:microsoft.com/office/officeart/2005/8/layout/cycle6"/>
    <dgm:cxn modelId="{0BF2FD47-5093-4EE8-9E44-F15FD9B5B462}" type="presParOf" srcId="{600A86CA-E763-4E68-AA6D-840225366E07}" destId="{C87D785D-BF7A-479B-B7F9-C4A7E1EC1EBA}" srcOrd="2" destOrd="0" presId="urn:microsoft.com/office/officeart/2005/8/layout/cycle6"/>
    <dgm:cxn modelId="{54B18028-CA37-45A2-B0AB-91FE80EB7A51}" type="presParOf" srcId="{600A86CA-E763-4E68-AA6D-840225366E07}" destId="{F1265640-0C0E-462F-B439-DAD76396132D}" srcOrd="3" destOrd="0" presId="urn:microsoft.com/office/officeart/2005/8/layout/cycle6"/>
    <dgm:cxn modelId="{8BEEE7FA-4629-4496-B6EC-4FA8B41C0CFC}" type="presParOf" srcId="{600A86CA-E763-4E68-AA6D-840225366E07}" destId="{D9EFD195-BBA4-4463-B41F-714D3E0D9144}" srcOrd="4" destOrd="0" presId="urn:microsoft.com/office/officeart/2005/8/layout/cycle6"/>
    <dgm:cxn modelId="{3A0F53AE-ACFA-4307-B502-B7885CCFA0A3}" type="presParOf" srcId="{600A86CA-E763-4E68-AA6D-840225366E07}" destId="{FDC0C926-9FB3-49CA-B770-6991126F47F5}" srcOrd="5" destOrd="0" presId="urn:microsoft.com/office/officeart/2005/8/layout/cycle6"/>
    <dgm:cxn modelId="{93F61918-8267-457B-881D-8A7CB68E818B}" type="presParOf" srcId="{600A86CA-E763-4E68-AA6D-840225366E07}" destId="{2E9C1074-41C2-41A2-A7D3-6B8DA6285582}" srcOrd="6" destOrd="0" presId="urn:microsoft.com/office/officeart/2005/8/layout/cycle6"/>
    <dgm:cxn modelId="{ACF143CF-9A0E-425E-AFD5-A38BF41CF314}" type="presParOf" srcId="{600A86CA-E763-4E68-AA6D-840225366E07}" destId="{FB2EDD89-C81C-44CF-8676-9FDCE45324FA}" srcOrd="7" destOrd="0" presId="urn:microsoft.com/office/officeart/2005/8/layout/cycle6"/>
    <dgm:cxn modelId="{AEC5D9D8-39EB-4A1B-85D5-C2EEE83A3B13}" type="presParOf" srcId="{600A86CA-E763-4E68-AA6D-840225366E07}" destId="{28C338AF-281C-4F28-BCAA-C62011C22AB0}" srcOrd="8" destOrd="0" presId="urn:microsoft.com/office/officeart/2005/8/layout/cycle6"/>
    <dgm:cxn modelId="{44C615D6-A7A9-4199-8666-07CA8250178A}" type="presParOf" srcId="{600A86CA-E763-4E68-AA6D-840225366E07}" destId="{969B8A65-733E-43D0-96B3-73AA091C7A0E}" srcOrd="9" destOrd="0" presId="urn:microsoft.com/office/officeart/2005/8/layout/cycle6"/>
    <dgm:cxn modelId="{9AFFAEED-25DE-45FB-B23B-19478CD0F616}" type="presParOf" srcId="{600A86CA-E763-4E68-AA6D-840225366E07}" destId="{61F5743F-3EB9-43A3-95DF-A1E30E177AF0}" srcOrd="10" destOrd="0" presId="urn:microsoft.com/office/officeart/2005/8/layout/cycle6"/>
    <dgm:cxn modelId="{486041FC-0672-4497-AB06-E5EE67EA5576}" type="presParOf" srcId="{600A86CA-E763-4E68-AA6D-840225366E07}" destId="{A1ED30FE-8EDB-4A22-9F7E-6810237D2326}" srcOrd="11" destOrd="0" presId="urn:microsoft.com/office/officeart/2005/8/layout/cycle6"/>
    <dgm:cxn modelId="{88A4CDA7-DADA-4741-9681-3AAEC3A28DE5}" type="presParOf" srcId="{600A86CA-E763-4E68-AA6D-840225366E07}" destId="{2DC48F65-FE27-4B5E-9570-F7CAEA0BFE4C}" srcOrd="12" destOrd="0" presId="urn:microsoft.com/office/officeart/2005/8/layout/cycle6"/>
    <dgm:cxn modelId="{78D61BBD-E998-43C4-BC37-7C2352E702EF}" type="presParOf" srcId="{600A86CA-E763-4E68-AA6D-840225366E07}" destId="{A9454424-66B7-43FF-BC62-FCAC4E928974}" srcOrd="13" destOrd="0" presId="urn:microsoft.com/office/officeart/2005/8/layout/cycle6"/>
    <dgm:cxn modelId="{1F3E9C7E-C623-467E-BA52-75A43D0E1537}" type="presParOf" srcId="{600A86CA-E763-4E68-AA6D-840225366E07}" destId="{A36439D4-E787-4FD0-B845-2202F295654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844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335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83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7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97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88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042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72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326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75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984D-7B5E-4389-A498-E18A946CD6DE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7EA8-F477-44C0-AFBF-4C671BB56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96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err="1" smtClean="0"/>
              <a:t>BBay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5505"/>
          </a:xfrm>
        </p:spPr>
        <p:txBody>
          <a:bodyPr>
            <a:noAutofit/>
          </a:bodyPr>
          <a:lstStyle/>
          <a:p>
            <a:r>
              <a:rPr lang="bg-BG" sz="3200" dirty="0" smtClean="0"/>
              <a:t>Главен план </a:t>
            </a:r>
            <a:r>
              <a:rPr lang="en-US" sz="3200" dirty="0" smtClean="0"/>
              <a:t>–</a:t>
            </a:r>
            <a:r>
              <a:rPr lang="bg-BG" sz="3200" dirty="0" smtClean="0"/>
              <a:t> Списък с рискове </a:t>
            </a:r>
            <a:r>
              <a:rPr lang="en-US" sz="3200" dirty="0" smtClean="0"/>
              <a:t>– </a:t>
            </a:r>
            <a:r>
              <a:rPr lang="bg-BG" sz="3200" dirty="0" smtClean="0"/>
              <a:t>Речник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bg-BG" sz="3200" dirty="0" smtClean="0"/>
              <a:t>Инструменти – Конвенции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bg-BG" sz="3200" dirty="0" smtClean="0"/>
              <a:t>Михаил Радков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2295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Конвенции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Защо ?</a:t>
            </a:r>
          </a:p>
          <a:p>
            <a:r>
              <a:rPr lang="en-US" dirty="0" smtClean="0"/>
              <a:t>Java</a:t>
            </a:r>
            <a:r>
              <a:rPr lang="bg-BG" dirty="0" smtClean="0"/>
              <a:t> </a:t>
            </a:r>
            <a:r>
              <a:rPr lang="en-US" dirty="0" smtClean="0"/>
              <a:t>Code Conventions</a:t>
            </a:r>
            <a:r>
              <a:rPr lang="bg-BG" dirty="0" smtClean="0"/>
              <a:t> от </a:t>
            </a:r>
            <a:r>
              <a:rPr lang="en-US" dirty="0"/>
              <a:t>Sun </a:t>
            </a:r>
            <a:r>
              <a:rPr lang="en-US" dirty="0" smtClean="0"/>
              <a:t>Microsystems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77" y="3255963"/>
            <a:ext cx="3810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Благодаря за вниманието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103120"/>
            <a:ext cx="54864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Главен план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Организационна структура</a:t>
            </a:r>
          </a:p>
          <a:p>
            <a:r>
              <a:rPr lang="bg-BG" dirty="0" smtClean="0"/>
              <a:t>Методологии</a:t>
            </a:r>
          </a:p>
          <a:p>
            <a:r>
              <a:rPr lang="bg-BG" dirty="0" smtClean="0"/>
              <a:t>Роли и отговорности</a:t>
            </a:r>
          </a:p>
          <a:p>
            <a:r>
              <a:rPr lang="bg-BG" dirty="0" smtClean="0"/>
              <a:t>Отчети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49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Главен план – организационна структура</a:t>
            </a:r>
            <a:endParaRPr lang="bg-B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97841088"/>
              </p:ext>
            </p:extLst>
          </p:nvPr>
        </p:nvGraphicFramePr>
        <p:xfrm>
          <a:off x="1698172" y="1683655"/>
          <a:ext cx="8577943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9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Главен план - методологии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RUP</a:t>
            </a:r>
            <a:r>
              <a:rPr lang="bg-BG" dirty="0" smtClean="0"/>
              <a:t> – </a:t>
            </a:r>
            <a:r>
              <a:rPr lang="en-US" dirty="0" smtClean="0"/>
              <a:t>Rational Unified Process </a:t>
            </a:r>
            <a:r>
              <a:rPr lang="bg-BG" dirty="0" smtClean="0"/>
              <a:t>на </a:t>
            </a:r>
            <a:r>
              <a:rPr lang="en-US" dirty="0" smtClean="0"/>
              <a:t>IBM</a:t>
            </a:r>
          </a:p>
          <a:p>
            <a:r>
              <a:rPr lang="en-US" dirty="0" smtClean="0"/>
              <a:t>SCRUM</a:t>
            </a:r>
            <a:r>
              <a:rPr lang="bg-BG" dirty="0" smtClean="0"/>
              <a:t> - </a:t>
            </a:r>
            <a:r>
              <a:rPr lang="en-US" dirty="0" err="1" smtClean="0"/>
              <a:t>SCRUMbut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68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Главен план – роли и отговорности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Ръководител на </a:t>
            </a:r>
            <a:r>
              <a:rPr lang="bg-BG" dirty="0" smtClean="0"/>
              <a:t>екип</a:t>
            </a:r>
          </a:p>
          <a:p>
            <a:r>
              <a:rPr lang="bg-BG" dirty="0"/>
              <a:t>Инженер по изискванията</a:t>
            </a:r>
          </a:p>
          <a:p>
            <a:r>
              <a:rPr lang="bg-BG" dirty="0"/>
              <a:t>Софтуерен Архитект</a:t>
            </a:r>
          </a:p>
          <a:p>
            <a:r>
              <a:rPr lang="bg-BG" dirty="0"/>
              <a:t>Разработчик</a:t>
            </a:r>
          </a:p>
          <a:p>
            <a:r>
              <a:rPr lang="bg-BG" dirty="0"/>
              <a:t>Тестър</a:t>
            </a:r>
          </a:p>
          <a:p>
            <a:r>
              <a:rPr lang="en-US" dirty="0" err="1"/>
              <a:t>Бизнес</a:t>
            </a:r>
            <a:r>
              <a:rPr lang="en-US" dirty="0"/>
              <a:t> </a:t>
            </a:r>
            <a:r>
              <a:rPr lang="en-US" dirty="0" err="1"/>
              <a:t>Анализ</a:t>
            </a:r>
            <a:r>
              <a:rPr lang="bg-BG" dirty="0"/>
              <a:t>атор</a:t>
            </a:r>
          </a:p>
          <a:p>
            <a:r>
              <a:rPr lang="bg-BG" dirty="0"/>
              <a:t>Технически </a:t>
            </a:r>
            <a:r>
              <a:rPr lang="bg-BG" dirty="0" smtClean="0"/>
              <a:t>документатор</a:t>
            </a:r>
          </a:p>
          <a:p>
            <a:r>
              <a:rPr lang="bg-BG" dirty="0"/>
              <a:t>Системен администратор</a:t>
            </a:r>
          </a:p>
          <a:p>
            <a:r>
              <a:rPr lang="bg-BG" dirty="0"/>
              <a:t>Продуктен </a:t>
            </a:r>
            <a:r>
              <a:rPr lang="bg-BG" dirty="0" smtClean="0"/>
              <a:t>Собственик</a:t>
            </a:r>
          </a:p>
          <a:p>
            <a:r>
              <a:rPr lang="bg-BG" dirty="0"/>
              <a:t>Scrum Господар</a:t>
            </a:r>
          </a:p>
        </p:txBody>
      </p:sp>
    </p:spTree>
    <p:extLst>
      <p:ext uri="{BB962C8B-B14F-4D97-AF65-F5344CB8AC3E}">
        <p14:creationId xmlns:p14="http://schemas.microsoft.com/office/powerpoint/2010/main" val="25933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Главен план - отчети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Главен план</a:t>
            </a:r>
          </a:p>
          <a:p>
            <a:r>
              <a:rPr lang="bg-BG" dirty="0" smtClean="0"/>
              <a:t>Бизнес модел</a:t>
            </a:r>
          </a:p>
          <a:p>
            <a:r>
              <a:rPr lang="bg-BG" dirty="0" smtClean="0"/>
              <a:t>Модел на потребителските случаи</a:t>
            </a:r>
          </a:p>
          <a:p>
            <a:r>
              <a:rPr lang="bg-BG" dirty="0" smtClean="0"/>
              <a:t>Софтуерна архитектура</a:t>
            </a:r>
          </a:p>
          <a:p>
            <a:r>
              <a:rPr lang="bg-BG" dirty="0" smtClean="0"/>
              <a:t>Модел на инфраструктурата</a:t>
            </a:r>
          </a:p>
          <a:p>
            <a:r>
              <a:rPr lang="bg-BG" dirty="0" smtClean="0"/>
              <a:t>Тестов модел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73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Списък с рискове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</a:p>
          <a:p>
            <a:r>
              <a:rPr lang="bg-BG" dirty="0" smtClean="0"/>
              <a:t>Последствия</a:t>
            </a:r>
          </a:p>
          <a:p>
            <a:r>
              <a:rPr lang="bg-BG" dirty="0" smtClean="0"/>
              <a:t>Отговорник</a:t>
            </a:r>
          </a:p>
          <a:p>
            <a:r>
              <a:rPr lang="bg-BG" dirty="0" smtClean="0"/>
              <a:t>Степен на значимост</a:t>
            </a:r>
          </a:p>
          <a:p>
            <a:r>
              <a:rPr lang="bg-BG" dirty="0" smtClean="0"/>
              <a:t>Вероятност от настъпване</a:t>
            </a:r>
          </a:p>
          <a:p>
            <a:r>
              <a:rPr lang="bg-BG" dirty="0" smtClean="0"/>
              <a:t>Индикатор</a:t>
            </a:r>
          </a:p>
          <a:p>
            <a:r>
              <a:rPr lang="bg-BG" dirty="0" smtClean="0"/>
              <a:t>Стратегия за ограничаване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47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Речник – термини и съкращения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773729"/>
              </p:ext>
            </p:extLst>
          </p:nvPr>
        </p:nvGraphicFramePr>
        <p:xfrm>
          <a:off x="838200" y="1690688"/>
          <a:ext cx="7927658" cy="1666321"/>
        </p:xfrm>
        <a:graphic>
          <a:graphicData uri="http://schemas.openxmlformats.org/drawingml/2006/table">
            <a:tbl>
              <a:tblPr firstRow="1" firstCol="1" bandRow="1"/>
              <a:tblGrid>
                <a:gridCol w="2371038"/>
                <a:gridCol w="5556620"/>
              </a:tblGrid>
              <a:tr h="566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Термин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Описание на български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667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Acronym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Акроним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Assumptions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Предпоставки, предположения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Audit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Одит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69849"/>
              </p:ext>
            </p:extLst>
          </p:nvPr>
        </p:nvGraphicFramePr>
        <p:xfrm>
          <a:off x="838199" y="3965706"/>
          <a:ext cx="10515601" cy="2322552"/>
        </p:xfrm>
        <a:graphic>
          <a:graphicData uri="http://schemas.openxmlformats.org/drawingml/2006/table">
            <a:tbl>
              <a:tblPr firstRow="1" firstCol="1" bandRow="1"/>
              <a:tblGrid>
                <a:gridCol w="1627971"/>
                <a:gridCol w="3469592"/>
                <a:gridCol w="5418038"/>
              </a:tblGrid>
              <a:tr h="54217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Съкращение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Цяло наименование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Описание на български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7986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BBay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Balkan Bay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Магазин за електронна търговия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HTTP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Hypertext Transfer Protocol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Протокол за предаване на информация по </a:t>
                      </a:r>
                      <a:r>
                        <a:rPr lang="bg-BG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www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6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HTTPS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Hypertext Transfer Protocol over Secure Socket Layer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Криптиран, сигурен протокол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59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Java ЕЕ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Java Enterprise Edition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Програмен език, разработван и поддържан от Oracle, разширен с библиотеки тясно свързани с уеб програмиране.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4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Architect</a:t>
            </a:r>
          </a:p>
          <a:p>
            <a:r>
              <a:rPr lang="en-US" dirty="0" smtClean="0"/>
              <a:t>MS Office</a:t>
            </a:r>
          </a:p>
          <a:p>
            <a:r>
              <a:rPr lang="en-US" dirty="0" smtClean="0"/>
              <a:t>Eclipse 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JIRA</a:t>
            </a:r>
          </a:p>
          <a:p>
            <a:r>
              <a:rPr lang="en-US" dirty="0" err="1" smtClean="0"/>
              <a:t>JBoss</a:t>
            </a:r>
            <a:endParaRPr lang="en-US" dirty="0" smtClean="0"/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WSO2 ESB</a:t>
            </a:r>
          </a:p>
        </p:txBody>
      </p:sp>
    </p:spTree>
    <p:extLst>
      <p:ext uri="{BB962C8B-B14F-4D97-AF65-F5344CB8AC3E}">
        <p14:creationId xmlns:p14="http://schemas.microsoft.com/office/powerpoint/2010/main" val="25310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BBay</vt:lpstr>
      <vt:lpstr>Главен план</vt:lpstr>
      <vt:lpstr>Главен план – организационна структура</vt:lpstr>
      <vt:lpstr>Главен план - методологии</vt:lpstr>
      <vt:lpstr>Главен план – роли и отговорности</vt:lpstr>
      <vt:lpstr>Главен план - отчети</vt:lpstr>
      <vt:lpstr>Списък с рискове</vt:lpstr>
      <vt:lpstr>Речник – термини и съкращения</vt:lpstr>
      <vt:lpstr>Инструменти</vt:lpstr>
      <vt:lpstr>Конвенции</vt:lpstr>
      <vt:lpstr>Благодаря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BBay</dc:title>
  <dc:creator>Mihail</dc:creator>
  <cp:lastModifiedBy>Mihail</cp:lastModifiedBy>
  <cp:revision>27</cp:revision>
  <dcterms:created xsi:type="dcterms:W3CDTF">2014-03-30T09:31:37Z</dcterms:created>
  <dcterms:modified xsi:type="dcterms:W3CDTF">2014-07-11T16:37:26Z</dcterms:modified>
</cp:coreProperties>
</file>