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59" r:id="rId9"/>
    <p:sldId id="271" r:id="rId10"/>
    <p:sldId id="278" r:id="rId11"/>
    <p:sldId id="277" r:id="rId12"/>
    <p:sldId id="264" r:id="rId13"/>
    <p:sldId id="279" r:id="rId14"/>
    <p:sldId id="281" r:id="rId15"/>
    <p:sldId id="282" r:id="rId16"/>
    <p:sldId id="265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69" r:id="rId26"/>
    <p:sldId id="289" r:id="rId27"/>
    <p:sldId id="263" r:id="rId28"/>
    <p:sldId id="268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6" autoAdjust="0"/>
    <p:restoredTop sz="94660"/>
  </p:normalViewPr>
  <p:slideViewPr>
    <p:cSldViewPr>
      <p:cViewPr>
        <p:scale>
          <a:sx n="97" d="100"/>
          <a:sy n="97" d="100"/>
        </p:scale>
        <p:origin x="-12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B1BCAF-5919-48DD-8519-7084F7207DF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B8DA21-1B30-477A-A1D4-A0746DC87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be-BY" dirty="0" smtClean="0"/>
              <a:t>Екип Едно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2500306"/>
            <a:ext cx="6400800" cy="1752600"/>
          </a:xfrm>
        </p:spPr>
        <p:txBody>
          <a:bodyPr/>
          <a:lstStyle/>
          <a:p>
            <a:r>
              <a:rPr lang="be-BY" dirty="0" smtClean="0">
                <a:solidFill>
                  <a:srgbClr val="FF0000"/>
                </a:solidFill>
              </a:rPr>
              <a:t>Електронен магазин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Balkan Bay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Грешно естимирани задачи и етапи</a:t>
            </a:r>
          </a:p>
          <a:p>
            <a:r>
              <a:rPr lang="bg-BG" b="1" i="1" dirty="0" smtClean="0"/>
              <a:t>Описание</a:t>
            </a:r>
            <a:endParaRPr lang="en-US" b="1" i="1" dirty="0" smtClean="0"/>
          </a:p>
          <a:p>
            <a:r>
              <a:rPr lang="ru-RU" dirty="0" smtClean="0"/>
              <a:t>Грешна преценка за необходимото време което би отнело за дадена задача или етап да бъде завършена.</a:t>
            </a:r>
          </a:p>
          <a:p>
            <a:r>
              <a:rPr lang="bg-BG" b="1" i="1" dirty="0" smtClean="0"/>
              <a:t>Въздействия</a:t>
            </a:r>
            <a:endParaRPr lang="en-US" b="1" i="1" dirty="0" smtClean="0"/>
          </a:p>
          <a:p>
            <a:r>
              <a:rPr lang="ru-RU" dirty="0" smtClean="0"/>
              <a:t>Удължаване на времето за реализация и следователно по-късна дата за предаване на крайния продукт.</a:t>
            </a:r>
          </a:p>
          <a:p>
            <a:r>
              <a:rPr lang="bg-BG" b="1" i="1" dirty="0" smtClean="0"/>
              <a:t>Индикатори</a:t>
            </a:r>
            <a:endParaRPr lang="en-US" b="1" i="1" dirty="0" smtClean="0"/>
          </a:p>
          <a:p>
            <a:r>
              <a:rPr lang="ru-RU" dirty="0" smtClean="0"/>
              <a:t>Надвишаване на определеното време за дадена задача в JIRA</a:t>
            </a:r>
          </a:p>
          <a:p>
            <a:r>
              <a:rPr lang="bg-BG" b="1" i="1" dirty="0" smtClean="0"/>
              <a:t>Стратегия на смекчаване</a:t>
            </a:r>
            <a:endParaRPr lang="en-US" b="1" i="1" dirty="0" smtClean="0"/>
          </a:p>
          <a:p>
            <a:r>
              <a:rPr lang="bg-BG" dirty="0" smtClean="0"/>
              <a:t>По-добро естимиране на задачите.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Рискове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Промяна във функционални и нефункционални изисквания по време на разработка</a:t>
            </a:r>
          </a:p>
          <a:p>
            <a:r>
              <a:rPr lang="bg-BG" b="1" i="1" dirty="0" smtClean="0"/>
              <a:t>Описание</a:t>
            </a:r>
            <a:endParaRPr lang="en-US" b="1" i="1" dirty="0" smtClean="0"/>
          </a:p>
          <a:p>
            <a:r>
              <a:rPr lang="ru-RU" dirty="0" smtClean="0"/>
              <a:t>Промяна във функционални и нефункционални изисквания по време на разработка</a:t>
            </a:r>
          </a:p>
          <a:p>
            <a:r>
              <a:rPr lang="bg-BG" b="1" i="1" dirty="0" smtClean="0"/>
              <a:t>Въздействия</a:t>
            </a:r>
            <a:endParaRPr lang="en-US" b="1" i="1" dirty="0" smtClean="0"/>
          </a:p>
          <a:p>
            <a:r>
              <a:rPr lang="ru-RU" dirty="0" smtClean="0"/>
              <a:t>Удължаване на времето за реализация и следователно по-късна дата за предаване на крайния продукт.</a:t>
            </a:r>
          </a:p>
          <a:p>
            <a:r>
              <a:rPr lang="bg-BG" b="1" i="1" dirty="0" smtClean="0"/>
              <a:t>Индикатори</a:t>
            </a:r>
            <a:endParaRPr lang="en-US" b="1" i="1" dirty="0" smtClean="0"/>
          </a:p>
          <a:p>
            <a:r>
              <a:rPr lang="ru-RU" dirty="0" smtClean="0"/>
              <a:t>Лошо определени изисквания, които се налага да се променят.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Рискове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bg-BG" dirty="0" smtClean="0"/>
              <a:t>Системата  </a:t>
            </a:r>
            <a:r>
              <a:rPr lang="bg-BG" dirty="0" smtClean="0"/>
              <a:t>представлява сайт за покупко-продажба на стоки, който се предлагат от потребители на други потребители. Тя ще има следните възможности: регистрация на потребителите; публикуването на предмети за продажба; закупуването на предмети; пращане на автоматизирани съобщения с препоръчани предмети; извършване на плащания за закупените стоки.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Визия</a:t>
            </a:r>
            <a:br>
              <a:rPr lang="be-BY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bg-BG" dirty="0" smtClean="0"/>
              <a:t>  </a:t>
            </a:r>
            <a:r>
              <a:rPr lang="en-US" dirty="0" smtClean="0"/>
              <a:t>		</a:t>
            </a:r>
            <a:r>
              <a:rPr lang="bg-BG" dirty="0" smtClean="0"/>
              <a:t>Системата  </a:t>
            </a:r>
            <a:r>
              <a:rPr lang="bg-BG" dirty="0" smtClean="0"/>
              <a:t>представлява сайт за покупко-продажба на стоки</a:t>
            </a:r>
            <a:r>
              <a:rPr lang="be-BY" dirty="0" smtClean="0"/>
              <a:t> и услуги</a:t>
            </a:r>
            <a:r>
              <a:rPr lang="bg-BG" dirty="0" smtClean="0"/>
              <a:t>, който се предлагат от потребители на други потребители. Тя ще има следните възможности: регистрация на потребителите; публикуването на стоки и услуги за продажба; закупуването на стоки и услуги; пращане на автоматизирани съобщения с препоръчани предмети; извършване на плащания за закупените стоки или услуги.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Визия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149927"/>
          </a:xfrm>
        </p:spPr>
        <p:txBody>
          <a:bodyPr>
            <a:normAutofit/>
          </a:bodyPr>
          <a:lstStyle/>
          <a:p>
            <a:r>
              <a:rPr lang="bg-BG" b="1" i="1" dirty="0" smtClean="0"/>
              <a:t>EBay</a:t>
            </a:r>
            <a:endParaRPr lang="en-US" b="1" i="1" dirty="0" smtClean="0"/>
          </a:p>
          <a:p>
            <a:r>
              <a:rPr lang="bg-BG" dirty="0" smtClean="0"/>
              <a:t>Това е най-големия търговец в сферата на електронната търговия в света. Наложил се е с времето и добрата си политика.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917596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Визия</a:t>
            </a:r>
            <a:r>
              <a:rPr lang="en-US" dirty="0" smtClean="0"/>
              <a:t>–</a:t>
            </a:r>
            <a:r>
              <a:rPr lang="bg-BG" dirty="0" smtClean="0"/>
              <a:t>Алтернативи и заместители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i="1" dirty="0" smtClean="0"/>
              <a:t>Prodavalnik.com</a:t>
            </a:r>
            <a:endParaRPr lang="en-US" b="1" i="1" dirty="0" smtClean="0"/>
          </a:p>
          <a:p>
            <a:pPr marL="365760" lvl="1" indent="0" algn="just">
              <a:buNone/>
            </a:pPr>
            <a:r>
              <a:rPr lang="bg-BG" dirty="0" smtClean="0"/>
              <a:t>	Това </a:t>
            </a:r>
            <a:r>
              <a:rPr lang="bg-BG" dirty="0" smtClean="0"/>
              <a:t>в момента е един от големите електронни търговци в страната. Наложил се е в последната година</a:t>
            </a:r>
            <a:r>
              <a:rPr lang="bg-BG" dirty="0" smtClean="0"/>
              <a:t>.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bg-BG" b="1" i="1" dirty="0" smtClean="0"/>
              <a:t>bazar.bg</a:t>
            </a:r>
            <a:endParaRPr lang="en-US" b="1" i="1" dirty="0" smtClean="0"/>
          </a:p>
          <a:p>
            <a:pPr marL="365760" lvl="1" indent="0" algn="just">
              <a:buNone/>
            </a:pPr>
            <a:r>
              <a:rPr lang="bg-BG" dirty="0" smtClean="0"/>
              <a:t>	Този </a:t>
            </a:r>
            <a:r>
              <a:rPr lang="bg-BG" dirty="0" smtClean="0"/>
              <a:t>сайт се </a:t>
            </a:r>
            <a:r>
              <a:rPr lang="bg-BG" dirty="0" smtClean="0"/>
              <a:t>появил преди </a:t>
            </a:r>
            <a:r>
              <a:rPr lang="en-US" dirty="0" smtClean="0"/>
              <a:t>Prodavalnik.com, </a:t>
            </a:r>
            <a:r>
              <a:rPr lang="bg-BG" dirty="0" smtClean="0"/>
              <a:t>но поради по-слабата си реклама не е толкова популярен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Визия</a:t>
            </a:r>
            <a:r>
              <a:rPr lang="en-US" dirty="0" smtClean="0"/>
              <a:t>–</a:t>
            </a:r>
            <a:r>
              <a:rPr lang="bg-BG" dirty="0" smtClean="0"/>
              <a:t>Алтернативи и заместители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Регистрация на физическо лице;</a:t>
            </a:r>
          </a:p>
          <a:p>
            <a:r>
              <a:rPr lang="bg-BG" dirty="0" smtClean="0"/>
              <a:t>Регистрация на юридическо лице;</a:t>
            </a:r>
          </a:p>
          <a:p>
            <a:r>
              <a:rPr lang="bg-BG" dirty="0" smtClean="0"/>
              <a:t>Вход в системата;</a:t>
            </a:r>
          </a:p>
          <a:p>
            <a:r>
              <a:rPr lang="bg-BG" dirty="0" smtClean="0"/>
              <a:t>Въвеждане на нов артикул за продажба</a:t>
            </a:r>
          </a:p>
          <a:p>
            <a:r>
              <a:rPr lang="bg-BG" dirty="0" smtClean="0"/>
              <a:t>Забравена парола;</a:t>
            </a:r>
          </a:p>
          <a:p>
            <a:r>
              <a:rPr lang="bg-BG" dirty="0" smtClean="0"/>
              <a:t>Справка;</a:t>
            </a:r>
          </a:p>
          <a:p>
            <a:r>
              <a:rPr lang="bg-BG" dirty="0" smtClean="0"/>
              <a:t>Отчет;</a:t>
            </a:r>
          </a:p>
          <a:p>
            <a:r>
              <a:rPr lang="bg-BG" dirty="0" smtClean="0"/>
              <a:t>Помощ за потребителя;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Бизнес процеси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BMP:</a:t>
            </a:r>
            <a:r>
              <a:rPr lang="bg-BG" dirty="0" smtClean="0"/>
              <a:t>Регистрация на физическо лице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9" y="1481138"/>
            <a:ext cx="8077101" cy="452596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BMP: </a:t>
            </a:r>
            <a:r>
              <a:rPr lang="bg-BG" dirty="0" smtClean="0"/>
              <a:t>Регистрация на юридическо лице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54" y="1481138"/>
            <a:ext cx="5573292" cy="452596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BMP: </a:t>
            </a:r>
            <a:r>
              <a:rPr lang="bg-BG" dirty="0" smtClean="0"/>
              <a:t>Вход в системата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8"/>
          <a:stretch/>
        </p:blipFill>
        <p:spPr>
          <a:xfrm>
            <a:off x="1210093" y="1481138"/>
            <a:ext cx="6723814" cy="45259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/>
          <a:lstStyle/>
          <a:p>
            <a:r>
              <a:rPr lang="be-BY" dirty="0" smtClean="0"/>
              <a:t>Представяне на екипа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06108"/>
              </p:ext>
            </p:extLst>
          </p:nvPr>
        </p:nvGraphicFramePr>
        <p:xfrm>
          <a:off x="395536" y="1556792"/>
          <a:ext cx="8229600" cy="426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5141">
                <a:tc>
                  <a:txBody>
                    <a:bodyPr/>
                    <a:lstStyle/>
                    <a:p>
                      <a:r>
                        <a:rPr lang="be-BY" dirty="0" smtClean="0"/>
                        <a:t>Симеон</a:t>
                      </a:r>
                      <a:r>
                        <a:rPr lang="be-BY" baseline="0" dirty="0" smtClean="0"/>
                        <a:t> Илиев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TFR designer</a:t>
                      </a:r>
                      <a:r>
                        <a:rPr kumimoji="0" lang="be-BY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Technical team leader</a:t>
                      </a:r>
                      <a:r>
                        <a:rPr kumimoji="0" lang="be-BY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System administrator</a:t>
                      </a:r>
                      <a:r>
                        <a:rPr kumimoji="0" lang="be-BY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Communication manager</a:t>
                      </a:r>
                      <a:r>
                        <a:rPr kumimoji="0" lang="be-BY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Software architect</a:t>
                      </a:r>
                      <a:r>
                        <a:rPr kumimoji="0" lang="be-BY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Design manager</a:t>
                      </a:r>
                      <a:endParaRPr lang="en-US" dirty="0" smtClean="0"/>
                    </a:p>
                  </a:txBody>
                  <a:tcPr/>
                </a:tc>
              </a:tr>
              <a:tr h="485141">
                <a:tc>
                  <a:txBody>
                    <a:bodyPr/>
                    <a:lstStyle/>
                    <a:p>
                      <a:r>
                        <a:rPr lang="be-BY" dirty="0" smtClean="0"/>
                        <a:t>Михаил Радков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r>
                        <a:rPr lang="be-BY" baseline="0" dirty="0" smtClean="0"/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Infrastructure engineer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Implementation manager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 Manager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 engineer</a:t>
                      </a:r>
                      <a:endParaRPr lang="en-US" dirty="0"/>
                    </a:p>
                  </a:txBody>
                  <a:tcPr/>
                </a:tc>
              </a:tr>
              <a:tr h="485141">
                <a:tc>
                  <a:txBody>
                    <a:bodyPr/>
                    <a:lstStyle/>
                    <a:p>
                      <a:r>
                        <a:rPr lang="be-BY" dirty="0" smtClean="0"/>
                        <a:t>Малвина</a:t>
                      </a:r>
                      <a:r>
                        <a:rPr lang="be-BY" baseline="0" dirty="0" smtClean="0"/>
                        <a:t> Макариева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analytic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 engineer</a:t>
                      </a:r>
                      <a:endParaRPr lang="en-US" dirty="0"/>
                    </a:p>
                  </a:txBody>
                  <a:tcPr/>
                </a:tc>
              </a:tr>
              <a:tr h="485141">
                <a:tc>
                  <a:txBody>
                    <a:bodyPr/>
                    <a:lstStyle/>
                    <a:p>
                      <a:r>
                        <a:rPr lang="be-BY" dirty="0" smtClean="0"/>
                        <a:t>Лиляна Маринова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 engineer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Quality manager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Requirements engineer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</a:t>
                      </a:r>
                      <a:r>
                        <a:rPr kumimoji="0" lang="be-BY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dirty="0"/>
                    </a:p>
                  </a:txBody>
                  <a:tcPr/>
                </a:tc>
              </a:tr>
              <a:tr h="485141">
                <a:tc>
                  <a:txBody>
                    <a:bodyPr/>
                    <a:lstStyle/>
                    <a:p>
                      <a:r>
                        <a:rPr lang="be-BY" dirty="0" smtClean="0"/>
                        <a:t>Галена</a:t>
                      </a:r>
                      <a:r>
                        <a:rPr lang="be-BY" baseline="0" dirty="0" smtClean="0"/>
                        <a:t> Петрова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BMP: </a:t>
            </a:r>
            <a:r>
              <a:rPr lang="bg-BG" dirty="0" smtClean="0"/>
              <a:t>Въвеждане на нов артикул за продажба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4" y="1481138"/>
            <a:ext cx="8040132" cy="45259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BMP: </a:t>
            </a:r>
            <a:r>
              <a:rPr lang="bg-BG" dirty="0" smtClean="0"/>
              <a:t>Забравена парола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4778"/>
            <a:ext cx="8229600" cy="377868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BMP: </a:t>
            </a:r>
            <a:r>
              <a:rPr lang="bg-BG" dirty="0" smtClean="0"/>
              <a:t>Отчет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35"/>
          <a:stretch/>
        </p:blipFill>
        <p:spPr>
          <a:xfrm>
            <a:off x="1550116" y="1481138"/>
            <a:ext cx="6043767" cy="452596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BMP: </a:t>
            </a:r>
            <a:r>
              <a:rPr lang="bg-BG" dirty="0" smtClean="0"/>
              <a:t>Справка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4"/>
          <a:stretch/>
        </p:blipFill>
        <p:spPr>
          <a:xfrm>
            <a:off x="1459778" y="1481138"/>
            <a:ext cx="6224443" cy="452596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BMP: </a:t>
            </a:r>
            <a:r>
              <a:rPr lang="bg-BG" dirty="0" smtClean="0"/>
              <a:t>Помощ за потребителят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0"/>
          <a:stretch/>
        </p:blipFill>
        <p:spPr>
          <a:xfrm>
            <a:off x="1823881" y="1481138"/>
            <a:ext cx="5496238" cy="452596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AU" dirty="0" err="1" smtClean="0"/>
              <a:t>Всеки</a:t>
            </a:r>
            <a:r>
              <a:rPr lang="en-AU" dirty="0" smtClean="0"/>
              <a:t> </a:t>
            </a:r>
            <a:r>
              <a:rPr lang="en-AU" dirty="0" err="1" smtClean="0"/>
              <a:t>член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</a:t>
            </a:r>
            <a:r>
              <a:rPr lang="en-AU" dirty="0" err="1" smtClean="0"/>
              <a:t>екипа</a:t>
            </a:r>
            <a:r>
              <a:rPr lang="en-AU" dirty="0" smtClean="0"/>
              <a:t> </a:t>
            </a:r>
            <a:r>
              <a:rPr lang="en-AU" dirty="0" err="1" smtClean="0"/>
              <a:t>разполага</a:t>
            </a:r>
            <a:r>
              <a:rPr lang="en-AU" dirty="0" smtClean="0"/>
              <a:t> с </a:t>
            </a:r>
            <a:r>
              <a:rPr lang="en-AU" dirty="0" err="1" smtClean="0"/>
              <a:t>дистрибуция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Eclipse </a:t>
            </a:r>
            <a:r>
              <a:rPr lang="en-US" dirty="0" err="1" smtClean="0"/>
              <a:t>Kepler</a:t>
            </a:r>
            <a:r>
              <a:rPr lang="en-AU" dirty="0" smtClean="0"/>
              <a:t>, </a:t>
            </a:r>
            <a:r>
              <a:rPr lang="en-AU" dirty="0" err="1" smtClean="0"/>
              <a:t>чрез</a:t>
            </a:r>
            <a:r>
              <a:rPr lang="en-AU" dirty="0" smtClean="0"/>
              <a:t> </a:t>
            </a:r>
            <a:r>
              <a:rPr lang="en-AU" dirty="0" err="1" smtClean="0"/>
              <a:t>която</a:t>
            </a:r>
            <a:r>
              <a:rPr lang="en-AU" dirty="0" smtClean="0"/>
              <a:t> </a:t>
            </a:r>
            <a:r>
              <a:rPr lang="en-AU" dirty="0" err="1" smtClean="0"/>
              <a:t>извършва</a:t>
            </a:r>
            <a:r>
              <a:rPr lang="en-AU" dirty="0" smtClean="0"/>
              <a:t> </a:t>
            </a:r>
            <a:r>
              <a:rPr lang="en-AU" dirty="0" err="1" smtClean="0"/>
              <a:t>разработката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</a:t>
            </a:r>
            <a:r>
              <a:rPr lang="en-AU" dirty="0" err="1" smtClean="0"/>
              <a:t>зададените</a:t>
            </a:r>
            <a:r>
              <a:rPr lang="en-AU" dirty="0" smtClean="0"/>
              <a:t> </a:t>
            </a:r>
            <a:r>
              <a:rPr lang="en-AU" dirty="0" err="1" smtClean="0"/>
              <a:t>му</a:t>
            </a:r>
            <a:r>
              <a:rPr lang="en-AU" dirty="0" smtClean="0"/>
              <a:t> </a:t>
            </a:r>
            <a:r>
              <a:rPr lang="en-AU" dirty="0" err="1" smtClean="0"/>
              <a:t>задачи</a:t>
            </a:r>
            <a:r>
              <a:rPr lang="en-AU" dirty="0" smtClean="0"/>
              <a:t>.</a:t>
            </a:r>
            <a:r>
              <a:rPr lang="bg-BG" dirty="0" smtClean="0"/>
              <a:t> Към </a:t>
            </a:r>
            <a:r>
              <a:rPr lang="en-US" dirty="0" smtClean="0"/>
              <a:t>Eclipse </a:t>
            </a:r>
            <a:r>
              <a:rPr lang="en-US" dirty="0" err="1" smtClean="0"/>
              <a:t>Kepler</a:t>
            </a:r>
            <a:r>
              <a:rPr lang="bg-BG" dirty="0" smtClean="0"/>
              <a:t>са инсталирани следните </a:t>
            </a:r>
            <a:r>
              <a:rPr lang="en-US" dirty="0" smtClean="0"/>
              <a:t>plug-in</a:t>
            </a:r>
            <a:r>
              <a:rPr lang="bg-BG" dirty="0" smtClean="0"/>
              <a:t>-и с цел улесняване на работата:</a:t>
            </a:r>
            <a:endParaRPr lang="en-US" dirty="0" smtClean="0"/>
          </a:p>
          <a:p>
            <a:pPr lvl="0" algn="just"/>
            <a:r>
              <a:rPr lang="en-US" dirty="0" err="1" smtClean="0"/>
              <a:t>Subclipse</a:t>
            </a:r>
            <a:r>
              <a:rPr lang="en-US" dirty="0" smtClean="0"/>
              <a:t> – Apache Subversion</a:t>
            </a:r>
            <a:r>
              <a:rPr lang="bg-BG" dirty="0" smtClean="0"/>
              <a:t>клиент в </a:t>
            </a:r>
            <a:r>
              <a:rPr lang="en-US" dirty="0" smtClean="0"/>
              <a:t>Eclipse;</a:t>
            </a:r>
          </a:p>
          <a:p>
            <a:pPr lvl="0" algn="just"/>
            <a:r>
              <a:rPr lang="bg-BG" dirty="0" smtClean="0"/>
              <a:t>m2е</a:t>
            </a:r>
            <a:r>
              <a:rPr lang="en-US" dirty="0" smtClean="0"/>
              <a:t> – Plug-in</a:t>
            </a:r>
            <a:r>
              <a:rPr lang="bg-BG" dirty="0" smtClean="0"/>
              <a:t> за използването на </a:t>
            </a:r>
            <a:r>
              <a:rPr lang="en-US" dirty="0" smtClean="0"/>
              <a:t>maven</a:t>
            </a:r>
            <a:r>
              <a:rPr lang="bg-BG" dirty="0" smtClean="0"/>
              <a:t> </a:t>
            </a:r>
            <a:r>
              <a:rPr lang="en-US" dirty="0" smtClean="0"/>
              <a:t>Eclipse;</a:t>
            </a:r>
          </a:p>
          <a:p>
            <a:pPr lvl="0" algn="just"/>
            <a:r>
              <a:rPr lang="en-US" dirty="0" err="1" smtClean="0"/>
              <a:t>JBoss</a:t>
            </a:r>
            <a:r>
              <a:rPr lang="en-US" dirty="0" smtClean="0"/>
              <a:t> Tools for Juno – </a:t>
            </a:r>
            <a:r>
              <a:rPr lang="bg-BG" dirty="0" smtClean="0"/>
              <a:t>инструменти за улесняване на работата с </a:t>
            </a:r>
            <a:r>
              <a:rPr lang="en-US" dirty="0" smtClean="0"/>
              <a:t>application server </a:t>
            </a:r>
            <a:r>
              <a:rPr lang="en-US" dirty="0" err="1" smtClean="0"/>
              <a:t>JBoss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Инфрастуктура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st Env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149" y="1481138"/>
            <a:ext cx="468570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Инфрастуктура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bg-BG" dirty="0" smtClean="0"/>
              <a:t>	При </a:t>
            </a:r>
            <a:r>
              <a:rPr lang="bg-BG" dirty="0" smtClean="0"/>
              <a:t>разработката на даден проект, изникват множество термини исъкращения, които различни хора интерпретират по различен начин. Заради това, се създава документ специфичен за всеки проект, който ясно да описва тези неща.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e-BY" dirty="0" smtClean="0"/>
              <a:t>Речник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 Java Code </a:t>
            </a:r>
            <a:r>
              <a:rPr lang="en-US" dirty="0" err="1" smtClean="0"/>
              <a:t>Convetion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Код Конвенции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714512"/>
          </a:xfrm>
        </p:spPr>
        <p:txBody>
          <a:bodyPr>
            <a:normAutofit/>
          </a:bodyPr>
          <a:lstStyle/>
          <a:p>
            <a:r>
              <a:rPr lang="be-BY" sz="4400" dirty="0" smtClean="0"/>
              <a:t>Благодаря ви за вниманието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bg-BG" dirty="0" smtClean="0">
                <a:latin typeface="Arial" charset="0"/>
              </a:rPr>
              <a:t>Методика на управление на проекта по </a:t>
            </a:r>
            <a:r>
              <a:rPr lang="en-US" dirty="0" smtClean="0">
                <a:latin typeface="Arial" charset="0"/>
              </a:rPr>
              <a:t>RUP</a:t>
            </a:r>
            <a:endParaRPr lang="bg-BG" dirty="0" smtClean="0"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bg-BG" dirty="0" smtClean="0">
                <a:latin typeface="Arial" charset="0"/>
              </a:rPr>
              <a:t>Разпределяне на задачи за общите документи</a:t>
            </a:r>
          </a:p>
          <a:p>
            <a:pPr>
              <a:lnSpc>
                <a:spcPct val="150000"/>
              </a:lnSpc>
            </a:pPr>
            <a:r>
              <a:rPr lang="bg-BG" dirty="0" smtClean="0">
                <a:latin typeface="Arial" charset="0"/>
              </a:rPr>
              <a:t>Използване на </a:t>
            </a:r>
            <a:r>
              <a:rPr lang="en-US" dirty="0" smtClean="0">
                <a:latin typeface="Arial" charset="0"/>
              </a:rPr>
              <a:t>JIRA </a:t>
            </a:r>
            <a:r>
              <a:rPr lang="bg-BG" dirty="0" smtClean="0">
                <a:latin typeface="Arial" charset="0"/>
              </a:rPr>
              <a:t>за следене на напредъка по задачите</a:t>
            </a:r>
          </a:p>
          <a:p>
            <a:pPr>
              <a:lnSpc>
                <a:spcPct val="150000"/>
              </a:lnSpc>
            </a:pPr>
            <a:r>
              <a:rPr lang="bg-BG" dirty="0" smtClean="0">
                <a:latin typeface="Arial" charset="0"/>
              </a:rPr>
              <a:t>Провеждане на онлайн срещи.</a:t>
            </a:r>
          </a:p>
          <a:p>
            <a:pPr>
              <a:lnSpc>
                <a:spcPct val="150000"/>
              </a:lnSpc>
            </a:pPr>
            <a:r>
              <a:rPr lang="bg-BG" dirty="0" smtClean="0">
                <a:latin typeface="Arial" charset="0"/>
              </a:rPr>
              <a:t>Връщане на бележки по разработените документи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/>
                </a:solidFill>
                <a:effectLst/>
              </a:rPr>
              <a:t>Организация на екипа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Функционални изисквания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770788"/>
          </a:xfrm>
        </p:spPr>
        <p:txBody>
          <a:bodyPr>
            <a:normAutofit/>
          </a:bodyPr>
          <a:lstStyle/>
          <a:p>
            <a:r>
              <a:rPr lang="bg-BG" dirty="0" smtClean="0"/>
              <a:t>Регистрация</a:t>
            </a:r>
            <a:endParaRPr lang="bg-BG" dirty="0" smtClean="0"/>
          </a:p>
          <a:p>
            <a:r>
              <a:rPr lang="bg-BG" dirty="0" smtClean="0"/>
              <a:t>Клиентска </a:t>
            </a:r>
            <a:r>
              <a:rPr lang="bg-BG" dirty="0" smtClean="0"/>
              <a:t>кошница</a:t>
            </a:r>
            <a:endParaRPr lang="bg-BG" dirty="0" smtClean="0"/>
          </a:p>
          <a:p>
            <a:r>
              <a:rPr lang="bg-BG" dirty="0" smtClean="0"/>
              <a:t>Добавяне и премахване на артикули в каталога</a:t>
            </a:r>
          </a:p>
          <a:p>
            <a:r>
              <a:rPr lang="bg-BG" dirty="0" smtClean="0"/>
              <a:t>Коментари на артикули</a:t>
            </a:r>
          </a:p>
          <a:p>
            <a:r>
              <a:rPr lang="bg-BG" dirty="0" smtClean="0"/>
              <a:t>Методи на плащане</a:t>
            </a:r>
          </a:p>
          <a:p>
            <a:r>
              <a:rPr lang="bg-BG" dirty="0" smtClean="0"/>
              <a:t>Доставка</a:t>
            </a:r>
          </a:p>
          <a:p>
            <a:r>
              <a:rPr lang="bg-BG" dirty="0" smtClean="0"/>
              <a:t>Търгове</a:t>
            </a:r>
          </a:p>
          <a:p>
            <a:r>
              <a:rPr lang="bg-BG" dirty="0" smtClean="0"/>
              <a:t>Филтър локализация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627912"/>
          </a:xfrm>
        </p:spPr>
        <p:txBody>
          <a:bodyPr/>
          <a:lstStyle/>
          <a:p>
            <a:r>
              <a:rPr lang="bg-BG" dirty="0" smtClean="0"/>
              <a:t>Справки</a:t>
            </a:r>
          </a:p>
          <a:p>
            <a:r>
              <a:rPr lang="bg-BG" dirty="0" smtClean="0"/>
              <a:t>Отчети</a:t>
            </a:r>
          </a:p>
          <a:p>
            <a:r>
              <a:rPr lang="bg-BG" dirty="0" smtClean="0"/>
              <a:t>Следене на пратка</a:t>
            </a:r>
          </a:p>
          <a:p>
            <a:r>
              <a:rPr lang="bg-BG" dirty="0" smtClean="0"/>
              <a:t>Издаване на фактури</a:t>
            </a:r>
          </a:p>
          <a:p>
            <a:r>
              <a:rPr lang="bg-BG" dirty="0" smtClean="0"/>
              <a:t>Управление на профили</a:t>
            </a:r>
          </a:p>
          <a:p>
            <a:r>
              <a:rPr lang="bg-BG" dirty="0" smtClean="0"/>
              <a:t>Търсачка</a:t>
            </a:r>
          </a:p>
          <a:p>
            <a:r>
              <a:rPr lang="bg-BG" dirty="0" smtClean="0"/>
              <a:t>Рейтингова система</a:t>
            </a:r>
          </a:p>
          <a:p>
            <a:r>
              <a:rPr lang="bg-BG" dirty="0" smtClean="0"/>
              <a:t>Сделки на седмицата</a:t>
            </a:r>
          </a:p>
          <a:p>
            <a:r>
              <a:rPr lang="bg-BG" dirty="0" smtClean="0"/>
              <a:t>Помощно меню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Нефункционални изисквания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913664"/>
          </a:xfrm>
        </p:spPr>
        <p:txBody>
          <a:bodyPr/>
          <a:lstStyle/>
          <a:p>
            <a:r>
              <a:rPr lang="bg-BG" dirty="0" smtClean="0"/>
              <a:t>3 интернет доставчика	</a:t>
            </a:r>
          </a:p>
          <a:p>
            <a:r>
              <a:rPr lang="bg-BG" dirty="0" smtClean="0"/>
              <a:t>Работа на системата 24/7</a:t>
            </a:r>
          </a:p>
          <a:p>
            <a:r>
              <a:rPr lang="bg-BG" dirty="0" smtClean="0"/>
              <a:t>Възстановяване след повреди 4-6 часа</a:t>
            </a:r>
          </a:p>
          <a:p>
            <a:r>
              <a:rPr lang="bg-BG" dirty="0" smtClean="0"/>
              <a:t>Възстановяване след срив 15-30 минути</a:t>
            </a:r>
          </a:p>
          <a:p>
            <a:r>
              <a:rPr lang="bg-BG" dirty="0" smtClean="0"/>
              <a:t>Време за добавяне на артикул в каталога до 5 мин.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913664"/>
          </a:xfrm>
        </p:spPr>
        <p:txBody>
          <a:bodyPr/>
          <a:lstStyle/>
          <a:p>
            <a:r>
              <a:rPr lang="en-US" dirty="0" smtClean="0"/>
              <a:t>RAID5 </a:t>
            </a:r>
            <a:r>
              <a:rPr lang="bg-BG" dirty="0" smtClean="0"/>
              <a:t>масиви</a:t>
            </a:r>
          </a:p>
          <a:p>
            <a:r>
              <a:rPr lang="bg-BG" dirty="0" smtClean="0"/>
              <a:t>Архивиране на информацията</a:t>
            </a:r>
          </a:p>
          <a:p>
            <a:r>
              <a:rPr lang="bg-BG" dirty="0" smtClean="0"/>
              <a:t>50ТВ памет</a:t>
            </a:r>
          </a:p>
          <a:p>
            <a:r>
              <a:rPr lang="bg-BG" dirty="0" smtClean="0"/>
              <a:t>9000 външни потребители </a:t>
            </a:r>
          </a:p>
          <a:p>
            <a:r>
              <a:rPr lang="bg-BG" dirty="0" smtClean="0"/>
              <a:t>Достъп до системата 5-7 сек</a:t>
            </a:r>
          </a:p>
          <a:p>
            <a:r>
              <a:rPr lang="bg-BG" dirty="0" smtClean="0"/>
              <a:t>Браузъри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Осигуряване на качеството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988840"/>
            <a:ext cx="4040188" cy="762000"/>
          </a:xfrm>
        </p:spPr>
        <p:txBody>
          <a:bodyPr>
            <a:normAutofit fontScale="92500" lnSpcReduction="10000"/>
          </a:bodyPr>
          <a:lstStyle/>
          <a:p>
            <a:endParaRPr lang="bg-BG" dirty="0" smtClean="0"/>
          </a:p>
          <a:p>
            <a:r>
              <a:rPr lang="bg-BG" dirty="0" smtClean="0"/>
              <a:t>Роли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16016" y="1988840"/>
            <a:ext cx="4041775" cy="762000"/>
          </a:xfrm>
        </p:spPr>
        <p:txBody>
          <a:bodyPr>
            <a:normAutofit fontScale="92500" lnSpcReduction="10000"/>
          </a:bodyPr>
          <a:lstStyle/>
          <a:p>
            <a:endParaRPr lang="bg-BG" dirty="0" smtClean="0"/>
          </a:p>
          <a:p>
            <a:r>
              <a:rPr lang="bg-BG" dirty="0" smtClean="0"/>
              <a:t>Задачи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bg-BG" dirty="0" smtClean="0"/>
              <a:t>Мениджър на проекта</a:t>
            </a:r>
          </a:p>
          <a:p>
            <a:pPr lvl="1"/>
            <a:r>
              <a:rPr lang="bg-BG" dirty="0" smtClean="0"/>
              <a:t>Софтуерен </a:t>
            </a:r>
            <a:r>
              <a:rPr lang="bg-BG" dirty="0" smtClean="0"/>
              <a:t>архитект</a:t>
            </a:r>
          </a:p>
          <a:p>
            <a:pPr lvl="1"/>
            <a:r>
              <a:rPr lang="bg-BG" dirty="0" smtClean="0"/>
              <a:t>Разработчик</a:t>
            </a:r>
          </a:p>
          <a:p>
            <a:pPr lvl="1"/>
            <a:r>
              <a:rPr lang="bg-BG" dirty="0" smtClean="0"/>
              <a:t>Тестер</a:t>
            </a:r>
          </a:p>
          <a:p>
            <a:pPr lvl="1"/>
            <a:r>
              <a:rPr lang="en-US" dirty="0" smtClean="0"/>
              <a:t>RE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bg-BG" dirty="0" smtClean="0"/>
              <a:t>Прегледи</a:t>
            </a:r>
            <a:endParaRPr lang="bg-BG" dirty="0" smtClean="0"/>
          </a:p>
          <a:p>
            <a:pPr lvl="1"/>
            <a:r>
              <a:rPr lang="bg-BG" dirty="0" smtClean="0"/>
              <a:t>Одити</a:t>
            </a:r>
          </a:p>
          <a:p>
            <a:pPr lvl="1"/>
            <a:r>
              <a:rPr lang="bg-BG" dirty="0" smtClean="0"/>
              <a:t>Прегледи на процеса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Осигуряване на качеството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340768"/>
            <a:ext cx="4040188" cy="762000"/>
          </a:xfrm>
        </p:spPr>
        <p:txBody>
          <a:bodyPr>
            <a:normAutofit fontScale="92500" lnSpcReduction="10000"/>
          </a:bodyPr>
          <a:lstStyle/>
          <a:p>
            <a:endParaRPr lang="bg-BG" dirty="0" smtClean="0"/>
          </a:p>
          <a:p>
            <a:r>
              <a:rPr lang="bg-BG" dirty="0" smtClean="0"/>
              <a:t>Метрики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88024" y="1340768"/>
            <a:ext cx="4041775" cy="762000"/>
          </a:xfrm>
        </p:spPr>
        <p:txBody>
          <a:bodyPr/>
          <a:lstStyle/>
          <a:p>
            <a:r>
              <a:rPr lang="bg-BG" dirty="0" smtClean="0"/>
              <a:t>Стандарти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bg-BG" dirty="0" smtClean="0"/>
              <a:t>Общия </a:t>
            </a:r>
            <a:r>
              <a:rPr lang="bg-BG" dirty="0" smtClean="0"/>
              <a:t>брой открити грешки</a:t>
            </a:r>
          </a:p>
          <a:p>
            <a:pPr lvl="1"/>
            <a:r>
              <a:rPr lang="bg-BG" dirty="0" smtClean="0"/>
              <a:t>Неразрешени грешки</a:t>
            </a:r>
          </a:p>
          <a:p>
            <a:pPr lvl="1"/>
            <a:r>
              <a:rPr lang="bg-BG" dirty="0" smtClean="0"/>
              <a:t>Разрешени грешки</a:t>
            </a:r>
          </a:p>
          <a:p>
            <a:pPr lvl="1"/>
            <a:r>
              <a:rPr lang="bg-BG" dirty="0" smtClean="0"/>
              <a:t>Предвиденото време за разработка на проекта</a:t>
            </a:r>
          </a:p>
          <a:p>
            <a:pPr lvl="1"/>
            <a:r>
              <a:rPr lang="bg-BG" dirty="0" smtClean="0"/>
              <a:t>Изпълнено време</a:t>
            </a:r>
          </a:p>
          <a:p>
            <a:pPr lvl="1"/>
            <a:r>
              <a:rPr lang="bg-BG" dirty="0" smtClean="0"/>
              <a:t>Общото време отнело за разработката на проекта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UML</a:t>
            </a:r>
            <a:endParaRPr lang="en-US" dirty="0" smtClean="0"/>
          </a:p>
          <a:p>
            <a:pPr lvl="1"/>
            <a:r>
              <a:rPr lang="en-US" dirty="0" smtClean="0"/>
              <a:t>BPMN</a:t>
            </a:r>
          </a:p>
          <a:p>
            <a:pPr lvl="1"/>
            <a:r>
              <a:rPr lang="en-US" dirty="0" smtClean="0"/>
              <a:t>Java Code Conventions</a:t>
            </a:r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312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bg-BG" dirty="0" smtClean="0"/>
              <a:t>Този документ представя: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bg-BG" dirty="0" smtClean="0"/>
              <a:t>организацията на екипa за изпълнение на проекта;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bg-BG" dirty="0" smtClean="0"/>
              <a:t>ролите и отговорностите на участниците в проекта;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План за разработване на софтуера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bg-BG" dirty="0" smtClean="0"/>
              <a:t>методологията за управление на проекта и фазите, на които се разделя;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bg-BG" dirty="0" smtClean="0"/>
              <a:t>ключовите дати, идентифицирани в рамките на проекта;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bg-BG" dirty="0" smtClean="0"/>
              <a:t>отчетните материали, които ще бъдат изготвени в рамките на проекта;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План за разработване на софтуера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</TotalTime>
  <Words>584</Words>
  <Application>Microsoft Office PowerPoint</Application>
  <PresentationFormat>On-screen Show (4:3)</PresentationFormat>
  <Paragraphs>160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Екип Едно</vt:lpstr>
      <vt:lpstr>Представяне на екипа</vt:lpstr>
      <vt:lpstr>Организация на екипа</vt:lpstr>
      <vt:lpstr>Функционални изисквания</vt:lpstr>
      <vt:lpstr>Нефункционални изисквания</vt:lpstr>
      <vt:lpstr>Осигуряване на качеството</vt:lpstr>
      <vt:lpstr>Осигуряване на качеството</vt:lpstr>
      <vt:lpstr>План за разработване на софтуера</vt:lpstr>
      <vt:lpstr>План за разработване на софтуера</vt:lpstr>
      <vt:lpstr>Рискове</vt:lpstr>
      <vt:lpstr>Рискове</vt:lpstr>
      <vt:lpstr>Визия </vt:lpstr>
      <vt:lpstr>Визия</vt:lpstr>
      <vt:lpstr>Визия–Алтернативи и заместители </vt:lpstr>
      <vt:lpstr>Визия–Алтернативи и заместители</vt:lpstr>
      <vt:lpstr>Бизнес процеси</vt:lpstr>
      <vt:lpstr>BMP:Регистрация на физическо лице</vt:lpstr>
      <vt:lpstr>BMP: Регистрация на юридическо лице</vt:lpstr>
      <vt:lpstr>BMP: Вход в системата </vt:lpstr>
      <vt:lpstr>BMP: Въвеждане на нов артикул за продажба</vt:lpstr>
      <vt:lpstr>BMP: Забравена парола</vt:lpstr>
      <vt:lpstr>BMP: Отчет</vt:lpstr>
      <vt:lpstr>BMP: Справка</vt:lpstr>
      <vt:lpstr>BMP: Помощ за потребителят</vt:lpstr>
      <vt:lpstr>Инфрастуктура</vt:lpstr>
      <vt:lpstr>Инфрастуктура</vt:lpstr>
      <vt:lpstr>Речник</vt:lpstr>
      <vt:lpstr>Код Конвенции</vt:lpstr>
      <vt:lpstr>Благодаря ви за вниманието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Екип Къпинки™</dc:title>
  <dc:creator>Admin</dc:creator>
  <cp:lastModifiedBy>student</cp:lastModifiedBy>
  <cp:revision>35</cp:revision>
  <dcterms:created xsi:type="dcterms:W3CDTF">2014-01-30T19:25:35Z</dcterms:created>
  <dcterms:modified xsi:type="dcterms:W3CDTF">2014-02-02T07:18:28Z</dcterms:modified>
</cp:coreProperties>
</file>