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59" r:id="rId4"/>
    <p:sldId id="268" r:id="rId5"/>
    <p:sldId id="271" r:id="rId6"/>
    <p:sldId id="272" r:id="rId7"/>
    <p:sldId id="273" r:id="rId8"/>
    <p:sldId id="274" r:id="rId9"/>
    <p:sldId id="275" r:id="rId10"/>
    <p:sldId id="269" r:id="rId11"/>
    <p:sldId id="270" r:id="rId1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ен стил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Среден стил 1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14.2.2016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03808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14.2.2016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110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14.2.2016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4329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14.2.2016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0647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14.2.2016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58276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14.2.2016 г.</a:t>
            </a:fld>
            <a:endParaRPr lang="bg-B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1840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14.2.2016 г.</a:t>
            </a:fld>
            <a:endParaRPr lang="bg-B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55902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14.2.2016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43211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14.2.2016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19614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14.2.2016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885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14.2.2016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728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14.2.2016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81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14.2.2016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834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14.2.2016 г.</a:t>
            </a:fld>
            <a:endParaRPr lang="bg-B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112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14.2.2016 г.</a:t>
            </a:fld>
            <a:endParaRPr lang="bg-B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687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14.2.2016 г.</a:t>
            </a:fld>
            <a:endParaRPr lang="bg-BG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725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14.2.2016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643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0E05FD0-DE2A-4898-8EBE-CC4DFB80DF32}" type="datetimeFigureOut">
              <a:rPr lang="bg-BG" smtClean="0"/>
              <a:t>14.2.2016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53470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Итерация Е</a:t>
            </a:r>
            <a:r>
              <a:rPr lang="en-US" dirty="0" smtClean="0"/>
              <a:t>3</a:t>
            </a: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Екип 1 : </a:t>
            </a:r>
            <a:r>
              <a:rPr lang="bg-BG" dirty="0" err="1" smtClean="0"/>
              <a:t>Серджан</a:t>
            </a:r>
            <a:r>
              <a:rPr lang="bg-BG" dirty="0" smtClean="0"/>
              <a:t> Ахмедов, Мартин Абрашев, Калоян Гецов, Борислав Дечев, Адриан </a:t>
            </a:r>
            <a:r>
              <a:rPr lang="bg-BG" dirty="0" err="1" smtClean="0"/>
              <a:t>данаилов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4615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Тестовият модел включва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err="1" smtClean="0"/>
              <a:t>Регресионни</a:t>
            </a:r>
            <a:r>
              <a:rPr lang="bg-BG" dirty="0" smtClean="0"/>
              <a:t> тестове.</a:t>
            </a:r>
          </a:p>
          <a:p>
            <a:pPr lvl="0"/>
            <a:r>
              <a:rPr lang="bg-BG" dirty="0"/>
              <a:t>Интеграционни тестове</a:t>
            </a:r>
            <a:endParaRPr lang="en-US" dirty="0"/>
          </a:p>
          <a:p>
            <a:pPr lvl="0"/>
            <a:r>
              <a:rPr lang="bg-BG" dirty="0"/>
              <a:t>Компонентни </a:t>
            </a:r>
            <a:r>
              <a:rPr lang="en-US" dirty="0"/>
              <a:t>(Unit) </a:t>
            </a:r>
            <a:r>
              <a:rPr lang="bg-BG" dirty="0"/>
              <a:t>тестове</a:t>
            </a:r>
            <a:endParaRPr lang="en-US" dirty="0"/>
          </a:p>
          <a:p>
            <a:pPr lvl="0"/>
            <a:r>
              <a:rPr lang="bg-BG" dirty="0"/>
              <a:t>Графични тестове</a:t>
            </a:r>
            <a:endParaRPr lang="en-US" dirty="0"/>
          </a:p>
          <a:p>
            <a:pPr lvl="0"/>
            <a:r>
              <a:rPr lang="bg-BG" dirty="0"/>
              <a:t>Тестове за </a:t>
            </a:r>
            <a:r>
              <a:rPr lang="bg-BG" dirty="0" err="1"/>
              <a:t>ползваемост</a:t>
            </a:r>
            <a:endParaRPr lang="en-US" dirty="0"/>
          </a:p>
          <a:p>
            <a:pPr lvl="0"/>
            <a:r>
              <a:rPr lang="bg-BG" dirty="0"/>
              <a:t>Функционални тестови случаи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100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Примерен тестови случай</a:t>
            </a:r>
            <a:endParaRPr lang="en-US" dirty="0"/>
          </a:p>
        </p:txBody>
      </p:sp>
      <p:graphicFrame>
        <p:nvGraphicFramePr>
          <p:cNvPr id="4" name="Контейнер за съдържани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6988206"/>
              </p:ext>
            </p:extLst>
          </p:nvPr>
        </p:nvGraphicFramePr>
        <p:xfrm>
          <a:off x="1500226" y="1465027"/>
          <a:ext cx="8550607" cy="4680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025"/>
                <a:gridCol w="1771555"/>
                <a:gridCol w="2278734"/>
                <a:gridCol w="2069753"/>
                <a:gridCol w="1119116"/>
                <a:gridCol w="961424"/>
              </a:tblGrid>
              <a:tr h="851004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bg-BG" sz="1600" dirty="0" smtClean="0">
                        <a:effectLst/>
                      </a:endParaRPr>
                    </a:p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600" dirty="0" smtClean="0">
                          <a:effectLst/>
                        </a:rPr>
                        <a:t>№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bg-BG" sz="1600" dirty="0" smtClean="0">
                        <a:effectLst/>
                      </a:endParaRPr>
                    </a:p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600" dirty="0" smtClean="0">
                          <a:effectLst/>
                        </a:rPr>
                        <a:t>Характеристика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bg-BG" sz="1600" dirty="0" smtClean="0">
                        <a:effectLst/>
                      </a:endParaRPr>
                    </a:p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600" dirty="0" smtClean="0">
                          <a:effectLst/>
                        </a:rPr>
                        <a:t>Предварителни </a:t>
                      </a:r>
                      <a:r>
                        <a:rPr lang="bg-BG" sz="1600" dirty="0">
                          <a:effectLst/>
                        </a:rPr>
                        <a:t>изисквания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bg-BG" sz="1600" dirty="0" smtClean="0">
                        <a:effectLst/>
                      </a:endParaRPr>
                    </a:p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600" dirty="0" smtClean="0">
                          <a:effectLst/>
                        </a:rPr>
                        <a:t>Очакван </a:t>
                      </a:r>
                      <a:r>
                        <a:rPr lang="bg-BG" sz="1600" dirty="0">
                          <a:effectLst/>
                        </a:rPr>
                        <a:t>резултат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bg-BG" sz="1600" dirty="0" smtClean="0">
                        <a:effectLst/>
                      </a:endParaRPr>
                    </a:p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600" dirty="0" smtClean="0">
                          <a:effectLst/>
                        </a:rPr>
                        <a:t>Резултат </a:t>
                      </a:r>
                      <a:r>
                        <a:rPr lang="bg-BG" sz="1600" dirty="0">
                          <a:effectLst/>
                        </a:rPr>
                        <a:t>от тестване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bg-BG" sz="1600" dirty="0" smtClean="0">
                        <a:effectLst/>
                      </a:endParaRPr>
                    </a:p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600" dirty="0" smtClean="0">
                          <a:effectLst/>
                        </a:rPr>
                        <a:t>Статус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29516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bg-BG" sz="1600" dirty="0" smtClean="0">
                        <a:effectLst/>
                      </a:endParaRPr>
                    </a:p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1</a:t>
                      </a:r>
                      <a:r>
                        <a:rPr lang="en-US" sz="1600" dirty="0">
                          <a:effectLst/>
                        </a:rPr>
                        <a:t>.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bg-BG" sz="1800" dirty="0" smtClean="0">
                        <a:effectLst/>
                      </a:endParaRPr>
                    </a:p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dirty="0" smtClean="0">
                          <a:effectLst/>
                        </a:rPr>
                        <a:t>Успешно </a:t>
                      </a:r>
                      <a:r>
                        <a:rPr lang="bg-BG" sz="1800" dirty="0">
                          <a:effectLst/>
                        </a:rPr>
                        <a:t>попълнена молба за кредит от потребител.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bg-BG" sz="1800" dirty="0" smtClean="0">
                        <a:effectLst/>
                      </a:endParaRPr>
                    </a:p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dirty="0" smtClean="0">
                          <a:effectLst/>
                        </a:rPr>
                        <a:t>Попълване </a:t>
                      </a:r>
                      <a:r>
                        <a:rPr lang="bg-BG" sz="1800" dirty="0">
                          <a:effectLst/>
                        </a:rPr>
                        <a:t>на следните полета на интерфейса за молба за кредит.</a:t>
                      </a:r>
                      <a:r>
                        <a:rPr lang="en-US" sz="1800" dirty="0">
                          <a:effectLst/>
                        </a:rPr>
                        <a:t> (</a:t>
                      </a:r>
                      <a:r>
                        <a:rPr lang="bg-BG" sz="1800" dirty="0">
                          <a:effectLst/>
                        </a:rPr>
                        <a:t>лични данни на клиента, размер на кредита, месторабота, период на заетост в фирмата, семейно положение, сметка и план за изплащане на кредита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bg-BG" sz="1800" dirty="0" smtClean="0">
                        <a:effectLst/>
                      </a:endParaRPr>
                    </a:p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dirty="0" smtClean="0">
                          <a:effectLst/>
                        </a:rPr>
                        <a:t>След </a:t>
                      </a:r>
                      <a:r>
                        <a:rPr lang="bg-BG" sz="1800" dirty="0">
                          <a:effectLst/>
                        </a:rPr>
                        <a:t>натискане на бутон </a:t>
                      </a:r>
                      <a:r>
                        <a:rPr lang="en-US" sz="1800" dirty="0">
                          <a:effectLst/>
                        </a:rPr>
                        <a:t>“Save” </a:t>
                      </a:r>
                      <a:r>
                        <a:rPr lang="bg-BG" sz="1800" dirty="0">
                          <a:effectLst/>
                        </a:rPr>
                        <a:t>Програмата извежда съобщение за успешно подадена молба.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15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Цели на итерация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403563" y="1616190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/>
              <a:t>Разработване на</a:t>
            </a:r>
            <a:r>
              <a:rPr lang="en-US" dirty="0" smtClean="0"/>
              <a:t> :</a:t>
            </a:r>
          </a:p>
          <a:p>
            <a:r>
              <a:rPr lang="en-US" dirty="0" smtClean="0"/>
              <a:t>Design Model</a:t>
            </a:r>
          </a:p>
          <a:p>
            <a:r>
              <a:rPr lang="en-US" dirty="0" smtClean="0"/>
              <a:t>Use case Model</a:t>
            </a:r>
          </a:p>
          <a:p>
            <a:r>
              <a:rPr lang="en-US" dirty="0" smtClean="0"/>
              <a:t>Test Model</a:t>
            </a:r>
          </a:p>
          <a:p>
            <a:r>
              <a:rPr lang="en-US" dirty="0" smtClean="0"/>
              <a:t>Master Test Plan</a:t>
            </a:r>
          </a:p>
          <a:p>
            <a:r>
              <a:rPr lang="en-US" dirty="0" smtClean="0"/>
              <a:t>Iteration plan C1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09409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Модел на потребителските случаи</a:t>
            </a:r>
            <a:endParaRPr lang="bg-BG" dirty="0"/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bg-BG" sz="2400" dirty="0"/>
              <a:t>В</a:t>
            </a:r>
            <a:r>
              <a:rPr lang="bg-BG" sz="2400" dirty="0" smtClean="0"/>
              <a:t>секи един от модулите, обособени в документа „</a:t>
            </a:r>
            <a:r>
              <a:rPr lang="en-US" sz="2400" dirty="0" smtClean="0"/>
              <a:t>ABM-E1-Software </a:t>
            </a:r>
            <a:r>
              <a:rPr lang="en-US" sz="2400" dirty="0"/>
              <a:t>Requirements </a:t>
            </a:r>
            <a:r>
              <a:rPr lang="en-US" sz="2400" dirty="0" smtClean="0"/>
              <a:t>Specifications</a:t>
            </a:r>
            <a:r>
              <a:rPr lang="bg-BG" sz="2400" dirty="0" smtClean="0"/>
              <a:t>“, е представен чрез една главна </a:t>
            </a:r>
            <a:r>
              <a:rPr lang="en-US" sz="2400" dirty="0" smtClean="0"/>
              <a:t>“</a:t>
            </a:r>
            <a:r>
              <a:rPr lang="en-US" sz="2400" dirty="0"/>
              <a:t>use case” </a:t>
            </a:r>
            <a:r>
              <a:rPr lang="bg-BG" sz="2400" dirty="0"/>
              <a:t>диаграма, </a:t>
            </a:r>
            <a:r>
              <a:rPr lang="bg-BG" sz="2400" dirty="0" smtClean="0"/>
              <a:t>която съдържа няколко диаграми представящи </a:t>
            </a:r>
            <a:r>
              <a:rPr lang="bg-BG" sz="2400" dirty="0"/>
              <a:t>начина на изпълнение на всички случаи за употреба на този модул.</a:t>
            </a:r>
          </a:p>
        </p:txBody>
      </p:sp>
    </p:spTree>
    <p:extLst>
      <p:ext uri="{BB962C8B-B14F-4D97-AF65-F5344CB8AC3E}">
        <p14:creationId xmlns:p14="http://schemas.microsoft.com/office/powerpoint/2010/main" val="387914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о поле 4"/>
          <p:cNvSpPr txBox="1"/>
          <p:nvPr/>
        </p:nvSpPr>
        <p:spPr>
          <a:xfrm>
            <a:off x="201156" y="2633336"/>
            <a:ext cx="24738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 smtClean="0"/>
              <a:t>Модул „Управление на клиенти“</a:t>
            </a:r>
            <a:endParaRPr lang="bg-BG" sz="2400" dirty="0"/>
          </a:p>
        </p:txBody>
      </p:sp>
      <p:pic>
        <p:nvPicPr>
          <p:cNvPr id="7" name="Контейнер за съдържание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757" y="259308"/>
            <a:ext cx="8928441" cy="64036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3027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519871" y="313899"/>
            <a:ext cx="4826642" cy="1539349"/>
          </a:xfrm>
        </p:spPr>
        <p:txBody>
          <a:bodyPr/>
          <a:lstStyle/>
          <a:p>
            <a:r>
              <a:rPr lang="bg-BG" dirty="0" smtClean="0"/>
              <a:t>Извършване на транзакция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19871" y="2708829"/>
            <a:ext cx="4369440" cy="1726694"/>
          </a:xfrm>
        </p:spPr>
        <p:txBody>
          <a:bodyPr/>
          <a:lstStyle/>
          <a:p>
            <a:r>
              <a:rPr lang="bg-BG" dirty="0" smtClean="0"/>
              <a:t>Актьор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dirty="0" smtClean="0"/>
              <a:t>Employee</a:t>
            </a:r>
            <a:endParaRPr lang="bg-BG" dirty="0" smtClean="0"/>
          </a:p>
          <a:p>
            <a:r>
              <a:rPr lang="bg-BG" dirty="0" smtClean="0"/>
              <a:t>Предусловие : Служителят да бъде вписан в системата</a:t>
            </a:r>
            <a:endParaRPr lang="bg-B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 rotWithShape="1">
          <a:blip r:embed="rId2"/>
          <a:srcRect l="10910" t="16558" r="55000" b="14785"/>
          <a:stretch/>
        </p:blipFill>
        <p:spPr>
          <a:xfrm>
            <a:off x="4889311" y="211287"/>
            <a:ext cx="6337443" cy="639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558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онтейнер за съдържание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684" t="16733" r="28768" b="13630"/>
          <a:stretch/>
        </p:blipFill>
        <p:spPr>
          <a:xfrm>
            <a:off x="3861292" y="1083573"/>
            <a:ext cx="7687266" cy="5345362"/>
          </a:xfrm>
          <a:prstGeom prst="rect">
            <a:avLst/>
          </a:prstGeom>
        </p:spPr>
      </p:pic>
      <p:sp>
        <p:nvSpPr>
          <p:cNvPr id="4" name="Заглавие 1"/>
          <p:cNvSpPr txBox="1">
            <a:spLocks/>
          </p:cNvSpPr>
          <p:nvPr/>
        </p:nvSpPr>
        <p:spPr>
          <a:xfrm>
            <a:off x="646112" y="313899"/>
            <a:ext cx="4826642" cy="15393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 smtClean="0"/>
              <a:t>Извършване на превод</a:t>
            </a:r>
            <a:endParaRPr lang="bg-BG" dirty="0"/>
          </a:p>
        </p:txBody>
      </p:sp>
      <p:sp>
        <p:nvSpPr>
          <p:cNvPr id="6" name="Текстово поле 5"/>
          <p:cNvSpPr txBox="1"/>
          <p:nvPr/>
        </p:nvSpPr>
        <p:spPr>
          <a:xfrm>
            <a:off x="122829" y="1832767"/>
            <a:ext cx="38364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bg-BG" dirty="0" smtClean="0"/>
              <a:t>Идентификация на клиента</a:t>
            </a:r>
          </a:p>
          <a:p>
            <a:pPr marL="342900" indent="-342900">
              <a:buAutoNum type="arabicPeriod"/>
            </a:pPr>
            <a:r>
              <a:rPr lang="bg-BG" dirty="0" smtClean="0"/>
              <a:t>Избиране на сметка на получател </a:t>
            </a:r>
            <a:endParaRPr lang="bg-BG" dirty="0"/>
          </a:p>
          <a:p>
            <a:pPr marL="342900" indent="-342900">
              <a:buAutoNum type="arabicPeriod"/>
            </a:pPr>
            <a:r>
              <a:rPr lang="bg-BG" dirty="0" smtClean="0"/>
              <a:t>Определяне на сума</a:t>
            </a:r>
          </a:p>
          <a:p>
            <a:pPr marL="342900" indent="-342900">
              <a:buAutoNum type="arabicPeriod"/>
            </a:pPr>
            <a:r>
              <a:rPr lang="bg-BG" dirty="0" smtClean="0"/>
              <a:t>Потвърждение за извършване на превод</a:t>
            </a:r>
          </a:p>
          <a:p>
            <a:r>
              <a:rPr lang="bg-BG" dirty="0" smtClean="0"/>
              <a:t>5.   Обновяване на баланс</a:t>
            </a:r>
          </a:p>
        </p:txBody>
      </p:sp>
    </p:spTree>
    <p:extLst>
      <p:ext uri="{BB962C8B-B14F-4D97-AF65-F5344CB8AC3E}">
        <p14:creationId xmlns:p14="http://schemas.microsoft.com/office/powerpoint/2010/main" val="3756873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665980" y="189182"/>
            <a:ext cx="8265877" cy="1400530"/>
          </a:xfrm>
        </p:spPr>
        <p:txBody>
          <a:bodyPr/>
          <a:lstStyle/>
          <a:p>
            <a:r>
              <a:rPr lang="bg-BG" sz="3200" dirty="0" smtClean="0"/>
              <a:t>Модул „Управление на карти“</a:t>
            </a:r>
            <a:endParaRPr lang="bg-BG" sz="3200" dirty="0"/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231" t="19355" r="54351" b="14308"/>
          <a:stretch/>
        </p:blipFill>
        <p:spPr>
          <a:xfrm>
            <a:off x="2825085" y="1344051"/>
            <a:ext cx="6086902" cy="496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10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5042" y="152467"/>
            <a:ext cx="10777065" cy="1400530"/>
          </a:xfrm>
        </p:spPr>
        <p:txBody>
          <a:bodyPr/>
          <a:lstStyle/>
          <a:p>
            <a:pPr algn="ctr"/>
            <a:r>
              <a:rPr lang="bg-BG" dirty="0" smtClean="0"/>
              <a:t>Преглед и модификации на информация за съществуващи карти</a:t>
            </a:r>
            <a:endParaRPr lang="bg-BG" dirty="0"/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 rotWithShape="1">
          <a:blip r:embed="rId2"/>
          <a:srcRect l="11119" t="16744" r="22378" b="19263"/>
          <a:stretch/>
        </p:blipFill>
        <p:spPr>
          <a:xfrm>
            <a:off x="1517234" y="1703693"/>
            <a:ext cx="8652680" cy="468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69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Блокиране на карта</a:t>
            </a:r>
            <a:endParaRPr lang="bg-BG" dirty="0"/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155" t="16622" r="20612" b="13372"/>
          <a:stretch/>
        </p:blipFill>
        <p:spPr>
          <a:xfrm>
            <a:off x="4258101" y="1306345"/>
            <a:ext cx="7042244" cy="4835147"/>
          </a:xfrm>
          <a:prstGeom prst="rect">
            <a:avLst/>
          </a:prstGeom>
        </p:spPr>
      </p:pic>
      <p:sp>
        <p:nvSpPr>
          <p:cNvPr id="5" name="Текстово поле 4"/>
          <p:cNvSpPr txBox="1"/>
          <p:nvPr/>
        </p:nvSpPr>
        <p:spPr>
          <a:xfrm>
            <a:off x="741646" y="2804769"/>
            <a:ext cx="36119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bg-BG" dirty="0" smtClean="0"/>
              <a:t>Избор на меню за </a:t>
            </a:r>
            <a:r>
              <a:rPr lang="bg-BG" dirty="0" err="1" smtClean="0"/>
              <a:t>блокриане</a:t>
            </a:r>
            <a:r>
              <a:rPr lang="bg-BG" dirty="0" smtClean="0"/>
              <a:t> на карта</a:t>
            </a:r>
          </a:p>
          <a:p>
            <a:pPr marL="342900" indent="-342900">
              <a:buAutoNum type="arabicPeriod"/>
            </a:pPr>
            <a:r>
              <a:rPr lang="bg-BG" dirty="0" smtClean="0"/>
              <a:t>Определяне на причина за блокиране</a:t>
            </a:r>
          </a:p>
          <a:p>
            <a:pPr marL="342900" indent="-342900">
              <a:buAutoNum type="arabicPeriod"/>
            </a:pPr>
            <a:r>
              <a:rPr lang="bg-BG" dirty="0" smtClean="0"/>
              <a:t>Потвърждение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79056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Йон">
  <a:themeElements>
    <a:clrScheme name="Й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Й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Й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341</TotalTime>
  <Words>257</Words>
  <Application>Microsoft Office PowerPoint</Application>
  <PresentationFormat>Широк екран</PresentationFormat>
  <Paragraphs>57</Paragraphs>
  <Slides>11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Times New Roman</vt:lpstr>
      <vt:lpstr>Wingdings 3</vt:lpstr>
      <vt:lpstr>Йон</vt:lpstr>
      <vt:lpstr>Итерация Е3</vt:lpstr>
      <vt:lpstr>Цели на итерация</vt:lpstr>
      <vt:lpstr>Модел на потребителските случаи</vt:lpstr>
      <vt:lpstr>Презентация на PowerPoint</vt:lpstr>
      <vt:lpstr>Извършване на транзакция</vt:lpstr>
      <vt:lpstr>Презентация на PowerPoint</vt:lpstr>
      <vt:lpstr>Модул „Управление на карти“</vt:lpstr>
      <vt:lpstr>Преглед и модификации на информация за съществуващи карти</vt:lpstr>
      <vt:lpstr>Блокиране на карта</vt:lpstr>
      <vt:lpstr>Тестовият модел включва</vt:lpstr>
      <vt:lpstr>Примерен тестови случай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Итерация Е2</dc:title>
  <dc:creator>Jake</dc:creator>
  <cp:lastModifiedBy>Jake</cp:lastModifiedBy>
  <cp:revision>28</cp:revision>
  <dcterms:created xsi:type="dcterms:W3CDTF">2016-01-29T07:30:33Z</dcterms:created>
  <dcterms:modified xsi:type="dcterms:W3CDTF">2016-02-13T23:49:40Z</dcterms:modified>
</cp:coreProperties>
</file>