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69" r:id="rId14"/>
    <p:sldId id="270" r:id="rId15"/>
    <p:sldId id="259" r:id="rId16"/>
    <p:sldId id="268" r:id="rId17"/>
    <p:sldId id="271" r:id="rId18"/>
    <p:sldId id="272" r:id="rId19"/>
    <p:sldId id="273" r:id="rId20"/>
    <p:sldId id="274" r:id="rId21"/>
    <p:sldId id="275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14.2.2016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Итерация Е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Екип 1 : </a:t>
            </a:r>
            <a:r>
              <a:rPr lang="bg-BG" dirty="0" err="1" smtClean="0"/>
              <a:t>Серджан</a:t>
            </a:r>
            <a:r>
              <a:rPr lang="bg-BG" dirty="0" smtClean="0"/>
              <a:t> Ахмедов, Мартин Абрашев, Калоян Гецов, Борислав Дечев, Адриан </a:t>
            </a:r>
            <a:r>
              <a:rPr lang="bg-BG" dirty="0" err="1" smtClean="0"/>
              <a:t>данаилов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Входящ и изходящ критерий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16" y="1508166"/>
            <a:ext cx="9479837" cy="4740233"/>
          </a:xfrm>
        </p:spPr>
        <p:txBody>
          <a:bodyPr/>
          <a:lstStyle/>
          <a:p>
            <a:r>
              <a:rPr lang="bg-BG" b="1" i="1" dirty="0"/>
              <a:t>Входящ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След като разработчиците завършат дадена функционалност от системата, тестването по нея може да започне.</a:t>
            </a:r>
            <a:endParaRPr lang="en-US" dirty="0"/>
          </a:p>
          <a:p>
            <a:r>
              <a:rPr lang="bg-BG" b="1" i="1" dirty="0"/>
              <a:t>Изходящ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При достигане на 95% покритие на кода на всички функционалности на системата описани в </a:t>
            </a:r>
            <a:r>
              <a:rPr lang="bg-BG" dirty="0" smtClean="0"/>
              <a:t>изискванията, </a:t>
            </a:r>
            <a:r>
              <a:rPr lang="bg-BG" dirty="0"/>
              <a:t>тестването може да завърши.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Планирани тестове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8" y="1460666"/>
            <a:ext cx="9432336" cy="4787734"/>
          </a:xfrm>
        </p:spPr>
        <p:txBody>
          <a:bodyPr/>
          <a:lstStyle/>
          <a:p>
            <a:pPr lvl="0"/>
            <a:r>
              <a:rPr lang="bg-BG" dirty="0"/>
              <a:t>Компонентно тестване (</a:t>
            </a:r>
            <a:r>
              <a:rPr lang="en-US" dirty="0"/>
              <a:t>Unit testing)</a:t>
            </a:r>
          </a:p>
          <a:p>
            <a:pPr lvl="0"/>
            <a:r>
              <a:rPr lang="bg-BG" dirty="0"/>
              <a:t>Функционално тестване (</a:t>
            </a:r>
            <a:r>
              <a:rPr lang="en-US" dirty="0"/>
              <a:t>Functional testing)</a:t>
            </a:r>
          </a:p>
          <a:p>
            <a:pPr lvl="0"/>
            <a:r>
              <a:rPr lang="bg-BG" dirty="0"/>
              <a:t>Тестване на потребителския интерфейс (</a:t>
            </a:r>
            <a:r>
              <a:rPr lang="en-US" dirty="0"/>
              <a:t>UI testing)</a:t>
            </a:r>
          </a:p>
          <a:p>
            <a:pPr lvl="0"/>
            <a:r>
              <a:rPr lang="bg-BG" dirty="0"/>
              <a:t>Тестване на </a:t>
            </a:r>
            <a:r>
              <a:rPr lang="bg-BG" dirty="0" err="1"/>
              <a:t>ползваемост</a:t>
            </a:r>
            <a:r>
              <a:rPr lang="bg-BG" dirty="0"/>
              <a:t> (</a:t>
            </a:r>
            <a:r>
              <a:rPr lang="en-US" dirty="0"/>
              <a:t>Usability testing)</a:t>
            </a:r>
          </a:p>
          <a:p>
            <a:pPr lvl="0"/>
            <a:r>
              <a:rPr lang="bg-BG" dirty="0"/>
              <a:t>Тестване на сигурността и контрола на достъп (</a:t>
            </a:r>
            <a:r>
              <a:rPr lang="en-US" dirty="0"/>
              <a:t>Security and Access Control testing)</a:t>
            </a:r>
          </a:p>
          <a:p>
            <a:pPr lvl="0"/>
            <a:r>
              <a:rPr lang="bg-BG" dirty="0" err="1"/>
              <a:t>Регресионно</a:t>
            </a:r>
            <a:r>
              <a:rPr lang="bg-BG" dirty="0"/>
              <a:t> тестване (</a:t>
            </a:r>
            <a:r>
              <a:rPr lang="en-US" dirty="0"/>
              <a:t>Regression testing)</a:t>
            </a:r>
          </a:p>
          <a:p>
            <a:pPr lvl="0"/>
            <a:r>
              <a:rPr lang="bg-BG" dirty="0"/>
              <a:t>Интеграционно тестване (</a:t>
            </a:r>
            <a:r>
              <a:rPr lang="en-US" dirty="0"/>
              <a:t>Integration testing)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Необходими инструменти за тестването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000463"/>
              </p:ext>
            </p:extLst>
          </p:nvPr>
        </p:nvGraphicFramePr>
        <p:xfrm>
          <a:off x="783771" y="2113806"/>
          <a:ext cx="9512135" cy="2683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3907"/>
                <a:gridCol w="1995014"/>
                <a:gridCol w="2795623"/>
                <a:gridCol w="1287591"/>
              </a:tblGrid>
              <a:tr h="55777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b="1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 smtClean="0">
                          <a:effectLst/>
                        </a:rPr>
                        <a:t>Категория/тип </a:t>
                      </a:r>
                      <a:r>
                        <a:rPr lang="bg-BG" sz="1200" b="1" dirty="0">
                          <a:effectLst/>
                        </a:rPr>
                        <a:t>на инструмента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 smtClean="0">
                          <a:effectLst/>
                        </a:rPr>
                        <a:t>Име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 smtClean="0">
                          <a:effectLst/>
                        </a:rPr>
                        <a:t>Фирма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b="1" dirty="0" smtClean="0">
                          <a:effectLst/>
                        </a:rPr>
                        <a:t>Версия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629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Load </a:t>
                      </a:r>
                      <a:r>
                        <a:rPr lang="bg-BG" sz="1200" dirty="0">
                          <a:effectLst/>
                        </a:rPr>
                        <a:t>тестване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LoadUI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smartbear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2.9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629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Система </a:t>
                      </a:r>
                      <a:r>
                        <a:rPr lang="bg-BG" sz="1200" dirty="0">
                          <a:effectLst/>
                        </a:rPr>
                        <a:t>за следене на </a:t>
                      </a:r>
                      <a:r>
                        <a:rPr lang="bg-BG" sz="1200" dirty="0" smtClean="0">
                          <a:effectLst/>
                        </a:rPr>
                        <a:t>проблеми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Jira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atlassian.com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6.1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5573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Автоматизирано </a:t>
                      </a:r>
                      <a:r>
                        <a:rPr lang="bg-BG" sz="1200" dirty="0">
                          <a:effectLst/>
                        </a:rPr>
                        <a:t>функционално тестване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Selenium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seleniumhq.org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2.35.0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4438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Функционално тестване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SoapUI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Smart Bear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3.0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Тестовият модел включва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Регресионни</a:t>
            </a:r>
            <a:r>
              <a:rPr lang="bg-BG" dirty="0" smtClean="0"/>
              <a:t> тестове.</a:t>
            </a:r>
          </a:p>
          <a:p>
            <a:pPr lvl="0"/>
            <a:r>
              <a:rPr lang="bg-BG" dirty="0"/>
              <a:t>Интеграционни тестове</a:t>
            </a:r>
            <a:endParaRPr lang="en-US" dirty="0"/>
          </a:p>
          <a:p>
            <a:pPr lvl="0"/>
            <a:r>
              <a:rPr lang="bg-BG" dirty="0"/>
              <a:t>Компонентни </a:t>
            </a:r>
            <a:r>
              <a:rPr lang="en-US" dirty="0"/>
              <a:t>(Unit) </a:t>
            </a:r>
            <a:r>
              <a:rPr lang="bg-BG" dirty="0"/>
              <a:t>тестове</a:t>
            </a:r>
            <a:endParaRPr lang="en-US" dirty="0"/>
          </a:p>
          <a:p>
            <a:pPr lvl="0"/>
            <a:r>
              <a:rPr lang="bg-BG" dirty="0"/>
              <a:t>Графични тестове</a:t>
            </a:r>
            <a:endParaRPr lang="en-US" dirty="0"/>
          </a:p>
          <a:p>
            <a:pPr lvl="0"/>
            <a:r>
              <a:rPr lang="bg-BG" dirty="0"/>
              <a:t>Тестове за </a:t>
            </a:r>
            <a:r>
              <a:rPr lang="bg-BG" dirty="0" err="1"/>
              <a:t>ползваемост</a:t>
            </a:r>
            <a:endParaRPr lang="en-US" dirty="0"/>
          </a:p>
          <a:p>
            <a:pPr lvl="0"/>
            <a:r>
              <a:rPr lang="bg-BG" dirty="0"/>
              <a:t>Функционални тестови случаи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Примерен тестови случай</a:t>
            </a:r>
            <a:endParaRPr lang="en-US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988206"/>
              </p:ext>
            </p:extLst>
          </p:nvPr>
        </p:nvGraphicFramePr>
        <p:xfrm>
          <a:off x="1500226" y="1465027"/>
          <a:ext cx="8550607" cy="46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025"/>
                <a:gridCol w="1771555"/>
                <a:gridCol w="2278734"/>
                <a:gridCol w="2069753"/>
                <a:gridCol w="1119116"/>
                <a:gridCol w="961424"/>
              </a:tblGrid>
              <a:tr h="8510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№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Характеристика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Предварителни </a:t>
                      </a:r>
                      <a:r>
                        <a:rPr lang="bg-BG" sz="1600" dirty="0">
                          <a:effectLst/>
                        </a:rPr>
                        <a:t>изисквания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Очакван </a:t>
                      </a:r>
                      <a:r>
                        <a:rPr lang="bg-BG" sz="1600" dirty="0">
                          <a:effectLst/>
                        </a:rPr>
                        <a:t>резултат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Резултат </a:t>
                      </a:r>
                      <a:r>
                        <a:rPr lang="bg-BG" sz="1600" dirty="0">
                          <a:effectLst/>
                        </a:rPr>
                        <a:t>от 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Статус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2951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8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Успешно </a:t>
                      </a:r>
                      <a:r>
                        <a:rPr lang="bg-BG" sz="1800" dirty="0">
                          <a:effectLst/>
                        </a:rPr>
                        <a:t>попълнена молба за кредит от потребител.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8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Попълване </a:t>
                      </a:r>
                      <a:r>
                        <a:rPr lang="bg-BG" sz="1800" dirty="0">
                          <a:effectLst/>
                        </a:rPr>
                        <a:t>на следните полета на интерфейса за молба за кредит.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bg-BG" sz="1800" dirty="0">
                          <a:effectLst/>
                        </a:rPr>
                        <a:t>лични данни на клиента, размер на кредита, месторабота, период на заетост в фирмата, семейно положение, сметка и план за изплащане на кредита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8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</a:rPr>
                        <a:t>След </a:t>
                      </a:r>
                      <a:r>
                        <a:rPr lang="bg-BG" sz="1800" dirty="0">
                          <a:effectLst/>
                        </a:rPr>
                        <a:t>натискане на бутон </a:t>
                      </a:r>
                      <a:r>
                        <a:rPr lang="en-US" sz="1800" dirty="0">
                          <a:effectLst/>
                        </a:rPr>
                        <a:t>“Save” </a:t>
                      </a:r>
                      <a:r>
                        <a:rPr lang="bg-BG" sz="1800" dirty="0">
                          <a:effectLst/>
                        </a:rPr>
                        <a:t>Програмата извежда съобщение за успешно подадена молба.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 на потребителските случаи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/>
              <a:t>В</a:t>
            </a:r>
            <a:r>
              <a:rPr lang="bg-BG" sz="2400" dirty="0" smtClean="0"/>
              <a:t>секи един от модулите, обособени в документа „</a:t>
            </a:r>
            <a:r>
              <a:rPr lang="en-US" sz="2400" dirty="0" smtClean="0"/>
              <a:t>ABM-E1-Software </a:t>
            </a:r>
            <a:r>
              <a:rPr lang="en-US" sz="2400" dirty="0"/>
              <a:t>Requirements </a:t>
            </a:r>
            <a:r>
              <a:rPr lang="en-US" sz="2400" dirty="0" smtClean="0"/>
              <a:t>Specifications</a:t>
            </a:r>
            <a:r>
              <a:rPr lang="bg-BG" sz="2400" dirty="0" smtClean="0"/>
              <a:t>“, е представен чрез една главна </a:t>
            </a:r>
            <a:r>
              <a:rPr lang="en-US" sz="2400" dirty="0" smtClean="0"/>
              <a:t>“</a:t>
            </a:r>
            <a:r>
              <a:rPr lang="en-US" sz="2400" dirty="0"/>
              <a:t>use case” </a:t>
            </a:r>
            <a:r>
              <a:rPr lang="bg-BG" sz="2400" dirty="0"/>
              <a:t>диаграма, </a:t>
            </a:r>
            <a:r>
              <a:rPr lang="bg-BG" sz="2400" dirty="0" smtClean="0"/>
              <a:t>която съдържа няколко диаграми представящи </a:t>
            </a:r>
            <a:r>
              <a:rPr lang="bg-BG" sz="2400" dirty="0"/>
              <a:t>начина на изпълнение на всички случаи за употреба на този модул.</a:t>
            </a:r>
          </a:p>
        </p:txBody>
      </p:sp>
    </p:spTree>
    <p:extLst>
      <p:ext uri="{BB962C8B-B14F-4D97-AF65-F5344CB8AC3E}">
        <p14:creationId xmlns:p14="http://schemas.microsoft.com/office/powerpoint/2010/main" val="38791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201156" y="2633336"/>
            <a:ext cx="247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Модул „Управление на клиенти“</a:t>
            </a:r>
            <a:endParaRPr lang="bg-BG" sz="2400" dirty="0"/>
          </a:p>
        </p:txBody>
      </p:sp>
      <p:pic>
        <p:nvPicPr>
          <p:cNvPr id="7" name="Контейнер за съдържание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57" y="259308"/>
            <a:ext cx="8928441" cy="6403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0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19871" y="313899"/>
            <a:ext cx="4826642" cy="1539349"/>
          </a:xfrm>
        </p:spPr>
        <p:txBody>
          <a:bodyPr/>
          <a:lstStyle/>
          <a:p>
            <a:r>
              <a:rPr lang="bg-BG" dirty="0" smtClean="0"/>
              <a:t>Извършване на транзакция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9871" y="2708829"/>
            <a:ext cx="4369440" cy="1726694"/>
          </a:xfrm>
        </p:spPr>
        <p:txBody>
          <a:bodyPr/>
          <a:lstStyle/>
          <a:p>
            <a:r>
              <a:rPr lang="bg-BG" dirty="0" smtClean="0"/>
              <a:t>Актьор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Employee</a:t>
            </a:r>
            <a:endParaRPr lang="bg-BG" dirty="0" smtClean="0"/>
          </a:p>
          <a:p>
            <a:r>
              <a:rPr lang="bg-BG" dirty="0" smtClean="0"/>
              <a:t>Предусловие : Служителят да бъде вписан в системата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/>
          <a:srcRect l="10910" t="16558" r="55000" b="14785"/>
          <a:stretch/>
        </p:blipFill>
        <p:spPr>
          <a:xfrm>
            <a:off x="4889311" y="211287"/>
            <a:ext cx="6337443" cy="63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84" t="16733" r="28768" b="13630"/>
          <a:stretch/>
        </p:blipFill>
        <p:spPr>
          <a:xfrm>
            <a:off x="3861292" y="1083573"/>
            <a:ext cx="7687266" cy="5345362"/>
          </a:xfrm>
          <a:prstGeom prst="rect">
            <a:avLst/>
          </a:prstGeom>
        </p:spPr>
      </p:pic>
      <p:sp>
        <p:nvSpPr>
          <p:cNvPr id="4" name="Заглавие 1"/>
          <p:cNvSpPr txBox="1">
            <a:spLocks/>
          </p:cNvSpPr>
          <p:nvPr/>
        </p:nvSpPr>
        <p:spPr>
          <a:xfrm>
            <a:off x="646112" y="313899"/>
            <a:ext cx="4826642" cy="153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Извършване на превод</a:t>
            </a:r>
            <a:endParaRPr lang="bg-BG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22829" y="1832767"/>
            <a:ext cx="3836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dirty="0" smtClean="0"/>
              <a:t>Идентификация на клиента</a:t>
            </a:r>
          </a:p>
          <a:p>
            <a:pPr marL="342900" indent="-342900">
              <a:buAutoNum type="arabicPeriod"/>
            </a:pPr>
            <a:r>
              <a:rPr lang="bg-BG" dirty="0" smtClean="0"/>
              <a:t>Избиране на сметка на получател </a:t>
            </a:r>
            <a:endParaRPr lang="bg-BG" dirty="0"/>
          </a:p>
          <a:p>
            <a:pPr marL="342900" indent="-342900">
              <a:buAutoNum type="arabicPeriod"/>
            </a:pPr>
            <a:r>
              <a:rPr lang="bg-BG" dirty="0" smtClean="0"/>
              <a:t>Определяне на сума</a:t>
            </a:r>
          </a:p>
          <a:p>
            <a:pPr marL="342900" indent="-342900">
              <a:buAutoNum type="arabicPeriod"/>
            </a:pPr>
            <a:r>
              <a:rPr lang="bg-BG" dirty="0" smtClean="0"/>
              <a:t>Потвърждение за извършване на превод</a:t>
            </a:r>
          </a:p>
          <a:p>
            <a:r>
              <a:rPr lang="bg-BG" dirty="0" smtClean="0"/>
              <a:t>5.   Обновяване на баланс</a:t>
            </a:r>
          </a:p>
        </p:txBody>
      </p:sp>
    </p:spTree>
    <p:extLst>
      <p:ext uri="{BB962C8B-B14F-4D97-AF65-F5344CB8AC3E}">
        <p14:creationId xmlns:p14="http://schemas.microsoft.com/office/powerpoint/2010/main" val="375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65980" y="189182"/>
            <a:ext cx="8265877" cy="1400530"/>
          </a:xfrm>
        </p:spPr>
        <p:txBody>
          <a:bodyPr/>
          <a:lstStyle/>
          <a:p>
            <a:r>
              <a:rPr lang="bg-BG" sz="3200" dirty="0" smtClean="0"/>
              <a:t>Модул „Управление на карти“</a:t>
            </a:r>
            <a:endParaRPr lang="bg-BG" sz="32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31" t="19355" r="54351" b="14308"/>
          <a:stretch/>
        </p:blipFill>
        <p:spPr>
          <a:xfrm>
            <a:off x="2825085" y="1344051"/>
            <a:ext cx="6086902" cy="49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итерация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03563" y="161619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Разработване на</a:t>
            </a:r>
            <a:r>
              <a:rPr lang="en-US" dirty="0" smtClean="0"/>
              <a:t> :</a:t>
            </a:r>
            <a:endParaRPr lang="bg-BG" dirty="0" smtClean="0"/>
          </a:p>
          <a:p>
            <a:r>
              <a:rPr lang="en-US" dirty="0" smtClean="0"/>
              <a:t>Master </a:t>
            </a:r>
            <a:r>
              <a:rPr lang="en-US" dirty="0"/>
              <a:t>Test </a:t>
            </a:r>
            <a:r>
              <a:rPr lang="en-US" dirty="0" smtClean="0"/>
              <a:t>Plan</a:t>
            </a:r>
            <a:endParaRPr lang="bg-BG" dirty="0" smtClean="0"/>
          </a:p>
          <a:p>
            <a:r>
              <a:rPr lang="en-US" dirty="0"/>
              <a:t>Test </a:t>
            </a:r>
            <a:r>
              <a:rPr lang="en-US" dirty="0" smtClean="0"/>
              <a:t>Model</a:t>
            </a:r>
            <a:endParaRPr lang="bg-BG" dirty="0" smtClean="0"/>
          </a:p>
          <a:p>
            <a:r>
              <a:rPr lang="en-US" dirty="0"/>
              <a:t>Use case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Design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Iteration plan C1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94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5042" y="152467"/>
            <a:ext cx="10777065" cy="1400530"/>
          </a:xfrm>
        </p:spPr>
        <p:txBody>
          <a:bodyPr/>
          <a:lstStyle/>
          <a:p>
            <a:pPr algn="ctr"/>
            <a:r>
              <a:rPr lang="bg-BG" dirty="0" smtClean="0"/>
              <a:t>Преглед и модификации на информация за съществуващи карти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/>
          <a:srcRect l="11119" t="16744" r="22378" b="19263"/>
          <a:stretch/>
        </p:blipFill>
        <p:spPr>
          <a:xfrm>
            <a:off x="1517234" y="1703693"/>
            <a:ext cx="8652680" cy="46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Блокиране на карта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55" t="16622" r="20612" b="13372"/>
          <a:stretch/>
        </p:blipFill>
        <p:spPr>
          <a:xfrm>
            <a:off x="4258101" y="1306345"/>
            <a:ext cx="7042244" cy="4835147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41646" y="2804769"/>
            <a:ext cx="3611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dirty="0" smtClean="0"/>
              <a:t>Избор на меню за </a:t>
            </a:r>
            <a:r>
              <a:rPr lang="bg-BG" dirty="0" err="1" smtClean="0"/>
              <a:t>блокриане</a:t>
            </a:r>
            <a:r>
              <a:rPr lang="bg-BG" dirty="0" smtClean="0"/>
              <a:t> на карта</a:t>
            </a:r>
          </a:p>
          <a:p>
            <a:pPr marL="342900" indent="-342900">
              <a:buAutoNum type="arabicPeriod"/>
            </a:pPr>
            <a:r>
              <a:rPr lang="bg-BG" dirty="0" smtClean="0"/>
              <a:t>Определяне на причина за блокиране</a:t>
            </a:r>
          </a:p>
          <a:p>
            <a:pPr marL="342900" indent="-342900">
              <a:buAutoNum type="arabicPeriod"/>
            </a:pPr>
            <a:r>
              <a:rPr lang="bg-BG" dirty="0" smtClean="0"/>
              <a:t>Потвърждение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0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Дизайн модел</a:t>
            </a:r>
            <a:endParaRPr lang="bg-BG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63888"/>
              </p:ext>
            </p:extLst>
          </p:nvPr>
        </p:nvGraphicFramePr>
        <p:xfrm>
          <a:off x="1330036" y="1448792"/>
          <a:ext cx="8942119" cy="468102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91125"/>
                <a:gridCol w="4750994"/>
              </a:tblGrid>
              <a:tr h="4458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Представяне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Предоставя информация относно този документ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16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Преглед на дизайна 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Описва подхода, архитектурните цели и ограничения, принципите, дизайн </a:t>
                      </a:r>
                      <a:r>
                        <a:rPr lang="bg-BG" sz="1400" dirty="0" err="1">
                          <a:effectLst/>
                        </a:rPr>
                        <a:t>патерни</a:t>
                      </a:r>
                      <a:r>
                        <a:rPr lang="bg-BG" sz="1400" dirty="0">
                          <a:effectLst/>
                        </a:rPr>
                        <a:t> използвани при дизайна и разработката на системата 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58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Принципи на дизайна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Описва различните принципи и основни изисквания към дизайна на приложението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68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Архитектура на приложението 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Описва архитектурата на </a:t>
                      </a:r>
                      <a:r>
                        <a:rPr lang="bg-BG" sz="1400" dirty="0" smtClean="0">
                          <a:effectLst/>
                        </a:rPr>
                        <a:t>приложението. 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14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Обектен модел 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Описва концептуалното представяне на обектите в системата и как тези обекти ще бъдат представени в система. Визуализирано под формата на </a:t>
                      </a:r>
                      <a:r>
                        <a:rPr lang="en-US" sz="1400" dirty="0">
                          <a:effectLst/>
                        </a:rPr>
                        <a:t>Class </a:t>
                      </a:r>
                      <a:r>
                        <a:rPr lang="bg-BG" sz="1400" dirty="0">
                          <a:effectLst/>
                        </a:rPr>
                        <a:t>диаграми.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14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Функционалности</a:t>
                      </a:r>
                      <a:endParaRPr lang="bg-BG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Описва последователността от действия, които изпълнява системата при определени действия от страна на потребителите. Визуализирано под формата на </a:t>
                      </a:r>
                      <a:r>
                        <a:rPr lang="en-US" sz="1400" dirty="0">
                          <a:effectLst/>
                        </a:rPr>
                        <a:t>Sequence </a:t>
                      </a:r>
                      <a:r>
                        <a:rPr lang="bg-BG" sz="1400" dirty="0">
                          <a:effectLst/>
                        </a:rPr>
                        <a:t>диаграми.</a:t>
                      </a:r>
                      <a:endParaRPr lang="bg-BG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Принципи на дизайн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3311" y="1401288"/>
            <a:ext cx="9453853" cy="5058889"/>
          </a:xfrm>
        </p:spPr>
        <p:txBody>
          <a:bodyPr>
            <a:normAutofit/>
          </a:bodyPr>
          <a:lstStyle/>
          <a:p>
            <a:pPr lvl="0"/>
            <a:r>
              <a:rPr lang="bg-BG" sz="2500" i="1" dirty="0" err="1" smtClean="0"/>
              <a:t>Основини</a:t>
            </a:r>
            <a:r>
              <a:rPr lang="bg-BG" sz="2500" i="1" dirty="0" smtClean="0"/>
              <a:t> положения:</a:t>
            </a:r>
          </a:p>
          <a:p>
            <a:pPr lvl="1"/>
            <a:r>
              <a:rPr lang="en-US" i="1" dirty="0" smtClean="0"/>
              <a:t>WEB</a:t>
            </a:r>
            <a:r>
              <a:rPr lang="en-US" dirty="0" smtClean="0"/>
              <a:t> </a:t>
            </a:r>
            <a:r>
              <a:rPr lang="bg-BG" dirty="0" err="1" smtClean="0"/>
              <a:t>базинара</a:t>
            </a:r>
            <a:r>
              <a:rPr lang="bg-BG" dirty="0" smtClean="0"/>
              <a:t> система - представянето </a:t>
            </a:r>
            <a:r>
              <a:rPr lang="bg-BG" dirty="0"/>
              <a:t>на информация към отделните потребители става чрез използването на </a:t>
            </a:r>
            <a:r>
              <a:rPr lang="en-US" i="1" dirty="0"/>
              <a:t>WEB</a:t>
            </a:r>
            <a:r>
              <a:rPr lang="en-US" dirty="0"/>
              <a:t> </a:t>
            </a:r>
            <a:r>
              <a:rPr lang="bg-BG" dirty="0"/>
              <a:t>система – използването на браузър за визуализирането на </a:t>
            </a:r>
            <a:r>
              <a:rPr lang="bg-BG" dirty="0" smtClean="0"/>
              <a:t>интерфейса.</a:t>
            </a:r>
            <a:endParaRPr lang="bg-BG" dirty="0"/>
          </a:p>
          <a:p>
            <a:pPr lvl="1"/>
            <a:r>
              <a:rPr lang="en-US" i="1" dirty="0"/>
              <a:t>Client –Side</a:t>
            </a:r>
            <a:r>
              <a:rPr lang="en-US" dirty="0"/>
              <a:t> </a:t>
            </a:r>
            <a:r>
              <a:rPr lang="bg-BG" dirty="0"/>
              <a:t>техники </a:t>
            </a:r>
            <a:r>
              <a:rPr lang="bg-BG" dirty="0" smtClean="0"/>
              <a:t>- за </a:t>
            </a:r>
            <a:r>
              <a:rPr lang="bg-BG" dirty="0"/>
              <a:t>изпълнението на различни уеб базирани скриптове ще се използва </a:t>
            </a:r>
            <a:r>
              <a:rPr lang="en-US" i="1" dirty="0"/>
              <a:t>Client –Side</a:t>
            </a:r>
            <a:r>
              <a:rPr lang="en-US" dirty="0"/>
              <a:t> </a:t>
            </a:r>
            <a:r>
              <a:rPr lang="bg-BG" dirty="0"/>
              <a:t>техники като </a:t>
            </a:r>
            <a:r>
              <a:rPr lang="en-US" i="1" dirty="0"/>
              <a:t>responsive design</a:t>
            </a:r>
            <a:r>
              <a:rPr lang="en-US" dirty="0"/>
              <a:t> </a:t>
            </a:r>
            <a:r>
              <a:rPr lang="bg-BG" dirty="0"/>
              <a:t>и библиотеки </a:t>
            </a:r>
            <a:r>
              <a:rPr lang="en-US" i="1" dirty="0"/>
              <a:t>bootstrap, </a:t>
            </a:r>
            <a:r>
              <a:rPr lang="bg-BG" dirty="0"/>
              <a:t> </a:t>
            </a:r>
            <a:r>
              <a:rPr lang="bg-BG" dirty="0" smtClean="0"/>
              <a:t>за оптимизиране бързодействието </a:t>
            </a:r>
            <a:r>
              <a:rPr lang="bg-BG" dirty="0"/>
              <a:t>на системата.</a:t>
            </a:r>
          </a:p>
          <a:p>
            <a:r>
              <a:rPr lang="bg-BG" sz="2500" i="1" dirty="0" smtClean="0"/>
              <a:t>Изисквания</a:t>
            </a:r>
            <a:r>
              <a:rPr lang="bg-BG" b="1" dirty="0" smtClean="0"/>
              <a:t> </a:t>
            </a:r>
            <a:r>
              <a:rPr lang="bg-BG" sz="2500" i="1" dirty="0" smtClean="0"/>
              <a:t>към</a:t>
            </a:r>
            <a:r>
              <a:rPr lang="bg-BG" b="1" dirty="0" smtClean="0"/>
              <a:t> </a:t>
            </a:r>
            <a:r>
              <a:rPr lang="bg-BG" sz="2500" i="1" dirty="0" smtClean="0"/>
              <a:t>потребителският интерфейс:</a:t>
            </a:r>
          </a:p>
          <a:p>
            <a:pPr lvl="1"/>
            <a:r>
              <a:rPr lang="bg-BG" dirty="0"/>
              <a:t>Консистентен</a:t>
            </a:r>
          </a:p>
          <a:p>
            <a:pPr lvl="1"/>
            <a:r>
              <a:rPr lang="bg-BG" dirty="0"/>
              <a:t>Адаптивен </a:t>
            </a:r>
          </a:p>
          <a:p>
            <a:pPr lvl="1"/>
            <a:r>
              <a:rPr lang="bg-BG" dirty="0"/>
              <a:t>Естествен</a:t>
            </a:r>
          </a:p>
          <a:p>
            <a:pPr lvl="1"/>
            <a:r>
              <a:rPr lang="bg-BG" dirty="0"/>
              <a:t>Ефективен </a:t>
            </a:r>
          </a:p>
          <a:p>
            <a:pPr lvl="1"/>
            <a:r>
              <a:rPr lang="bg-BG" dirty="0"/>
              <a:t>Ясни и лесни механизми за визуализиране на съобщения за грешки</a:t>
            </a:r>
          </a:p>
          <a:p>
            <a:pPr lvl="1"/>
            <a:endParaRPr lang="bg-BG" sz="2300" i="1" dirty="0"/>
          </a:p>
        </p:txBody>
      </p:sp>
    </p:spTree>
    <p:extLst>
      <p:ext uri="{BB962C8B-B14F-4D97-AF65-F5344CB8AC3E}">
        <p14:creationId xmlns:p14="http://schemas.microsoft.com/office/powerpoint/2010/main" val="21000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Дизайн шаблони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358848" cy="4195481"/>
          </a:xfrm>
        </p:spPr>
        <p:txBody>
          <a:bodyPr>
            <a:normAutofit/>
          </a:bodyPr>
          <a:lstStyle/>
          <a:p>
            <a:pPr marL="342900" lvl="2" indent="-342900"/>
            <a:r>
              <a:rPr lang="bg-BG" sz="2400" i="1" dirty="0" smtClean="0"/>
              <a:t>Използвани дизайн шаблони</a:t>
            </a:r>
            <a:endParaRPr lang="bg-BG" sz="2400" i="1" dirty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Singleton</a:t>
            </a:r>
            <a:r>
              <a:rPr lang="en-US" sz="2000" dirty="0"/>
              <a:t>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Factory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Prototype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Chain of responsibility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Command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Оbserver</a:t>
            </a:r>
            <a:endParaRPr lang="en-US" sz="2000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01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Дизайн шаблони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5178" y="2023950"/>
            <a:ext cx="5499368" cy="4195481"/>
          </a:xfrm>
        </p:spPr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sz="2400" i="1" dirty="0"/>
              <a:t>Singleton</a:t>
            </a:r>
            <a:endParaRPr lang="bg-BG" sz="2400" i="1" dirty="0"/>
          </a:p>
          <a:p>
            <a:pPr lvl="1"/>
            <a:r>
              <a:rPr lang="bg-BG" dirty="0" smtClean="0"/>
              <a:t>	</a:t>
            </a:r>
            <a:r>
              <a:rPr lang="bg-BG" sz="1900" dirty="0"/>
              <a:t>Използва</a:t>
            </a:r>
            <a:r>
              <a:rPr lang="bg-BG" dirty="0" smtClean="0"/>
              <a:t> се обикновено в 	моделирането на обекти, 	които 	трябва </a:t>
            </a:r>
            <a:r>
              <a:rPr lang="bg-BG" dirty="0"/>
              <a:t>да бъдат </a:t>
            </a:r>
            <a:r>
              <a:rPr lang="bg-BG" dirty="0" smtClean="0"/>
              <a:t>	глобално достъпни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bg-BG" dirty="0" smtClean="0"/>
          </a:p>
          <a:p>
            <a:pPr lvl="1"/>
            <a:r>
              <a:rPr lang="bg-BG" dirty="0" smtClean="0"/>
              <a:t>	В </a:t>
            </a:r>
            <a:r>
              <a:rPr lang="en-US" b="1" dirty="0"/>
              <a:t>ABM</a:t>
            </a:r>
            <a:r>
              <a:rPr lang="en-US" dirty="0"/>
              <a:t> </a:t>
            </a:r>
            <a:r>
              <a:rPr lang="bg-BG" dirty="0" smtClean="0"/>
              <a:t>ще </a:t>
            </a:r>
            <a:r>
              <a:rPr lang="bg-BG" dirty="0"/>
              <a:t>се използва за </a:t>
            </a:r>
            <a:r>
              <a:rPr lang="bg-BG" dirty="0" smtClean="0"/>
              <a:t>	имплементирането </a:t>
            </a:r>
            <a:r>
              <a:rPr lang="bg-BG" dirty="0"/>
              <a:t>на други дизайн </a:t>
            </a:r>
            <a:r>
              <a:rPr lang="bg-BG" dirty="0" smtClean="0"/>
              <a:t>	шаблони </a:t>
            </a:r>
            <a:r>
              <a:rPr lang="bg-BG" dirty="0"/>
              <a:t>(</a:t>
            </a:r>
            <a:r>
              <a:rPr lang="en-US" i="1" dirty="0"/>
              <a:t>factory, prototype</a:t>
            </a:r>
            <a:r>
              <a:rPr lang="bg-BG" dirty="0"/>
              <a:t> и т.н), </a:t>
            </a:r>
            <a:r>
              <a:rPr lang="bg-BG" dirty="0" smtClean="0"/>
              <a:t>	както </a:t>
            </a:r>
            <a:r>
              <a:rPr lang="bg-BG" dirty="0"/>
              <a:t>и за реализирането на други </a:t>
            </a:r>
            <a:r>
              <a:rPr lang="bg-BG" dirty="0" smtClean="0"/>
              <a:t>	глобално </a:t>
            </a:r>
            <a:r>
              <a:rPr lang="bg-BG" dirty="0"/>
              <a:t>достъпни обекти</a:t>
            </a:r>
            <a:r>
              <a:rPr lang="en-US" dirty="0"/>
              <a:t> (</a:t>
            </a:r>
            <a:r>
              <a:rPr lang="bg-BG" dirty="0"/>
              <a:t>класовете </a:t>
            </a:r>
            <a:r>
              <a:rPr lang="bg-BG" dirty="0" smtClean="0"/>
              <a:t>	с </a:t>
            </a:r>
            <a:r>
              <a:rPr lang="bg-BG" dirty="0"/>
              <a:t>константите за навигация, </a:t>
            </a:r>
            <a:r>
              <a:rPr lang="bg-BG" dirty="0" smtClean="0"/>
              <a:t>	помощните </a:t>
            </a:r>
            <a:r>
              <a:rPr lang="bg-BG" dirty="0"/>
              <a:t>класове и обекта </a:t>
            </a:r>
            <a:r>
              <a:rPr lang="bg-BG" dirty="0" smtClean="0"/>
              <a:t>	съдържащ </a:t>
            </a:r>
            <a:r>
              <a:rPr lang="bg-BG" dirty="0"/>
              <a:t>сесия за даден </a:t>
            </a:r>
            <a:r>
              <a:rPr lang="bg-BG" dirty="0" smtClean="0"/>
              <a:t>	потребител</a:t>
            </a:r>
            <a:r>
              <a:rPr lang="en-US" dirty="0" smtClean="0"/>
              <a:t>).</a:t>
            </a:r>
            <a:endParaRPr lang="bg-BG" dirty="0"/>
          </a:p>
        </p:txBody>
      </p:sp>
      <p:pic>
        <p:nvPicPr>
          <p:cNvPr id="6" name="Picture 2" descr="singleton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02" y="2023950"/>
            <a:ext cx="4880751" cy="38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/>
              <a:t>Дизайн шаблони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427" y="1911926"/>
            <a:ext cx="4727472" cy="4195481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Factory</a:t>
            </a:r>
            <a:endParaRPr lang="bg-BG" sz="2400" i="1" dirty="0" smtClean="0"/>
          </a:p>
          <a:p>
            <a:pPr lvl="1"/>
            <a:r>
              <a:rPr lang="bg-BG" sz="1900" dirty="0"/>
              <a:t>Фабриката има за цел </a:t>
            </a:r>
            <a:r>
              <a:rPr lang="bg-BG" sz="1900" dirty="0" err="1"/>
              <a:t>инстанцирането</a:t>
            </a:r>
            <a:r>
              <a:rPr lang="bg-BG" sz="1900" dirty="0"/>
              <a:t> на различни обекти, чиито типове не са </a:t>
            </a:r>
            <a:r>
              <a:rPr lang="bg-BG" sz="1900" dirty="0" err="1" smtClean="0"/>
              <a:t>предефинирани</a:t>
            </a:r>
            <a:r>
              <a:rPr lang="bg-BG" sz="1900" dirty="0"/>
              <a:t>. </a:t>
            </a:r>
            <a:endParaRPr lang="bg-BG" sz="1900" dirty="0" smtClean="0"/>
          </a:p>
          <a:p>
            <a:pPr lvl="1"/>
            <a:r>
              <a:rPr lang="ru-RU" sz="1900" dirty="0"/>
              <a:t>В </a:t>
            </a:r>
            <a:r>
              <a:rPr lang="en-US" sz="1900" dirty="0"/>
              <a:t>ABM </a:t>
            </a:r>
            <a:r>
              <a:rPr lang="bg-BG" sz="1900" dirty="0" smtClean="0"/>
              <a:t>ще се използва</a:t>
            </a:r>
            <a:r>
              <a:rPr lang="bg-BG" sz="1900" i="1" dirty="0" smtClean="0"/>
              <a:t> </a:t>
            </a:r>
            <a:r>
              <a:rPr lang="bg-BG" sz="1900" dirty="0"/>
              <a:t>за работа с близки или еднотипни класове (обекти) като депозити, влогове, кредитни и дебитни карти и т.н.</a:t>
            </a:r>
          </a:p>
          <a:p>
            <a:endParaRPr lang="bg-BG" sz="1900" i="1" dirty="0"/>
          </a:p>
        </p:txBody>
      </p:sp>
      <p:pic>
        <p:nvPicPr>
          <p:cNvPr id="6" name="Picture 2" descr="factory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85" y="1888176"/>
            <a:ext cx="5308270" cy="41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0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/>
              <a:t>Дизайн шаблони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427" y="1637282"/>
            <a:ext cx="424058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Observer</a:t>
            </a:r>
            <a:endParaRPr lang="bg-BG" sz="2400" i="1" dirty="0" smtClean="0"/>
          </a:p>
          <a:p>
            <a:pPr lvl="1"/>
            <a:r>
              <a:rPr lang="ru-RU" sz="1900" dirty="0" err="1"/>
              <a:t>Дефинира</a:t>
            </a:r>
            <a:r>
              <a:rPr lang="ru-RU" sz="1900" dirty="0"/>
              <a:t> </a:t>
            </a:r>
            <a:r>
              <a:rPr lang="ru-RU" sz="1900" dirty="0" err="1"/>
              <a:t>зависимост</a:t>
            </a:r>
            <a:r>
              <a:rPr lang="ru-RU" sz="1900" dirty="0"/>
              <a:t> "един </a:t>
            </a:r>
            <a:r>
              <a:rPr lang="ru-RU" sz="1900" dirty="0" err="1"/>
              <a:t>към</a:t>
            </a:r>
            <a:r>
              <a:rPr lang="ru-RU" sz="1900" dirty="0"/>
              <a:t> много" между </a:t>
            </a:r>
            <a:r>
              <a:rPr lang="ru-RU" sz="1900" dirty="0" err="1"/>
              <a:t>обектите</a:t>
            </a:r>
            <a:r>
              <a:rPr lang="ru-RU" sz="1900" dirty="0"/>
              <a:t>, </a:t>
            </a:r>
            <a:r>
              <a:rPr lang="ru-RU" sz="1900" dirty="0" err="1"/>
              <a:t>така</a:t>
            </a:r>
            <a:r>
              <a:rPr lang="ru-RU" sz="1900" dirty="0"/>
              <a:t> че </a:t>
            </a:r>
            <a:r>
              <a:rPr lang="ru-RU" sz="1900" dirty="0" err="1"/>
              <a:t>ако</a:t>
            </a:r>
            <a:r>
              <a:rPr lang="ru-RU" sz="1900" dirty="0"/>
              <a:t> един </a:t>
            </a:r>
            <a:r>
              <a:rPr lang="ru-RU" sz="1900" dirty="0" err="1"/>
              <a:t>обект</a:t>
            </a:r>
            <a:r>
              <a:rPr lang="ru-RU" sz="1900" dirty="0"/>
              <a:t> </a:t>
            </a:r>
            <a:r>
              <a:rPr lang="ru-RU" sz="1900" dirty="0" err="1"/>
              <a:t>промени</a:t>
            </a:r>
            <a:r>
              <a:rPr lang="ru-RU" sz="1900" dirty="0"/>
              <a:t> </a:t>
            </a:r>
            <a:r>
              <a:rPr lang="ru-RU" sz="1900" dirty="0" err="1"/>
              <a:t>състоянието</a:t>
            </a:r>
            <a:r>
              <a:rPr lang="ru-RU" sz="1900" dirty="0"/>
              <a:t> си, </a:t>
            </a:r>
            <a:r>
              <a:rPr lang="ru-RU" sz="1900" dirty="0" err="1"/>
              <a:t>всички</a:t>
            </a:r>
            <a:r>
              <a:rPr lang="ru-RU" sz="1900" dirty="0"/>
              <a:t> </a:t>
            </a:r>
            <a:r>
              <a:rPr lang="ru-RU" sz="1900" dirty="0" err="1"/>
              <a:t>зависими</a:t>
            </a:r>
            <a:r>
              <a:rPr lang="ru-RU" sz="1900" dirty="0"/>
              <a:t> от него </a:t>
            </a:r>
            <a:r>
              <a:rPr lang="ru-RU" sz="1900" dirty="0" err="1"/>
              <a:t>обекти</a:t>
            </a:r>
            <a:r>
              <a:rPr lang="ru-RU" sz="1900" dirty="0"/>
              <a:t> да </a:t>
            </a:r>
            <a:r>
              <a:rPr lang="ru-RU" sz="1900" dirty="0" err="1"/>
              <a:t>бъдат</a:t>
            </a:r>
            <a:r>
              <a:rPr lang="ru-RU" sz="1900" dirty="0"/>
              <a:t> </a:t>
            </a:r>
            <a:r>
              <a:rPr lang="ru-RU" sz="1900" dirty="0" err="1"/>
              <a:t>известени</a:t>
            </a:r>
            <a:r>
              <a:rPr lang="ru-RU" sz="1900" dirty="0"/>
              <a:t> и </a:t>
            </a:r>
            <a:r>
              <a:rPr lang="ru-RU" sz="1900" dirty="0" err="1"/>
              <a:t>обновени</a:t>
            </a:r>
            <a:r>
              <a:rPr lang="ru-RU" sz="1900" dirty="0"/>
              <a:t> автоматично</a:t>
            </a:r>
            <a:r>
              <a:rPr lang="ru-RU" sz="1900" dirty="0" smtClean="0"/>
              <a:t>.</a:t>
            </a:r>
            <a:r>
              <a:rPr lang="bg-BG" sz="1900" dirty="0" smtClean="0"/>
              <a:t> </a:t>
            </a:r>
          </a:p>
          <a:p>
            <a:pPr lvl="1"/>
            <a:r>
              <a:rPr lang="ru-RU" sz="1900" dirty="0"/>
              <a:t>В </a:t>
            </a:r>
            <a:r>
              <a:rPr lang="en-US" sz="1900" dirty="0"/>
              <a:t>ABM </a:t>
            </a:r>
            <a:r>
              <a:rPr lang="bg-BG" sz="1900" dirty="0" smtClean="0"/>
              <a:t>ще се използва</a:t>
            </a:r>
            <a:r>
              <a:rPr lang="bg-BG" sz="1900" i="1" dirty="0" smtClean="0"/>
              <a:t> </a:t>
            </a:r>
            <a:r>
              <a:rPr lang="bg-BG" sz="1900" dirty="0"/>
              <a:t>за работа с близки или еднотипни класове (обекти) като депозити, влогове, кредитни и дебитни карти и т.н.</a:t>
            </a:r>
          </a:p>
          <a:p>
            <a:endParaRPr lang="bg-BG" sz="1900" i="1" dirty="0"/>
          </a:p>
        </p:txBody>
      </p:sp>
      <p:pic>
        <p:nvPicPr>
          <p:cNvPr id="6" name="Picture 2" descr="observer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99" y="1770723"/>
            <a:ext cx="5652654" cy="405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6734" y="428968"/>
            <a:ext cx="9404723" cy="1400530"/>
          </a:xfrm>
        </p:spPr>
        <p:txBody>
          <a:bodyPr/>
          <a:lstStyle/>
          <a:p>
            <a:r>
              <a:rPr lang="bg-BG" dirty="0" smtClean="0"/>
              <a:t>Сигурност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300" y="1900057"/>
            <a:ext cx="5392490" cy="4195481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Структура </a:t>
            </a:r>
            <a:r>
              <a:rPr lang="bg-BG" dirty="0"/>
              <a:t>за сигурност </a:t>
            </a:r>
            <a:r>
              <a:rPr lang="en-US" dirty="0"/>
              <a:t>Apache </a:t>
            </a:r>
            <a:r>
              <a:rPr lang="en-US" dirty="0" err="1" smtClean="0"/>
              <a:t>Shiro</a:t>
            </a:r>
            <a:endParaRPr lang="bg-BG" dirty="0" smtClean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Основни възможности:</a:t>
            </a:r>
          </a:p>
          <a:p>
            <a:pPr marL="1085850" lvl="2" indent="-285750"/>
            <a:r>
              <a:rPr lang="en-US" dirty="0" smtClean="0"/>
              <a:t>Authentication</a:t>
            </a:r>
            <a:endParaRPr lang="en-US" dirty="0"/>
          </a:p>
          <a:p>
            <a:pPr marL="1085850" lvl="2" indent="-285750"/>
            <a:r>
              <a:rPr lang="en-US" dirty="0"/>
              <a:t>Authorization </a:t>
            </a:r>
          </a:p>
          <a:p>
            <a:pPr marL="1085850" lvl="2" indent="-285750"/>
            <a:r>
              <a:rPr lang="en-US" dirty="0"/>
              <a:t>Session Management</a:t>
            </a:r>
          </a:p>
          <a:p>
            <a:pPr marL="1085850" lvl="2" indent="-285750"/>
            <a:r>
              <a:rPr lang="en-US" dirty="0"/>
              <a:t>Cryptography</a:t>
            </a:r>
          </a:p>
          <a:p>
            <a:pPr marL="1085850" lvl="2" indent="-285750"/>
            <a:r>
              <a:rPr lang="en-US" dirty="0"/>
              <a:t>Web Support	</a:t>
            </a:r>
          </a:p>
          <a:p>
            <a:pPr marL="1085850" lvl="2" indent="-285750"/>
            <a:r>
              <a:rPr lang="en-US" dirty="0"/>
              <a:t>Caching	</a:t>
            </a:r>
          </a:p>
          <a:p>
            <a:pPr marL="1085850" lvl="2" indent="-285750"/>
            <a:r>
              <a:rPr lang="en-US" dirty="0"/>
              <a:t>Concurrency</a:t>
            </a:r>
          </a:p>
          <a:p>
            <a:pPr marL="1085850" lvl="2" indent="-285750"/>
            <a:r>
              <a:rPr lang="en-US" dirty="0"/>
              <a:t>Testing</a:t>
            </a:r>
          </a:p>
          <a:p>
            <a:pPr marL="1085850" lvl="2" indent="-285750"/>
            <a:r>
              <a:rPr lang="en-US" dirty="0"/>
              <a:t>"Run As"</a:t>
            </a:r>
          </a:p>
          <a:p>
            <a:pPr marL="1085850" lvl="2" indent="-285750"/>
            <a:r>
              <a:rPr lang="en-US" dirty="0"/>
              <a:t>"Remember Me"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pic>
        <p:nvPicPr>
          <p:cNvPr id="6" name="Picture 2" descr="Shiro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50" y="2006932"/>
            <a:ext cx="5418579" cy="380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2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55" y="122164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Опростен концептуален модел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7" y="1967221"/>
            <a:ext cx="9818819" cy="421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8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по итерацията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647" y="1175657"/>
            <a:ext cx="9254207" cy="507274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Диаграма на изпълнените задачи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72" y="1769609"/>
            <a:ext cx="5824659" cy="445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270660"/>
            <a:ext cx="9372959" cy="497773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Модел за работа с данните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8" y="1879455"/>
            <a:ext cx="7068580" cy="433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70" y="1270660"/>
            <a:ext cx="9313583" cy="497773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Модел за генерирането на отчети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5" y="2006929"/>
            <a:ext cx="10998094" cy="41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6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681" y="1304772"/>
            <a:ext cx="10225748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Модел на отворените </a:t>
            </a:r>
            <a:r>
              <a:rPr lang="bg-BG" dirty="0" err="1" smtClean="0"/>
              <a:t>сървиси</a:t>
            </a:r>
            <a:r>
              <a:rPr lang="bg-BG" dirty="0" smtClean="0"/>
              <a:t> </a:t>
            </a:r>
            <a:r>
              <a:rPr lang="bg-BG" dirty="0" smtClean="0"/>
              <a:t>и обектите за използване на външни </a:t>
            </a:r>
            <a:r>
              <a:rPr lang="bg-BG" dirty="0" err="1" smtClean="0"/>
              <a:t>сървиси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30" y="1809832"/>
            <a:ext cx="8588622" cy="48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9" y="119789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Модел за Депозити и Влогове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7" y="1691078"/>
            <a:ext cx="10567177" cy="492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9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6" y="393341"/>
            <a:ext cx="9404723" cy="1400530"/>
          </a:xfrm>
        </p:spPr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1104406"/>
            <a:ext cx="9456087" cy="4894612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Модел инвестиции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7" y="1562833"/>
            <a:ext cx="9930535" cy="503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4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31" y="122164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Функционалности: АТМ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80" y="1603927"/>
            <a:ext cx="7906368" cy="488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25" y="116226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Функционалности: АТМ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4" y="1723035"/>
            <a:ext cx="8241329" cy="473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4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модел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092531"/>
            <a:ext cx="8945447" cy="428897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Функционалности: Кандидатстване за инвестиция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25" y="1553934"/>
            <a:ext cx="8359166" cy="490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4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3718" y="2528455"/>
            <a:ext cx="8825659" cy="1981200"/>
          </a:xfrm>
        </p:spPr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Статистика на задачите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06" y="1246909"/>
            <a:ext cx="6430592" cy="524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2299" cy="1400530"/>
          </a:xfrm>
        </p:spPr>
        <p:txBody>
          <a:bodyPr/>
          <a:lstStyle/>
          <a:p>
            <a:r>
              <a:rPr lang="bg-BG" dirty="0"/>
              <a:t>Графика на нанесените промени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24" y="1202283"/>
            <a:ext cx="7907090" cy="525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/>
              <a:t>Списък на задачите предмет на итерацията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30" y="1089664"/>
            <a:ext cx="9096499" cy="523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5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/>
              <a:t>Списък на задачите предмет на итерацията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6" y="1128961"/>
            <a:ext cx="9254892" cy="52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/>
              <a:t>Списък на задачите предмет на итерацията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2" y="1991901"/>
            <a:ext cx="10874810" cy="278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1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Планирани функционалности за тестване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40" y="1757548"/>
            <a:ext cx="9539214" cy="4953989"/>
          </a:xfrm>
        </p:spPr>
        <p:txBody>
          <a:bodyPr>
            <a:normAutofit/>
          </a:bodyPr>
          <a:lstStyle/>
          <a:p>
            <a:r>
              <a:rPr lang="bg-BG" b="1" dirty="0" smtClean="0"/>
              <a:t>Функционалностите,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Модул за управление на влогове, депозити и кредити</a:t>
            </a:r>
            <a:endParaRPr lang="en-US" dirty="0"/>
          </a:p>
          <a:p>
            <a:pPr lvl="1"/>
            <a:r>
              <a:rPr lang="bg-BG" dirty="0"/>
              <a:t>Модул банкомати</a:t>
            </a:r>
            <a:endParaRPr lang="en-US" dirty="0"/>
          </a:p>
          <a:p>
            <a:pPr lvl="1"/>
            <a:r>
              <a:rPr lang="bg-BG" dirty="0"/>
              <a:t>Модул управление на карти</a:t>
            </a:r>
            <a:endParaRPr lang="en-US" dirty="0"/>
          </a:p>
          <a:p>
            <a:pPr lvl="1"/>
            <a:r>
              <a:rPr lang="bg-BG" dirty="0"/>
              <a:t>Модул електронно банкиране</a:t>
            </a:r>
            <a:endParaRPr lang="en-US" dirty="0"/>
          </a:p>
          <a:p>
            <a:pPr lvl="1"/>
            <a:r>
              <a:rPr lang="bg-BG" dirty="0"/>
              <a:t>Модул </a:t>
            </a:r>
            <a:r>
              <a:rPr lang="en-US" dirty="0"/>
              <a:t>SMS</a:t>
            </a:r>
            <a:r>
              <a:rPr lang="bg-BG" dirty="0"/>
              <a:t> банкиране</a:t>
            </a:r>
            <a:endParaRPr lang="en-US" dirty="0"/>
          </a:p>
          <a:p>
            <a:pPr lvl="1"/>
            <a:r>
              <a:rPr lang="bg-BG" dirty="0"/>
              <a:t>Модул управление на инвестиции</a:t>
            </a:r>
            <a:endParaRPr lang="en-US" dirty="0"/>
          </a:p>
          <a:p>
            <a:pPr lvl="1"/>
            <a:r>
              <a:rPr lang="bg-BG" dirty="0"/>
              <a:t>Модул работа с клиенти</a:t>
            </a:r>
            <a:endParaRPr lang="en-US" dirty="0"/>
          </a:p>
          <a:p>
            <a:r>
              <a:rPr lang="bg-BG" b="1" dirty="0" smtClean="0"/>
              <a:t>Допълнителни функционалности,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Интеграция с външни системи</a:t>
            </a:r>
            <a:endParaRPr lang="en-US" dirty="0"/>
          </a:p>
          <a:p>
            <a:pPr lvl="1"/>
            <a:r>
              <a:rPr lang="bg-BG" dirty="0"/>
              <a:t>Сигурност</a:t>
            </a:r>
            <a:endParaRPr lang="en-US" dirty="0"/>
          </a:p>
          <a:p>
            <a:pPr lvl="1"/>
            <a:r>
              <a:rPr lang="bg-BG" dirty="0"/>
              <a:t>Справки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</TotalTime>
  <Words>854</Words>
  <Application>Microsoft Office PowerPoint</Application>
  <PresentationFormat>Custom</PresentationFormat>
  <Paragraphs>204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Йон</vt:lpstr>
      <vt:lpstr>Итерация Е3</vt:lpstr>
      <vt:lpstr>Цели на итерация</vt:lpstr>
      <vt:lpstr>Работа по итерацията</vt:lpstr>
      <vt:lpstr>Статистика на задачите</vt:lpstr>
      <vt:lpstr>Графика на нанесените промени</vt:lpstr>
      <vt:lpstr>Списък на задачите предмет на итерацията</vt:lpstr>
      <vt:lpstr>Списък на задачите предмет на итерацията</vt:lpstr>
      <vt:lpstr>Списък на задачите предмет на итерацията</vt:lpstr>
      <vt:lpstr>Планирани функционалности за тестване</vt:lpstr>
      <vt:lpstr>Входящ и изходящ критерий</vt:lpstr>
      <vt:lpstr>Планирани тестове</vt:lpstr>
      <vt:lpstr>Необходими инструменти за тестването</vt:lpstr>
      <vt:lpstr>Тестовият модел включва</vt:lpstr>
      <vt:lpstr>Примерен тестови случай</vt:lpstr>
      <vt:lpstr>Модел на потребителските случаи</vt:lpstr>
      <vt:lpstr>PowerPoint Presentation</vt:lpstr>
      <vt:lpstr>Извършване на транзакция</vt:lpstr>
      <vt:lpstr>PowerPoint Presentation</vt:lpstr>
      <vt:lpstr>Модул „Управление на карти“</vt:lpstr>
      <vt:lpstr>Преглед и модификации на информация за съществуващи карти</vt:lpstr>
      <vt:lpstr>Блокиране на карта</vt:lpstr>
      <vt:lpstr>Дизайн модел</vt:lpstr>
      <vt:lpstr>Принципи на дизайн</vt:lpstr>
      <vt:lpstr>Дизайн шаблони</vt:lpstr>
      <vt:lpstr>Дизайн шаблони</vt:lpstr>
      <vt:lpstr>Дизайн шаблони</vt:lpstr>
      <vt:lpstr>Дизайн шаблони</vt:lpstr>
      <vt:lpstr>Сигурност</vt:lpstr>
      <vt:lpstr>Дизайн модел</vt:lpstr>
      <vt:lpstr>Дизайн модел</vt:lpstr>
      <vt:lpstr>Дизайн модел </vt:lpstr>
      <vt:lpstr>Дизайн модел</vt:lpstr>
      <vt:lpstr>Дизайн модел</vt:lpstr>
      <vt:lpstr>Дизайн модел</vt:lpstr>
      <vt:lpstr>Дизайн модел</vt:lpstr>
      <vt:lpstr>Дизайн модел</vt:lpstr>
      <vt:lpstr>Дизайн модел</vt:lpstr>
      <vt:lpstr>Благодарим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ADRIAN PETKOV DANAILOV 156562</cp:lastModifiedBy>
  <cp:revision>77</cp:revision>
  <dcterms:created xsi:type="dcterms:W3CDTF">2016-01-29T07:30:33Z</dcterms:created>
  <dcterms:modified xsi:type="dcterms:W3CDTF">2016-02-14T09:39:53Z</dcterms:modified>
</cp:coreProperties>
</file>