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3077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6241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583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084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6272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681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3521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773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031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4510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682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8/18/2019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1097151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1" r:id="rId5"/>
    <p:sldLayoutId id="2147483697" r:id="rId6"/>
    <p:sldLayoutId id="2147483698"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A picture containing web, outdoor object, outdoor&#10;&#10;Description automatically generated">
            <a:extLst>
              <a:ext uri="{FF2B5EF4-FFF2-40B4-BE49-F238E27FC236}">
                <a16:creationId xmlns:a16="http://schemas.microsoft.com/office/drawing/2014/main" id="{1FE25628-BE71-4351-86E1-842F1C1AE140}"/>
              </a:ext>
            </a:extLst>
          </p:cNvPr>
          <p:cNvPicPr>
            <a:picLocks noChangeAspect="1"/>
          </p:cNvPicPr>
          <p:nvPr/>
        </p:nvPicPr>
        <p:blipFill rotWithShape="1">
          <a:blip r:embed="rId2"/>
          <a:srcRect t="25997" b="7642"/>
          <a:stretch/>
        </p:blipFill>
        <p:spPr>
          <a:xfrm>
            <a:off x="-1" y="10"/>
            <a:ext cx="12192000" cy="4551026"/>
          </a:xfrm>
          <a:prstGeom prst="rect">
            <a:avLst/>
          </a:prstGeom>
        </p:spPr>
      </p:pic>
      <p:sp>
        <p:nvSpPr>
          <p:cNvPr id="14"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15"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F91F332-C8D5-420F-9DB6-C3A68BAEA681}"/>
              </a:ext>
            </a:extLst>
          </p:cNvPr>
          <p:cNvSpPr>
            <a:spLocks noGrp="1"/>
          </p:cNvSpPr>
          <p:nvPr>
            <p:ph type="ctrTitle"/>
          </p:nvPr>
        </p:nvSpPr>
        <p:spPr>
          <a:xfrm>
            <a:off x="372723" y="4956811"/>
            <a:ext cx="11439414" cy="897439"/>
          </a:xfrm>
        </p:spPr>
        <p:txBody>
          <a:bodyPr>
            <a:normAutofit/>
          </a:bodyPr>
          <a:lstStyle/>
          <a:p>
            <a:r>
              <a:rPr lang="es-GT" sz="4400" dirty="0">
                <a:solidFill>
                  <a:schemeClr val="tx1"/>
                </a:solidFill>
              </a:rPr>
              <a:t>Data </a:t>
            </a:r>
            <a:r>
              <a:rPr lang="es-GT" sz="4400" dirty="0" err="1">
                <a:solidFill>
                  <a:schemeClr val="tx1"/>
                </a:solidFill>
              </a:rPr>
              <a:t>Wrangling</a:t>
            </a:r>
            <a:r>
              <a:rPr lang="es-GT" sz="4400" dirty="0">
                <a:solidFill>
                  <a:schemeClr val="tx1"/>
                </a:solidFill>
              </a:rPr>
              <a:t>: </a:t>
            </a:r>
            <a:r>
              <a:rPr lang="es-GT" sz="4400" dirty="0" err="1">
                <a:solidFill>
                  <a:schemeClr val="tx1"/>
                </a:solidFill>
              </a:rPr>
              <a:t>Lab</a:t>
            </a:r>
            <a:r>
              <a:rPr lang="es-GT" sz="4400" dirty="0">
                <a:solidFill>
                  <a:schemeClr val="tx1"/>
                </a:solidFill>
              </a:rPr>
              <a:t> #3</a:t>
            </a:r>
          </a:p>
        </p:txBody>
      </p:sp>
      <p:sp>
        <p:nvSpPr>
          <p:cNvPr id="3" name="Subtitle 2">
            <a:extLst>
              <a:ext uri="{FF2B5EF4-FFF2-40B4-BE49-F238E27FC236}">
                <a16:creationId xmlns:a16="http://schemas.microsoft.com/office/drawing/2014/main" id="{C23B3EEF-63BC-4012-B0F1-6B21502B7320}"/>
              </a:ext>
            </a:extLst>
          </p:cNvPr>
          <p:cNvSpPr>
            <a:spLocks noGrp="1"/>
          </p:cNvSpPr>
          <p:nvPr>
            <p:ph type="subTitle" idx="1"/>
          </p:nvPr>
        </p:nvSpPr>
        <p:spPr>
          <a:xfrm>
            <a:off x="764275" y="5783001"/>
            <a:ext cx="10656310" cy="425961"/>
          </a:xfrm>
        </p:spPr>
        <p:txBody>
          <a:bodyPr>
            <a:normAutofit/>
          </a:bodyPr>
          <a:lstStyle/>
          <a:p>
            <a:r>
              <a:rPr lang="es-GT" dirty="0">
                <a:solidFill>
                  <a:schemeClr val="tx1"/>
                </a:solidFill>
              </a:rPr>
              <a:t>Fausto Holcombe</a:t>
            </a:r>
          </a:p>
        </p:txBody>
      </p:sp>
    </p:spTree>
    <p:extLst>
      <p:ext uri="{BB962C8B-B14F-4D97-AF65-F5344CB8AC3E}">
        <p14:creationId xmlns:p14="http://schemas.microsoft.com/office/powerpoint/2010/main" val="4754848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081B-D654-497E-9370-9756CC6A242A}"/>
              </a:ext>
            </a:extLst>
          </p:cNvPr>
          <p:cNvSpPr>
            <a:spLocks noGrp="1"/>
          </p:cNvSpPr>
          <p:nvPr>
            <p:ph type="title"/>
          </p:nvPr>
        </p:nvSpPr>
        <p:spPr>
          <a:xfrm>
            <a:off x="1066800" y="527184"/>
            <a:ext cx="10058400" cy="1371600"/>
          </a:xfrm>
        </p:spPr>
        <p:txBody>
          <a:bodyPr/>
          <a:lstStyle/>
          <a:p>
            <a:r>
              <a:rPr lang="es-GT" dirty="0"/>
              <a:t>¿Qué estrategias debo seguir?</a:t>
            </a:r>
          </a:p>
        </p:txBody>
      </p:sp>
      <p:sp>
        <p:nvSpPr>
          <p:cNvPr id="4" name="TextBox 3">
            <a:extLst>
              <a:ext uri="{FF2B5EF4-FFF2-40B4-BE49-F238E27FC236}">
                <a16:creationId xmlns:a16="http://schemas.microsoft.com/office/drawing/2014/main" id="{B04F76FA-D24C-4ADA-AD4C-CFDDD0D7E73F}"/>
              </a:ext>
            </a:extLst>
          </p:cNvPr>
          <p:cNvSpPr txBox="1"/>
          <p:nvPr/>
        </p:nvSpPr>
        <p:spPr>
          <a:xfrm>
            <a:off x="1066800" y="1731145"/>
            <a:ext cx="9685538" cy="4247317"/>
          </a:xfrm>
          <a:prstGeom prst="rect">
            <a:avLst/>
          </a:prstGeom>
          <a:noFill/>
        </p:spPr>
        <p:txBody>
          <a:bodyPr wrap="square" rtlCol="0">
            <a:spAutoFit/>
          </a:bodyPr>
          <a:lstStyle/>
          <a:p>
            <a:r>
              <a:rPr lang="es-GT" dirty="0"/>
              <a:t>Las estrategias a seguir serían las siguientes:</a:t>
            </a:r>
          </a:p>
          <a:p>
            <a:pPr marL="285750" indent="-285750">
              <a:buFont typeface="Arial" panose="020B0604020202020204" pitchFamily="34" charset="0"/>
              <a:buChar char="•"/>
            </a:pPr>
            <a:r>
              <a:rPr lang="es-GT" dirty="0"/>
              <a:t>Buscar reducir la cantidad de viajes con faltantes, ya que le generan un inconveniente al cliente que puede causar que pare de utilizar el servicio que proveemos (en algún momento).</a:t>
            </a:r>
          </a:p>
          <a:p>
            <a:pPr marL="742950" lvl="1" indent="-285750">
              <a:buFont typeface="Arial" panose="020B0604020202020204" pitchFamily="34" charset="0"/>
              <a:buChar char="•"/>
            </a:pPr>
            <a:r>
              <a:rPr lang="es-GT" dirty="0"/>
              <a:t>Llevar los niveles de viajes con faltantes al 25% sería una meta aconsejable, ya que es un objetivo que se puede realizar, como lo muestra ya uno de nuestros pilotos.</a:t>
            </a:r>
          </a:p>
          <a:p>
            <a:pPr marL="742950" lvl="1" indent="-285750">
              <a:buFont typeface="Arial" panose="020B0604020202020204" pitchFamily="34" charset="0"/>
              <a:buChar char="•"/>
            </a:pPr>
            <a:r>
              <a:rPr lang="es-GT" dirty="0"/>
              <a:t>Tratar de también mantener los niveles de ingresos promedio que tienen los pilotos en este momento, paralelo a mejorar la rubrica de faltantes.</a:t>
            </a:r>
          </a:p>
          <a:p>
            <a:pPr marL="285750" indent="-285750">
              <a:buFont typeface="Arial" panose="020B0604020202020204" pitchFamily="34" charset="0"/>
              <a:buChar char="•"/>
            </a:pPr>
            <a:r>
              <a:rPr lang="es-GT" dirty="0"/>
              <a:t>Buscar utilizar de mejor manera los recursos que actualmente dispone la empresa, especialmente el recurso humano.</a:t>
            </a:r>
          </a:p>
          <a:p>
            <a:pPr marL="742950" lvl="1" indent="-285750">
              <a:buFont typeface="Arial" panose="020B0604020202020204" pitchFamily="34" charset="0"/>
              <a:buChar char="•"/>
            </a:pPr>
            <a:r>
              <a:rPr lang="es-GT" dirty="0"/>
              <a:t>Siguiendo las premisas que discutimos en el segundo punto, existe bastante tiempo de ocio para los pilotos, ya que los viajes que hacen (siguiendo lo asumido) ocuparían en promedio 18 horas a la semana.</a:t>
            </a:r>
          </a:p>
          <a:p>
            <a:pPr marL="285750" indent="-285750">
              <a:buFont typeface="Arial" panose="020B0604020202020204" pitchFamily="34" charset="0"/>
              <a:buChar char="•"/>
            </a:pPr>
            <a:r>
              <a:rPr lang="es-GT" dirty="0"/>
              <a:t>Por último, si buscamos expandirnos más, el enfoque debería ser en distribución por medio de transporte mas grande, ya que los mejores rendimientos de la empresa se obtienen al utilizar este tipo de transporte.</a:t>
            </a:r>
          </a:p>
        </p:txBody>
      </p:sp>
    </p:spTree>
    <p:extLst>
      <p:ext uri="{BB962C8B-B14F-4D97-AF65-F5344CB8AC3E}">
        <p14:creationId xmlns:p14="http://schemas.microsoft.com/office/powerpoint/2010/main" val="12506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9800-183B-42F5-B665-F9A519B5DBE7}"/>
              </a:ext>
            </a:extLst>
          </p:cNvPr>
          <p:cNvSpPr>
            <a:spLocks noGrp="1"/>
          </p:cNvSpPr>
          <p:nvPr>
            <p:ph type="title"/>
          </p:nvPr>
        </p:nvSpPr>
        <p:spPr>
          <a:xfrm>
            <a:off x="1066800" y="642594"/>
            <a:ext cx="10058400" cy="966073"/>
          </a:xfrm>
        </p:spPr>
        <p:txBody>
          <a:bodyPr>
            <a:normAutofit fontScale="90000"/>
          </a:bodyPr>
          <a:lstStyle/>
          <a:p>
            <a:r>
              <a:rPr lang="es-GT" dirty="0"/>
              <a:t>¿Debemos invertir en la contratación de mas personal?</a:t>
            </a:r>
          </a:p>
        </p:txBody>
      </p:sp>
      <p:pic>
        <p:nvPicPr>
          <p:cNvPr id="4" name="Picture 3">
            <a:extLst>
              <a:ext uri="{FF2B5EF4-FFF2-40B4-BE49-F238E27FC236}">
                <a16:creationId xmlns:a16="http://schemas.microsoft.com/office/drawing/2014/main" id="{310E00F9-6ECC-40DA-AAF2-6E7E5AD3D9A6}"/>
              </a:ext>
            </a:extLst>
          </p:cNvPr>
          <p:cNvPicPr>
            <a:picLocks noChangeAspect="1"/>
          </p:cNvPicPr>
          <p:nvPr/>
        </p:nvPicPr>
        <p:blipFill>
          <a:blip r:embed="rId2"/>
          <a:stretch>
            <a:fillRect/>
          </a:stretch>
        </p:blipFill>
        <p:spPr>
          <a:xfrm>
            <a:off x="703262" y="2658004"/>
            <a:ext cx="4791075" cy="2524125"/>
          </a:xfrm>
          <a:prstGeom prst="rect">
            <a:avLst/>
          </a:prstGeom>
        </p:spPr>
      </p:pic>
      <p:sp>
        <p:nvSpPr>
          <p:cNvPr id="5" name="TextBox 4">
            <a:extLst>
              <a:ext uri="{FF2B5EF4-FFF2-40B4-BE49-F238E27FC236}">
                <a16:creationId xmlns:a16="http://schemas.microsoft.com/office/drawing/2014/main" id="{1BB67E82-C4F7-4E50-BDFB-1A2219BE86B9}"/>
              </a:ext>
            </a:extLst>
          </p:cNvPr>
          <p:cNvSpPr txBox="1"/>
          <p:nvPr/>
        </p:nvSpPr>
        <p:spPr>
          <a:xfrm>
            <a:off x="6096000" y="2596806"/>
            <a:ext cx="5140960" cy="2585323"/>
          </a:xfrm>
          <a:prstGeom prst="rect">
            <a:avLst/>
          </a:prstGeom>
          <a:noFill/>
        </p:spPr>
        <p:txBody>
          <a:bodyPr wrap="square" rtlCol="0">
            <a:spAutoFit/>
          </a:bodyPr>
          <a:lstStyle/>
          <a:p>
            <a:r>
              <a:rPr lang="es-GT" dirty="0"/>
              <a:t>Se están llevando a cabo entre 20 y 24 viajes al mes por piloto en promedio. Si fuéramos a asumir que, como máximo, cada uno de estos viajes dura aproximadamente 3 horas (incluyendo carga y descarga), nos daría un resultado de 60 a 72 horas de manejo al mes por cada piloto que tenemos. Dado esto, no recomendaría invertir en mas personal, ya que todavía se puede explotar más el recurso humano disponible presentemente en la empresa.</a:t>
            </a:r>
          </a:p>
        </p:txBody>
      </p:sp>
    </p:spTree>
    <p:extLst>
      <p:ext uri="{BB962C8B-B14F-4D97-AF65-F5344CB8AC3E}">
        <p14:creationId xmlns:p14="http://schemas.microsoft.com/office/powerpoint/2010/main" val="15014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1FC3-674E-4094-A209-CE93380AFC24}"/>
              </a:ext>
            </a:extLst>
          </p:cNvPr>
          <p:cNvSpPr>
            <a:spLocks noGrp="1"/>
          </p:cNvSpPr>
          <p:nvPr>
            <p:ph type="title"/>
          </p:nvPr>
        </p:nvSpPr>
        <p:spPr/>
        <p:txBody>
          <a:bodyPr>
            <a:normAutofit fontScale="90000"/>
          </a:bodyPr>
          <a:lstStyle/>
          <a:p>
            <a:r>
              <a:rPr lang="es-GT" dirty="0"/>
              <a:t>¿Debemos invertir en la compra de más vehículos de distribución? ¿Cuántos y de que</a:t>
            </a:r>
            <a:br>
              <a:rPr lang="es-GT" dirty="0"/>
            </a:br>
            <a:r>
              <a:rPr lang="es-GT" dirty="0"/>
              <a:t>tipo?</a:t>
            </a:r>
          </a:p>
        </p:txBody>
      </p:sp>
      <p:pic>
        <p:nvPicPr>
          <p:cNvPr id="4" name="Picture 3">
            <a:extLst>
              <a:ext uri="{FF2B5EF4-FFF2-40B4-BE49-F238E27FC236}">
                <a16:creationId xmlns:a16="http://schemas.microsoft.com/office/drawing/2014/main" id="{2D93D83A-8366-43D6-A277-324F8935C213}"/>
              </a:ext>
            </a:extLst>
          </p:cNvPr>
          <p:cNvPicPr>
            <a:picLocks noChangeAspect="1"/>
          </p:cNvPicPr>
          <p:nvPr/>
        </p:nvPicPr>
        <p:blipFill>
          <a:blip r:embed="rId2"/>
          <a:stretch>
            <a:fillRect/>
          </a:stretch>
        </p:blipFill>
        <p:spPr>
          <a:xfrm>
            <a:off x="670791" y="2428875"/>
            <a:ext cx="5706098" cy="1269365"/>
          </a:xfrm>
          <a:prstGeom prst="rect">
            <a:avLst/>
          </a:prstGeom>
        </p:spPr>
      </p:pic>
      <p:sp>
        <p:nvSpPr>
          <p:cNvPr id="5" name="TextBox 4">
            <a:extLst>
              <a:ext uri="{FF2B5EF4-FFF2-40B4-BE49-F238E27FC236}">
                <a16:creationId xmlns:a16="http://schemas.microsoft.com/office/drawing/2014/main" id="{BCA042CD-362F-4AAE-826E-D1F196E6CE08}"/>
              </a:ext>
            </a:extLst>
          </p:cNvPr>
          <p:cNvSpPr txBox="1"/>
          <p:nvPr/>
        </p:nvSpPr>
        <p:spPr>
          <a:xfrm>
            <a:off x="772160" y="3952240"/>
            <a:ext cx="5323840" cy="2031325"/>
          </a:xfrm>
          <a:prstGeom prst="rect">
            <a:avLst/>
          </a:prstGeom>
          <a:noFill/>
        </p:spPr>
        <p:txBody>
          <a:bodyPr wrap="square" rtlCol="0">
            <a:spAutoFit/>
          </a:bodyPr>
          <a:lstStyle/>
          <a:p>
            <a:r>
              <a:rPr lang="es-GT" dirty="0"/>
              <a:t>Presentemente, los usos por cada tipo de vehículo son como se muestran en la imagen superior. Sabiendo esto, si fuera necesario realizar una inversión en vehículos de distribución, se deberían de comprar vehículos en cantidades proporcionales a sus usos i.e. si se compraran 10 vehículos que 6 fueran camiones grandes, 3 camiones pequeños y una panel.</a:t>
            </a:r>
          </a:p>
        </p:txBody>
      </p:sp>
      <p:sp>
        <p:nvSpPr>
          <p:cNvPr id="6" name="TextBox 5">
            <a:extLst>
              <a:ext uri="{FF2B5EF4-FFF2-40B4-BE49-F238E27FC236}">
                <a16:creationId xmlns:a16="http://schemas.microsoft.com/office/drawing/2014/main" id="{407A9A5B-7850-4755-8E16-E970BA22F548}"/>
              </a:ext>
            </a:extLst>
          </p:cNvPr>
          <p:cNvSpPr txBox="1"/>
          <p:nvPr/>
        </p:nvSpPr>
        <p:spPr>
          <a:xfrm>
            <a:off x="6786880" y="2382579"/>
            <a:ext cx="4409440" cy="3139321"/>
          </a:xfrm>
          <a:prstGeom prst="rect">
            <a:avLst/>
          </a:prstGeom>
          <a:noFill/>
        </p:spPr>
        <p:txBody>
          <a:bodyPr wrap="square" rtlCol="0">
            <a:spAutoFit/>
          </a:bodyPr>
          <a:lstStyle/>
          <a:p>
            <a:r>
              <a:rPr lang="es-GT" dirty="0"/>
              <a:t>Presentemente no se encuentra que haya una falta de camiones de ningún tipo, ya que ninguno de los tipos de vehículos se están utilizando para otro tipo de transporte que no sea el apropiado. Podemos ver esto al ver que </a:t>
            </a:r>
            <a:r>
              <a:rPr lang="es-GT" dirty="0" err="1"/>
              <a:t>queries</a:t>
            </a:r>
            <a:r>
              <a:rPr lang="es-GT" dirty="0"/>
              <a:t> a los datos retornan vacíos al momento de buscar si se han utilizado camiones grandes para mover cantidades menores a 1000, camiones pequeños para distribuir cantidades mayores a 1000 o menores a 500, o paneles para transportar cantidades mayores a 500.</a:t>
            </a:r>
          </a:p>
        </p:txBody>
      </p:sp>
    </p:spTree>
    <p:extLst>
      <p:ext uri="{BB962C8B-B14F-4D97-AF65-F5344CB8AC3E}">
        <p14:creationId xmlns:p14="http://schemas.microsoft.com/office/powerpoint/2010/main" val="52345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F1CE-B651-4609-80EF-20389327F755}"/>
              </a:ext>
            </a:extLst>
          </p:cNvPr>
          <p:cNvSpPr>
            <a:spLocks noGrp="1"/>
          </p:cNvSpPr>
          <p:nvPr>
            <p:ph type="title"/>
          </p:nvPr>
        </p:nvSpPr>
        <p:spPr/>
        <p:txBody>
          <a:bodyPr>
            <a:normAutofit fontScale="90000"/>
          </a:bodyPr>
          <a:lstStyle/>
          <a:p>
            <a:r>
              <a:rPr lang="es-GT" dirty="0"/>
              <a:t>¿Las tarifas actuales son aceptables por el cliente?</a:t>
            </a:r>
          </a:p>
        </p:txBody>
      </p:sp>
      <p:pic>
        <p:nvPicPr>
          <p:cNvPr id="4" name="Picture 3">
            <a:extLst>
              <a:ext uri="{FF2B5EF4-FFF2-40B4-BE49-F238E27FC236}">
                <a16:creationId xmlns:a16="http://schemas.microsoft.com/office/drawing/2014/main" id="{950524E5-9909-4A28-914C-4614E6B4D7DF}"/>
              </a:ext>
            </a:extLst>
          </p:cNvPr>
          <p:cNvPicPr>
            <a:picLocks noChangeAspect="1"/>
          </p:cNvPicPr>
          <p:nvPr/>
        </p:nvPicPr>
        <p:blipFill>
          <a:blip r:embed="rId2"/>
          <a:stretch>
            <a:fillRect/>
          </a:stretch>
        </p:blipFill>
        <p:spPr>
          <a:xfrm>
            <a:off x="482676" y="2635511"/>
            <a:ext cx="7000875" cy="2581275"/>
          </a:xfrm>
          <a:prstGeom prst="rect">
            <a:avLst/>
          </a:prstGeom>
        </p:spPr>
      </p:pic>
      <p:sp>
        <p:nvSpPr>
          <p:cNvPr id="5" name="TextBox 4">
            <a:extLst>
              <a:ext uri="{FF2B5EF4-FFF2-40B4-BE49-F238E27FC236}">
                <a16:creationId xmlns:a16="http://schemas.microsoft.com/office/drawing/2014/main" id="{9D069C3C-6E1A-4E08-937C-BC16703AEF32}"/>
              </a:ext>
            </a:extLst>
          </p:cNvPr>
          <p:cNvSpPr txBox="1"/>
          <p:nvPr/>
        </p:nvSpPr>
        <p:spPr>
          <a:xfrm>
            <a:off x="7630160" y="2102491"/>
            <a:ext cx="3911600" cy="3693319"/>
          </a:xfrm>
          <a:prstGeom prst="rect">
            <a:avLst/>
          </a:prstGeom>
          <a:noFill/>
        </p:spPr>
        <p:txBody>
          <a:bodyPr wrap="square" rtlCol="0">
            <a:spAutoFit/>
          </a:bodyPr>
          <a:lstStyle/>
          <a:p>
            <a:r>
              <a:rPr lang="es-GT" dirty="0"/>
              <a:t>Podemos ver que la cantidad de clientes a través del año se mantiene igual, indicándonos que no hemos perdido a ninguno de nuestros clientes, lo cual nos pudiera llevar a la conclusión de que los clientes encuentran nuestras tarifas actuales aceptables. En caso de que las tarifas no fueran mayores al valor percibido del cliente, seguramente veríamos que la rotación de clientes fuera mucho mayor, impactando nuestros ingresos y los clientes únicos que nos compran al mes.</a:t>
            </a:r>
          </a:p>
        </p:txBody>
      </p:sp>
    </p:spTree>
    <p:extLst>
      <p:ext uri="{BB962C8B-B14F-4D97-AF65-F5344CB8AC3E}">
        <p14:creationId xmlns:p14="http://schemas.microsoft.com/office/powerpoint/2010/main" val="43857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1190-430E-434A-8C8E-1E9B2FA59470}"/>
              </a:ext>
            </a:extLst>
          </p:cNvPr>
          <p:cNvSpPr>
            <a:spLocks noGrp="1"/>
          </p:cNvSpPr>
          <p:nvPr>
            <p:ph type="title"/>
          </p:nvPr>
        </p:nvSpPr>
        <p:spPr/>
        <p:txBody>
          <a:bodyPr/>
          <a:lstStyle/>
          <a:p>
            <a:r>
              <a:rPr lang="es-GT" dirty="0"/>
              <a:t>¿Nos están robando los pilotos?</a:t>
            </a:r>
          </a:p>
        </p:txBody>
      </p:sp>
      <p:pic>
        <p:nvPicPr>
          <p:cNvPr id="4" name="Picture 3">
            <a:extLst>
              <a:ext uri="{FF2B5EF4-FFF2-40B4-BE49-F238E27FC236}">
                <a16:creationId xmlns:a16="http://schemas.microsoft.com/office/drawing/2014/main" id="{A4C3EFD5-E99D-4B3A-960B-D28EB4AB9D00}"/>
              </a:ext>
            </a:extLst>
          </p:cNvPr>
          <p:cNvPicPr>
            <a:picLocks noChangeAspect="1"/>
          </p:cNvPicPr>
          <p:nvPr/>
        </p:nvPicPr>
        <p:blipFill>
          <a:blip r:embed="rId2"/>
          <a:stretch>
            <a:fillRect/>
          </a:stretch>
        </p:blipFill>
        <p:spPr>
          <a:xfrm>
            <a:off x="495530" y="2722948"/>
            <a:ext cx="5838825" cy="2228850"/>
          </a:xfrm>
          <a:prstGeom prst="rect">
            <a:avLst/>
          </a:prstGeom>
        </p:spPr>
      </p:pic>
      <p:sp>
        <p:nvSpPr>
          <p:cNvPr id="5" name="TextBox 4">
            <a:extLst>
              <a:ext uri="{FF2B5EF4-FFF2-40B4-BE49-F238E27FC236}">
                <a16:creationId xmlns:a16="http://schemas.microsoft.com/office/drawing/2014/main" id="{61DB0E28-70A8-444B-9A0E-A7F9C22EC469}"/>
              </a:ext>
            </a:extLst>
          </p:cNvPr>
          <p:cNvSpPr txBox="1"/>
          <p:nvPr/>
        </p:nvSpPr>
        <p:spPr>
          <a:xfrm>
            <a:off x="6596109" y="2014194"/>
            <a:ext cx="4529091" cy="3139321"/>
          </a:xfrm>
          <a:prstGeom prst="rect">
            <a:avLst/>
          </a:prstGeom>
          <a:noFill/>
        </p:spPr>
        <p:txBody>
          <a:bodyPr wrap="square" rtlCol="0">
            <a:spAutoFit/>
          </a:bodyPr>
          <a:lstStyle/>
          <a:p>
            <a:r>
              <a:rPr lang="es-GT" dirty="0"/>
              <a:t>Como podemos ver en este cuadro, en promedio, nuestros pilotos tienden a tener faltantes en aproximadamente 1 de cada 3 viajes, exceptuando a Luis Jaime Urbano, que tiene una tasa de faltantes de 1 en cada 4. Viendo los promedios, se pudiera concluir que es regular que este comportamiento suceda, pero se debe contemplar siempre que es posible que todos nuestros pilotos estén robando y que en realidad el comportamiento regular es mas como el que tiene el señor Urbano.</a:t>
            </a:r>
          </a:p>
        </p:txBody>
      </p:sp>
    </p:spTree>
    <p:extLst>
      <p:ext uri="{BB962C8B-B14F-4D97-AF65-F5344CB8AC3E}">
        <p14:creationId xmlns:p14="http://schemas.microsoft.com/office/powerpoint/2010/main" val="172564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D40C-0F67-4CB5-B185-76F491EAEB2C}"/>
              </a:ext>
            </a:extLst>
          </p:cNvPr>
          <p:cNvSpPr>
            <a:spLocks noGrp="1"/>
          </p:cNvSpPr>
          <p:nvPr>
            <p:ph type="title"/>
          </p:nvPr>
        </p:nvSpPr>
        <p:spPr>
          <a:xfrm>
            <a:off x="1066800" y="642594"/>
            <a:ext cx="10058400" cy="1371600"/>
          </a:xfrm>
        </p:spPr>
        <p:txBody>
          <a:bodyPr/>
          <a:lstStyle/>
          <a:p>
            <a:pPr algn="ctr"/>
            <a:r>
              <a:rPr lang="es-GT"/>
              <a:t>Análisis 20-80 (Pareto)</a:t>
            </a:r>
            <a:endParaRPr lang="es-GT" dirty="0"/>
          </a:p>
        </p:txBody>
      </p:sp>
      <p:pic>
        <p:nvPicPr>
          <p:cNvPr id="4" name="Picture 3">
            <a:extLst>
              <a:ext uri="{FF2B5EF4-FFF2-40B4-BE49-F238E27FC236}">
                <a16:creationId xmlns:a16="http://schemas.microsoft.com/office/drawing/2014/main" id="{8D9CA704-C7C6-4FCE-A043-A9E3E8C31EA3}"/>
              </a:ext>
            </a:extLst>
          </p:cNvPr>
          <p:cNvPicPr>
            <a:picLocks noChangeAspect="1"/>
          </p:cNvPicPr>
          <p:nvPr/>
        </p:nvPicPr>
        <p:blipFill>
          <a:blip r:embed="rId2"/>
          <a:stretch>
            <a:fillRect/>
          </a:stretch>
        </p:blipFill>
        <p:spPr>
          <a:xfrm>
            <a:off x="622177" y="2014194"/>
            <a:ext cx="7467600" cy="4143375"/>
          </a:xfrm>
          <a:prstGeom prst="rect">
            <a:avLst/>
          </a:prstGeom>
        </p:spPr>
      </p:pic>
      <p:sp>
        <p:nvSpPr>
          <p:cNvPr id="5" name="TextBox 4">
            <a:extLst>
              <a:ext uri="{FF2B5EF4-FFF2-40B4-BE49-F238E27FC236}">
                <a16:creationId xmlns:a16="http://schemas.microsoft.com/office/drawing/2014/main" id="{F481D027-7E60-454A-889D-63E480488AA1}"/>
              </a:ext>
            </a:extLst>
          </p:cNvPr>
          <p:cNvSpPr txBox="1"/>
          <p:nvPr/>
        </p:nvSpPr>
        <p:spPr>
          <a:xfrm>
            <a:off x="8219440" y="2654720"/>
            <a:ext cx="3350383" cy="2862322"/>
          </a:xfrm>
          <a:prstGeom prst="rect">
            <a:avLst/>
          </a:prstGeom>
          <a:noFill/>
        </p:spPr>
        <p:txBody>
          <a:bodyPr wrap="square" rtlCol="0">
            <a:spAutoFit/>
          </a:bodyPr>
          <a:lstStyle/>
          <a:p>
            <a:r>
              <a:rPr lang="es-GT" dirty="0"/>
              <a:t>En la grafica que se encuentra a la izquierda, podemos ver un mes regular para la empresa. Como se puede ver, la mayoría de las ventas provienen de 7 clientes, con el resto de las ventas siendo compuestas por los otros 6. Entre los mas prominentes encontramos: El Gallo Negro, El Pinche Obelisco, Pollo </a:t>
            </a:r>
            <a:r>
              <a:rPr lang="es-GT" dirty="0" err="1"/>
              <a:t>Pinulito</a:t>
            </a:r>
            <a:r>
              <a:rPr lang="es-GT" dirty="0"/>
              <a:t> y </a:t>
            </a:r>
            <a:r>
              <a:rPr lang="es-GT" dirty="0" err="1"/>
              <a:t>Ubiquo</a:t>
            </a:r>
            <a:r>
              <a:rPr lang="es-GT" dirty="0"/>
              <a:t> </a:t>
            </a:r>
            <a:r>
              <a:rPr lang="es-GT" dirty="0" err="1"/>
              <a:t>Labs</a:t>
            </a:r>
            <a:r>
              <a:rPr lang="es-GT" dirty="0"/>
              <a:t>.</a:t>
            </a:r>
          </a:p>
        </p:txBody>
      </p:sp>
    </p:spTree>
    <p:extLst>
      <p:ext uri="{BB962C8B-B14F-4D97-AF65-F5344CB8AC3E}">
        <p14:creationId xmlns:p14="http://schemas.microsoft.com/office/powerpoint/2010/main" val="10302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1FE3-AD2A-4D7C-ADE6-4B13FC99FDCF}"/>
              </a:ext>
            </a:extLst>
          </p:cNvPr>
          <p:cNvSpPr>
            <a:spLocks noGrp="1"/>
          </p:cNvSpPr>
          <p:nvPr>
            <p:ph type="title"/>
          </p:nvPr>
        </p:nvSpPr>
        <p:spPr/>
        <p:txBody>
          <a:bodyPr/>
          <a:lstStyle/>
          <a:p>
            <a:pPr algn="ctr"/>
            <a:r>
              <a:rPr lang="es-GT" dirty="0"/>
              <a:t>Clientes más importantes</a:t>
            </a:r>
          </a:p>
        </p:txBody>
      </p:sp>
      <p:pic>
        <p:nvPicPr>
          <p:cNvPr id="6" name="Picture 5">
            <a:extLst>
              <a:ext uri="{FF2B5EF4-FFF2-40B4-BE49-F238E27FC236}">
                <a16:creationId xmlns:a16="http://schemas.microsoft.com/office/drawing/2014/main" id="{0C4A4930-1B4D-4532-9185-32D914374A9B}"/>
              </a:ext>
            </a:extLst>
          </p:cNvPr>
          <p:cNvPicPr>
            <a:picLocks noChangeAspect="1"/>
          </p:cNvPicPr>
          <p:nvPr/>
        </p:nvPicPr>
        <p:blipFill>
          <a:blip r:embed="rId2"/>
          <a:stretch>
            <a:fillRect/>
          </a:stretch>
        </p:blipFill>
        <p:spPr>
          <a:xfrm>
            <a:off x="714998" y="2096044"/>
            <a:ext cx="5832123" cy="3621175"/>
          </a:xfrm>
          <a:prstGeom prst="rect">
            <a:avLst/>
          </a:prstGeom>
        </p:spPr>
      </p:pic>
      <p:sp>
        <p:nvSpPr>
          <p:cNvPr id="7" name="TextBox 6">
            <a:extLst>
              <a:ext uri="{FF2B5EF4-FFF2-40B4-BE49-F238E27FC236}">
                <a16:creationId xmlns:a16="http://schemas.microsoft.com/office/drawing/2014/main" id="{B896DBD6-E07D-4522-BA81-F3486F49BD96}"/>
              </a:ext>
            </a:extLst>
          </p:cNvPr>
          <p:cNvSpPr txBox="1"/>
          <p:nvPr/>
        </p:nvSpPr>
        <p:spPr>
          <a:xfrm>
            <a:off x="6837680" y="2323116"/>
            <a:ext cx="3931920" cy="2862322"/>
          </a:xfrm>
          <a:prstGeom prst="rect">
            <a:avLst/>
          </a:prstGeom>
          <a:noFill/>
        </p:spPr>
        <p:txBody>
          <a:bodyPr wrap="square" rtlCol="0">
            <a:spAutoFit/>
          </a:bodyPr>
          <a:lstStyle/>
          <a:p>
            <a:r>
              <a:rPr lang="es-GT" dirty="0"/>
              <a:t>Se muestra en la tabla adjunta las veces en que cada cliente aparece en el Pareto de manera propia, sin ser incluido en el grupo de “OTROS”. Esto representa entonces los clientes que de manera constante representan una gran parte de nuestras ventas. Entre los más importantes se encuentran El Gallo Negro, El Pinche Obelisco, Pollo </a:t>
            </a:r>
            <a:r>
              <a:rPr lang="es-GT" dirty="0" err="1"/>
              <a:t>Pinulito</a:t>
            </a:r>
            <a:r>
              <a:rPr lang="es-GT" dirty="0"/>
              <a:t>, </a:t>
            </a:r>
            <a:r>
              <a:rPr lang="es-GT" dirty="0" err="1"/>
              <a:t>Taqueria</a:t>
            </a:r>
            <a:r>
              <a:rPr lang="es-GT" dirty="0"/>
              <a:t> El Chinito y </a:t>
            </a:r>
            <a:r>
              <a:rPr lang="es-GT" dirty="0" err="1"/>
              <a:t>Ubiquo</a:t>
            </a:r>
            <a:r>
              <a:rPr lang="es-GT" dirty="0"/>
              <a:t> </a:t>
            </a:r>
            <a:r>
              <a:rPr lang="es-GT" dirty="0" err="1"/>
              <a:t>Labs</a:t>
            </a:r>
            <a:r>
              <a:rPr lang="es-GT" dirty="0"/>
              <a:t>.</a:t>
            </a:r>
          </a:p>
        </p:txBody>
      </p:sp>
    </p:spTree>
    <p:extLst>
      <p:ext uri="{BB962C8B-B14F-4D97-AF65-F5344CB8AC3E}">
        <p14:creationId xmlns:p14="http://schemas.microsoft.com/office/powerpoint/2010/main" val="269793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1B73-BE94-42AD-8820-E4FBB29FDD45}"/>
              </a:ext>
            </a:extLst>
          </p:cNvPr>
          <p:cNvSpPr>
            <a:spLocks noGrp="1"/>
          </p:cNvSpPr>
          <p:nvPr>
            <p:ph type="title"/>
          </p:nvPr>
        </p:nvSpPr>
        <p:spPr>
          <a:xfrm>
            <a:off x="1066800" y="510514"/>
            <a:ext cx="10058400" cy="1371600"/>
          </a:xfrm>
        </p:spPr>
        <p:txBody>
          <a:bodyPr/>
          <a:lstStyle/>
          <a:p>
            <a:pPr algn="ctr"/>
            <a:r>
              <a:rPr lang="es-GT" dirty="0"/>
              <a:t>Mejores pilotos</a:t>
            </a:r>
          </a:p>
        </p:txBody>
      </p:sp>
      <p:pic>
        <p:nvPicPr>
          <p:cNvPr id="4" name="Picture 3">
            <a:extLst>
              <a:ext uri="{FF2B5EF4-FFF2-40B4-BE49-F238E27FC236}">
                <a16:creationId xmlns:a16="http://schemas.microsoft.com/office/drawing/2014/main" id="{1CE1728F-EC3D-4857-A95D-4DC4AE3EECDD}"/>
              </a:ext>
            </a:extLst>
          </p:cNvPr>
          <p:cNvPicPr>
            <a:picLocks noChangeAspect="1"/>
          </p:cNvPicPr>
          <p:nvPr/>
        </p:nvPicPr>
        <p:blipFill>
          <a:blip r:embed="rId2"/>
          <a:stretch>
            <a:fillRect/>
          </a:stretch>
        </p:blipFill>
        <p:spPr>
          <a:xfrm>
            <a:off x="519111" y="1739874"/>
            <a:ext cx="7602120" cy="4356126"/>
          </a:xfrm>
          <a:prstGeom prst="rect">
            <a:avLst/>
          </a:prstGeom>
        </p:spPr>
      </p:pic>
      <p:sp>
        <p:nvSpPr>
          <p:cNvPr id="5" name="TextBox 4">
            <a:extLst>
              <a:ext uri="{FF2B5EF4-FFF2-40B4-BE49-F238E27FC236}">
                <a16:creationId xmlns:a16="http://schemas.microsoft.com/office/drawing/2014/main" id="{D429980E-A7B1-479A-AC2A-59A31C3E6E62}"/>
              </a:ext>
            </a:extLst>
          </p:cNvPr>
          <p:cNvSpPr txBox="1"/>
          <p:nvPr/>
        </p:nvSpPr>
        <p:spPr>
          <a:xfrm>
            <a:off x="8356748" y="1882114"/>
            <a:ext cx="3129280" cy="3970318"/>
          </a:xfrm>
          <a:prstGeom prst="rect">
            <a:avLst/>
          </a:prstGeom>
          <a:noFill/>
        </p:spPr>
        <p:txBody>
          <a:bodyPr wrap="square" rtlCol="0">
            <a:spAutoFit/>
          </a:bodyPr>
          <a:lstStyle/>
          <a:p>
            <a:r>
              <a:rPr lang="es-GT" dirty="0"/>
              <a:t>Para poder ver quien era el mejor piloto, se hizo un análisis de ingresos promedio por viaje, lo cual nos llevo a la conclusión que nuestro mejor piloto es Ismael Rodero Monteagudo. Esto brinda un poco de contraste con el análisis de robo,  ya que el señor Monteagudo lidera la lista de los pilotos con mayores faltantes pero parece compensar este hecho con un mayor nivel de ingresos por viaje.</a:t>
            </a:r>
          </a:p>
        </p:txBody>
      </p:sp>
    </p:spTree>
    <p:extLst>
      <p:ext uri="{BB962C8B-B14F-4D97-AF65-F5344CB8AC3E}">
        <p14:creationId xmlns:p14="http://schemas.microsoft.com/office/powerpoint/2010/main" val="29528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2672-DE06-4FCA-BF48-CFF9E77E9470}"/>
              </a:ext>
            </a:extLst>
          </p:cNvPr>
          <p:cNvSpPr>
            <a:spLocks noGrp="1"/>
          </p:cNvSpPr>
          <p:nvPr>
            <p:ph type="title"/>
          </p:nvPr>
        </p:nvSpPr>
        <p:spPr/>
        <p:txBody>
          <a:bodyPr/>
          <a:lstStyle/>
          <a:p>
            <a:pPr algn="ctr"/>
            <a:r>
              <a:rPr lang="es-GT" dirty="0"/>
              <a:t>Transportes más efectivo</a:t>
            </a:r>
          </a:p>
        </p:txBody>
      </p:sp>
      <p:pic>
        <p:nvPicPr>
          <p:cNvPr id="4" name="Picture 3">
            <a:extLst>
              <a:ext uri="{FF2B5EF4-FFF2-40B4-BE49-F238E27FC236}">
                <a16:creationId xmlns:a16="http://schemas.microsoft.com/office/drawing/2014/main" id="{D04B76D1-26CD-4203-8EAA-8BC784ACFA43}"/>
              </a:ext>
            </a:extLst>
          </p:cNvPr>
          <p:cNvPicPr>
            <a:picLocks noChangeAspect="1"/>
          </p:cNvPicPr>
          <p:nvPr/>
        </p:nvPicPr>
        <p:blipFill>
          <a:blip r:embed="rId2"/>
          <a:stretch>
            <a:fillRect/>
          </a:stretch>
        </p:blipFill>
        <p:spPr>
          <a:xfrm>
            <a:off x="579558" y="2014194"/>
            <a:ext cx="6837045" cy="3891236"/>
          </a:xfrm>
          <a:prstGeom prst="rect">
            <a:avLst/>
          </a:prstGeom>
        </p:spPr>
      </p:pic>
      <p:sp>
        <p:nvSpPr>
          <p:cNvPr id="5" name="TextBox 4">
            <a:extLst>
              <a:ext uri="{FF2B5EF4-FFF2-40B4-BE49-F238E27FC236}">
                <a16:creationId xmlns:a16="http://schemas.microsoft.com/office/drawing/2014/main" id="{81D1C770-2D87-4A3B-81A1-40EFC01FBE25}"/>
              </a:ext>
            </a:extLst>
          </p:cNvPr>
          <p:cNvSpPr txBox="1"/>
          <p:nvPr/>
        </p:nvSpPr>
        <p:spPr>
          <a:xfrm>
            <a:off x="7750206" y="2258484"/>
            <a:ext cx="3302493" cy="2585323"/>
          </a:xfrm>
          <a:prstGeom prst="rect">
            <a:avLst/>
          </a:prstGeom>
          <a:noFill/>
        </p:spPr>
        <p:txBody>
          <a:bodyPr wrap="square" rtlCol="0">
            <a:spAutoFit/>
          </a:bodyPr>
          <a:lstStyle/>
          <a:p>
            <a:r>
              <a:rPr lang="es-GT" dirty="0"/>
              <a:t>Como podemos ver, el tipo de transporte mas efectivo al momento de enfocarnos en ingresos para la empresa es el camión grande, con ingresos promedio de Q. 376.00 por viaje. Esto también motiva la idea de que si se debe invertir mas en un tipo de transporte que sea este.</a:t>
            </a:r>
          </a:p>
        </p:txBody>
      </p:sp>
    </p:spTree>
    <p:extLst>
      <p:ext uri="{BB962C8B-B14F-4D97-AF65-F5344CB8AC3E}">
        <p14:creationId xmlns:p14="http://schemas.microsoft.com/office/powerpoint/2010/main" val="2309498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941"/>
      </a:dk2>
      <a:lt2>
        <a:srgbClr val="E2E8E5"/>
      </a:lt2>
      <a:accent1>
        <a:srgbClr val="C34D86"/>
      </a:accent1>
      <a:accent2>
        <a:srgbClr val="B13BA5"/>
      </a:accent2>
      <a:accent3>
        <a:srgbClr val="9E4DC3"/>
      </a:accent3>
      <a:accent4>
        <a:srgbClr val="6142B4"/>
      </a:accent4>
      <a:accent5>
        <a:srgbClr val="4D5EC3"/>
      </a:accent5>
      <a:accent6>
        <a:srgbClr val="3B7EB1"/>
      </a:accent6>
      <a:hlink>
        <a:srgbClr val="6A68CC"/>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48</TotalTime>
  <Words>943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SavonVTI</vt:lpstr>
      <vt:lpstr>Data Wrangling: Lab #3</vt:lpstr>
      <vt:lpstr>¿Debemos invertir en la contratación de mas personal?</vt:lpstr>
      <vt:lpstr>¿Debemos invertir en la compra de más vehículos de distribución? ¿Cuántos y de que tipo?</vt:lpstr>
      <vt:lpstr>¿Las tarifas actuales son aceptables por el cliente?</vt:lpstr>
      <vt:lpstr>¿Nos están robando los pilotos?</vt:lpstr>
      <vt:lpstr>Análisis 20-80 (Pareto)</vt:lpstr>
      <vt:lpstr>Clientes más importantes</vt:lpstr>
      <vt:lpstr>Mejores pilotos</vt:lpstr>
      <vt:lpstr>Transportes más efectivo</vt:lpstr>
      <vt:lpstr>¿Qué estrategias debo seguir?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Lab #3</dc:title>
  <dc:creator>Fausto Holcombe</dc:creator>
  <cp:lastModifiedBy>Fausto Holcombe</cp:lastModifiedBy>
  <cp:revision>6</cp:revision>
  <dcterms:created xsi:type="dcterms:W3CDTF">2019-08-19T05:32:51Z</dcterms:created>
  <dcterms:modified xsi:type="dcterms:W3CDTF">2019-08-19T06:27:46Z</dcterms:modified>
</cp:coreProperties>
</file>