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4" r:id="rId6"/>
    <p:sldId id="263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Notifications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7CEBFF"/>
                </a:solidFill>
              </a:rPr>
              <a:t>Software de notificação a serem enviadas aos usuários/clientes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B943180-40BF-49C6-DDD5-892C2B06DA9A}"/>
              </a:ext>
            </a:extLst>
          </p:cNvPr>
          <p:cNvGrpSpPr/>
          <p:nvPr/>
        </p:nvGrpSpPr>
        <p:grpSpPr>
          <a:xfrm>
            <a:off x="241581" y="1406013"/>
            <a:ext cx="6129492" cy="5150234"/>
            <a:chOff x="241581" y="1406013"/>
            <a:chExt cx="6129492" cy="5150234"/>
          </a:xfrm>
        </p:grpSpPr>
        <p:pic>
          <p:nvPicPr>
            <p:cNvPr id="36" name="Picture 4" descr="Docker: Compose. Explorando o Docker Compose | by Hugo Habbema | Medium">
              <a:extLst>
                <a:ext uri="{FF2B5EF4-FFF2-40B4-BE49-F238E27FC236}">
                  <a16:creationId xmlns:a16="http://schemas.microsoft.com/office/drawing/2014/main" id="{6EDA9BB2-B73C-0737-9CD9-4084903B9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657" y="1701410"/>
              <a:ext cx="3842782" cy="1838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Fluxograma: Processo 36">
              <a:extLst>
                <a:ext uri="{FF2B5EF4-FFF2-40B4-BE49-F238E27FC236}">
                  <a16:creationId xmlns:a16="http://schemas.microsoft.com/office/drawing/2014/main" id="{57D97336-896F-2477-FBEF-B9945DA10E09}"/>
                </a:ext>
              </a:extLst>
            </p:cNvPr>
            <p:cNvSpPr/>
            <p:nvPr/>
          </p:nvSpPr>
          <p:spPr>
            <a:xfrm>
              <a:off x="241581" y="1406013"/>
              <a:ext cx="6129492" cy="515023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9DFAC3A3-0B98-49E9-08B1-58BEE065B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FEFD86-B731-8EC7-BEF0-EBDE2992E4CA}"/>
              </a:ext>
            </a:extLst>
          </p:cNvPr>
          <p:cNvSpPr txBox="1"/>
          <p:nvPr/>
        </p:nvSpPr>
        <p:spPr>
          <a:xfrm>
            <a:off x="7373670" y="845634"/>
            <a:ext cx="40523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Projeto</a:t>
            </a:r>
            <a:r>
              <a:rPr lang="en-US" sz="2400" b="1" dirty="0"/>
              <a:t>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err="1"/>
              <a:t>SpringBoot</a:t>
            </a:r>
            <a:r>
              <a:rPr lang="en-US" sz="2000" dirty="0"/>
              <a:t> Api </a:t>
            </a:r>
            <a:r>
              <a:rPr lang="en-US" sz="2000" dirty="0" err="1"/>
              <a:t>Sincronas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Banco de Dados </a:t>
            </a:r>
            <a:r>
              <a:rPr lang="en-US" sz="2000" dirty="0" err="1"/>
              <a:t>Posgres</a:t>
            </a: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Docker-compose</a:t>
            </a:r>
          </a:p>
          <a:p>
            <a:endParaRPr lang="en-US" sz="20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330F240-93B9-60C5-8312-5A189786A992}"/>
              </a:ext>
            </a:extLst>
          </p:cNvPr>
          <p:cNvGrpSpPr/>
          <p:nvPr/>
        </p:nvGrpSpPr>
        <p:grpSpPr>
          <a:xfrm>
            <a:off x="7373670" y="2591750"/>
            <a:ext cx="3235415" cy="2840138"/>
            <a:chOff x="7373670" y="2833075"/>
            <a:chExt cx="2105025" cy="1847850"/>
          </a:xfrm>
        </p:grpSpPr>
        <p:pic>
          <p:nvPicPr>
            <p:cNvPr id="17" name="Imagem 16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F882BE30-6B74-8B45-B222-1CF2ADC73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3670" y="2833075"/>
              <a:ext cx="2066925" cy="876300"/>
            </a:xfrm>
            <a:prstGeom prst="rect">
              <a:avLst/>
            </a:prstGeom>
          </p:spPr>
        </p:pic>
        <p:pic>
          <p:nvPicPr>
            <p:cNvPr id="20" name="Imagem 19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1FCDF498-7E8B-592A-7376-2A53FB8E6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3670" y="3709375"/>
              <a:ext cx="2105025" cy="971550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049575C-62FE-E4FC-76B6-68DB9547DE76}"/>
              </a:ext>
            </a:extLst>
          </p:cNvPr>
          <p:cNvGrpSpPr/>
          <p:nvPr/>
        </p:nvGrpSpPr>
        <p:grpSpPr>
          <a:xfrm>
            <a:off x="570720" y="3912359"/>
            <a:ext cx="2392389" cy="2251586"/>
            <a:chOff x="537622" y="1630303"/>
            <a:chExt cx="2392389" cy="2251586"/>
          </a:xfrm>
        </p:grpSpPr>
        <p:pic>
          <p:nvPicPr>
            <p:cNvPr id="23" name="Picture 2" descr="O que é Docker? | Mundo Docker">
              <a:extLst>
                <a:ext uri="{FF2B5EF4-FFF2-40B4-BE49-F238E27FC236}">
                  <a16:creationId xmlns:a16="http://schemas.microsoft.com/office/drawing/2014/main" id="{B646D719-5859-A53D-21C0-5FE4662AB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764" y="3020828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How to Build a Rest API using Spring Boot | by Anup Sarkar | Medium">
              <a:extLst>
                <a:ext uri="{FF2B5EF4-FFF2-40B4-BE49-F238E27FC236}">
                  <a16:creationId xmlns:a16="http://schemas.microsoft.com/office/drawing/2014/main" id="{A40D08A2-EACB-2211-46A1-614344C5A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64" y="2032545"/>
              <a:ext cx="2098880" cy="816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3398D39-B0E5-55DD-BBF4-12C9965B3E1A}"/>
                </a:ext>
              </a:extLst>
            </p:cNvPr>
            <p:cNvSpPr txBox="1"/>
            <p:nvPr/>
          </p:nvSpPr>
          <p:spPr>
            <a:xfrm>
              <a:off x="745017" y="2672751"/>
              <a:ext cx="188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Notifications.war</a:t>
              </a:r>
              <a:endParaRPr lang="en-US" dirty="0"/>
            </a:p>
          </p:txBody>
        </p:sp>
        <p:sp>
          <p:nvSpPr>
            <p:cNvPr id="26" name="Fluxograma: Processo 25">
              <a:extLst>
                <a:ext uri="{FF2B5EF4-FFF2-40B4-BE49-F238E27FC236}">
                  <a16:creationId xmlns:a16="http://schemas.microsoft.com/office/drawing/2014/main" id="{2C036A95-043D-9ACF-DFBF-D14701FC73B6}"/>
                </a:ext>
              </a:extLst>
            </p:cNvPr>
            <p:cNvSpPr/>
            <p:nvPr/>
          </p:nvSpPr>
          <p:spPr>
            <a:xfrm>
              <a:off x="537622" y="1630303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7014826-1837-7D91-CDE2-495D3EF3A73A}"/>
              </a:ext>
            </a:extLst>
          </p:cNvPr>
          <p:cNvGrpSpPr/>
          <p:nvPr/>
        </p:nvGrpSpPr>
        <p:grpSpPr>
          <a:xfrm>
            <a:off x="3508648" y="3901559"/>
            <a:ext cx="2392389" cy="2251586"/>
            <a:chOff x="3154691" y="1630303"/>
            <a:chExt cx="2392389" cy="2251586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EEABA830-061D-D0D4-4DE1-ED996ACC2292}"/>
                </a:ext>
              </a:extLst>
            </p:cNvPr>
            <p:cNvGrpSpPr/>
            <p:nvPr/>
          </p:nvGrpSpPr>
          <p:grpSpPr>
            <a:xfrm>
              <a:off x="3320230" y="1811316"/>
              <a:ext cx="1170035" cy="1487287"/>
              <a:chOff x="3320230" y="1811316"/>
              <a:chExt cx="1170035" cy="1487287"/>
            </a:xfrm>
          </p:grpSpPr>
          <p:sp>
            <p:nvSpPr>
              <p:cNvPr id="31" name="Fluxograma: Disco Magnético 30">
                <a:extLst>
                  <a:ext uri="{FF2B5EF4-FFF2-40B4-BE49-F238E27FC236}">
                    <a16:creationId xmlns:a16="http://schemas.microsoft.com/office/drawing/2014/main" id="{BD95EFC9-4D55-6794-77D0-8730DC39A8B6}"/>
                  </a:ext>
                </a:extLst>
              </p:cNvPr>
              <p:cNvSpPr/>
              <p:nvPr/>
            </p:nvSpPr>
            <p:spPr>
              <a:xfrm>
                <a:off x="3320230" y="1811316"/>
                <a:ext cx="1170035" cy="1487287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pic>
            <p:nvPicPr>
              <p:cNvPr id="32" name="Picture 8" descr="Self-service Business Intelligence for PostgreSQL - Holistics |  Self-service BI Platform">
                <a:extLst>
                  <a:ext uri="{FF2B5EF4-FFF2-40B4-BE49-F238E27FC236}">
                    <a16:creationId xmlns:a16="http://schemas.microsoft.com/office/drawing/2014/main" id="{E961A8DA-6503-DE71-B322-91A2DBE84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195" y="2353398"/>
                <a:ext cx="1002078" cy="808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2" descr="O que é Docker? | Mundo Docker">
              <a:extLst>
                <a:ext uri="{FF2B5EF4-FFF2-40B4-BE49-F238E27FC236}">
                  <a16:creationId xmlns:a16="http://schemas.microsoft.com/office/drawing/2014/main" id="{CFC50A15-44EA-FA56-02E6-76075F775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833" y="3020828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luxograma: Processo 29">
              <a:extLst>
                <a:ext uri="{FF2B5EF4-FFF2-40B4-BE49-F238E27FC236}">
                  <a16:creationId xmlns:a16="http://schemas.microsoft.com/office/drawing/2014/main" id="{67305F1A-7B7F-49BB-749D-9A7182B3BEC9}"/>
                </a:ext>
              </a:extLst>
            </p:cNvPr>
            <p:cNvSpPr/>
            <p:nvPr/>
          </p:nvSpPr>
          <p:spPr>
            <a:xfrm>
              <a:off x="3154691" y="1630303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82690A-DD1A-54C6-FBD9-C82100ED0FF9}"/>
              </a:ext>
            </a:extLst>
          </p:cNvPr>
          <p:cNvSpPr txBox="1"/>
          <p:nvPr/>
        </p:nvSpPr>
        <p:spPr>
          <a:xfrm>
            <a:off x="1946859" y="6210065"/>
            <a:ext cx="312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Network em comum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9DFAC3A3-0B98-49E9-08B1-58BEE065B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049575C-62FE-E4FC-76B6-68DB9547DE76}"/>
              </a:ext>
            </a:extLst>
          </p:cNvPr>
          <p:cNvGrpSpPr/>
          <p:nvPr/>
        </p:nvGrpSpPr>
        <p:grpSpPr>
          <a:xfrm>
            <a:off x="570720" y="3912359"/>
            <a:ext cx="2392389" cy="2251586"/>
            <a:chOff x="537622" y="1630303"/>
            <a:chExt cx="2392389" cy="2251586"/>
          </a:xfrm>
        </p:grpSpPr>
        <p:pic>
          <p:nvPicPr>
            <p:cNvPr id="23" name="Picture 2" descr="O que é Docker? | Mundo Docker">
              <a:extLst>
                <a:ext uri="{FF2B5EF4-FFF2-40B4-BE49-F238E27FC236}">
                  <a16:creationId xmlns:a16="http://schemas.microsoft.com/office/drawing/2014/main" id="{B646D719-5859-A53D-21C0-5FE4662AB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764" y="3020828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How to Build a Rest API using Spring Boot | by Anup Sarkar | Medium">
              <a:extLst>
                <a:ext uri="{FF2B5EF4-FFF2-40B4-BE49-F238E27FC236}">
                  <a16:creationId xmlns:a16="http://schemas.microsoft.com/office/drawing/2014/main" id="{A40D08A2-EACB-2211-46A1-614344C5A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64" y="2032545"/>
              <a:ext cx="2098880" cy="816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3398D39-B0E5-55DD-BBF4-12C9965B3E1A}"/>
                </a:ext>
              </a:extLst>
            </p:cNvPr>
            <p:cNvSpPr txBox="1"/>
            <p:nvPr/>
          </p:nvSpPr>
          <p:spPr>
            <a:xfrm>
              <a:off x="833439" y="2672751"/>
              <a:ext cx="179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dirty="0" err="1"/>
                <a:t>Notifications.war</a:t>
              </a:r>
              <a:endParaRPr lang="en-US" dirty="0"/>
            </a:p>
          </p:txBody>
        </p:sp>
        <p:sp>
          <p:nvSpPr>
            <p:cNvPr id="26" name="Fluxograma: Processo 25">
              <a:extLst>
                <a:ext uri="{FF2B5EF4-FFF2-40B4-BE49-F238E27FC236}">
                  <a16:creationId xmlns:a16="http://schemas.microsoft.com/office/drawing/2014/main" id="{2C036A95-043D-9ACF-DFBF-D14701FC73B6}"/>
                </a:ext>
              </a:extLst>
            </p:cNvPr>
            <p:cNvSpPr/>
            <p:nvPr/>
          </p:nvSpPr>
          <p:spPr>
            <a:xfrm>
              <a:off x="537622" y="1630303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7014826-1837-7D91-CDE2-495D3EF3A73A}"/>
              </a:ext>
            </a:extLst>
          </p:cNvPr>
          <p:cNvGrpSpPr/>
          <p:nvPr/>
        </p:nvGrpSpPr>
        <p:grpSpPr>
          <a:xfrm>
            <a:off x="3508648" y="3901559"/>
            <a:ext cx="2392389" cy="2251586"/>
            <a:chOff x="3154691" y="1630303"/>
            <a:chExt cx="2392389" cy="2251586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EEABA830-061D-D0D4-4DE1-ED996ACC2292}"/>
                </a:ext>
              </a:extLst>
            </p:cNvPr>
            <p:cNvGrpSpPr/>
            <p:nvPr/>
          </p:nvGrpSpPr>
          <p:grpSpPr>
            <a:xfrm>
              <a:off x="3320230" y="1811316"/>
              <a:ext cx="1170035" cy="1487287"/>
              <a:chOff x="3320230" y="1811316"/>
              <a:chExt cx="1170035" cy="1487287"/>
            </a:xfrm>
          </p:grpSpPr>
          <p:sp>
            <p:nvSpPr>
              <p:cNvPr id="31" name="Fluxograma: Disco Magnético 30">
                <a:extLst>
                  <a:ext uri="{FF2B5EF4-FFF2-40B4-BE49-F238E27FC236}">
                    <a16:creationId xmlns:a16="http://schemas.microsoft.com/office/drawing/2014/main" id="{BD95EFC9-4D55-6794-77D0-8730DC39A8B6}"/>
                  </a:ext>
                </a:extLst>
              </p:cNvPr>
              <p:cNvSpPr/>
              <p:nvPr/>
            </p:nvSpPr>
            <p:spPr>
              <a:xfrm>
                <a:off x="3320230" y="1811316"/>
                <a:ext cx="1170035" cy="1487287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pic>
            <p:nvPicPr>
              <p:cNvPr id="32" name="Picture 8" descr="Self-service Business Intelligence for PostgreSQL - Holistics |  Self-service BI Platform">
                <a:extLst>
                  <a:ext uri="{FF2B5EF4-FFF2-40B4-BE49-F238E27FC236}">
                    <a16:creationId xmlns:a16="http://schemas.microsoft.com/office/drawing/2014/main" id="{E961A8DA-6503-DE71-B322-91A2DBE84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195" y="2353398"/>
                <a:ext cx="1002078" cy="808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2" descr="O que é Docker? | Mundo Docker">
              <a:extLst>
                <a:ext uri="{FF2B5EF4-FFF2-40B4-BE49-F238E27FC236}">
                  <a16:creationId xmlns:a16="http://schemas.microsoft.com/office/drawing/2014/main" id="{CFC50A15-44EA-FA56-02E6-76075F775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833" y="3020828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Fluxograma: Processo 29">
              <a:extLst>
                <a:ext uri="{FF2B5EF4-FFF2-40B4-BE49-F238E27FC236}">
                  <a16:creationId xmlns:a16="http://schemas.microsoft.com/office/drawing/2014/main" id="{67305F1A-7B7F-49BB-749D-9A7182B3BEC9}"/>
                </a:ext>
              </a:extLst>
            </p:cNvPr>
            <p:cNvSpPr/>
            <p:nvPr/>
          </p:nvSpPr>
          <p:spPr>
            <a:xfrm>
              <a:off x="3154691" y="1630303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</p:grpSp>
      <p:pic>
        <p:nvPicPr>
          <p:cNvPr id="8" name="Picture 4" descr="Docker: Compose. Explorando o Docker Compose | by Hugo Habbema | Medium">
            <a:extLst>
              <a:ext uri="{FF2B5EF4-FFF2-40B4-BE49-F238E27FC236}">
                <a16:creationId xmlns:a16="http://schemas.microsoft.com/office/drawing/2014/main" id="{6A487418-6986-5B81-EBD4-D158C85E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37" y="1495998"/>
            <a:ext cx="3592481" cy="17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D4473F6A-5EE2-C4BE-9412-B5F081F61EA3}"/>
              </a:ext>
            </a:extLst>
          </p:cNvPr>
          <p:cNvSpPr/>
          <p:nvPr/>
        </p:nvSpPr>
        <p:spPr>
          <a:xfrm>
            <a:off x="219456" y="1615515"/>
            <a:ext cx="11853637" cy="4854837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DE0C579-074F-E3DE-9275-F9C5E2B632C0}"/>
              </a:ext>
            </a:extLst>
          </p:cNvPr>
          <p:cNvGrpSpPr/>
          <p:nvPr/>
        </p:nvGrpSpPr>
        <p:grpSpPr>
          <a:xfrm>
            <a:off x="9500842" y="3901559"/>
            <a:ext cx="2392389" cy="2251586"/>
            <a:chOff x="3587722" y="3878380"/>
            <a:chExt cx="2392389" cy="2251586"/>
          </a:xfrm>
        </p:grpSpPr>
        <p:pic>
          <p:nvPicPr>
            <p:cNvPr id="11" name="Picture 2" descr="O que é Docker? | Mundo Docker">
              <a:extLst>
                <a:ext uri="{FF2B5EF4-FFF2-40B4-BE49-F238E27FC236}">
                  <a16:creationId xmlns:a16="http://schemas.microsoft.com/office/drawing/2014/main" id="{7624A672-3868-55C3-D99E-19ACDF2D6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031" y="3937160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luxograma: Processo 11">
              <a:extLst>
                <a:ext uri="{FF2B5EF4-FFF2-40B4-BE49-F238E27FC236}">
                  <a16:creationId xmlns:a16="http://schemas.microsoft.com/office/drawing/2014/main" id="{E970AF75-A56B-0F8E-204C-6B86FF19C857}"/>
                </a:ext>
              </a:extLst>
            </p:cNvPr>
            <p:cNvSpPr/>
            <p:nvPr/>
          </p:nvSpPr>
          <p:spPr>
            <a:xfrm>
              <a:off x="3587722" y="3878380"/>
              <a:ext cx="2392389" cy="225158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0F35B7FB-7AE4-153C-5D05-F3FF88E38828}"/>
                </a:ext>
              </a:extLst>
            </p:cNvPr>
            <p:cNvGrpSpPr/>
            <p:nvPr/>
          </p:nvGrpSpPr>
          <p:grpSpPr>
            <a:xfrm>
              <a:off x="3701944" y="4525020"/>
              <a:ext cx="1170035" cy="1487287"/>
              <a:chOff x="3623919" y="1861444"/>
              <a:chExt cx="1170035" cy="1487287"/>
            </a:xfrm>
          </p:grpSpPr>
          <p:sp>
            <p:nvSpPr>
              <p:cNvPr id="14" name="Fluxograma: Disco Magnético 13">
                <a:extLst>
                  <a:ext uri="{FF2B5EF4-FFF2-40B4-BE49-F238E27FC236}">
                    <a16:creationId xmlns:a16="http://schemas.microsoft.com/office/drawing/2014/main" id="{9DA86CE0-CCD7-F7B2-4FBA-EB3989547C3D}"/>
                  </a:ext>
                </a:extLst>
              </p:cNvPr>
              <p:cNvSpPr/>
              <p:nvPr/>
            </p:nvSpPr>
            <p:spPr>
              <a:xfrm>
                <a:off x="3623919" y="1861444"/>
                <a:ext cx="1170035" cy="1487287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pic>
            <p:nvPicPr>
              <p:cNvPr id="15" name="Picture 4" descr="How to get started with MongoDB in 10 minutes | by Navindu Jayatilake |  We've moved to freeCodeCamp.org/news | Medium">
                <a:extLst>
                  <a:ext uri="{FF2B5EF4-FFF2-40B4-BE49-F238E27FC236}">
                    <a16:creationId xmlns:a16="http://schemas.microsoft.com/office/drawing/2014/main" id="{ECBD0AEB-EC06-C20D-6CD9-56928BED2F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2329" y="2390204"/>
                <a:ext cx="849407" cy="849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F9BAC9-AFB3-7E11-8209-7CE9C2F77014}"/>
              </a:ext>
            </a:extLst>
          </p:cNvPr>
          <p:cNvGrpSpPr/>
          <p:nvPr/>
        </p:nvGrpSpPr>
        <p:grpSpPr>
          <a:xfrm>
            <a:off x="6509734" y="3895235"/>
            <a:ext cx="2580482" cy="2292474"/>
            <a:chOff x="537622" y="1630303"/>
            <a:chExt cx="2580482" cy="2292474"/>
          </a:xfrm>
        </p:grpSpPr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1CE5BB06-6A8B-BB49-2D1B-7F7AAE7EF98E}"/>
                </a:ext>
              </a:extLst>
            </p:cNvPr>
            <p:cNvSpPr/>
            <p:nvPr/>
          </p:nvSpPr>
          <p:spPr>
            <a:xfrm>
              <a:off x="537622" y="1630303"/>
              <a:ext cx="2580482" cy="229247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pic>
          <p:nvPicPr>
            <p:cNvPr id="19" name="Picture 2" descr="Logging Incoming Requests in Spring WebFlux | by Dursun KOÇ | Medium">
              <a:extLst>
                <a:ext uri="{FF2B5EF4-FFF2-40B4-BE49-F238E27FC236}">
                  <a16:creationId xmlns:a16="http://schemas.microsoft.com/office/drawing/2014/main" id="{681C63F1-3B11-A906-024C-7F1365A07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48" y="2275990"/>
              <a:ext cx="2495450" cy="1410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C904CAD-A60E-B8C6-2708-22F0A106EE1B}"/>
                </a:ext>
              </a:extLst>
            </p:cNvPr>
            <p:cNvSpPr txBox="1"/>
            <p:nvPr/>
          </p:nvSpPr>
          <p:spPr>
            <a:xfrm>
              <a:off x="691724" y="3608609"/>
              <a:ext cx="2264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notifications-reative-webflux.jar</a:t>
              </a:r>
            </a:p>
          </p:txBody>
        </p:sp>
        <p:pic>
          <p:nvPicPr>
            <p:cNvPr id="28" name="Picture 2" descr="O que é Docker? | Mundo Docker">
              <a:extLst>
                <a:ext uri="{FF2B5EF4-FFF2-40B4-BE49-F238E27FC236}">
                  <a16:creationId xmlns:a16="http://schemas.microsoft.com/office/drawing/2014/main" id="{8F4C0EE8-BFCC-8643-A0D4-A3DFE6735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9045" y="1713747"/>
              <a:ext cx="852488" cy="726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C6D093F-8BAA-21EF-5F98-0F75C25ECF6F}"/>
              </a:ext>
            </a:extLst>
          </p:cNvPr>
          <p:cNvSpPr txBox="1"/>
          <p:nvPr/>
        </p:nvSpPr>
        <p:spPr>
          <a:xfrm>
            <a:off x="432470" y="2597238"/>
            <a:ext cx="455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Controle de </a:t>
            </a:r>
            <a:r>
              <a:rPr lang="pt-BR" dirty="0" err="1"/>
              <a:t>Usuario</a:t>
            </a:r>
            <a:endParaRPr lang="pt-BR" dirty="0"/>
          </a:p>
          <a:p>
            <a:r>
              <a:rPr lang="pt-BR" dirty="0"/>
              <a:t>- Controle de envio Notificações</a:t>
            </a:r>
          </a:p>
          <a:p>
            <a:r>
              <a:rPr lang="pt-BR" dirty="0"/>
              <a:t>- Disparo das notificações usando Mensageria</a:t>
            </a:r>
            <a:endParaRPr lang="en-US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DCBCF62-D25D-F373-A746-5A2EDE075776}"/>
              </a:ext>
            </a:extLst>
          </p:cNvPr>
          <p:cNvSpPr txBox="1"/>
          <p:nvPr/>
        </p:nvSpPr>
        <p:spPr>
          <a:xfrm>
            <a:off x="6533211" y="3066440"/>
            <a:ext cx="455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Recebimento das Notificações Reativo</a:t>
            </a:r>
          </a:p>
        </p:txBody>
      </p:sp>
    </p:spTree>
    <p:extLst>
      <p:ext uri="{BB962C8B-B14F-4D97-AF65-F5344CB8AC3E}">
        <p14:creationId xmlns:p14="http://schemas.microsoft.com/office/powerpoint/2010/main" val="80459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388949-1E75-61E6-D3FD-A0C6D6E2328E}"/>
              </a:ext>
            </a:extLst>
          </p:cNvPr>
          <p:cNvSpPr txBox="1"/>
          <p:nvPr/>
        </p:nvSpPr>
        <p:spPr>
          <a:xfrm>
            <a:off x="540774" y="4972091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*** ENTITY ***</a:t>
            </a:r>
          </a:p>
          <a:p>
            <a:r>
              <a:rPr lang="pt-BR" dirty="0">
                <a:latin typeface="Consolas" panose="020B0609020204030204" pitchFamily="49" charset="0"/>
              </a:rPr>
              <a:t>- </a:t>
            </a:r>
            <a:r>
              <a:rPr lang="pt-BR" dirty="0" err="1">
                <a:latin typeface="Consolas" panose="020B0609020204030204" pitchFamily="49" charset="0"/>
              </a:rPr>
              <a:t>Notifications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User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66B486-EFE8-FAFE-9B3A-32F08334F8AD}"/>
              </a:ext>
            </a:extLst>
          </p:cNvPr>
          <p:cNvSpPr txBox="1"/>
          <p:nvPr/>
        </p:nvSpPr>
        <p:spPr>
          <a:xfrm>
            <a:off x="457203" y="1951779"/>
            <a:ext cx="61718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*** SERVICES ***</a:t>
            </a:r>
          </a:p>
          <a:p>
            <a:r>
              <a:rPr lang="pt-BR" dirty="0">
                <a:latin typeface="Consolas" panose="020B0609020204030204" pitchFamily="49" charset="0"/>
              </a:rPr>
              <a:t>- </a:t>
            </a:r>
            <a:r>
              <a:rPr lang="pt-BR" dirty="0" err="1">
                <a:latin typeface="Consolas" panose="020B0609020204030204" pitchFamily="49" charset="0"/>
              </a:rPr>
              <a:t>Send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Notifications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Cadastrar </a:t>
            </a:r>
            <a:r>
              <a:rPr lang="pt-BR" dirty="0" err="1">
                <a:latin typeface="Consolas" panose="020B0609020204030204" pitchFamily="49" charset="0"/>
              </a:rPr>
              <a:t>User</a:t>
            </a:r>
            <a:endParaRPr lang="pt-BR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Agendamento envio notificações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Descadastrar </a:t>
            </a:r>
            <a:r>
              <a:rPr lang="pt-BR" dirty="0" err="1">
                <a:latin typeface="Consolas" panose="020B0609020204030204" pitchFamily="49" charset="0"/>
              </a:rPr>
              <a:t>Usuarios</a:t>
            </a:r>
            <a:r>
              <a:rPr lang="pt-BR" dirty="0">
                <a:latin typeface="Consolas" panose="020B0609020204030204" pitchFamily="49" charset="0"/>
              </a:rPr>
              <a:t> de Receber notificações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Futuros </a:t>
            </a:r>
          </a:p>
          <a:p>
            <a:pPr marL="742950" lvl="1" indent="-285750">
              <a:buFontTx/>
              <a:buChar char="-"/>
            </a:pP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SMS</a:t>
            </a:r>
          </a:p>
          <a:p>
            <a:pPr marL="742950" lvl="1" indent="-285750">
              <a:buFontTx/>
              <a:buChar char="-"/>
            </a:pPr>
            <a:r>
              <a:rPr lang="pt-BR" dirty="0">
                <a:latin typeface="Consolas" panose="020B0609020204030204" pitchFamily="49" charset="0"/>
              </a:rPr>
              <a:t>Email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45C8A5D-52AF-7B5B-DFE9-93DCDA5A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Services | Tarefas | Entidades</a:t>
            </a:r>
            <a:br>
              <a:rPr lang="en-US" sz="2800" b="1" dirty="0"/>
            </a:b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98183C-9F40-4FE0-2756-FAC899901BA5}"/>
              </a:ext>
            </a:extLst>
          </p:cNvPr>
          <p:cNvSpPr txBox="1"/>
          <p:nvPr/>
        </p:nvSpPr>
        <p:spPr>
          <a:xfrm>
            <a:off x="6373315" y="1993067"/>
            <a:ext cx="392747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*** TAREFAS ***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/{id}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POST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user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PUT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/user/unsubscribe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POST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endParaRPr lang="pt-B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GET  /</a:t>
            </a:r>
            <a:r>
              <a:rPr lang="pt-B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notification</a:t>
            </a:r>
            <a:r>
              <a:rPr lang="pt-BR" sz="1600" dirty="0">
                <a:solidFill>
                  <a:srgbClr val="00B050"/>
                </a:solidFill>
                <a:latin typeface="Consolas" panose="020B0609020204030204" pitchFamily="49" charset="0"/>
              </a:rPr>
              <a:t>/{id}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solidFill>
                  <a:srgbClr val="FFC000"/>
                </a:solidFill>
                <a:latin typeface="Consolas" panose="020B0609020204030204" pitchFamily="49" charset="0"/>
              </a:rPr>
              <a:t>POST /batch/schedule/</a:t>
            </a:r>
            <a:r>
              <a:rPr lang="pt-BR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job</a:t>
            </a:r>
            <a:endParaRPr lang="pt-BR" sz="16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pt-BR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744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Fabio H p Souza</a:t>
            </a:r>
          </a:p>
          <a:p>
            <a:r>
              <a:rPr lang="en-US" dirty="0">
                <a:solidFill>
                  <a:schemeClr val="bg2"/>
                </a:solidFill>
              </a:rPr>
              <a:t>Specialist java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2330</TotalTime>
  <Words>136</Words>
  <Application>Microsoft Office PowerPoint</Application>
  <PresentationFormat>Widescreen</PresentationFormat>
  <Paragraphs>50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Gill Sans MT</vt:lpstr>
      <vt:lpstr>Wingdings 2</vt:lpstr>
      <vt:lpstr>Custom</vt:lpstr>
      <vt:lpstr>Notifications App</vt:lpstr>
      <vt:lpstr>Apresentação do PowerPoint</vt:lpstr>
      <vt:lpstr>Apresentação do PowerPoint</vt:lpstr>
      <vt:lpstr>Services | Tarefas | Entidades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Notifications App</dc:title>
  <dc:creator>Fabio Souza</dc:creator>
  <cp:lastModifiedBy>Fabio Souza</cp:lastModifiedBy>
  <cp:revision>12</cp:revision>
  <dcterms:created xsi:type="dcterms:W3CDTF">2024-05-10T15:53:21Z</dcterms:created>
  <dcterms:modified xsi:type="dcterms:W3CDTF">2024-05-20T23:07:35Z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