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1" r:id="rId5"/>
    <p:sldId id="267" r:id="rId6"/>
    <p:sldId id="262" r:id="rId7"/>
    <p:sldId id="263" r:id="rId8"/>
    <p:sldId id="265"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6868"/>
    <a:srgbClr val="FDF5EF"/>
    <a:srgbClr val="9CBE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4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49AA9A-27D1-4F39-B32E-0A79E5EBB843}" type="doc">
      <dgm:prSet loTypeId="urn:microsoft.com/office/officeart/2005/8/layout/vList2" loCatId="list" qsTypeId="urn:microsoft.com/office/officeart/2005/8/quickstyle/simple5" qsCatId="simple" csTypeId="urn:microsoft.com/office/officeart/2005/8/colors/colorful1" csCatId="colorful"/>
      <dgm:spPr/>
      <dgm:t>
        <a:bodyPr/>
        <a:lstStyle/>
        <a:p>
          <a:endParaRPr lang="en-US"/>
        </a:p>
      </dgm:t>
    </dgm:pt>
    <dgm:pt modelId="{5A000A4E-D98A-4E15-9356-620BC299568C}">
      <dgm:prSet/>
      <dgm:spPr/>
      <dgm:t>
        <a:bodyPr/>
        <a:lstStyle/>
        <a:p>
          <a:r>
            <a:rPr lang="en-US"/>
            <a:t>Wakelet permet à d'autres utilisateurs de consulter et contribuer à la veille</a:t>
          </a:r>
        </a:p>
      </dgm:t>
    </dgm:pt>
    <dgm:pt modelId="{9786DA66-CC99-47C6-82B4-B0743D0CE367}" type="parTrans" cxnId="{8E9F226B-DE74-446F-9072-8D165B8E09EF}">
      <dgm:prSet/>
      <dgm:spPr/>
      <dgm:t>
        <a:bodyPr/>
        <a:lstStyle/>
        <a:p>
          <a:endParaRPr lang="en-US"/>
        </a:p>
      </dgm:t>
    </dgm:pt>
    <dgm:pt modelId="{C01D6AF4-9507-499E-A7BB-955B71040A56}" type="sibTrans" cxnId="{8E9F226B-DE74-446F-9072-8D165B8E09EF}">
      <dgm:prSet/>
      <dgm:spPr/>
      <dgm:t>
        <a:bodyPr/>
        <a:lstStyle/>
        <a:p>
          <a:endParaRPr lang="en-US"/>
        </a:p>
      </dgm:t>
    </dgm:pt>
    <dgm:pt modelId="{B41C31F8-05D3-4082-8099-19C55091495C}">
      <dgm:prSet/>
      <dgm:spPr/>
      <dgm:t>
        <a:bodyPr/>
        <a:lstStyle/>
        <a:p>
          <a:r>
            <a:rPr lang="en-US"/>
            <a:t>Un simple lien permet l'accès au tableau et l'ajout d'articles pertinents</a:t>
          </a:r>
        </a:p>
      </dgm:t>
    </dgm:pt>
    <dgm:pt modelId="{842DE091-C877-400C-AB81-0210B6977DC3}" type="parTrans" cxnId="{045F5E50-2DD7-4880-9CBD-64C41326A6DD}">
      <dgm:prSet/>
      <dgm:spPr/>
      <dgm:t>
        <a:bodyPr/>
        <a:lstStyle/>
        <a:p>
          <a:endParaRPr lang="en-US"/>
        </a:p>
      </dgm:t>
    </dgm:pt>
    <dgm:pt modelId="{FD70F215-B7E6-4CFE-912F-76781F51C743}" type="sibTrans" cxnId="{045F5E50-2DD7-4880-9CBD-64C41326A6DD}">
      <dgm:prSet/>
      <dgm:spPr/>
      <dgm:t>
        <a:bodyPr/>
        <a:lstStyle/>
        <a:p>
          <a:endParaRPr lang="en-US"/>
        </a:p>
      </dgm:t>
    </dgm:pt>
    <dgm:pt modelId="{ABD13DD2-23FE-4BF6-A5C6-F8BEB5D996A4}">
      <dgm:prSet/>
      <dgm:spPr/>
      <dgm:t>
        <a:bodyPr/>
        <a:lstStyle/>
        <a:p>
          <a:r>
            <a:rPr lang="en-US"/>
            <a:t>Wakelet facilite la collaboration et le partage de connaissances</a:t>
          </a:r>
        </a:p>
      </dgm:t>
    </dgm:pt>
    <dgm:pt modelId="{03402AA2-452B-4DB6-95C1-75397D6781C1}" type="parTrans" cxnId="{4F781102-5ECA-492A-8CAC-AC8518F71D8A}">
      <dgm:prSet/>
      <dgm:spPr/>
      <dgm:t>
        <a:bodyPr/>
        <a:lstStyle/>
        <a:p>
          <a:endParaRPr lang="en-US"/>
        </a:p>
      </dgm:t>
    </dgm:pt>
    <dgm:pt modelId="{9CBCA710-6EAD-49AA-9C15-77FC1F1F5A8D}" type="sibTrans" cxnId="{4F781102-5ECA-492A-8CAC-AC8518F71D8A}">
      <dgm:prSet/>
      <dgm:spPr/>
      <dgm:t>
        <a:bodyPr/>
        <a:lstStyle/>
        <a:p>
          <a:endParaRPr lang="en-US"/>
        </a:p>
      </dgm:t>
    </dgm:pt>
    <dgm:pt modelId="{4E8B2145-47CD-41B2-A19F-6790285CCC42}" type="pres">
      <dgm:prSet presAssocID="{BB49AA9A-27D1-4F39-B32E-0A79E5EBB843}" presName="linear" presStyleCnt="0">
        <dgm:presLayoutVars>
          <dgm:animLvl val="lvl"/>
          <dgm:resizeHandles val="exact"/>
        </dgm:presLayoutVars>
      </dgm:prSet>
      <dgm:spPr/>
    </dgm:pt>
    <dgm:pt modelId="{CBDE51E4-E8FA-40E2-B908-6F1145C6756F}" type="pres">
      <dgm:prSet presAssocID="{5A000A4E-D98A-4E15-9356-620BC299568C}" presName="parentText" presStyleLbl="node1" presStyleIdx="0" presStyleCnt="3">
        <dgm:presLayoutVars>
          <dgm:chMax val="0"/>
          <dgm:bulletEnabled val="1"/>
        </dgm:presLayoutVars>
      </dgm:prSet>
      <dgm:spPr/>
    </dgm:pt>
    <dgm:pt modelId="{5070CC8D-E56B-45A3-9F1C-007CD1ACC368}" type="pres">
      <dgm:prSet presAssocID="{C01D6AF4-9507-499E-A7BB-955B71040A56}" presName="spacer" presStyleCnt="0"/>
      <dgm:spPr/>
    </dgm:pt>
    <dgm:pt modelId="{0732EACD-BA99-429E-B5FD-438AED6F04E6}" type="pres">
      <dgm:prSet presAssocID="{B41C31F8-05D3-4082-8099-19C55091495C}" presName="parentText" presStyleLbl="node1" presStyleIdx="1" presStyleCnt="3">
        <dgm:presLayoutVars>
          <dgm:chMax val="0"/>
          <dgm:bulletEnabled val="1"/>
        </dgm:presLayoutVars>
      </dgm:prSet>
      <dgm:spPr/>
    </dgm:pt>
    <dgm:pt modelId="{6013A494-76F7-4412-ADB2-7186123F6BFE}" type="pres">
      <dgm:prSet presAssocID="{FD70F215-B7E6-4CFE-912F-76781F51C743}" presName="spacer" presStyleCnt="0"/>
      <dgm:spPr/>
    </dgm:pt>
    <dgm:pt modelId="{A37A8DBD-C263-4114-AF04-982F355D7300}" type="pres">
      <dgm:prSet presAssocID="{ABD13DD2-23FE-4BF6-A5C6-F8BEB5D996A4}" presName="parentText" presStyleLbl="node1" presStyleIdx="2" presStyleCnt="3">
        <dgm:presLayoutVars>
          <dgm:chMax val="0"/>
          <dgm:bulletEnabled val="1"/>
        </dgm:presLayoutVars>
      </dgm:prSet>
      <dgm:spPr/>
    </dgm:pt>
  </dgm:ptLst>
  <dgm:cxnLst>
    <dgm:cxn modelId="{4F781102-5ECA-492A-8CAC-AC8518F71D8A}" srcId="{BB49AA9A-27D1-4F39-B32E-0A79E5EBB843}" destId="{ABD13DD2-23FE-4BF6-A5C6-F8BEB5D996A4}" srcOrd="2" destOrd="0" parTransId="{03402AA2-452B-4DB6-95C1-75397D6781C1}" sibTransId="{9CBCA710-6EAD-49AA-9C15-77FC1F1F5A8D}"/>
    <dgm:cxn modelId="{18919265-E048-4697-A1BB-7154B5A6926B}" type="presOf" srcId="{5A000A4E-D98A-4E15-9356-620BC299568C}" destId="{CBDE51E4-E8FA-40E2-B908-6F1145C6756F}" srcOrd="0" destOrd="0" presId="urn:microsoft.com/office/officeart/2005/8/layout/vList2"/>
    <dgm:cxn modelId="{8E9F226B-DE74-446F-9072-8D165B8E09EF}" srcId="{BB49AA9A-27D1-4F39-B32E-0A79E5EBB843}" destId="{5A000A4E-D98A-4E15-9356-620BC299568C}" srcOrd="0" destOrd="0" parTransId="{9786DA66-CC99-47C6-82B4-B0743D0CE367}" sibTransId="{C01D6AF4-9507-499E-A7BB-955B71040A56}"/>
    <dgm:cxn modelId="{045F5E50-2DD7-4880-9CBD-64C41326A6DD}" srcId="{BB49AA9A-27D1-4F39-B32E-0A79E5EBB843}" destId="{B41C31F8-05D3-4082-8099-19C55091495C}" srcOrd="1" destOrd="0" parTransId="{842DE091-C877-400C-AB81-0210B6977DC3}" sibTransId="{FD70F215-B7E6-4CFE-912F-76781F51C743}"/>
    <dgm:cxn modelId="{CE917E87-B706-454F-A867-ABADDBA8C938}" type="presOf" srcId="{BB49AA9A-27D1-4F39-B32E-0A79E5EBB843}" destId="{4E8B2145-47CD-41B2-A19F-6790285CCC42}" srcOrd="0" destOrd="0" presId="urn:microsoft.com/office/officeart/2005/8/layout/vList2"/>
    <dgm:cxn modelId="{9F8E268A-6609-476A-8BFB-3C8B4297C661}" type="presOf" srcId="{ABD13DD2-23FE-4BF6-A5C6-F8BEB5D996A4}" destId="{A37A8DBD-C263-4114-AF04-982F355D7300}" srcOrd="0" destOrd="0" presId="urn:microsoft.com/office/officeart/2005/8/layout/vList2"/>
    <dgm:cxn modelId="{8AA29CD0-5926-4163-9413-49A17768B03B}" type="presOf" srcId="{B41C31F8-05D3-4082-8099-19C55091495C}" destId="{0732EACD-BA99-429E-B5FD-438AED6F04E6}" srcOrd="0" destOrd="0" presId="urn:microsoft.com/office/officeart/2005/8/layout/vList2"/>
    <dgm:cxn modelId="{A8D3C20A-F9A7-4307-BAD0-1F2313AF49C0}" type="presParOf" srcId="{4E8B2145-47CD-41B2-A19F-6790285CCC42}" destId="{CBDE51E4-E8FA-40E2-B908-6F1145C6756F}" srcOrd="0" destOrd="0" presId="urn:microsoft.com/office/officeart/2005/8/layout/vList2"/>
    <dgm:cxn modelId="{756CF71C-590C-47AE-9E53-BD45ACBF9536}" type="presParOf" srcId="{4E8B2145-47CD-41B2-A19F-6790285CCC42}" destId="{5070CC8D-E56B-45A3-9F1C-007CD1ACC368}" srcOrd="1" destOrd="0" presId="urn:microsoft.com/office/officeart/2005/8/layout/vList2"/>
    <dgm:cxn modelId="{D5B333DB-8D36-4AE5-B9F8-45E98B367F34}" type="presParOf" srcId="{4E8B2145-47CD-41B2-A19F-6790285CCC42}" destId="{0732EACD-BA99-429E-B5FD-438AED6F04E6}" srcOrd="2" destOrd="0" presId="urn:microsoft.com/office/officeart/2005/8/layout/vList2"/>
    <dgm:cxn modelId="{E13AFDAC-50AA-4793-AE5A-DA643FEAC2B9}" type="presParOf" srcId="{4E8B2145-47CD-41B2-A19F-6790285CCC42}" destId="{6013A494-76F7-4412-ADB2-7186123F6BFE}" srcOrd="3" destOrd="0" presId="urn:microsoft.com/office/officeart/2005/8/layout/vList2"/>
    <dgm:cxn modelId="{8F0CCAAC-3DDB-466D-9F76-440FC62A35B6}" type="presParOf" srcId="{4E8B2145-47CD-41B2-A19F-6790285CCC42}" destId="{A37A8DBD-C263-4114-AF04-982F355D730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E51E4-E8FA-40E2-B908-6F1145C6756F}">
      <dsp:nvSpPr>
        <dsp:cNvPr id="0" name=""/>
        <dsp:cNvSpPr/>
      </dsp:nvSpPr>
      <dsp:spPr>
        <a:xfrm>
          <a:off x="0" y="508191"/>
          <a:ext cx="2804504" cy="93483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Wakelet permet à d'autres utilisateurs de consulter et contribuer à la veille</a:t>
          </a:r>
        </a:p>
      </dsp:txBody>
      <dsp:txXfrm>
        <a:off x="45635" y="553826"/>
        <a:ext cx="2713234" cy="843560"/>
      </dsp:txXfrm>
    </dsp:sp>
    <dsp:sp modelId="{0732EACD-BA99-429E-B5FD-438AED6F04E6}">
      <dsp:nvSpPr>
        <dsp:cNvPr id="0" name=""/>
        <dsp:cNvSpPr/>
      </dsp:nvSpPr>
      <dsp:spPr>
        <a:xfrm>
          <a:off x="0" y="1491981"/>
          <a:ext cx="2804504" cy="93483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Un simple lien permet l'accès au tableau et l'ajout d'articles pertinents</a:t>
          </a:r>
        </a:p>
      </dsp:txBody>
      <dsp:txXfrm>
        <a:off x="45635" y="1537616"/>
        <a:ext cx="2713234" cy="843560"/>
      </dsp:txXfrm>
    </dsp:sp>
    <dsp:sp modelId="{A37A8DBD-C263-4114-AF04-982F355D7300}">
      <dsp:nvSpPr>
        <dsp:cNvPr id="0" name=""/>
        <dsp:cNvSpPr/>
      </dsp:nvSpPr>
      <dsp:spPr>
        <a:xfrm>
          <a:off x="0" y="2475771"/>
          <a:ext cx="2804504" cy="93483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Wakelet facilite la collaboration et le partage de connaissances</a:t>
          </a:r>
        </a:p>
      </dsp:txBody>
      <dsp:txXfrm>
        <a:off x="45635" y="2521406"/>
        <a:ext cx="2713234" cy="8435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A06B6-31ED-4731-8E3F-F02B7F215C41}" type="datetimeFigureOut">
              <a:rPr lang="fr-FR" smtClean="0"/>
              <a:t>15/03/2024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438E0-FDF6-41A0-BFB1-374E3E198643}" type="slidenum">
              <a:rPr lang="fr-FR" smtClean="0"/>
              <a:t>‹N°›</a:t>
            </a:fld>
            <a:endParaRPr lang="fr-FR"/>
          </a:p>
        </p:txBody>
      </p:sp>
    </p:spTree>
    <p:extLst>
      <p:ext uri="{BB962C8B-B14F-4D97-AF65-F5344CB8AC3E}">
        <p14:creationId xmlns:p14="http://schemas.microsoft.com/office/powerpoint/2010/main" val="3899053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Wakelet est une plateforme de curation de contenu qui permet aux utilisateurs de collaborer facilement et de partager des connaissances. Avec Wakelet, les utilisateurs peuvent créer des tableaux de veille contenant des articles, des vidéos, des images et bien plus encore. En partageant simplement un lien, les utilisateurs peuvent inviter d'autres personnes à contribuer à leur veille. Cette fonctionnalité rend la collaboration et le partage de connaissances plus faciles que jamais.</a:t>
            </a:r>
          </a:p>
        </p:txBody>
      </p:sp>
      <p:sp>
        <p:nvSpPr>
          <p:cNvPr id="4" name="Espace réservé du numéro de diapositive 3"/>
          <p:cNvSpPr>
            <a:spLocks noGrp="1"/>
          </p:cNvSpPr>
          <p:nvPr>
            <p:ph type="sldNum" sz="quarter" idx="5"/>
          </p:nvPr>
        </p:nvSpPr>
        <p:spPr/>
        <p:txBody>
          <a:bodyPr/>
          <a:lstStyle/>
          <a:p>
            <a:fld id="{D35438E0-FDF6-41A0-BFB1-374E3E198643}" type="slidenum">
              <a:rPr lang="fr-FR" smtClean="0"/>
              <a:t>4</a:t>
            </a:fld>
            <a:endParaRPr lang="fr-FR"/>
          </a:p>
        </p:txBody>
      </p:sp>
    </p:spTree>
    <p:extLst>
      <p:ext uri="{BB962C8B-B14F-4D97-AF65-F5344CB8AC3E}">
        <p14:creationId xmlns:p14="http://schemas.microsoft.com/office/powerpoint/2010/main" val="904946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Nous avons opté pour React et Javascript pour le front-end de notre projet en raison de leur popularité dans l'industrie. Firebase sera utilisé comme base de données pour stocker les informations utilisateur et pour l'authentification des utilisateurs. La communication front-back sera assurée par Firebase pour une expérience utilisateur optimale. Nous avons choisi Firebase pour sa simplicité d'utilisation, sa scalabilité et ses fonctionnalités de sécurité avancées.</a:t>
            </a:r>
          </a:p>
        </p:txBody>
      </p:sp>
      <p:sp>
        <p:nvSpPr>
          <p:cNvPr id="4" name="Espace réservé du numéro de diapositive 3"/>
          <p:cNvSpPr>
            <a:spLocks noGrp="1"/>
          </p:cNvSpPr>
          <p:nvPr>
            <p:ph type="sldNum" sz="quarter" idx="5"/>
          </p:nvPr>
        </p:nvSpPr>
        <p:spPr/>
        <p:txBody>
          <a:bodyPr/>
          <a:lstStyle/>
          <a:p>
            <a:fld id="{D35438E0-FDF6-41A0-BFB1-374E3E198643}" type="slidenum">
              <a:rPr lang="fr-FR" smtClean="0"/>
              <a:t>5</a:t>
            </a:fld>
            <a:endParaRPr lang="fr-FR"/>
          </a:p>
        </p:txBody>
      </p:sp>
    </p:spTree>
    <p:extLst>
      <p:ext uri="{BB962C8B-B14F-4D97-AF65-F5344CB8AC3E}">
        <p14:creationId xmlns:p14="http://schemas.microsoft.com/office/powerpoint/2010/main" val="70263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Pour un développeur web, les sources et méthodes d'information sont cruciales pour rester à jour avec les dernières technologies et pratiques. Les tutoriels en ligne, les cours en ligne, les blogs spécialisés et les forums de développeurs sont tous des sources utiles d'information. Les documentations officielles fournissent également des informations détaillées sur les technologies spécifiques. En outre, des plateformes comme GitHub et Stack Overflow permettent de trouver des projets open-source pour contribuer et obtenir des réponses à des questions techniques.</a:t>
            </a:r>
          </a:p>
        </p:txBody>
      </p:sp>
      <p:sp>
        <p:nvSpPr>
          <p:cNvPr id="4" name="Espace réservé du numéro de diapositive 3"/>
          <p:cNvSpPr>
            <a:spLocks noGrp="1"/>
          </p:cNvSpPr>
          <p:nvPr>
            <p:ph type="sldNum" sz="quarter" idx="5"/>
          </p:nvPr>
        </p:nvSpPr>
        <p:spPr/>
        <p:txBody>
          <a:bodyPr/>
          <a:lstStyle/>
          <a:p>
            <a:fld id="{D35438E0-FDF6-41A0-BFB1-374E3E198643}" type="slidenum">
              <a:rPr lang="fr-FR" smtClean="0"/>
              <a:t>6</a:t>
            </a:fld>
            <a:endParaRPr lang="fr-FR"/>
          </a:p>
        </p:txBody>
      </p:sp>
    </p:spTree>
    <p:extLst>
      <p:ext uri="{BB962C8B-B14F-4D97-AF65-F5344CB8AC3E}">
        <p14:creationId xmlns:p14="http://schemas.microsoft.com/office/powerpoint/2010/main" val="1674052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Lorsque nous collectons plusieurs informations, il est important de sélectionner les plus pertinentes. Pour cela, il est essentiel de prendre en compte plusieurs critères tels que l'accessibilité, la précision, la lisibilité, le temps nécessaire, la fiabilité, la validation, le sérieux, le contexte, le lien avec le projet et la date de parution. Ces critères peuvent aider à trier les informations et à identifier celles qui sont essentielles pour le projet.</a:t>
            </a:r>
          </a:p>
        </p:txBody>
      </p:sp>
      <p:sp>
        <p:nvSpPr>
          <p:cNvPr id="4" name="Espace réservé du numéro de diapositive 3"/>
          <p:cNvSpPr>
            <a:spLocks noGrp="1"/>
          </p:cNvSpPr>
          <p:nvPr>
            <p:ph type="sldNum" sz="quarter" idx="5"/>
          </p:nvPr>
        </p:nvSpPr>
        <p:spPr/>
        <p:txBody>
          <a:bodyPr/>
          <a:lstStyle/>
          <a:p>
            <a:fld id="{D35438E0-FDF6-41A0-BFB1-374E3E198643}" type="slidenum">
              <a:rPr lang="fr-FR" smtClean="0"/>
              <a:t>7</a:t>
            </a:fld>
            <a:endParaRPr lang="fr-FR"/>
          </a:p>
        </p:txBody>
      </p:sp>
    </p:spTree>
    <p:extLst>
      <p:ext uri="{BB962C8B-B14F-4D97-AF65-F5344CB8AC3E}">
        <p14:creationId xmlns:p14="http://schemas.microsoft.com/office/powerpoint/2010/main" val="2351849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Cette diapositive de synthèse permet de récapituler les sujets couverts par la veille effectuée pour le projet Menu Maker by Qwenta. La cybersécurité, les dernières tendances en développement web, les documentations officielles des différentes APIs et technologies sont des éléments importants pour la réussite du projet. La veille a permis de couvrir un large éventail de sujets, ce qui permettra de définir une solution technique optimale pour Menu Maker. Les images ici sont un réseau de cybersécurité et une illustration d'un code JavaScript, représentant respectivement la cybersécurité et le développement web.</a:t>
            </a:r>
          </a:p>
        </p:txBody>
      </p:sp>
      <p:sp>
        <p:nvSpPr>
          <p:cNvPr id="4" name="Espace réservé du numéro de diapositive 3"/>
          <p:cNvSpPr>
            <a:spLocks noGrp="1"/>
          </p:cNvSpPr>
          <p:nvPr>
            <p:ph type="sldNum" sz="quarter" idx="5"/>
          </p:nvPr>
        </p:nvSpPr>
        <p:spPr/>
        <p:txBody>
          <a:bodyPr/>
          <a:lstStyle/>
          <a:p>
            <a:fld id="{D35438E0-FDF6-41A0-BFB1-374E3E198643}" type="slidenum">
              <a:rPr lang="fr-FR" smtClean="0"/>
              <a:t>8</a:t>
            </a:fld>
            <a:endParaRPr lang="fr-FR"/>
          </a:p>
        </p:txBody>
      </p:sp>
    </p:spTree>
    <p:extLst>
      <p:ext uri="{BB962C8B-B14F-4D97-AF65-F5344CB8AC3E}">
        <p14:creationId xmlns:p14="http://schemas.microsoft.com/office/powerpoint/2010/main" val="235129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1734F7-F623-FEF9-A36E-5680D97B5B0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AF2300D-5363-6EC9-14C0-8D88E082D2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DBF59B8-0580-6E64-3722-583740F3CDF0}"/>
              </a:ext>
            </a:extLst>
          </p:cNvPr>
          <p:cNvSpPr>
            <a:spLocks noGrp="1"/>
          </p:cNvSpPr>
          <p:nvPr>
            <p:ph type="dt" sz="half" idx="10"/>
          </p:nvPr>
        </p:nvSpPr>
        <p:spPr/>
        <p:txBody>
          <a:bodyPr/>
          <a:lstStyle/>
          <a:p>
            <a:fld id="{6257C39D-2FA7-44D4-94EF-0E5D38479372}" type="datetimeFigureOut">
              <a:rPr lang="fr-FR" smtClean="0"/>
              <a:t>15/03/2024</a:t>
            </a:fld>
            <a:endParaRPr lang="fr-FR"/>
          </a:p>
        </p:txBody>
      </p:sp>
      <p:sp>
        <p:nvSpPr>
          <p:cNvPr id="5" name="Espace réservé du pied de page 4">
            <a:extLst>
              <a:ext uri="{FF2B5EF4-FFF2-40B4-BE49-F238E27FC236}">
                <a16:creationId xmlns:a16="http://schemas.microsoft.com/office/drawing/2014/main" id="{1D738C82-D1E6-94D4-5FD7-43450B933D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B79685-1E64-BA03-C164-ADE2EDA8167C}"/>
              </a:ext>
            </a:extLst>
          </p:cNvPr>
          <p:cNvSpPr>
            <a:spLocks noGrp="1"/>
          </p:cNvSpPr>
          <p:nvPr>
            <p:ph type="sldNum" sz="quarter" idx="12"/>
          </p:nvPr>
        </p:nvSpPr>
        <p:spPr/>
        <p:txBody>
          <a:bodyPr/>
          <a:lstStyle/>
          <a:p>
            <a:fld id="{CA246D7A-8A88-4861-8327-0D9072325679}" type="slidenum">
              <a:rPr lang="fr-FR" smtClean="0"/>
              <a:t>‹N°›</a:t>
            </a:fld>
            <a:endParaRPr lang="fr-FR"/>
          </a:p>
        </p:txBody>
      </p:sp>
    </p:spTree>
    <p:extLst>
      <p:ext uri="{BB962C8B-B14F-4D97-AF65-F5344CB8AC3E}">
        <p14:creationId xmlns:p14="http://schemas.microsoft.com/office/powerpoint/2010/main" val="281043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EDE60E-CB85-4E9A-9573-F19D7903A91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82CC28-28CD-9981-FEB2-AA5DC6340DC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C853C6-FECF-6AE2-FD69-8C021EAA292A}"/>
              </a:ext>
            </a:extLst>
          </p:cNvPr>
          <p:cNvSpPr>
            <a:spLocks noGrp="1"/>
          </p:cNvSpPr>
          <p:nvPr>
            <p:ph type="dt" sz="half" idx="10"/>
          </p:nvPr>
        </p:nvSpPr>
        <p:spPr/>
        <p:txBody>
          <a:bodyPr/>
          <a:lstStyle/>
          <a:p>
            <a:fld id="{6257C39D-2FA7-44D4-94EF-0E5D38479372}" type="datetimeFigureOut">
              <a:rPr lang="fr-FR" smtClean="0"/>
              <a:t>15/03/2024</a:t>
            </a:fld>
            <a:endParaRPr lang="fr-FR"/>
          </a:p>
        </p:txBody>
      </p:sp>
      <p:sp>
        <p:nvSpPr>
          <p:cNvPr id="5" name="Espace réservé du pied de page 4">
            <a:extLst>
              <a:ext uri="{FF2B5EF4-FFF2-40B4-BE49-F238E27FC236}">
                <a16:creationId xmlns:a16="http://schemas.microsoft.com/office/drawing/2014/main" id="{87245687-00B3-AB9F-09AC-72A0CA2F6D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5EBD65-2A81-2E25-9A53-05F0ACD31399}"/>
              </a:ext>
            </a:extLst>
          </p:cNvPr>
          <p:cNvSpPr>
            <a:spLocks noGrp="1"/>
          </p:cNvSpPr>
          <p:nvPr>
            <p:ph type="sldNum" sz="quarter" idx="12"/>
          </p:nvPr>
        </p:nvSpPr>
        <p:spPr/>
        <p:txBody>
          <a:bodyPr/>
          <a:lstStyle/>
          <a:p>
            <a:fld id="{CA246D7A-8A88-4861-8327-0D9072325679}" type="slidenum">
              <a:rPr lang="fr-FR" smtClean="0"/>
              <a:t>‹N°›</a:t>
            </a:fld>
            <a:endParaRPr lang="fr-FR"/>
          </a:p>
        </p:txBody>
      </p:sp>
    </p:spTree>
    <p:extLst>
      <p:ext uri="{BB962C8B-B14F-4D97-AF65-F5344CB8AC3E}">
        <p14:creationId xmlns:p14="http://schemas.microsoft.com/office/powerpoint/2010/main" val="336077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76BDD40-A059-9DC1-B7E8-4207532CF20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57DCE99-7862-BB73-EA6C-D54A8000EF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0A7CD7-ABEF-4B8F-1E50-4534FB8C81DF}"/>
              </a:ext>
            </a:extLst>
          </p:cNvPr>
          <p:cNvSpPr>
            <a:spLocks noGrp="1"/>
          </p:cNvSpPr>
          <p:nvPr>
            <p:ph type="dt" sz="half" idx="10"/>
          </p:nvPr>
        </p:nvSpPr>
        <p:spPr/>
        <p:txBody>
          <a:bodyPr/>
          <a:lstStyle/>
          <a:p>
            <a:fld id="{6257C39D-2FA7-44D4-94EF-0E5D38479372}" type="datetimeFigureOut">
              <a:rPr lang="fr-FR" smtClean="0"/>
              <a:t>15/03/2024</a:t>
            </a:fld>
            <a:endParaRPr lang="fr-FR"/>
          </a:p>
        </p:txBody>
      </p:sp>
      <p:sp>
        <p:nvSpPr>
          <p:cNvPr id="5" name="Espace réservé du pied de page 4">
            <a:extLst>
              <a:ext uri="{FF2B5EF4-FFF2-40B4-BE49-F238E27FC236}">
                <a16:creationId xmlns:a16="http://schemas.microsoft.com/office/drawing/2014/main" id="{992C2EDF-2673-B400-B130-CDDE0449ECD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999005-DE88-AA0E-667C-47B89F91CA59}"/>
              </a:ext>
            </a:extLst>
          </p:cNvPr>
          <p:cNvSpPr>
            <a:spLocks noGrp="1"/>
          </p:cNvSpPr>
          <p:nvPr>
            <p:ph type="sldNum" sz="quarter" idx="12"/>
          </p:nvPr>
        </p:nvSpPr>
        <p:spPr/>
        <p:txBody>
          <a:bodyPr/>
          <a:lstStyle/>
          <a:p>
            <a:fld id="{CA246D7A-8A88-4861-8327-0D9072325679}" type="slidenum">
              <a:rPr lang="fr-FR" smtClean="0"/>
              <a:t>‹N°›</a:t>
            </a:fld>
            <a:endParaRPr lang="fr-FR"/>
          </a:p>
        </p:txBody>
      </p:sp>
    </p:spTree>
    <p:extLst>
      <p:ext uri="{BB962C8B-B14F-4D97-AF65-F5344CB8AC3E}">
        <p14:creationId xmlns:p14="http://schemas.microsoft.com/office/powerpoint/2010/main" val="133850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3BF8B-6C20-C5F7-9A6E-AD2201481C5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BC1D1BF-483F-05CA-2978-1ECA05C9D94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0C9597C-256B-C1E9-FF94-402B01D9E408}"/>
              </a:ext>
            </a:extLst>
          </p:cNvPr>
          <p:cNvSpPr>
            <a:spLocks noGrp="1"/>
          </p:cNvSpPr>
          <p:nvPr>
            <p:ph type="dt" sz="half" idx="10"/>
          </p:nvPr>
        </p:nvSpPr>
        <p:spPr/>
        <p:txBody>
          <a:bodyPr/>
          <a:lstStyle/>
          <a:p>
            <a:fld id="{6257C39D-2FA7-44D4-94EF-0E5D38479372}" type="datetimeFigureOut">
              <a:rPr lang="fr-FR" smtClean="0"/>
              <a:t>15/03/2024</a:t>
            </a:fld>
            <a:endParaRPr lang="fr-FR"/>
          </a:p>
        </p:txBody>
      </p:sp>
      <p:sp>
        <p:nvSpPr>
          <p:cNvPr id="5" name="Espace réservé du pied de page 4">
            <a:extLst>
              <a:ext uri="{FF2B5EF4-FFF2-40B4-BE49-F238E27FC236}">
                <a16:creationId xmlns:a16="http://schemas.microsoft.com/office/drawing/2014/main" id="{0F1F819F-C082-1CE3-5A13-A215AAD5FAB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9EE64F2-77AD-3DB9-AFA5-F8166FF27D2E}"/>
              </a:ext>
            </a:extLst>
          </p:cNvPr>
          <p:cNvSpPr>
            <a:spLocks noGrp="1"/>
          </p:cNvSpPr>
          <p:nvPr>
            <p:ph type="sldNum" sz="quarter" idx="12"/>
          </p:nvPr>
        </p:nvSpPr>
        <p:spPr/>
        <p:txBody>
          <a:bodyPr/>
          <a:lstStyle/>
          <a:p>
            <a:fld id="{CA246D7A-8A88-4861-8327-0D9072325679}" type="slidenum">
              <a:rPr lang="fr-FR" smtClean="0"/>
              <a:t>‹N°›</a:t>
            </a:fld>
            <a:endParaRPr lang="fr-FR"/>
          </a:p>
        </p:txBody>
      </p:sp>
    </p:spTree>
    <p:extLst>
      <p:ext uri="{BB962C8B-B14F-4D97-AF65-F5344CB8AC3E}">
        <p14:creationId xmlns:p14="http://schemas.microsoft.com/office/powerpoint/2010/main" val="167391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CF8CA6-4BD1-DAA9-5161-3A53A4C1B34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CBD6404-3CE6-E65E-9EE9-5A9650BF31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E0EBE67-EB5A-AC49-E35F-EAB0103EC50A}"/>
              </a:ext>
            </a:extLst>
          </p:cNvPr>
          <p:cNvSpPr>
            <a:spLocks noGrp="1"/>
          </p:cNvSpPr>
          <p:nvPr>
            <p:ph type="dt" sz="half" idx="10"/>
          </p:nvPr>
        </p:nvSpPr>
        <p:spPr/>
        <p:txBody>
          <a:bodyPr/>
          <a:lstStyle/>
          <a:p>
            <a:fld id="{6257C39D-2FA7-44D4-94EF-0E5D38479372}" type="datetimeFigureOut">
              <a:rPr lang="fr-FR" smtClean="0"/>
              <a:t>15/03/2024</a:t>
            </a:fld>
            <a:endParaRPr lang="fr-FR"/>
          </a:p>
        </p:txBody>
      </p:sp>
      <p:sp>
        <p:nvSpPr>
          <p:cNvPr id="5" name="Espace réservé du pied de page 4">
            <a:extLst>
              <a:ext uri="{FF2B5EF4-FFF2-40B4-BE49-F238E27FC236}">
                <a16:creationId xmlns:a16="http://schemas.microsoft.com/office/drawing/2014/main" id="{FEDF5491-6689-A8D0-65CE-4932198A07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633E688-AA49-3503-8421-43810ADB384F}"/>
              </a:ext>
            </a:extLst>
          </p:cNvPr>
          <p:cNvSpPr>
            <a:spLocks noGrp="1"/>
          </p:cNvSpPr>
          <p:nvPr>
            <p:ph type="sldNum" sz="quarter" idx="12"/>
          </p:nvPr>
        </p:nvSpPr>
        <p:spPr/>
        <p:txBody>
          <a:bodyPr/>
          <a:lstStyle/>
          <a:p>
            <a:fld id="{CA246D7A-8A88-4861-8327-0D9072325679}" type="slidenum">
              <a:rPr lang="fr-FR" smtClean="0"/>
              <a:t>‹N°›</a:t>
            </a:fld>
            <a:endParaRPr lang="fr-FR"/>
          </a:p>
        </p:txBody>
      </p:sp>
    </p:spTree>
    <p:extLst>
      <p:ext uri="{BB962C8B-B14F-4D97-AF65-F5344CB8AC3E}">
        <p14:creationId xmlns:p14="http://schemas.microsoft.com/office/powerpoint/2010/main" val="382460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209C66-C252-1D51-291C-AD626E02487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BB2E1D-B793-A9C6-1E5F-21D5C36394C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6A3E76B-4BE2-C547-38B2-2D7EF2F3363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67C744D-07AB-FD29-A975-FFA7429C6A50}"/>
              </a:ext>
            </a:extLst>
          </p:cNvPr>
          <p:cNvSpPr>
            <a:spLocks noGrp="1"/>
          </p:cNvSpPr>
          <p:nvPr>
            <p:ph type="dt" sz="half" idx="10"/>
          </p:nvPr>
        </p:nvSpPr>
        <p:spPr/>
        <p:txBody>
          <a:bodyPr/>
          <a:lstStyle/>
          <a:p>
            <a:fld id="{6257C39D-2FA7-44D4-94EF-0E5D38479372}" type="datetimeFigureOut">
              <a:rPr lang="fr-FR" smtClean="0"/>
              <a:t>15/03/2024</a:t>
            </a:fld>
            <a:endParaRPr lang="fr-FR"/>
          </a:p>
        </p:txBody>
      </p:sp>
      <p:sp>
        <p:nvSpPr>
          <p:cNvPr id="6" name="Espace réservé du pied de page 5">
            <a:extLst>
              <a:ext uri="{FF2B5EF4-FFF2-40B4-BE49-F238E27FC236}">
                <a16:creationId xmlns:a16="http://schemas.microsoft.com/office/drawing/2014/main" id="{3CB6CA35-0FEB-6D5F-F463-6573618C28B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B1AA62-0BD7-66B7-4D1E-4010130046D7}"/>
              </a:ext>
            </a:extLst>
          </p:cNvPr>
          <p:cNvSpPr>
            <a:spLocks noGrp="1"/>
          </p:cNvSpPr>
          <p:nvPr>
            <p:ph type="sldNum" sz="quarter" idx="12"/>
          </p:nvPr>
        </p:nvSpPr>
        <p:spPr/>
        <p:txBody>
          <a:bodyPr/>
          <a:lstStyle/>
          <a:p>
            <a:fld id="{CA246D7A-8A88-4861-8327-0D9072325679}" type="slidenum">
              <a:rPr lang="fr-FR" smtClean="0"/>
              <a:t>‹N°›</a:t>
            </a:fld>
            <a:endParaRPr lang="fr-FR"/>
          </a:p>
        </p:txBody>
      </p:sp>
    </p:spTree>
    <p:extLst>
      <p:ext uri="{BB962C8B-B14F-4D97-AF65-F5344CB8AC3E}">
        <p14:creationId xmlns:p14="http://schemas.microsoft.com/office/powerpoint/2010/main" val="146025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B373F8-B667-284C-D15D-B7780281447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9142FC0-76E5-9E38-600C-EC84D745A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692EE80-EA8D-7E02-3018-17CC9C6129C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79FE61B-DECE-FB2A-A881-135897D78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4AE058F-9E35-B02E-EE93-0624FCD49CD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EA8CE18-9C72-F853-E4FF-C4F4609A6836}"/>
              </a:ext>
            </a:extLst>
          </p:cNvPr>
          <p:cNvSpPr>
            <a:spLocks noGrp="1"/>
          </p:cNvSpPr>
          <p:nvPr>
            <p:ph type="dt" sz="half" idx="10"/>
          </p:nvPr>
        </p:nvSpPr>
        <p:spPr/>
        <p:txBody>
          <a:bodyPr/>
          <a:lstStyle/>
          <a:p>
            <a:fld id="{6257C39D-2FA7-44D4-94EF-0E5D38479372}" type="datetimeFigureOut">
              <a:rPr lang="fr-FR" smtClean="0"/>
              <a:t>15/03/2024</a:t>
            </a:fld>
            <a:endParaRPr lang="fr-FR"/>
          </a:p>
        </p:txBody>
      </p:sp>
      <p:sp>
        <p:nvSpPr>
          <p:cNvPr id="8" name="Espace réservé du pied de page 7">
            <a:extLst>
              <a:ext uri="{FF2B5EF4-FFF2-40B4-BE49-F238E27FC236}">
                <a16:creationId xmlns:a16="http://schemas.microsoft.com/office/drawing/2014/main" id="{47F251C0-75E2-0FFC-FDC8-3551EB7F11D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42C3445-2700-6D03-424C-40A2E7A89E8D}"/>
              </a:ext>
            </a:extLst>
          </p:cNvPr>
          <p:cNvSpPr>
            <a:spLocks noGrp="1"/>
          </p:cNvSpPr>
          <p:nvPr>
            <p:ph type="sldNum" sz="quarter" idx="12"/>
          </p:nvPr>
        </p:nvSpPr>
        <p:spPr/>
        <p:txBody>
          <a:bodyPr/>
          <a:lstStyle/>
          <a:p>
            <a:fld id="{CA246D7A-8A88-4861-8327-0D9072325679}" type="slidenum">
              <a:rPr lang="fr-FR" smtClean="0"/>
              <a:t>‹N°›</a:t>
            </a:fld>
            <a:endParaRPr lang="fr-FR"/>
          </a:p>
        </p:txBody>
      </p:sp>
    </p:spTree>
    <p:extLst>
      <p:ext uri="{BB962C8B-B14F-4D97-AF65-F5344CB8AC3E}">
        <p14:creationId xmlns:p14="http://schemas.microsoft.com/office/powerpoint/2010/main" val="329378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6937D-54B9-44E7-1231-4115EF71504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6E4556B-D421-EDCD-1EED-7EDC23D25367}"/>
              </a:ext>
            </a:extLst>
          </p:cNvPr>
          <p:cNvSpPr>
            <a:spLocks noGrp="1"/>
          </p:cNvSpPr>
          <p:nvPr>
            <p:ph type="dt" sz="half" idx="10"/>
          </p:nvPr>
        </p:nvSpPr>
        <p:spPr/>
        <p:txBody>
          <a:bodyPr/>
          <a:lstStyle/>
          <a:p>
            <a:fld id="{6257C39D-2FA7-44D4-94EF-0E5D38479372}" type="datetimeFigureOut">
              <a:rPr lang="fr-FR" smtClean="0"/>
              <a:t>15/03/2024</a:t>
            </a:fld>
            <a:endParaRPr lang="fr-FR"/>
          </a:p>
        </p:txBody>
      </p:sp>
      <p:sp>
        <p:nvSpPr>
          <p:cNvPr id="4" name="Espace réservé du pied de page 3">
            <a:extLst>
              <a:ext uri="{FF2B5EF4-FFF2-40B4-BE49-F238E27FC236}">
                <a16:creationId xmlns:a16="http://schemas.microsoft.com/office/drawing/2014/main" id="{B2E09209-1C13-EF51-2A93-3C862220366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7F4616F-2E0C-EE49-8673-32971D84D249}"/>
              </a:ext>
            </a:extLst>
          </p:cNvPr>
          <p:cNvSpPr>
            <a:spLocks noGrp="1"/>
          </p:cNvSpPr>
          <p:nvPr>
            <p:ph type="sldNum" sz="quarter" idx="12"/>
          </p:nvPr>
        </p:nvSpPr>
        <p:spPr/>
        <p:txBody>
          <a:bodyPr/>
          <a:lstStyle/>
          <a:p>
            <a:fld id="{CA246D7A-8A88-4861-8327-0D9072325679}" type="slidenum">
              <a:rPr lang="fr-FR" smtClean="0"/>
              <a:t>‹N°›</a:t>
            </a:fld>
            <a:endParaRPr lang="fr-FR"/>
          </a:p>
        </p:txBody>
      </p:sp>
    </p:spTree>
    <p:extLst>
      <p:ext uri="{BB962C8B-B14F-4D97-AF65-F5344CB8AC3E}">
        <p14:creationId xmlns:p14="http://schemas.microsoft.com/office/powerpoint/2010/main" val="254177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1175DEB-8228-20B1-2229-83E664F32E69}"/>
              </a:ext>
            </a:extLst>
          </p:cNvPr>
          <p:cNvSpPr>
            <a:spLocks noGrp="1"/>
          </p:cNvSpPr>
          <p:nvPr>
            <p:ph type="dt" sz="half" idx="10"/>
          </p:nvPr>
        </p:nvSpPr>
        <p:spPr/>
        <p:txBody>
          <a:bodyPr/>
          <a:lstStyle/>
          <a:p>
            <a:fld id="{6257C39D-2FA7-44D4-94EF-0E5D38479372}" type="datetimeFigureOut">
              <a:rPr lang="fr-FR" smtClean="0"/>
              <a:t>15/03/2024</a:t>
            </a:fld>
            <a:endParaRPr lang="fr-FR"/>
          </a:p>
        </p:txBody>
      </p:sp>
      <p:sp>
        <p:nvSpPr>
          <p:cNvPr id="3" name="Espace réservé du pied de page 2">
            <a:extLst>
              <a:ext uri="{FF2B5EF4-FFF2-40B4-BE49-F238E27FC236}">
                <a16:creationId xmlns:a16="http://schemas.microsoft.com/office/drawing/2014/main" id="{3A077A93-CB62-DAF5-3604-84B05F9D378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0ED5B38-32DD-BC48-197F-BA3EC2D751C1}"/>
              </a:ext>
            </a:extLst>
          </p:cNvPr>
          <p:cNvSpPr>
            <a:spLocks noGrp="1"/>
          </p:cNvSpPr>
          <p:nvPr>
            <p:ph type="sldNum" sz="quarter" idx="12"/>
          </p:nvPr>
        </p:nvSpPr>
        <p:spPr/>
        <p:txBody>
          <a:bodyPr/>
          <a:lstStyle/>
          <a:p>
            <a:fld id="{CA246D7A-8A88-4861-8327-0D9072325679}" type="slidenum">
              <a:rPr lang="fr-FR" smtClean="0"/>
              <a:t>‹N°›</a:t>
            </a:fld>
            <a:endParaRPr lang="fr-FR"/>
          </a:p>
        </p:txBody>
      </p:sp>
    </p:spTree>
    <p:extLst>
      <p:ext uri="{BB962C8B-B14F-4D97-AF65-F5344CB8AC3E}">
        <p14:creationId xmlns:p14="http://schemas.microsoft.com/office/powerpoint/2010/main" val="1735300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575B6D-57D9-A603-0B0A-D3CF64B3F57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523A75D-02F7-049B-533F-367C705B63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A82BB50-E5B2-8D5D-6822-CF98CFEF5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8B2C79-904B-D395-1202-3278A2212557}"/>
              </a:ext>
            </a:extLst>
          </p:cNvPr>
          <p:cNvSpPr>
            <a:spLocks noGrp="1"/>
          </p:cNvSpPr>
          <p:nvPr>
            <p:ph type="dt" sz="half" idx="10"/>
          </p:nvPr>
        </p:nvSpPr>
        <p:spPr/>
        <p:txBody>
          <a:bodyPr/>
          <a:lstStyle/>
          <a:p>
            <a:fld id="{6257C39D-2FA7-44D4-94EF-0E5D38479372}" type="datetimeFigureOut">
              <a:rPr lang="fr-FR" smtClean="0"/>
              <a:t>15/03/2024</a:t>
            </a:fld>
            <a:endParaRPr lang="fr-FR"/>
          </a:p>
        </p:txBody>
      </p:sp>
      <p:sp>
        <p:nvSpPr>
          <p:cNvPr id="6" name="Espace réservé du pied de page 5">
            <a:extLst>
              <a:ext uri="{FF2B5EF4-FFF2-40B4-BE49-F238E27FC236}">
                <a16:creationId xmlns:a16="http://schemas.microsoft.com/office/drawing/2014/main" id="{E94FD24F-EED9-A96E-9C5E-192322D1411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AF40E9B-4B0D-1E49-E337-C9DCE81D08C7}"/>
              </a:ext>
            </a:extLst>
          </p:cNvPr>
          <p:cNvSpPr>
            <a:spLocks noGrp="1"/>
          </p:cNvSpPr>
          <p:nvPr>
            <p:ph type="sldNum" sz="quarter" idx="12"/>
          </p:nvPr>
        </p:nvSpPr>
        <p:spPr/>
        <p:txBody>
          <a:bodyPr/>
          <a:lstStyle/>
          <a:p>
            <a:fld id="{CA246D7A-8A88-4861-8327-0D9072325679}" type="slidenum">
              <a:rPr lang="fr-FR" smtClean="0"/>
              <a:t>‹N°›</a:t>
            </a:fld>
            <a:endParaRPr lang="fr-FR"/>
          </a:p>
        </p:txBody>
      </p:sp>
    </p:spTree>
    <p:extLst>
      <p:ext uri="{BB962C8B-B14F-4D97-AF65-F5344CB8AC3E}">
        <p14:creationId xmlns:p14="http://schemas.microsoft.com/office/powerpoint/2010/main" val="101332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9122C-420C-F4C9-A1F8-96722ADC36F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D47B2AE-69DC-7A40-CED6-34B5E02B7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98C684C-7C8F-95F3-9EFC-5AC3E484B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9267F9C-B2D0-BD94-DC9A-B6F9F0099C37}"/>
              </a:ext>
            </a:extLst>
          </p:cNvPr>
          <p:cNvSpPr>
            <a:spLocks noGrp="1"/>
          </p:cNvSpPr>
          <p:nvPr>
            <p:ph type="dt" sz="half" idx="10"/>
          </p:nvPr>
        </p:nvSpPr>
        <p:spPr/>
        <p:txBody>
          <a:bodyPr/>
          <a:lstStyle/>
          <a:p>
            <a:fld id="{6257C39D-2FA7-44D4-94EF-0E5D38479372}" type="datetimeFigureOut">
              <a:rPr lang="fr-FR" smtClean="0"/>
              <a:t>15/03/2024</a:t>
            </a:fld>
            <a:endParaRPr lang="fr-FR"/>
          </a:p>
        </p:txBody>
      </p:sp>
      <p:sp>
        <p:nvSpPr>
          <p:cNvPr id="6" name="Espace réservé du pied de page 5">
            <a:extLst>
              <a:ext uri="{FF2B5EF4-FFF2-40B4-BE49-F238E27FC236}">
                <a16:creationId xmlns:a16="http://schemas.microsoft.com/office/drawing/2014/main" id="{2894E003-1347-5DE6-724E-5DCDAD1E95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844896E-2559-6822-D5B3-5046CEFB356A}"/>
              </a:ext>
            </a:extLst>
          </p:cNvPr>
          <p:cNvSpPr>
            <a:spLocks noGrp="1"/>
          </p:cNvSpPr>
          <p:nvPr>
            <p:ph type="sldNum" sz="quarter" idx="12"/>
          </p:nvPr>
        </p:nvSpPr>
        <p:spPr/>
        <p:txBody>
          <a:bodyPr/>
          <a:lstStyle/>
          <a:p>
            <a:fld id="{CA246D7A-8A88-4861-8327-0D9072325679}" type="slidenum">
              <a:rPr lang="fr-FR" smtClean="0"/>
              <a:t>‹N°›</a:t>
            </a:fld>
            <a:endParaRPr lang="fr-FR"/>
          </a:p>
        </p:txBody>
      </p:sp>
    </p:spTree>
    <p:extLst>
      <p:ext uri="{BB962C8B-B14F-4D97-AF65-F5344CB8AC3E}">
        <p14:creationId xmlns:p14="http://schemas.microsoft.com/office/powerpoint/2010/main" val="115069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2E9F9D2-40FD-CE46-2885-461960A7C9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B81B7DB-31FC-12E8-B65A-A68F6D8FE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0C1207C-1E38-12DE-9C1C-47669088A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57C39D-2FA7-44D4-94EF-0E5D38479372}" type="datetimeFigureOut">
              <a:rPr lang="fr-FR" smtClean="0"/>
              <a:t>15/03/2024</a:t>
            </a:fld>
            <a:endParaRPr lang="fr-FR"/>
          </a:p>
        </p:txBody>
      </p:sp>
      <p:sp>
        <p:nvSpPr>
          <p:cNvPr id="5" name="Espace réservé du pied de page 4">
            <a:extLst>
              <a:ext uri="{FF2B5EF4-FFF2-40B4-BE49-F238E27FC236}">
                <a16:creationId xmlns:a16="http://schemas.microsoft.com/office/drawing/2014/main" id="{90FF2B25-7F14-10E0-7810-A44E7B364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444DA73-035D-9629-907C-1A02AFDFA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246D7A-8A88-4861-8327-0D9072325679}" type="slidenum">
              <a:rPr lang="fr-FR" smtClean="0"/>
              <a:t>‹N°›</a:t>
            </a:fld>
            <a:endParaRPr lang="fr-FR"/>
          </a:p>
        </p:txBody>
      </p:sp>
    </p:spTree>
    <p:extLst>
      <p:ext uri="{BB962C8B-B14F-4D97-AF65-F5344CB8AC3E}">
        <p14:creationId xmlns:p14="http://schemas.microsoft.com/office/powerpoint/2010/main" val="1519375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akelet.com/wake/Is7zsAzbFz_3qv56gU_aY"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305F30-1BD0-DA7B-7FA2-AED4B811EF09}"/>
              </a:ext>
            </a:extLst>
          </p:cNvPr>
          <p:cNvSpPr>
            <a:spLocks noGrp="1"/>
          </p:cNvSpPr>
          <p:nvPr>
            <p:ph type="ctrTitle"/>
          </p:nvPr>
        </p:nvSpPr>
        <p:spPr>
          <a:xfrm>
            <a:off x="-1" y="627460"/>
            <a:ext cx="6780106" cy="2387600"/>
          </a:xfrm>
        </p:spPr>
        <p:txBody>
          <a:bodyPr>
            <a:normAutofit/>
          </a:bodyPr>
          <a:lstStyle/>
          <a:p>
            <a:r>
              <a:rPr lang="en-US" sz="8000" dirty="0">
                <a:latin typeface="Tw Cen MT" panose="020B0602020104020603" pitchFamily="34" charset="0"/>
              </a:rPr>
              <a:t>Menu maker by </a:t>
            </a:r>
            <a:r>
              <a:rPr lang="en-US" sz="8000" dirty="0" err="1">
                <a:latin typeface="Tw Cen MT" panose="020B0602020104020603" pitchFamily="34" charset="0"/>
              </a:rPr>
              <a:t>Qwenta</a:t>
            </a:r>
            <a:endParaRPr lang="fr-FR" sz="8000" dirty="0">
              <a:latin typeface="Tw Cen MT" panose="020B0602020104020603" pitchFamily="34" charset="0"/>
            </a:endParaRPr>
          </a:p>
        </p:txBody>
      </p:sp>
      <p:sp>
        <p:nvSpPr>
          <p:cNvPr id="3" name="Sous-titre 2">
            <a:extLst>
              <a:ext uri="{FF2B5EF4-FFF2-40B4-BE49-F238E27FC236}">
                <a16:creationId xmlns:a16="http://schemas.microsoft.com/office/drawing/2014/main" id="{9EFEB98F-FF5E-409F-BB0B-83CAB932E432}"/>
              </a:ext>
            </a:extLst>
          </p:cNvPr>
          <p:cNvSpPr>
            <a:spLocks noGrp="1"/>
          </p:cNvSpPr>
          <p:nvPr>
            <p:ph type="subTitle" idx="1"/>
          </p:nvPr>
        </p:nvSpPr>
        <p:spPr>
          <a:xfrm>
            <a:off x="-2" y="4313464"/>
            <a:ext cx="6780105" cy="647115"/>
          </a:xfrm>
        </p:spPr>
        <p:txBody>
          <a:bodyPr>
            <a:normAutofit/>
          </a:bodyPr>
          <a:lstStyle/>
          <a:p>
            <a:r>
              <a:rPr lang="en-US" sz="3600" dirty="0" err="1">
                <a:latin typeface="Tw Cen MT" panose="020B0602020104020603" pitchFamily="34" charset="0"/>
              </a:rPr>
              <a:t>Présentation</a:t>
            </a:r>
            <a:r>
              <a:rPr lang="en-US" sz="3600" dirty="0">
                <a:latin typeface="Tw Cen MT" panose="020B0602020104020603" pitchFamily="34" charset="0"/>
              </a:rPr>
              <a:t> de la </a:t>
            </a:r>
            <a:r>
              <a:rPr lang="en-US" sz="3600" dirty="0" err="1">
                <a:latin typeface="Tw Cen MT" panose="020B0602020104020603" pitchFamily="34" charset="0"/>
              </a:rPr>
              <a:t>veille</a:t>
            </a:r>
            <a:r>
              <a:rPr lang="en-US" sz="3600" dirty="0">
                <a:latin typeface="Tw Cen MT" panose="020B0602020104020603" pitchFamily="34" charset="0"/>
              </a:rPr>
              <a:t> technique</a:t>
            </a:r>
            <a:endParaRPr lang="fr-FR" sz="3600" dirty="0">
              <a:latin typeface="Tw Cen MT" panose="020B0602020104020603" pitchFamily="34" charset="0"/>
            </a:endParaRPr>
          </a:p>
        </p:txBody>
      </p:sp>
      <p:pic>
        <p:nvPicPr>
          <p:cNvPr id="5" name="Image 4">
            <a:extLst>
              <a:ext uri="{FF2B5EF4-FFF2-40B4-BE49-F238E27FC236}">
                <a16:creationId xmlns:a16="http://schemas.microsoft.com/office/drawing/2014/main" id="{0FD34995-7CF5-269C-F620-308D2B6A9886}"/>
              </a:ext>
            </a:extLst>
          </p:cNvPr>
          <p:cNvPicPr>
            <a:picLocks noChangeAspect="1"/>
          </p:cNvPicPr>
          <p:nvPr/>
        </p:nvPicPr>
        <p:blipFill rotWithShape="1">
          <a:blip r:embed="rId2"/>
          <a:srcRect l="54772"/>
          <a:stretch/>
        </p:blipFill>
        <p:spPr>
          <a:xfrm>
            <a:off x="6780106" y="0"/>
            <a:ext cx="5598567" cy="6906099"/>
          </a:xfrm>
          <a:prstGeom prst="rect">
            <a:avLst/>
          </a:prstGeom>
        </p:spPr>
      </p:pic>
      <p:cxnSp>
        <p:nvCxnSpPr>
          <p:cNvPr id="7" name="Connecteur droit 6">
            <a:extLst>
              <a:ext uri="{FF2B5EF4-FFF2-40B4-BE49-F238E27FC236}">
                <a16:creationId xmlns:a16="http://schemas.microsoft.com/office/drawing/2014/main" id="{74EF5672-037A-9F00-A923-517F92444507}"/>
              </a:ext>
            </a:extLst>
          </p:cNvPr>
          <p:cNvCxnSpPr>
            <a:cxnSpLocks/>
          </p:cNvCxnSpPr>
          <p:nvPr/>
        </p:nvCxnSpPr>
        <p:spPr>
          <a:xfrm flipH="1">
            <a:off x="1048171" y="3415614"/>
            <a:ext cx="4683761" cy="0"/>
          </a:xfrm>
          <a:prstGeom prst="line">
            <a:avLst/>
          </a:prstGeom>
          <a:ln w="44450" cap="rnd">
            <a:solidFill>
              <a:schemeClr val="tx1">
                <a:alpha val="67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0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D26A99-B6C8-953E-E10B-E7E13F16871F}"/>
              </a:ext>
            </a:extLst>
          </p:cNvPr>
          <p:cNvSpPr>
            <a:spLocks noGrp="1"/>
          </p:cNvSpPr>
          <p:nvPr>
            <p:ph type="title"/>
          </p:nvPr>
        </p:nvSpPr>
        <p:spPr>
          <a:xfrm>
            <a:off x="193962" y="824345"/>
            <a:ext cx="11804073" cy="1059875"/>
          </a:xfrm>
        </p:spPr>
        <p:txBody>
          <a:bodyPr>
            <a:noAutofit/>
          </a:bodyPr>
          <a:lstStyle/>
          <a:p>
            <a:pPr marL="165100" marR="3876040" indent="-6350">
              <a:lnSpc>
                <a:spcPct val="90000"/>
              </a:lnSpc>
              <a:spcAft>
                <a:spcPts val="900"/>
              </a:spcAft>
            </a:pPr>
            <a:r>
              <a:rPr lang="fr-FR" sz="3600" kern="100" dirty="0">
                <a:solidFill>
                  <a:srgbClr val="393529"/>
                </a:solidFill>
                <a:effectLst/>
                <a:latin typeface="Tw Cen MT" panose="020B0602020104020603" pitchFamily="34" charset="0"/>
                <a:ea typeface="Tw Cen MT" panose="020B0602020104020603" pitchFamily="34" charset="0"/>
                <a:cs typeface="Tw Cen MT" panose="020B0602020104020603" pitchFamily="34" charset="0"/>
              </a:rPr>
              <a:t>OUTIL DE </a:t>
            </a:r>
            <a:br>
              <a:rPr lang="fr-FR" sz="3600" kern="100" dirty="0">
                <a:solidFill>
                  <a:srgbClr val="000000"/>
                </a:solidFill>
                <a:effectLst/>
                <a:latin typeface="Calibri" panose="020F0502020204030204" pitchFamily="34" charset="0"/>
                <a:ea typeface="Calibri" panose="020F0502020204030204" pitchFamily="34" charset="0"/>
              </a:rPr>
            </a:br>
            <a:r>
              <a:rPr lang="fr-FR" sz="3600" b="1" kern="100" dirty="0">
                <a:solidFill>
                  <a:srgbClr val="393529"/>
                </a:solidFill>
                <a:effectLst/>
                <a:latin typeface="Tw Cen MT" panose="020B0602020104020603" pitchFamily="34" charset="0"/>
                <a:ea typeface="Tw Cen MT" panose="020B0602020104020603" pitchFamily="34" charset="0"/>
                <a:cs typeface="Tw Cen MT" panose="020B0602020104020603" pitchFamily="34" charset="0"/>
              </a:rPr>
              <a:t>RESTITUTION DE VEILLE COLLABORATIF</a:t>
            </a:r>
            <a:br>
              <a:rPr lang="fr-FR" sz="2400" b="1" kern="100" dirty="0">
                <a:solidFill>
                  <a:srgbClr val="393529"/>
                </a:solidFill>
                <a:effectLst/>
                <a:latin typeface="Tw Cen MT" panose="020B0602020104020603" pitchFamily="34" charset="0"/>
                <a:ea typeface="Tw Cen MT" panose="020B0602020104020603" pitchFamily="34" charset="0"/>
                <a:cs typeface="Tw Cen MT" panose="020B0602020104020603" pitchFamily="34" charset="0"/>
              </a:rPr>
            </a:br>
            <a:endParaRPr lang="fr-FR" sz="5400" dirty="0"/>
          </a:p>
        </p:txBody>
      </p:sp>
      <p:sp>
        <p:nvSpPr>
          <p:cNvPr id="4" name="Rectangle 2">
            <a:extLst>
              <a:ext uri="{FF2B5EF4-FFF2-40B4-BE49-F238E27FC236}">
                <a16:creationId xmlns:a16="http://schemas.microsoft.com/office/drawing/2014/main" id="{F6D3702C-351C-7305-7DB3-14240EBF7656}"/>
              </a:ext>
            </a:extLst>
          </p:cNvPr>
          <p:cNvSpPr>
            <a:spLocks noChangeArrowheads="1"/>
          </p:cNvSpPr>
          <p:nvPr/>
        </p:nvSpPr>
        <p:spPr bwMode="auto">
          <a:xfrm>
            <a:off x="193962" y="1884220"/>
            <a:ext cx="1199803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err="1">
                <a:ln>
                  <a:noFill/>
                </a:ln>
                <a:solidFill>
                  <a:srgbClr val="2E2B21"/>
                </a:solidFill>
                <a:effectLst/>
                <a:latin typeface="Tw Cen MT" panose="020B0602020104020603" pitchFamily="34" charset="0"/>
                <a:ea typeface="Tw Cen MT" panose="020B0602020104020603" pitchFamily="34" charset="0"/>
                <a:cs typeface="Tw Cen MT" panose="020B0602020104020603" pitchFamily="34" charset="0"/>
              </a:rPr>
              <a:t>Wakelet</a:t>
            </a:r>
            <a:r>
              <a:rPr kumimoji="0" lang="fr-FR" altLang="fr-FR" sz="2400" b="0" i="0" u="none" strike="noStrike" cap="none" normalizeH="0" baseline="0" dirty="0">
                <a:ln>
                  <a:noFill/>
                </a:ln>
                <a:solidFill>
                  <a:srgbClr val="2E2B21"/>
                </a:solidFill>
                <a:effectLst/>
                <a:latin typeface="Tw Cen MT" panose="020B0602020104020603" pitchFamily="34" charset="0"/>
                <a:ea typeface="Tw Cen MT" panose="020B0602020104020603" pitchFamily="34" charset="0"/>
                <a:cs typeface="Tw Cen MT" panose="020B0602020104020603" pitchFamily="34" charset="0"/>
              </a:rPr>
              <a:t> est l'outil qui a été sélectionné afin de partager des liens et des ressources issus de la veille liée au projet Menu Maker.</a:t>
            </a:r>
            <a:endParaRPr kumimoji="0" lang="fr-FR" altLang="fr-FR" sz="800" b="0" i="0" u="none" strike="noStrike" cap="none" normalizeH="0" baseline="0" dirty="0">
              <a:ln>
                <a:noFill/>
              </a:ln>
              <a:solidFill>
                <a:schemeClr val="tx1"/>
              </a:solidFill>
              <a:effectLst/>
              <a:latin typeface="Tw Cen MT" panose="020B06020201040206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2049" name="Picture 55">
            <a:extLst>
              <a:ext uri="{FF2B5EF4-FFF2-40B4-BE49-F238E27FC236}">
                <a16:creationId xmlns:a16="http://schemas.microsoft.com/office/drawing/2014/main" id="{CCC5CD2B-C9DD-2E6E-A5BC-E1D5050FE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612" y="5269881"/>
            <a:ext cx="6034423" cy="13577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3B4B401-9683-875D-5E48-1D5A2B4D0D56}"/>
              </a:ext>
            </a:extLst>
          </p:cNvPr>
          <p:cNvSpPr>
            <a:spLocks noChangeArrowheads="1"/>
          </p:cNvSpPr>
          <p:nvPr/>
        </p:nvSpPr>
        <p:spPr bwMode="auto">
          <a:xfrm>
            <a:off x="193962" y="3062147"/>
            <a:ext cx="11094704" cy="322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2E2B21"/>
                </a:solidFill>
                <a:effectLst/>
                <a:latin typeface="Tw Cen MT" panose="020B0602020104020603" pitchFamily="34" charset="0"/>
                <a:ea typeface="Tw Cen MT" panose="020B0602020104020603" pitchFamily="34" charset="0"/>
                <a:cs typeface="Tw Cen MT" panose="020B0602020104020603" pitchFamily="34" charset="0"/>
              </a:rPr>
              <a:t>Voici le lien vers le tableau concernant Menu Maker : </a:t>
            </a:r>
            <a:r>
              <a:rPr kumimoji="0" lang="fr-FR" altLang="fr-FR" sz="2000" b="0" i="0" u="sng" strike="noStrike" cap="none" normalizeH="0" baseline="0" dirty="0">
                <a:ln>
                  <a:noFill/>
                </a:ln>
                <a:solidFill>
                  <a:srgbClr val="679B9A"/>
                </a:solidFill>
                <a:effectLst/>
                <a:latin typeface="Tw Cen MT" panose="020B0602020104020603" pitchFamily="34" charset="0"/>
                <a:ea typeface="Tw Cen MT" panose="020B0602020104020603" pitchFamily="34" charset="0"/>
                <a:cs typeface="Tw Cen MT" panose="020B0602020104020603" pitchFamily="34" charset="0"/>
                <a:hlinkClick r:id="rId3"/>
              </a:rPr>
              <a:t>https://wakelet.com/wake/Is7zsAzbFz_3qv56gU_aY</a:t>
            </a:r>
            <a:endParaRPr lang="fr-FR" altLang="fr-FR" sz="2000" u="sng" dirty="0">
              <a:solidFill>
                <a:srgbClr val="679B9A"/>
              </a:solidFill>
              <a:latin typeface="Tw Cen MT" panose="020B0602020104020603" pitchFamily="34" charset="0"/>
              <a:ea typeface="Tw Cen MT" panose="020B0602020104020603" pitchFamily="34" charset="0"/>
              <a:cs typeface="Tw Cen MT" panose="020B06020201040206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sz="2000" kern="100" dirty="0">
              <a:solidFill>
                <a:srgbClr val="2E2B21"/>
              </a:solidFill>
              <a:effectLst/>
              <a:latin typeface="Tw Cen MT" panose="020B0602020104020603" pitchFamily="34" charset="0"/>
              <a:ea typeface="Tw Cen MT" panose="020B0602020104020603" pitchFamily="34" charset="0"/>
              <a:cs typeface="Tw Cen MT" panose="020B0602020104020603" pitchFamily="34" charset="0"/>
            </a:endParaRPr>
          </a:p>
          <a:p>
            <a:pPr marL="19685" indent="-6350">
              <a:lnSpc>
                <a:spcPct val="103000"/>
              </a:lnSpc>
              <a:spcAft>
                <a:spcPts val="3040"/>
              </a:spcAft>
            </a:pPr>
            <a:r>
              <a:rPr lang="fr-FR" sz="2000" kern="100" dirty="0">
                <a:solidFill>
                  <a:srgbClr val="2E2B21"/>
                </a:solidFill>
                <a:effectLst/>
                <a:latin typeface="Tw Cen MT" panose="020B0602020104020603" pitchFamily="34" charset="0"/>
                <a:ea typeface="Tw Cen MT" panose="020B0602020104020603" pitchFamily="34" charset="0"/>
                <a:cs typeface="Tw Cen MT" panose="020B0602020104020603" pitchFamily="34" charset="0"/>
              </a:rPr>
              <a:t>Voici les principales raisons qui ont motivé ce choix : </a:t>
            </a:r>
            <a:endParaRPr lang="fr-FR" sz="2000" kern="100" dirty="0">
              <a:solidFill>
                <a:srgbClr val="000000"/>
              </a:solidFill>
              <a:effectLst/>
              <a:latin typeface="Tw Cen MT" panose="020B0602020104020603" pitchFamily="34" charset="0"/>
              <a:ea typeface="Calibri" panose="020F0502020204030204" pitchFamily="34" charset="0"/>
            </a:endParaRPr>
          </a:p>
          <a:p>
            <a:pPr marL="342900" marR="2138680" lvl="0" indent="-342900" fontAlgn="base">
              <a:lnSpc>
                <a:spcPct val="103000"/>
              </a:lnSpc>
              <a:spcAft>
                <a:spcPts val="85"/>
              </a:spcAft>
              <a:buClr>
                <a:srgbClr val="A9A57C"/>
              </a:buClr>
              <a:buSzPts val="1800"/>
              <a:buFont typeface="Courier New" panose="02070309020205020404" pitchFamily="49" charset="0"/>
              <a:buChar char="o"/>
            </a:pPr>
            <a:r>
              <a:rPr lang="fr-FR" sz="2000" u="none" strike="noStrike" kern="100" dirty="0" err="1">
                <a:solidFill>
                  <a:srgbClr val="2E2B21"/>
                </a:solidFill>
                <a:effectLst/>
                <a:uFill>
                  <a:solidFill>
                    <a:srgbClr val="000000"/>
                  </a:solidFill>
                </a:uFill>
                <a:latin typeface="Tw Cen MT" panose="020B0602020104020603" pitchFamily="34" charset="0"/>
                <a:ea typeface="Tw Cen MT" panose="020B0602020104020603" pitchFamily="34" charset="0"/>
                <a:cs typeface="Tw Cen MT" panose="020B0602020104020603" pitchFamily="34" charset="0"/>
              </a:rPr>
              <a:t>Wakelet</a:t>
            </a:r>
            <a:r>
              <a:rPr lang="fr-FR" sz="2000" u="none" strike="noStrike" kern="100" dirty="0">
                <a:solidFill>
                  <a:srgbClr val="2E2B21"/>
                </a:solidFill>
                <a:effectLst/>
                <a:uFill>
                  <a:solidFill>
                    <a:srgbClr val="000000"/>
                  </a:solidFill>
                </a:uFill>
                <a:latin typeface="Tw Cen MT" panose="020B0602020104020603" pitchFamily="34" charset="0"/>
                <a:ea typeface="Tw Cen MT" panose="020B0602020104020603" pitchFamily="34" charset="0"/>
                <a:cs typeface="Tw Cen MT" panose="020B0602020104020603" pitchFamily="34" charset="0"/>
              </a:rPr>
              <a:t> permet de créer un tableau de partage d'informations </a:t>
            </a:r>
            <a:endParaRPr lang="fr-FR" sz="2000" u="none" strike="noStrike" kern="100" dirty="0">
              <a:solidFill>
                <a:srgbClr val="000000"/>
              </a:solidFill>
              <a:effectLst/>
              <a:uFill>
                <a:solidFill>
                  <a:srgbClr val="000000"/>
                </a:solidFill>
              </a:uFill>
              <a:latin typeface="Tw Cen MT" panose="020B0602020104020603" pitchFamily="34" charset="0"/>
              <a:ea typeface="Courier New" panose="02070309020205020404" pitchFamily="49" charset="0"/>
              <a:cs typeface="Courier New" panose="02070309020205020404" pitchFamily="49" charset="0"/>
            </a:endParaRPr>
          </a:p>
          <a:p>
            <a:pPr marL="314960" indent="-6350">
              <a:lnSpc>
                <a:spcPct val="103000"/>
              </a:lnSpc>
              <a:spcAft>
                <a:spcPts val="495"/>
              </a:spcAft>
            </a:pPr>
            <a:r>
              <a:rPr lang="fr-FR" sz="2000" kern="100" dirty="0">
                <a:solidFill>
                  <a:srgbClr val="2E2B21"/>
                </a:solidFill>
                <a:effectLst/>
                <a:latin typeface="Tw Cen MT" panose="020B0602020104020603" pitchFamily="34" charset="0"/>
                <a:ea typeface="Tw Cen MT" panose="020B0602020104020603" pitchFamily="34" charset="0"/>
                <a:cs typeface="Tw Cen MT" panose="020B0602020104020603" pitchFamily="34" charset="0"/>
              </a:rPr>
              <a:t>pour l'équipe de développement.</a:t>
            </a:r>
            <a:endParaRPr lang="fr-FR" sz="2000" kern="100" dirty="0">
              <a:solidFill>
                <a:srgbClr val="000000"/>
              </a:solidFill>
              <a:effectLst/>
              <a:latin typeface="Tw Cen MT" panose="020B0602020104020603" pitchFamily="34" charset="0"/>
              <a:ea typeface="Calibri" panose="020F0502020204030204" pitchFamily="34" charset="0"/>
            </a:endParaRPr>
          </a:p>
          <a:p>
            <a:pPr marL="342900" marR="2138680" lvl="0" indent="-342900" fontAlgn="base">
              <a:lnSpc>
                <a:spcPct val="130000"/>
              </a:lnSpc>
              <a:spcAft>
                <a:spcPts val="85"/>
              </a:spcAft>
              <a:buClr>
                <a:srgbClr val="A9A57C"/>
              </a:buClr>
              <a:buSzPts val="1800"/>
              <a:buFont typeface="Courier New" panose="02070309020205020404" pitchFamily="49" charset="0"/>
              <a:buChar char="o"/>
            </a:pPr>
            <a:r>
              <a:rPr lang="fr-FR" sz="2000" u="none" strike="noStrike" kern="100" dirty="0">
                <a:solidFill>
                  <a:srgbClr val="2E2B21"/>
                </a:solidFill>
                <a:effectLst/>
                <a:uFill>
                  <a:solidFill>
                    <a:srgbClr val="000000"/>
                  </a:solidFill>
                </a:uFill>
                <a:latin typeface="Tw Cen MT" panose="020B0602020104020603" pitchFamily="34" charset="0"/>
                <a:ea typeface="Tw Cen MT" panose="020B0602020104020603" pitchFamily="34" charset="0"/>
                <a:cs typeface="Tw Cen MT" panose="020B0602020104020603" pitchFamily="34" charset="0"/>
              </a:rPr>
              <a:t>Les informations s'affichent et sont organisées clairement. </a:t>
            </a:r>
          </a:p>
          <a:p>
            <a:pPr marL="342900" marR="2138680" lvl="0" indent="-342900" fontAlgn="base">
              <a:lnSpc>
                <a:spcPct val="130000"/>
              </a:lnSpc>
              <a:spcAft>
                <a:spcPts val="85"/>
              </a:spcAft>
              <a:buClr>
                <a:srgbClr val="A9A57C"/>
              </a:buClr>
              <a:buSzPts val="1800"/>
              <a:buFont typeface="Courier New" panose="02070309020205020404" pitchFamily="49" charset="0"/>
              <a:buChar char="o"/>
            </a:pPr>
            <a:r>
              <a:rPr lang="fr-FR" sz="2000" u="none" strike="noStrike" kern="100" dirty="0">
                <a:solidFill>
                  <a:srgbClr val="2E2B21"/>
                </a:solidFill>
                <a:effectLst/>
                <a:uFill>
                  <a:solidFill>
                    <a:srgbClr val="000000"/>
                  </a:solidFill>
                </a:uFill>
                <a:latin typeface="Tw Cen MT" panose="020B0602020104020603" pitchFamily="34" charset="0"/>
                <a:ea typeface="Tw Cen MT" panose="020B0602020104020603" pitchFamily="34" charset="0"/>
                <a:cs typeface="Tw Cen MT" panose="020B0602020104020603" pitchFamily="34" charset="0"/>
              </a:rPr>
              <a:t>L'ajout de contributeurs est aisé.</a:t>
            </a:r>
            <a:endParaRPr lang="fr-FR" sz="2000" u="none" strike="noStrike" kern="100" dirty="0">
              <a:solidFill>
                <a:srgbClr val="000000"/>
              </a:solidFill>
              <a:effectLst/>
              <a:uFill>
                <a:solidFill>
                  <a:srgbClr val="000000"/>
                </a:solidFill>
              </a:uFill>
              <a:latin typeface="Tw Cen MT" panose="020B0602020104020603" pitchFamily="34" charset="0"/>
              <a:ea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592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0" name="Rectangle 19">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B4425D-7652-189C-9C0C-6B4F60E4C49B}"/>
              </a:ext>
            </a:extLst>
          </p:cNvPr>
          <p:cNvSpPr/>
          <p:nvPr/>
        </p:nvSpPr>
        <p:spPr>
          <a:xfrm>
            <a:off x="5867475" y="847827"/>
            <a:ext cx="5408813" cy="116958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0" cap="none" spc="0">
                <a:ln w="0"/>
                <a:effectLst>
                  <a:outerShdw blurRad="38100" dist="19050" dir="2700000" algn="tl" rotWithShape="0">
                    <a:schemeClr val="dk1">
                      <a:alpha val="40000"/>
                    </a:schemeClr>
                  </a:outerShdw>
                </a:effectLst>
                <a:latin typeface="+mj-lt"/>
                <a:ea typeface="+mj-ea"/>
                <a:cs typeface="+mj-cs"/>
              </a:rPr>
              <a:t>Affichage des ressources</a:t>
            </a:r>
          </a:p>
        </p:txBody>
      </p:sp>
      <p:pic>
        <p:nvPicPr>
          <p:cNvPr id="9" name="Image 8">
            <a:extLst>
              <a:ext uri="{FF2B5EF4-FFF2-40B4-BE49-F238E27FC236}">
                <a16:creationId xmlns:a16="http://schemas.microsoft.com/office/drawing/2014/main" id="{C9F77FFC-27ED-9379-246F-A835E9FB4BE7}"/>
              </a:ext>
            </a:extLst>
          </p:cNvPr>
          <p:cNvPicPr>
            <a:picLocks noChangeAspect="1"/>
          </p:cNvPicPr>
          <p:nvPr/>
        </p:nvPicPr>
        <p:blipFill>
          <a:blip r:embed="rId2"/>
          <a:stretch>
            <a:fillRect/>
          </a:stretch>
        </p:blipFill>
        <p:spPr>
          <a:xfrm>
            <a:off x="914401" y="923700"/>
            <a:ext cx="4389120" cy="2282342"/>
          </a:xfrm>
          <a:prstGeom prst="rect">
            <a:avLst/>
          </a:prstGeom>
        </p:spPr>
      </p:pic>
      <p:sp>
        <p:nvSpPr>
          <p:cNvPr id="25" name="Rectangle 2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1B8A442C-FB8C-31CA-22DE-9FC5760932A1}"/>
              </a:ext>
            </a:extLst>
          </p:cNvPr>
          <p:cNvPicPr>
            <a:picLocks noChangeAspect="1"/>
          </p:cNvPicPr>
          <p:nvPr/>
        </p:nvPicPr>
        <p:blipFill>
          <a:blip r:embed="rId3"/>
          <a:stretch>
            <a:fillRect/>
          </a:stretch>
        </p:blipFill>
        <p:spPr>
          <a:xfrm>
            <a:off x="914401" y="3779353"/>
            <a:ext cx="4389120" cy="2172614"/>
          </a:xfrm>
          <a:prstGeom prst="rect">
            <a:avLst/>
          </a:prstGeom>
        </p:spPr>
      </p:pic>
      <p:sp>
        <p:nvSpPr>
          <p:cNvPr id="12" name="ZoneTexte 11">
            <a:extLst>
              <a:ext uri="{FF2B5EF4-FFF2-40B4-BE49-F238E27FC236}">
                <a16:creationId xmlns:a16="http://schemas.microsoft.com/office/drawing/2014/main" id="{BD4B2690-ACB0-134C-20DD-91E053B87549}"/>
              </a:ext>
            </a:extLst>
          </p:cNvPr>
          <p:cNvSpPr txBox="1"/>
          <p:nvPr/>
        </p:nvSpPr>
        <p:spPr>
          <a:xfrm>
            <a:off x="5868786" y="2508105"/>
            <a:ext cx="5408813"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Les </a:t>
            </a:r>
            <a:r>
              <a:rPr lang="en-US" sz="2000" dirty="0" err="1"/>
              <a:t>ressources</a:t>
            </a:r>
            <a:r>
              <a:rPr lang="en-US" sz="2000" dirty="0"/>
              <a:t> </a:t>
            </a:r>
            <a:r>
              <a:rPr lang="en-US" sz="2000" dirty="0" err="1"/>
              <a:t>sélectionnées</a:t>
            </a:r>
            <a:r>
              <a:rPr lang="en-US" sz="2000" dirty="0"/>
              <a:t> </a:t>
            </a:r>
            <a:r>
              <a:rPr lang="en-US" sz="2000" dirty="0" err="1"/>
              <a:t>sont</a:t>
            </a:r>
            <a:r>
              <a:rPr lang="en-US" sz="2000" dirty="0"/>
              <a:t> </a:t>
            </a:r>
            <a:r>
              <a:rPr lang="en-US" sz="2000" dirty="0" err="1"/>
              <a:t>présentées</a:t>
            </a:r>
            <a:r>
              <a:rPr lang="en-US" sz="2000" dirty="0"/>
              <a:t> sur un tableau, sous </a:t>
            </a:r>
            <a:r>
              <a:rPr lang="en-US" sz="2000" dirty="0" err="1"/>
              <a:t>forme</a:t>
            </a:r>
            <a:r>
              <a:rPr lang="en-US" sz="2000" dirty="0"/>
              <a:t> de vignettes dans des </a:t>
            </a:r>
            <a:r>
              <a:rPr lang="en-US" sz="2000" dirty="0" err="1"/>
              <a:t>colonnes</a:t>
            </a:r>
            <a:r>
              <a:rPr lang="en-US" sz="2000" dirty="0"/>
              <a:t> </a:t>
            </a:r>
            <a:r>
              <a:rPr lang="en-US" sz="2000" dirty="0" err="1"/>
              <a:t>thématiques</a:t>
            </a:r>
            <a:r>
              <a:rPr lang="en-US" sz="2000" dirty="0"/>
              <a: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err="1"/>
              <a:t>Ces</a:t>
            </a:r>
            <a:r>
              <a:rPr lang="en-US" sz="2000" dirty="0"/>
              <a:t> vignettes </a:t>
            </a:r>
            <a:r>
              <a:rPr lang="en-US" sz="2000" dirty="0" err="1"/>
              <a:t>sont</a:t>
            </a:r>
            <a:r>
              <a:rPr lang="en-US" sz="2000" dirty="0"/>
              <a:t> </a:t>
            </a:r>
            <a:r>
              <a:rPr lang="en-US" sz="2000" dirty="0" err="1"/>
              <a:t>ré-organisables</a:t>
            </a:r>
            <a:r>
              <a:rPr lang="en-US" sz="2000" dirty="0"/>
              <a:t> </a:t>
            </a:r>
            <a:r>
              <a:rPr lang="en-US" sz="2000" dirty="0" err="1"/>
              <a:t>simplement</a:t>
            </a:r>
            <a:r>
              <a:rPr lang="en-US" sz="2000" dirty="0"/>
              <a:t> grâce au drag and drop avec </a:t>
            </a:r>
            <a:r>
              <a:rPr lang="en-US" sz="2000" dirty="0" err="1"/>
              <a:t>possibilité</a:t>
            </a:r>
            <a:r>
              <a:rPr lang="en-US" sz="2000" dirty="0"/>
              <a:t> de modifier </a:t>
            </a:r>
            <a:r>
              <a:rPr lang="en-US" sz="2000" dirty="0" err="1"/>
              <a:t>toutes</a:t>
            </a:r>
            <a:r>
              <a:rPr lang="en-US" sz="2000" dirty="0"/>
              <a:t> les vignettes.</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729065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Équipe commerciale formant des mots à partir de blocs alphabétiques.">
            <a:extLst>
              <a:ext uri="{FF2B5EF4-FFF2-40B4-BE49-F238E27FC236}">
                <a16:creationId xmlns:a16="http://schemas.microsoft.com/office/drawing/2014/main" id="{485A09E5-3666-4460-8548-EB035A952587}"/>
              </a:ext>
            </a:extLst>
          </p:cNvPr>
          <p:cNvPicPr>
            <a:picLocks noGrp="1" noChangeAspect="1"/>
          </p:cNvPicPr>
          <p:nvPr>
            <p:ph sz="half" idx="1"/>
          </p:nvPr>
        </p:nvPicPr>
        <p:blipFill rotWithShape="1">
          <a:blip r:embed="rId3"/>
          <a:srcRect l="27368" r="18425" b="-1"/>
          <a:stretch/>
        </p:blipFill>
        <p:spPr>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pic>
        <p:nvPicPr>
          <p:cNvPr id="6" name="Image 5">
            <a:extLst>
              <a:ext uri="{FF2B5EF4-FFF2-40B4-BE49-F238E27FC236}">
                <a16:creationId xmlns:a16="http://schemas.microsoft.com/office/drawing/2014/main" id="{51F695C5-25D9-6ECC-80C2-B9718ECB3943}"/>
              </a:ext>
            </a:extLst>
          </p:cNvPr>
          <p:cNvPicPr>
            <a:picLocks noChangeAspect="1"/>
          </p:cNvPicPr>
          <p:nvPr/>
        </p:nvPicPr>
        <p:blipFill rotWithShape="1">
          <a:blip r:embed="rId4"/>
          <a:srcRect r="1" b="34753"/>
          <a:stretch/>
        </p:blipFill>
        <p:spPr>
          <a:xfrm>
            <a:off x="3119360" y="18"/>
            <a:ext cx="5135972" cy="6857999"/>
          </a:xfrm>
          <a:custGeom>
            <a:avLst/>
            <a:gdLst/>
            <a:ahLst/>
            <a:cxnLst/>
            <a:rect l="l" t="t" r="r" b="b"/>
            <a:pathLst>
              <a:path w="4966290" h="6857999">
                <a:moveTo>
                  <a:pt x="0" y="0"/>
                </a:moveTo>
                <a:lnTo>
                  <a:pt x="4188230" y="0"/>
                </a:lnTo>
                <a:lnTo>
                  <a:pt x="4295735" y="210478"/>
                </a:lnTo>
                <a:cubicBezTo>
                  <a:pt x="4719089" y="1127919"/>
                  <a:pt x="4966290" y="2233909"/>
                  <a:pt x="4966290" y="3424428"/>
                </a:cubicBezTo>
                <a:cubicBezTo>
                  <a:pt x="4966290" y="4614948"/>
                  <a:pt x="4719089" y="5720938"/>
                  <a:pt x="4295735" y="6638378"/>
                </a:cubicBezTo>
                <a:lnTo>
                  <a:pt x="4183560" y="6857999"/>
                </a:lnTo>
                <a:lnTo>
                  <a:pt x="53039" y="6857999"/>
                </a:lnTo>
                <a:lnTo>
                  <a:pt x="132047" y="6695338"/>
                </a:lnTo>
                <a:cubicBezTo>
                  <a:pt x="555401" y="5777898"/>
                  <a:pt x="802602" y="4671908"/>
                  <a:pt x="802602" y="3481388"/>
                </a:cubicBezTo>
                <a:cubicBezTo>
                  <a:pt x="802602" y="2191659"/>
                  <a:pt x="512484" y="1001134"/>
                  <a:pt x="22579" y="42066"/>
                </a:cubicBezTo>
                <a:close/>
              </a:path>
            </a:pathLst>
          </a:custGeom>
        </p:spPr>
      </p:pic>
      <p:sp useBgFill="1">
        <p:nvSpPr>
          <p:cNvPr id="15" name="Freeform: Shape 14">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35C9A8A-EF31-7E92-4A71-D08271D44510}"/>
              </a:ext>
            </a:extLst>
          </p:cNvPr>
          <p:cNvSpPr>
            <a:spLocks noGrp="1"/>
          </p:cNvSpPr>
          <p:nvPr>
            <p:ph type="title"/>
          </p:nvPr>
        </p:nvSpPr>
        <p:spPr>
          <a:xfrm>
            <a:off x="448056" y="681038"/>
            <a:ext cx="2804504" cy="1325563"/>
          </a:xfrm>
        </p:spPr>
        <p:txBody>
          <a:bodyPr vert="horz" lIns="91440" tIns="45720" rIns="91440" bIns="45720" rtlCol="0" anchor="ctr">
            <a:normAutofit/>
          </a:bodyPr>
          <a:lstStyle/>
          <a:p>
            <a:r>
              <a:rPr lang="en-US" sz="2800" kern="1200">
                <a:solidFill>
                  <a:schemeClr val="tx1"/>
                </a:solidFill>
                <a:latin typeface="+mj-lt"/>
                <a:ea typeface="+mj-ea"/>
                <a:cs typeface="+mj-cs"/>
              </a:rPr>
              <a:t>Collaboration avec Wakelet</a:t>
            </a:r>
          </a:p>
        </p:txBody>
      </p:sp>
      <p:sp>
        <p:nvSpPr>
          <p:cNvPr id="19" name="Rectangle 18">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Espace réservé du contenu 3">
            <a:extLst>
              <a:ext uri="{FF2B5EF4-FFF2-40B4-BE49-F238E27FC236}">
                <a16:creationId xmlns:a16="http://schemas.microsoft.com/office/drawing/2014/main" id="{8B229380-3CAB-7C87-7AF3-EE38930F8459}"/>
              </a:ext>
            </a:extLst>
          </p:cNvPr>
          <p:cNvGraphicFramePr>
            <a:graphicFrameLocks noGrp="1"/>
          </p:cNvGraphicFramePr>
          <p:nvPr>
            <p:ph sz="half" idx="2"/>
            <p:extLst>
              <p:ext uri="{D42A27DB-BD31-4B8C-83A1-F6EECF244321}">
                <p14:modId xmlns:p14="http://schemas.microsoft.com/office/powerpoint/2010/main" val="3867383710"/>
              </p:ext>
            </p:extLst>
          </p:nvPr>
        </p:nvGraphicFramePr>
        <p:xfrm>
          <a:off x="448056" y="2258171"/>
          <a:ext cx="2804504" cy="39187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3829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0323DA-DA68-F411-F901-165A7CAD368A}"/>
              </a:ext>
            </a:extLst>
          </p:cNvPr>
          <p:cNvSpPr>
            <a:spLocks noGrp="1"/>
          </p:cNvSpPr>
          <p:nvPr>
            <p:ph type="title"/>
          </p:nvPr>
        </p:nvSpPr>
        <p:spPr>
          <a:xfrm>
            <a:off x="5867475" y="847827"/>
            <a:ext cx="5408813" cy="1169585"/>
          </a:xfrm>
        </p:spPr>
        <p:txBody>
          <a:bodyPr vert="horz" lIns="91440" tIns="45720" rIns="91440" bIns="45720" rtlCol="0" anchor="b">
            <a:normAutofit/>
          </a:bodyPr>
          <a:lstStyle/>
          <a:p>
            <a:r>
              <a:rPr lang="en-US" sz="2800" dirty="0">
                <a:latin typeface="Tw Cen MT" panose="020B0602020104020603" pitchFamily="34" charset="0"/>
              </a:rPr>
              <a:t>Technologies </a:t>
            </a:r>
            <a:r>
              <a:rPr lang="en-US" sz="2800" dirty="0" err="1">
                <a:latin typeface="Tw Cen MT" panose="020B0602020104020603" pitchFamily="34" charset="0"/>
              </a:rPr>
              <a:t>utilisées</a:t>
            </a:r>
            <a:r>
              <a:rPr lang="en-US" sz="2800" dirty="0">
                <a:latin typeface="Tw Cen MT" panose="020B0602020104020603" pitchFamily="34" charset="0"/>
              </a:rPr>
              <a:t> pour le </a:t>
            </a:r>
            <a:r>
              <a:rPr lang="en-US" sz="2800" dirty="0" err="1">
                <a:latin typeface="Tw Cen MT" panose="020B0602020104020603" pitchFamily="34" charset="0"/>
              </a:rPr>
              <a:t>projet</a:t>
            </a:r>
            <a:endParaRPr lang="en-US" sz="2800" dirty="0">
              <a:latin typeface="Tw Cen MT" panose="020B0602020104020603" pitchFamily="34" charset="0"/>
            </a:endParaRPr>
          </a:p>
        </p:txBody>
      </p:sp>
      <p:sp>
        <p:nvSpPr>
          <p:cNvPr id="4" name="Espace réservé du contenu 3">
            <a:extLst>
              <a:ext uri="{FF2B5EF4-FFF2-40B4-BE49-F238E27FC236}">
                <a16:creationId xmlns:a16="http://schemas.microsoft.com/office/drawing/2014/main" id="{1968A0E3-D3CB-250D-54D1-A15F3506E3B7}"/>
              </a:ext>
            </a:extLst>
          </p:cNvPr>
          <p:cNvSpPr>
            <a:spLocks noGrp="1"/>
          </p:cNvSpPr>
          <p:nvPr>
            <p:ph sz="half" idx="1"/>
          </p:nvPr>
        </p:nvSpPr>
        <p:spPr>
          <a:xfrm>
            <a:off x="5868786" y="2508105"/>
            <a:ext cx="5408813" cy="3632493"/>
          </a:xfrm>
        </p:spPr>
        <p:txBody>
          <a:bodyPr vert="horz" lIns="91440" tIns="45720" rIns="91440" bIns="45720" rtlCol="0" anchor="ctr">
            <a:normAutofit/>
          </a:bodyPr>
          <a:lstStyle/>
          <a:p>
            <a:r>
              <a:rPr lang="en-US" sz="2000" dirty="0">
                <a:latin typeface="Tw Cen MT" panose="020B0602020104020603" pitchFamily="34" charset="0"/>
              </a:rPr>
              <a:t>Nous </a:t>
            </a:r>
            <a:r>
              <a:rPr lang="en-US" sz="2000" dirty="0" err="1">
                <a:latin typeface="Tw Cen MT" panose="020B0602020104020603" pitchFamily="34" charset="0"/>
              </a:rPr>
              <a:t>avons</a:t>
            </a:r>
            <a:r>
              <a:rPr lang="en-US" sz="2000" dirty="0">
                <a:latin typeface="Tw Cen MT" panose="020B0602020104020603" pitchFamily="34" charset="0"/>
              </a:rPr>
              <a:t> </a:t>
            </a:r>
            <a:r>
              <a:rPr lang="en-US" sz="2000" dirty="0" err="1">
                <a:latin typeface="Tw Cen MT" panose="020B0602020104020603" pitchFamily="34" charset="0"/>
              </a:rPr>
              <a:t>choisi</a:t>
            </a:r>
            <a:r>
              <a:rPr lang="en-US" sz="2000" dirty="0">
                <a:latin typeface="Tw Cen MT" panose="020B0602020104020603" pitchFamily="34" charset="0"/>
              </a:rPr>
              <a:t> </a:t>
            </a:r>
            <a:r>
              <a:rPr lang="en-US" sz="2000" dirty="0" err="1">
                <a:latin typeface="Tw Cen MT" panose="020B0602020104020603" pitchFamily="34" charset="0"/>
              </a:rPr>
              <a:t>d'utiliser</a:t>
            </a:r>
            <a:r>
              <a:rPr lang="en-US" sz="2000" dirty="0">
                <a:latin typeface="Tw Cen MT" panose="020B0602020104020603" pitchFamily="34" charset="0"/>
              </a:rPr>
              <a:t> React et </a:t>
            </a:r>
            <a:r>
              <a:rPr lang="en-US" sz="2000" dirty="0" err="1">
                <a:latin typeface="Tw Cen MT" panose="020B0602020104020603" pitchFamily="34" charset="0"/>
              </a:rPr>
              <a:t>Javascript</a:t>
            </a:r>
            <a:r>
              <a:rPr lang="en-US" sz="2000" dirty="0">
                <a:latin typeface="Tw Cen MT" panose="020B0602020104020603" pitchFamily="34" charset="0"/>
              </a:rPr>
              <a:t> pour le front-end de </a:t>
            </a:r>
            <a:r>
              <a:rPr lang="en-US" sz="2000" dirty="0" err="1">
                <a:latin typeface="Tw Cen MT" panose="020B0602020104020603" pitchFamily="34" charset="0"/>
              </a:rPr>
              <a:t>notre</a:t>
            </a:r>
            <a:r>
              <a:rPr lang="en-US" sz="2000" dirty="0">
                <a:latin typeface="Tw Cen MT" panose="020B0602020104020603" pitchFamily="34" charset="0"/>
              </a:rPr>
              <a:t> </a:t>
            </a:r>
            <a:r>
              <a:rPr lang="en-US" sz="2000" dirty="0" err="1">
                <a:latin typeface="Tw Cen MT" panose="020B0602020104020603" pitchFamily="34" charset="0"/>
              </a:rPr>
              <a:t>projet</a:t>
            </a:r>
            <a:r>
              <a:rPr lang="en-US" sz="2000" dirty="0">
                <a:latin typeface="Tw Cen MT" panose="020B0602020104020603" pitchFamily="34" charset="0"/>
              </a:rPr>
              <a:t> car </a:t>
            </a:r>
            <a:r>
              <a:rPr lang="en-US" sz="2000" dirty="0" err="1">
                <a:latin typeface="Tw Cen MT" panose="020B0602020104020603" pitchFamily="34" charset="0"/>
              </a:rPr>
              <a:t>ils</a:t>
            </a:r>
            <a:r>
              <a:rPr lang="en-US" sz="2000" dirty="0">
                <a:latin typeface="Tw Cen MT" panose="020B0602020104020603" pitchFamily="34" charset="0"/>
              </a:rPr>
              <a:t> </a:t>
            </a:r>
            <a:r>
              <a:rPr lang="en-US" sz="2000" dirty="0" err="1">
                <a:latin typeface="Tw Cen MT" panose="020B0602020104020603" pitchFamily="34" charset="0"/>
              </a:rPr>
              <a:t>sont</a:t>
            </a:r>
            <a:r>
              <a:rPr lang="en-US" sz="2000" dirty="0">
                <a:latin typeface="Tw Cen MT" panose="020B0602020104020603" pitchFamily="34" charset="0"/>
              </a:rPr>
              <a:t> </a:t>
            </a:r>
            <a:r>
              <a:rPr lang="en-US" sz="2000" dirty="0" err="1">
                <a:latin typeface="Tw Cen MT" panose="020B0602020104020603" pitchFamily="34" charset="0"/>
              </a:rPr>
              <a:t>largement</a:t>
            </a:r>
            <a:r>
              <a:rPr lang="en-US" sz="2000" dirty="0">
                <a:latin typeface="Tw Cen MT" panose="020B0602020104020603" pitchFamily="34" charset="0"/>
              </a:rPr>
              <a:t> </a:t>
            </a:r>
            <a:r>
              <a:rPr lang="en-US" sz="2000" dirty="0" err="1">
                <a:latin typeface="Tw Cen MT" panose="020B0602020104020603" pitchFamily="34" charset="0"/>
              </a:rPr>
              <a:t>utilisés</a:t>
            </a:r>
            <a:r>
              <a:rPr lang="en-US" sz="2000" dirty="0">
                <a:latin typeface="Tw Cen MT" panose="020B0602020104020603" pitchFamily="34" charset="0"/>
              </a:rPr>
              <a:t> pour les applications web </a:t>
            </a:r>
            <a:r>
              <a:rPr lang="en-US" sz="2000" dirty="0" err="1">
                <a:latin typeface="Tw Cen MT" panose="020B0602020104020603" pitchFamily="34" charset="0"/>
              </a:rPr>
              <a:t>modernes</a:t>
            </a:r>
            <a:endParaRPr lang="en-US" sz="2000" dirty="0">
              <a:latin typeface="Tw Cen MT" panose="020B0602020104020603" pitchFamily="34" charset="0"/>
            </a:endParaRPr>
          </a:p>
          <a:p>
            <a:r>
              <a:rPr lang="en-US" sz="2000" dirty="0">
                <a:latin typeface="Tw Cen MT" panose="020B0602020104020603" pitchFamily="34" charset="0"/>
              </a:rPr>
              <a:t>Firebase sera </a:t>
            </a:r>
            <a:r>
              <a:rPr lang="en-US" sz="2000" dirty="0" err="1">
                <a:latin typeface="Tw Cen MT" panose="020B0602020104020603" pitchFamily="34" charset="0"/>
              </a:rPr>
              <a:t>utilisé</a:t>
            </a:r>
            <a:r>
              <a:rPr lang="en-US" sz="2000" dirty="0">
                <a:latin typeface="Tw Cen MT" panose="020B0602020104020603" pitchFamily="34" charset="0"/>
              </a:rPr>
              <a:t> </a:t>
            </a:r>
            <a:r>
              <a:rPr lang="en-US" sz="2000" dirty="0" err="1">
                <a:latin typeface="Tw Cen MT" panose="020B0602020104020603" pitchFamily="34" charset="0"/>
              </a:rPr>
              <a:t>comme</a:t>
            </a:r>
            <a:r>
              <a:rPr lang="en-US" sz="2000" dirty="0">
                <a:latin typeface="Tw Cen MT" panose="020B0602020104020603" pitchFamily="34" charset="0"/>
              </a:rPr>
              <a:t> base de données pour stocker les </a:t>
            </a:r>
            <a:r>
              <a:rPr lang="en-US" sz="2000" dirty="0" err="1">
                <a:latin typeface="Tw Cen MT" panose="020B0602020104020603" pitchFamily="34" charset="0"/>
              </a:rPr>
              <a:t>informations</a:t>
            </a:r>
            <a:r>
              <a:rPr lang="en-US" sz="2000" dirty="0">
                <a:latin typeface="Tw Cen MT" panose="020B0602020104020603" pitchFamily="34" charset="0"/>
              </a:rPr>
              <a:t> de </a:t>
            </a:r>
            <a:r>
              <a:rPr lang="en-US" sz="2000" dirty="0" err="1">
                <a:latin typeface="Tw Cen MT" panose="020B0602020104020603" pitchFamily="34" charset="0"/>
              </a:rPr>
              <a:t>l'utilisateur</a:t>
            </a:r>
            <a:endParaRPr lang="en-US" sz="2000" dirty="0">
              <a:latin typeface="Tw Cen MT" panose="020B0602020104020603" pitchFamily="34" charset="0"/>
            </a:endParaRPr>
          </a:p>
          <a:p>
            <a:r>
              <a:rPr lang="en-US" sz="2000" dirty="0">
                <a:latin typeface="Tw Cen MT" panose="020B0602020104020603" pitchFamily="34" charset="0"/>
              </a:rPr>
              <a:t>Firebase sera </a:t>
            </a:r>
            <a:r>
              <a:rPr lang="en-US" sz="2000" dirty="0" err="1">
                <a:latin typeface="Tw Cen MT" panose="020B0602020104020603" pitchFamily="34" charset="0"/>
              </a:rPr>
              <a:t>également</a:t>
            </a:r>
            <a:r>
              <a:rPr lang="en-US" sz="2000" dirty="0">
                <a:latin typeface="Tw Cen MT" panose="020B0602020104020603" pitchFamily="34" charset="0"/>
              </a:rPr>
              <a:t> </a:t>
            </a:r>
            <a:r>
              <a:rPr lang="en-US" sz="2000" dirty="0" err="1">
                <a:latin typeface="Tw Cen MT" panose="020B0602020104020603" pitchFamily="34" charset="0"/>
              </a:rPr>
              <a:t>utilisé</a:t>
            </a:r>
            <a:r>
              <a:rPr lang="en-US" sz="2000" dirty="0">
                <a:latin typeface="Tw Cen MT" panose="020B0602020104020603" pitchFamily="34" charset="0"/>
              </a:rPr>
              <a:t> pour </a:t>
            </a:r>
            <a:r>
              <a:rPr lang="en-US" sz="2000" dirty="0" err="1">
                <a:latin typeface="Tw Cen MT" panose="020B0602020104020603" pitchFamily="34" charset="0"/>
              </a:rPr>
              <a:t>l'authentification</a:t>
            </a:r>
            <a:r>
              <a:rPr lang="en-US" sz="2000" dirty="0">
                <a:latin typeface="Tw Cen MT" panose="020B0602020104020603" pitchFamily="34" charset="0"/>
              </a:rPr>
              <a:t> des </a:t>
            </a:r>
            <a:r>
              <a:rPr lang="en-US" sz="2000" dirty="0" err="1">
                <a:latin typeface="Tw Cen MT" panose="020B0602020104020603" pitchFamily="34" charset="0"/>
              </a:rPr>
              <a:t>utilisateurs</a:t>
            </a:r>
            <a:endParaRPr lang="en-US" sz="2000" dirty="0">
              <a:latin typeface="Tw Cen MT" panose="020B0602020104020603" pitchFamily="34" charset="0"/>
            </a:endParaRPr>
          </a:p>
          <a:p>
            <a:r>
              <a:rPr lang="en-US" sz="2000" dirty="0">
                <a:latin typeface="Tw Cen MT" panose="020B0602020104020603" pitchFamily="34" charset="0"/>
              </a:rPr>
              <a:t>La communication front-back sera </a:t>
            </a:r>
            <a:r>
              <a:rPr lang="en-US" sz="2000" dirty="0" err="1">
                <a:latin typeface="Tw Cen MT" panose="020B0602020104020603" pitchFamily="34" charset="0"/>
              </a:rPr>
              <a:t>assurée</a:t>
            </a:r>
            <a:r>
              <a:rPr lang="en-US" sz="2000" dirty="0">
                <a:latin typeface="Tw Cen MT" panose="020B0602020104020603" pitchFamily="34" charset="0"/>
              </a:rPr>
              <a:t> par Firebase pour </a:t>
            </a:r>
            <a:r>
              <a:rPr lang="en-US" sz="2000" dirty="0" err="1">
                <a:latin typeface="Tw Cen MT" panose="020B0602020104020603" pitchFamily="34" charset="0"/>
              </a:rPr>
              <a:t>une</a:t>
            </a:r>
            <a:r>
              <a:rPr lang="en-US" sz="2000" dirty="0">
                <a:latin typeface="Tw Cen MT" panose="020B0602020104020603" pitchFamily="34" charset="0"/>
              </a:rPr>
              <a:t> </a:t>
            </a:r>
            <a:r>
              <a:rPr lang="en-US" sz="2000" dirty="0" err="1">
                <a:latin typeface="Tw Cen MT" panose="020B0602020104020603" pitchFamily="34" charset="0"/>
              </a:rPr>
              <a:t>expérience</a:t>
            </a:r>
            <a:r>
              <a:rPr lang="en-US" sz="2000" dirty="0">
                <a:latin typeface="Tw Cen MT" panose="020B0602020104020603" pitchFamily="34" charset="0"/>
              </a:rPr>
              <a:t> </a:t>
            </a:r>
            <a:r>
              <a:rPr lang="en-US" sz="2000" dirty="0" err="1">
                <a:latin typeface="Tw Cen MT" panose="020B0602020104020603" pitchFamily="34" charset="0"/>
              </a:rPr>
              <a:t>utilisateur</a:t>
            </a:r>
            <a:r>
              <a:rPr lang="en-US" sz="2000" dirty="0">
                <a:latin typeface="Tw Cen MT" panose="020B0602020104020603" pitchFamily="34" charset="0"/>
              </a:rPr>
              <a:t> </a:t>
            </a:r>
            <a:r>
              <a:rPr lang="en-US" sz="2000" dirty="0" err="1">
                <a:latin typeface="Tw Cen MT" panose="020B0602020104020603" pitchFamily="34" charset="0"/>
              </a:rPr>
              <a:t>optimale</a:t>
            </a:r>
            <a:endParaRPr lang="en-US" sz="2000" dirty="0">
              <a:latin typeface="Tw Cen MT" panose="020B0602020104020603" pitchFamily="34" charset="0"/>
            </a:endParaRPr>
          </a:p>
        </p:txBody>
      </p:sp>
      <p:pic>
        <p:nvPicPr>
          <p:cNvPr id="1026" name="Picture 2" descr="Comparatif : Firebase Analytics vs Google Analytics">
            <a:extLst>
              <a:ext uri="{FF2B5EF4-FFF2-40B4-BE49-F238E27FC236}">
                <a16:creationId xmlns:a16="http://schemas.microsoft.com/office/drawing/2014/main" id="{DADF04AA-6B04-02BD-55E4-E02AEC8121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88179" y="774285"/>
            <a:ext cx="3441564" cy="25811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e introduction à React &amp; React Native | Wildix">
            <a:extLst>
              <a:ext uri="{FF2B5EF4-FFF2-40B4-BE49-F238E27FC236}">
                <a16:creationId xmlns:a16="http://schemas.microsoft.com/office/drawing/2014/main" id="{F6D8A687-9843-1003-2A7F-149AA46248F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14401" y="3647680"/>
            <a:ext cx="4389120" cy="2435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62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descr="Appareil mobile avec applications">
            <a:extLst>
              <a:ext uri="{FF2B5EF4-FFF2-40B4-BE49-F238E27FC236}">
                <a16:creationId xmlns:a16="http://schemas.microsoft.com/office/drawing/2014/main" id="{55F5D5A8-1AC0-A245-2B4F-76DFEA6B0667}"/>
              </a:ext>
            </a:extLst>
          </p:cNvPr>
          <p:cNvPicPr>
            <a:picLocks noChangeAspect="1"/>
          </p:cNvPicPr>
          <p:nvPr/>
        </p:nvPicPr>
        <p:blipFill rotWithShape="1">
          <a:blip r:embed="rId3"/>
          <a:srcRect t="18153" r="-2" b="-2"/>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Espace réservé du contenu 4">
            <a:extLst>
              <a:ext uri="{FF2B5EF4-FFF2-40B4-BE49-F238E27FC236}">
                <a16:creationId xmlns:a16="http://schemas.microsoft.com/office/drawing/2014/main" id="{4D03A157-8B2B-4CB0-828E-6904CF36EC13}"/>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t="27984" r="-2" b="17531"/>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9" name="Freeform: Shape 11">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13">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re 1">
            <a:extLst>
              <a:ext uri="{FF2B5EF4-FFF2-40B4-BE49-F238E27FC236}">
                <a16:creationId xmlns:a16="http://schemas.microsoft.com/office/drawing/2014/main" id="{C38D74CC-414B-FA8E-804F-88CFF1C13F9B}"/>
              </a:ext>
            </a:extLst>
          </p:cNvPr>
          <p:cNvSpPr>
            <a:spLocks noGrp="1"/>
          </p:cNvSpPr>
          <p:nvPr>
            <p:ph type="title"/>
          </p:nvPr>
        </p:nvSpPr>
        <p:spPr>
          <a:xfrm>
            <a:off x="448056" y="859536"/>
            <a:ext cx="4832802" cy="1243584"/>
          </a:xfrm>
        </p:spPr>
        <p:txBody>
          <a:bodyPr vert="horz" lIns="91440" tIns="45720" rIns="91440" bIns="45720" rtlCol="0" anchor="ctr">
            <a:normAutofit/>
          </a:bodyPr>
          <a:lstStyle/>
          <a:p>
            <a:r>
              <a:rPr lang="en-US" sz="2600" kern="1200">
                <a:solidFill>
                  <a:schemeClr val="tx1"/>
                </a:solidFill>
                <a:latin typeface="+mj-lt"/>
                <a:ea typeface="+mj-ea"/>
                <a:cs typeface="+mj-cs"/>
              </a:rPr>
              <a:t>Méthodes et sources d'informations pour le développement web</a:t>
            </a:r>
          </a:p>
        </p:txBody>
      </p:sp>
      <p:sp>
        <p:nvSpPr>
          <p:cNvPr id="16"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8"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Espace réservé du contenu 3">
            <a:extLst>
              <a:ext uri="{FF2B5EF4-FFF2-40B4-BE49-F238E27FC236}">
                <a16:creationId xmlns:a16="http://schemas.microsoft.com/office/drawing/2014/main" id="{F7756455-279D-4340-BDC8-D76463D4DAF0}"/>
              </a:ext>
            </a:extLst>
          </p:cNvPr>
          <p:cNvSpPr>
            <a:spLocks noGrp="1"/>
          </p:cNvSpPr>
          <p:nvPr>
            <p:ph sz="half" idx="2"/>
          </p:nvPr>
        </p:nvSpPr>
        <p:spPr>
          <a:xfrm>
            <a:off x="448056" y="2512611"/>
            <a:ext cx="4832803" cy="3664351"/>
          </a:xfrm>
        </p:spPr>
        <p:txBody>
          <a:bodyPr vert="horz" lIns="91440" tIns="45720" rIns="91440" bIns="45720" rtlCol="0">
            <a:normAutofit/>
          </a:bodyPr>
          <a:lstStyle/>
          <a:p>
            <a:r>
              <a:rPr lang="en-US" sz="2000"/>
              <a:t>Pocket</a:t>
            </a:r>
          </a:p>
          <a:p>
            <a:r>
              <a:rPr lang="en-US" sz="2000"/>
              <a:t>Twitter</a:t>
            </a:r>
          </a:p>
          <a:p>
            <a:r>
              <a:rPr lang="en-US" sz="2000"/>
              <a:t>Daily.dev</a:t>
            </a:r>
          </a:p>
          <a:p>
            <a:r>
              <a:rPr lang="en-US" sz="2000"/>
              <a:t>Feedly</a:t>
            </a:r>
          </a:p>
          <a:p>
            <a:r>
              <a:rPr lang="en-US" sz="2000"/>
              <a:t>Les documentations officielles</a:t>
            </a:r>
          </a:p>
          <a:p>
            <a:r>
              <a:rPr lang="en-US" sz="2000"/>
              <a:t>Les plateformes comme GitHub et Stack Overflow</a:t>
            </a:r>
          </a:p>
        </p:txBody>
      </p:sp>
    </p:spTree>
    <p:extLst>
      <p:ext uri="{BB962C8B-B14F-4D97-AF65-F5344CB8AC3E}">
        <p14:creationId xmlns:p14="http://schemas.microsoft.com/office/powerpoint/2010/main" val="190672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Flèches blanches allant vers la cible rouge">
            <a:extLst>
              <a:ext uri="{FF2B5EF4-FFF2-40B4-BE49-F238E27FC236}">
                <a16:creationId xmlns:a16="http://schemas.microsoft.com/office/drawing/2014/main" id="{158EA436-1142-490A-801B-23B584D9ABCC}"/>
              </a:ext>
            </a:extLst>
          </p:cNvPr>
          <p:cNvPicPr>
            <a:picLocks noGrp="1" noChangeAspect="1"/>
          </p:cNvPicPr>
          <p:nvPr>
            <p:ph sz="half" idx="1"/>
          </p:nvPr>
        </p:nvPicPr>
        <p:blipFill rotWithShape="1">
          <a:blip r:embed="rId3"/>
          <a:srcRect l="23298" b="9091"/>
          <a:stretch/>
        </p:blipFill>
        <p:spPr>
          <a:xfrm>
            <a:off x="20" y="10"/>
            <a:ext cx="8668492" cy="6857990"/>
          </a:xfrm>
          <a:prstGeom prst="rect">
            <a:avLst/>
          </a:prstGeom>
        </p:spPr>
      </p:pic>
      <p:sp>
        <p:nvSpPr>
          <p:cNvPr id="12" name="Rectangle 11">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59D474F-D7A4-EEF3-17B7-B34CA28F7571}"/>
              </a:ext>
            </a:extLst>
          </p:cNvPr>
          <p:cNvSpPr>
            <a:spLocks noGrp="1"/>
          </p:cNvSpPr>
          <p:nvPr>
            <p:ph type="title"/>
          </p:nvPr>
        </p:nvSpPr>
        <p:spPr>
          <a:xfrm>
            <a:off x="8370470" y="1161288"/>
            <a:ext cx="3438144" cy="1124712"/>
          </a:xfrm>
        </p:spPr>
        <p:txBody>
          <a:bodyPr vert="horz" lIns="91440" tIns="45720" rIns="91440" bIns="45720" rtlCol="0" anchor="b">
            <a:normAutofit/>
          </a:bodyPr>
          <a:lstStyle/>
          <a:p>
            <a:r>
              <a:rPr lang="en-US" sz="2800"/>
              <a:t>Sélection de l'information</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F9AD427B-11D9-F0B9-5094-A92C58EB76CF}"/>
              </a:ext>
            </a:extLst>
          </p:cNvPr>
          <p:cNvSpPr>
            <a:spLocks noGrp="1"/>
          </p:cNvSpPr>
          <p:nvPr>
            <p:ph sz="half" idx="2"/>
          </p:nvPr>
        </p:nvSpPr>
        <p:spPr>
          <a:xfrm>
            <a:off x="8370470" y="2718054"/>
            <a:ext cx="3438906" cy="3207258"/>
          </a:xfrm>
        </p:spPr>
        <p:txBody>
          <a:bodyPr vert="horz" lIns="91440" tIns="45720" rIns="91440" bIns="45720" rtlCol="0" anchor="t">
            <a:normAutofit/>
          </a:bodyPr>
          <a:lstStyle/>
          <a:p>
            <a:pPr marL="0"/>
            <a:r>
              <a:rPr lang="en-US" sz="1700"/>
              <a:t>Il y a des critères à prendre en compte pour sélectionner les informations les plus pertinentes </a:t>
            </a:r>
          </a:p>
          <a:p>
            <a:r>
              <a:rPr lang="en-US" sz="1700"/>
              <a:t>Accessibilité : Précision, Lisibilité, Temps nécessaire </a:t>
            </a:r>
          </a:p>
          <a:p>
            <a:r>
              <a:rPr lang="en-US" sz="1700"/>
              <a:t>Fiabilité : Validation, Sérieux, </a:t>
            </a:r>
          </a:p>
          <a:p>
            <a:r>
              <a:rPr lang="en-US" sz="1700"/>
              <a:t>Contexte : Lien avec le projet, Date de parution</a:t>
            </a:r>
          </a:p>
        </p:txBody>
      </p:sp>
    </p:spTree>
    <p:extLst>
      <p:ext uri="{BB962C8B-B14F-4D97-AF65-F5344CB8AC3E}">
        <p14:creationId xmlns:p14="http://schemas.microsoft.com/office/powerpoint/2010/main" val="377197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060E037-9605-F4D9-913D-76AE1C6262C1}"/>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Synthèse</a:t>
            </a:r>
          </a:p>
        </p:txBody>
      </p:sp>
      <p:sp>
        <p:nvSpPr>
          <p:cNvPr id="1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C5E607B2-4689-A09D-60F1-7642EA577C08}"/>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1400"/>
              <a:t>La veille porte sur plusieurs sujets : innovation dans les TIC, cybersécurité, gestion de projets et développement web</a:t>
            </a:r>
          </a:p>
          <a:p>
            <a:r>
              <a:rPr lang="en-US" sz="1400"/>
              <a:t>La cybersécurité est un enjeu majeur pour les organisations, d'où l'importance des stratégies de base de données et d'authentification des utilisateurs</a:t>
            </a:r>
          </a:p>
          <a:p>
            <a:r>
              <a:rPr lang="en-US" sz="1400"/>
              <a:t>Les dernières fonctionnalités de JavaScript et les librairies/frameworks sont des tendances actuelles dans le développement web</a:t>
            </a:r>
          </a:p>
          <a:p>
            <a:r>
              <a:rPr lang="en-US" sz="1400"/>
              <a:t>Les documentations officielles des différentes APIs et technologies sont également importantes pour le projet </a:t>
            </a:r>
          </a:p>
          <a:p>
            <a:r>
              <a:rPr lang="en-US" sz="1400"/>
              <a:t>La veille a permis de couvrir un large éventail de sujets pertinents pour le développement de Menu Maker by Qwenta</a:t>
            </a:r>
          </a:p>
        </p:txBody>
      </p:sp>
      <p:pic>
        <p:nvPicPr>
          <p:cNvPr id="3" name="Image 2">
            <a:extLst>
              <a:ext uri="{FF2B5EF4-FFF2-40B4-BE49-F238E27FC236}">
                <a16:creationId xmlns:a16="http://schemas.microsoft.com/office/drawing/2014/main" id="{ED1138A5-A674-8C60-ED41-B115C5F85113}"/>
              </a:ext>
            </a:extLst>
          </p:cNvPr>
          <p:cNvPicPr>
            <a:picLocks noChangeAspect="1"/>
          </p:cNvPicPr>
          <p:nvPr/>
        </p:nvPicPr>
        <p:blipFill>
          <a:blip r:embed="rId3"/>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077486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1007</TotalTime>
  <Words>824</Words>
  <Application>Microsoft Office PowerPoint</Application>
  <PresentationFormat>Grand écran</PresentationFormat>
  <Paragraphs>52</Paragraphs>
  <Slides>8</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Aptos</vt:lpstr>
      <vt:lpstr>Aptos Display</vt:lpstr>
      <vt:lpstr>Arial</vt:lpstr>
      <vt:lpstr>Calibri</vt:lpstr>
      <vt:lpstr>Courier New</vt:lpstr>
      <vt:lpstr>Tw Cen MT</vt:lpstr>
      <vt:lpstr>Thème Office</vt:lpstr>
      <vt:lpstr>Menu maker by Qwenta</vt:lpstr>
      <vt:lpstr>OUTIL DE  RESTITUTION DE VEILLE COLLABORATIF </vt:lpstr>
      <vt:lpstr>Présentation PowerPoint</vt:lpstr>
      <vt:lpstr>Collaboration avec Wakelet</vt:lpstr>
      <vt:lpstr>Technologies utilisées pour le projet</vt:lpstr>
      <vt:lpstr>Méthodes et sources d'informations pour le développement web</vt:lpstr>
      <vt:lpstr>Sélection de l'information</vt:lpstr>
      <vt:lpstr>Synthèse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Le meur</dc:creator>
  <cp:lastModifiedBy>Axel Le meur</cp:lastModifiedBy>
  <cp:revision>25</cp:revision>
  <dcterms:created xsi:type="dcterms:W3CDTF">2024-03-07T13:08:57Z</dcterms:created>
  <dcterms:modified xsi:type="dcterms:W3CDTF">2024-03-15T21:03:53Z</dcterms:modified>
</cp:coreProperties>
</file>