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4" r:id="rId3"/>
    <p:sldId id="265" r:id="rId4"/>
    <p:sldId id="257" r:id="rId5"/>
    <p:sldId id="258" r:id="rId6"/>
    <p:sldId id="259" r:id="rId7"/>
    <p:sldId id="260" r:id="rId8"/>
    <p:sldId id="261" r:id="rId9"/>
    <p:sldId id="262" r:id="rId10"/>
    <p:sldId id="263"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AA84"/>
    <a:srgbClr val="FDF8F1"/>
    <a:srgbClr val="FBF0E3"/>
    <a:srgbClr val="FDEFE7"/>
    <a:srgbClr val="FEFB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19" autoAdjust="0"/>
  </p:normalViewPr>
  <p:slideViewPr>
    <p:cSldViewPr snapToGrid="0">
      <p:cViewPr varScale="1">
        <p:scale>
          <a:sx n="141" d="100"/>
          <a:sy n="141" d="100"/>
        </p:scale>
        <p:origin x="132"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073CD6-D3F7-40E3-8593-0AD56D0097CC}" type="datetimeFigureOut">
              <a:rPr lang="fr-FR" smtClean="0"/>
              <a:t>31/03/2024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E422FA-5652-48A0-AC69-91106A89DDEF}" type="slidenum">
              <a:rPr lang="fr-FR" smtClean="0"/>
              <a:t>‹N°›</a:t>
            </a:fld>
            <a:endParaRPr lang="fr-FR"/>
          </a:p>
        </p:txBody>
      </p:sp>
    </p:spTree>
    <p:extLst>
      <p:ext uri="{BB962C8B-B14F-4D97-AF65-F5344CB8AC3E}">
        <p14:creationId xmlns:p14="http://schemas.microsoft.com/office/powerpoint/2010/main" val="321662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Notion est un outil de travail collaboratif qui permet de créer des pages pour organiser des projets. Il offre la possibilité de créer des listes de tâches, des tableaux, des bases de données, des agendas, etc. C'est un outil tout-en-un qui permet de centraliser toutes les informations relatives à un projet.</a:t>
            </a:r>
          </a:p>
        </p:txBody>
      </p:sp>
      <p:sp>
        <p:nvSpPr>
          <p:cNvPr id="4" name="Espace réservé du numéro de diapositive 3"/>
          <p:cNvSpPr>
            <a:spLocks noGrp="1"/>
          </p:cNvSpPr>
          <p:nvPr>
            <p:ph type="sldNum" sz="quarter" idx="5"/>
          </p:nvPr>
        </p:nvSpPr>
        <p:spPr/>
        <p:txBody>
          <a:bodyPr/>
          <a:lstStyle/>
          <a:p>
            <a:fld id="{5DDEA763-3D07-4346-9B2A-2E9467977DED}" type="slidenum">
              <a:rPr lang="fr-FR" smtClean="0"/>
              <a:t>1</a:t>
            </a:fld>
            <a:endParaRPr lang="fr-FR"/>
          </a:p>
        </p:txBody>
      </p:sp>
    </p:spTree>
    <p:extLst>
      <p:ext uri="{BB962C8B-B14F-4D97-AF65-F5344CB8AC3E}">
        <p14:creationId xmlns:p14="http://schemas.microsoft.com/office/powerpoint/2010/main" val="393784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Dans cette diapositive, nous allons parler de la composition de l'équipe de développement. Nous allons expliquer les rôles et responsabilités de chaque membre de l'équipe, et comment nous allons utiliser Notion pour communiquer.</a:t>
            </a:r>
          </a:p>
        </p:txBody>
      </p:sp>
      <p:sp>
        <p:nvSpPr>
          <p:cNvPr id="4" name="Espace réservé du numéro de diapositive 3"/>
          <p:cNvSpPr>
            <a:spLocks noGrp="1"/>
          </p:cNvSpPr>
          <p:nvPr>
            <p:ph type="sldNum" sz="quarter" idx="5"/>
          </p:nvPr>
        </p:nvSpPr>
        <p:spPr/>
        <p:txBody>
          <a:bodyPr/>
          <a:lstStyle/>
          <a:p>
            <a:fld id="{5DDEA763-3D07-4346-9B2A-2E9467977DED}" type="slidenum">
              <a:rPr lang="fr-FR" smtClean="0"/>
              <a:t>10</a:t>
            </a:fld>
            <a:endParaRPr lang="fr-FR"/>
          </a:p>
        </p:txBody>
      </p:sp>
    </p:spTree>
    <p:extLst>
      <p:ext uri="{BB962C8B-B14F-4D97-AF65-F5344CB8AC3E}">
        <p14:creationId xmlns:p14="http://schemas.microsoft.com/office/powerpoint/2010/main" val="402434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Notion est un outil de travail collaboratif qui permet de créer des pages pour organiser des projets. Il offre la possibilité de créer des listes de tâches, des tableaux, des bases de données, des agendas, etc. C'est un outil tout-en-un qui permet de centraliser toutes les informations relatives à un projet.</a:t>
            </a:r>
          </a:p>
        </p:txBody>
      </p:sp>
      <p:sp>
        <p:nvSpPr>
          <p:cNvPr id="4" name="Espace réservé du numéro de diapositive 3"/>
          <p:cNvSpPr>
            <a:spLocks noGrp="1"/>
          </p:cNvSpPr>
          <p:nvPr>
            <p:ph type="sldNum" sz="quarter" idx="5"/>
          </p:nvPr>
        </p:nvSpPr>
        <p:spPr/>
        <p:txBody>
          <a:bodyPr/>
          <a:lstStyle/>
          <a:p>
            <a:fld id="{5DDEA763-3D07-4346-9B2A-2E9467977DED}" type="slidenum">
              <a:rPr lang="fr-FR" smtClean="0"/>
              <a:t>2</a:t>
            </a:fld>
            <a:endParaRPr lang="fr-FR"/>
          </a:p>
        </p:txBody>
      </p:sp>
    </p:spTree>
    <p:extLst>
      <p:ext uri="{BB962C8B-B14F-4D97-AF65-F5344CB8AC3E}">
        <p14:creationId xmlns:p14="http://schemas.microsoft.com/office/powerpoint/2010/main" val="1397134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Notion est un outil de travail collaboratif qui permet de créer des pages pour organiser des projets. Il offre la possibilité de créer des listes de tâches, des tableaux, des bases de données, des agendas, etc. C'est un outil tout-en-un qui permet de centraliser toutes les informations relatives à un projet.</a:t>
            </a:r>
          </a:p>
        </p:txBody>
      </p:sp>
      <p:sp>
        <p:nvSpPr>
          <p:cNvPr id="4" name="Espace réservé du numéro de diapositive 3"/>
          <p:cNvSpPr>
            <a:spLocks noGrp="1"/>
          </p:cNvSpPr>
          <p:nvPr>
            <p:ph type="sldNum" sz="quarter" idx="5"/>
          </p:nvPr>
        </p:nvSpPr>
        <p:spPr/>
        <p:txBody>
          <a:bodyPr/>
          <a:lstStyle/>
          <a:p>
            <a:fld id="{5DDEA763-3D07-4346-9B2A-2E9467977DED}" type="slidenum">
              <a:rPr lang="fr-FR" smtClean="0"/>
              <a:t>3</a:t>
            </a:fld>
            <a:endParaRPr lang="fr-FR"/>
          </a:p>
        </p:txBody>
      </p:sp>
    </p:spTree>
    <p:extLst>
      <p:ext uri="{BB962C8B-B14F-4D97-AF65-F5344CB8AC3E}">
        <p14:creationId xmlns:p14="http://schemas.microsoft.com/office/powerpoint/2010/main" val="2368094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Dans cette diapositive, nous allons présenter le projet pour lequel nous allons utiliser Notion. Nous allons parler de l'objectif du projet, des membres de l'équipe et des clients ou utilisateurs cibles.</a:t>
            </a:r>
          </a:p>
        </p:txBody>
      </p:sp>
      <p:sp>
        <p:nvSpPr>
          <p:cNvPr id="4" name="Espace réservé du numéro de diapositive 3"/>
          <p:cNvSpPr>
            <a:spLocks noGrp="1"/>
          </p:cNvSpPr>
          <p:nvPr>
            <p:ph type="sldNum" sz="quarter" idx="5"/>
          </p:nvPr>
        </p:nvSpPr>
        <p:spPr/>
        <p:txBody>
          <a:bodyPr/>
          <a:lstStyle/>
          <a:p>
            <a:fld id="{5DDEA763-3D07-4346-9B2A-2E9467977DED}" type="slidenum">
              <a:rPr lang="fr-FR" smtClean="0"/>
              <a:t>4</a:t>
            </a:fld>
            <a:endParaRPr lang="fr-FR"/>
          </a:p>
        </p:txBody>
      </p:sp>
    </p:spTree>
    <p:extLst>
      <p:ext uri="{BB962C8B-B14F-4D97-AF65-F5344CB8AC3E}">
        <p14:creationId xmlns:p14="http://schemas.microsoft.com/office/powerpoint/2010/main" val="169662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Dans cette diapositive, nous allons présenter le modèle de carte que nous allons utiliser dans Notion. Nous allons expliquer comment il fonctionne et quelles fonctionnalités sont associées à chaque colonne.</a:t>
            </a:r>
          </a:p>
        </p:txBody>
      </p:sp>
      <p:sp>
        <p:nvSpPr>
          <p:cNvPr id="4" name="Espace réservé du numéro de diapositive 3"/>
          <p:cNvSpPr>
            <a:spLocks noGrp="1"/>
          </p:cNvSpPr>
          <p:nvPr>
            <p:ph type="sldNum" sz="quarter" idx="5"/>
          </p:nvPr>
        </p:nvSpPr>
        <p:spPr/>
        <p:txBody>
          <a:bodyPr/>
          <a:lstStyle/>
          <a:p>
            <a:fld id="{5DDEA763-3D07-4346-9B2A-2E9467977DED}" type="slidenum">
              <a:rPr lang="fr-FR" smtClean="0"/>
              <a:t>5</a:t>
            </a:fld>
            <a:endParaRPr lang="fr-FR"/>
          </a:p>
        </p:txBody>
      </p:sp>
    </p:spTree>
    <p:extLst>
      <p:ext uri="{BB962C8B-B14F-4D97-AF65-F5344CB8AC3E}">
        <p14:creationId xmlns:p14="http://schemas.microsoft.com/office/powerpoint/2010/main" val="2580575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Dans cette diapositive, nous allons expliquer la méthode d'estimation des user stories que nous allons utiliser. Nous allons également parler des avantages de cette méthode pour notre équipe.</a:t>
            </a:r>
          </a:p>
        </p:txBody>
      </p:sp>
      <p:sp>
        <p:nvSpPr>
          <p:cNvPr id="4" name="Espace réservé du numéro de diapositive 3"/>
          <p:cNvSpPr>
            <a:spLocks noGrp="1"/>
          </p:cNvSpPr>
          <p:nvPr>
            <p:ph type="sldNum" sz="quarter" idx="5"/>
          </p:nvPr>
        </p:nvSpPr>
        <p:spPr/>
        <p:txBody>
          <a:bodyPr/>
          <a:lstStyle/>
          <a:p>
            <a:fld id="{5DDEA763-3D07-4346-9B2A-2E9467977DED}" type="slidenum">
              <a:rPr lang="fr-FR" smtClean="0"/>
              <a:t>6</a:t>
            </a:fld>
            <a:endParaRPr lang="fr-FR"/>
          </a:p>
        </p:txBody>
      </p:sp>
    </p:spTree>
    <p:extLst>
      <p:ext uri="{BB962C8B-B14F-4D97-AF65-F5344CB8AC3E}">
        <p14:creationId xmlns:p14="http://schemas.microsoft.com/office/powerpoint/2010/main" val="2814688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Dans cette diapositive, nous allons parler de la temporalité de développement de notre projet. Nous allons expliquer les délais de développement, les dates clés et la période de test.</a:t>
            </a:r>
          </a:p>
        </p:txBody>
      </p:sp>
      <p:sp>
        <p:nvSpPr>
          <p:cNvPr id="4" name="Espace réservé du numéro de diapositive 3"/>
          <p:cNvSpPr>
            <a:spLocks noGrp="1"/>
          </p:cNvSpPr>
          <p:nvPr>
            <p:ph type="sldNum" sz="quarter" idx="5"/>
          </p:nvPr>
        </p:nvSpPr>
        <p:spPr/>
        <p:txBody>
          <a:bodyPr/>
          <a:lstStyle/>
          <a:p>
            <a:fld id="{5DDEA763-3D07-4346-9B2A-2E9467977DED}" type="slidenum">
              <a:rPr lang="fr-FR" smtClean="0"/>
              <a:t>7</a:t>
            </a:fld>
            <a:endParaRPr lang="fr-FR"/>
          </a:p>
        </p:txBody>
      </p:sp>
    </p:spTree>
    <p:extLst>
      <p:ext uri="{BB962C8B-B14F-4D97-AF65-F5344CB8AC3E}">
        <p14:creationId xmlns:p14="http://schemas.microsoft.com/office/powerpoint/2010/main" val="2915936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Dans cette diapositive, nous allons parler des réunions prévues pour le projet. Nous allons expliquer la fréquence des réunions, leurs objectifs et les outils utilisés.</a:t>
            </a:r>
          </a:p>
        </p:txBody>
      </p:sp>
      <p:sp>
        <p:nvSpPr>
          <p:cNvPr id="4" name="Espace réservé du numéro de diapositive 3"/>
          <p:cNvSpPr>
            <a:spLocks noGrp="1"/>
          </p:cNvSpPr>
          <p:nvPr>
            <p:ph type="sldNum" sz="quarter" idx="5"/>
          </p:nvPr>
        </p:nvSpPr>
        <p:spPr/>
        <p:txBody>
          <a:bodyPr/>
          <a:lstStyle/>
          <a:p>
            <a:fld id="{5DDEA763-3D07-4346-9B2A-2E9467977DED}" type="slidenum">
              <a:rPr lang="fr-FR" smtClean="0"/>
              <a:t>8</a:t>
            </a:fld>
            <a:endParaRPr lang="fr-FR"/>
          </a:p>
        </p:txBody>
      </p:sp>
    </p:spTree>
    <p:extLst>
      <p:ext uri="{BB962C8B-B14F-4D97-AF65-F5344CB8AC3E}">
        <p14:creationId xmlns:p14="http://schemas.microsoft.com/office/powerpoint/2010/main" val="409839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cette diapositive, nous allons présenter la méthode MoSCoW que nous allons utiliser dans Notion. Nous allons expliquer comment elle fonctionne et comment nous allons l'utiliser pour notre projet.</a:t>
            </a:r>
          </a:p>
        </p:txBody>
      </p:sp>
      <p:sp>
        <p:nvSpPr>
          <p:cNvPr id="4" name="Espace réservé du numéro de diapositive 3"/>
          <p:cNvSpPr>
            <a:spLocks noGrp="1"/>
          </p:cNvSpPr>
          <p:nvPr>
            <p:ph type="sldNum" sz="quarter" idx="5"/>
          </p:nvPr>
        </p:nvSpPr>
        <p:spPr/>
        <p:txBody>
          <a:bodyPr/>
          <a:lstStyle/>
          <a:p>
            <a:fld id="{5DDEA763-3D07-4346-9B2A-2E9467977DED}" type="slidenum">
              <a:rPr lang="fr-FR" smtClean="0"/>
              <a:t>9</a:t>
            </a:fld>
            <a:endParaRPr lang="fr-FR"/>
          </a:p>
        </p:txBody>
      </p:sp>
    </p:spTree>
    <p:extLst>
      <p:ext uri="{BB962C8B-B14F-4D97-AF65-F5344CB8AC3E}">
        <p14:creationId xmlns:p14="http://schemas.microsoft.com/office/powerpoint/2010/main" val="1951446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B770E6-51E3-5A85-D607-BEB21BAB2F1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E92D061-E69A-17E6-AB42-9B0AF0AE2C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305964F-EE95-4791-4EED-C99591C0EBFA}"/>
              </a:ext>
            </a:extLst>
          </p:cNvPr>
          <p:cNvSpPr>
            <a:spLocks noGrp="1"/>
          </p:cNvSpPr>
          <p:nvPr>
            <p:ph type="dt" sz="half" idx="10"/>
          </p:nvPr>
        </p:nvSpPr>
        <p:spPr/>
        <p:txBody>
          <a:bodyPr/>
          <a:lstStyle/>
          <a:p>
            <a:fld id="{3E85080D-D044-461A-AE28-128C427DB930}" type="datetimeFigureOut">
              <a:rPr lang="fr-FR" smtClean="0"/>
              <a:t>31/03/2024</a:t>
            </a:fld>
            <a:endParaRPr lang="fr-FR"/>
          </a:p>
        </p:txBody>
      </p:sp>
      <p:sp>
        <p:nvSpPr>
          <p:cNvPr id="5" name="Espace réservé du pied de page 4">
            <a:extLst>
              <a:ext uri="{FF2B5EF4-FFF2-40B4-BE49-F238E27FC236}">
                <a16:creationId xmlns:a16="http://schemas.microsoft.com/office/drawing/2014/main" id="{7EF9AAD3-A2C4-ED77-2CB7-33843C45744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56B6304-1601-2538-1339-A244442ED113}"/>
              </a:ext>
            </a:extLst>
          </p:cNvPr>
          <p:cNvSpPr>
            <a:spLocks noGrp="1"/>
          </p:cNvSpPr>
          <p:nvPr>
            <p:ph type="sldNum" sz="quarter" idx="12"/>
          </p:nvPr>
        </p:nvSpPr>
        <p:spPr/>
        <p:txBody>
          <a:bodyPr/>
          <a:lstStyle/>
          <a:p>
            <a:fld id="{73A8A148-5092-4E0F-8AAB-18BB985C9DB1}" type="slidenum">
              <a:rPr lang="fr-FR" smtClean="0"/>
              <a:t>‹N°›</a:t>
            </a:fld>
            <a:endParaRPr lang="fr-FR"/>
          </a:p>
        </p:txBody>
      </p:sp>
    </p:spTree>
    <p:extLst>
      <p:ext uri="{BB962C8B-B14F-4D97-AF65-F5344CB8AC3E}">
        <p14:creationId xmlns:p14="http://schemas.microsoft.com/office/powerpoint/2010/main" val="3776700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C0337B-6E19-5C14-82A1-EB7656C6BD5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45D21CF-63E4-A60C-4A88-317F1B9421C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4B5CEBF-6318-B5D7-FF36-81AF70738962}"/>
              </a:ext>
            </a:extLst>
          </p:cNvPr>
          <p:cNvSpPr>
            <a:spLocks noGrp="1"/>
          </p:cNvSpPr>
          <p:nvPr>
            <p:ph type="dt" sz="half" idx="10"/>
          </p:nvPr>
        </p:nvSpPr>
        <p:spPr/>
        <p:txBody>
          <a:bodyPr/>
          <a:lstStyle/>
          <a:p>
            <a:fld id="{3E85080D-D044-461A-AE28-128C427DB930}" type="datetimeFigureOut">
              <a:rPr lang="fr-FR" smtClean="0"/>
              <a:t>31/03/2024</a:t>
            </a:fld>
            <a:endParaRPr lang="fr-FR"/>
          </a:p>
        </p:txBody>
      </p:sp>
      <p:sp>
        <p:nvSpPr>
          <p:cNvPr id="5" name="Espace réservé du pied de page 4">
            <a:extLst>
              <a:ext uri="{FF2B5EF4-FFF2-40B4-BE49-F238E27FC236}">
                <a16:creationId xmlns:a16="http://schemas.microsoft.com/office/drawing/2014/main" id="{96C05C27-78F8-BC5C-EBE8-F84C2FB9600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D3DD6B1-0442-C821-3C92-122387F8DADD}"/>
              </a:ext>
            </a:extLst>
          </p:cNvPr>
          <p:cNvSpPr>
            <a:spLocks noGrp="1"/>
          </p:cNvSpPr>
          <p:nvPr>
            <p:ph type="sldNum" sz="quarter" idx="12"/>
          </p:nvPr>
        </p:nvSpPr>
        <p:spPr/>
        <p:txBody>
          <a:bodyPr/>
          <a:lstStyle/>
          <a:p>
            <a:fld id="{73A8A148-5092-4E0F-8AAB-18BB985C9DB1}" type="slidenum">
              <a:rPr lang="fr-FR" smtClean="0"/>
              <a:t>‹N°›</a:t>
            </a:fld>
            <a:endParaRPr lang="fr-FR"/>
          </a:p>
        </p:txBody>
      </p:sp>
    </p:spTree>
    <p:extLst>
      <p:ext uri="{BB962C8B-B14F-4D97-AF65-F5344CB8AC3E}">
        <p14:creationId xmlns:p14="http://schemas.microsoft.com/office/powerpoint/2010/main" val="40164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AC42031-446D-8562-8BBB-5C924E41E17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FCB1CBE-4EED-200C-9A6D-D4BA4E4F163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E03C6BB-685B-4F9C-020B-99E8A51A75E6}"/>
              </a:ext>
            </a:extLst>
          </p:cNvPr>
          <p:cNvSpPr>
            <a:spLocks noGrp="1"/>
          </p:cNvSpPr>
          <p:nvPr>
            <p:ph type="dt" sz="half" idx="10"/>
          </p:nvPr>
        </p:nvSpPr>
        <p:spPr/>
        <p:txBody>
          <a:bodyPr/>
          <a:lstStyle/>
          <a:p>
            <a:fld id="{3E85080D-D044-461A-AE28-128C427DB930}" type="datetimeFigureOut">
              <a:rPr lang="fr-FR" smtClean="0"/>
              <a:t>31/03/2024</a:t>
            </a:fld>
            <a:endParaRPr lang="fr-FR"/>
          </a:p>
        </p:txBody>
      </p:sp>
      <p:sp>
        <p:nvSpPr>
          <p:cNvPr id="5" name="Espace réservé du pied de page 4">
            <a:extLst>
              <a:ext uri="{FF2B5EF4-FFF2-40B4-BE49-F238E27FC236}">
                <a16:creationId xmlns:a16="http://schemas.microsoft.com/office/drawing/2014/main" id="{D1884275-4F27-8C0A-8E62-D1381D36FF9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3A118DA-5AA1-6A8E-2F3B-16D52365F683}"/>
              </a:ext>
            </a:extLst>
          </p:cNvPr>
          <p:cNvSpPr>
            <a:spLocks noGrp="1"/>
          </p:cNvSpPr>
          <p:nvPr>
            <p:ph type="sldNum" sz="quarter" idx="12"/>
          </p:nvPr>
        </p:nvSpPr>
        <p:spPr/>
        <p:txBody>
          <a:bodyPr/>
          <a:lstStyle/>
          <a:p>
            <a:fld id="{73A8A148-5092-4E0F-8AAB-18BB985C9DB1}" type="slidenum">
              <a:rPr lang="fr-FR" smtClean="0"/>
              <a:t>‹N°›</a:t>
            </a:fld>
            <a:endParaRPr lang="fr-FR"/>
          </a:p>
        </p:txBody>
      </p:sp>
    </p:spTree>
    <p:extLst>
      <p:ext uri="{BB962C8B-B14F-4D97-AF65-F5344CB8AC3E}">
        <p14:creationId xmlns:p14="http://schemas.microsoft.com/office/powerpoint/2010/main" val="1506025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E7D4A5-6FD6-ADA2-415C-6D6A16C6C15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FA79A07-5FBA-77DB-EFC8-228E3758B46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A9AA691-7730-F45C-0036-F53463B48273}"/>
              </a:ext>
            </a:extLst>
          </p:cNvPr>
          <p:cNvSpPr>
            <a:spLocks noGrp="1"/>
          </p:cNvSpPr>
          <p:nvPr>
            <p:ph type="dt" sz="half" idx="10"/>
          </p:nvPr>
        </p:nvSpPr>
        <p:spPr/>
        <p:txBody>
          <a:bodyPr/>
          <a:lstStyle/>
          <a:p>
            <a:fld id="{3E85080D-D044-461A-AE28-128C427DB930}" type="datetimeFigureOut">
              <a:rPr lang="fr-FR" smtClean="0"/>
              <a:t>31/03/2024</a:t>
            </a:fld>
            <a:endParaRPr lang="fr-FR"/>
          </a:p>
        </p:txBody>
      </p:sp>
      <p:sp>
        <p:nvSpPr>
          <p:cNvPr id="5" name="Espace réservé du pied de page 4">
            <a:extLst>
              <a:ext uri="{FF2B5EF4-FFF2-40B4-BE49-F238E27FC236}">
                <a16:creationId xmlns:a16="http://schemas.microsoft.com/office/drawing/2014/main" id="{DC52C892-C2A3-F40A-5652-20338D8A503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DA5C2D8-9DA9-177B-BBBA-5EAE612DD0BA}"/>
              </a:ext>
            </a:extLst>
          </p:cNvPr>
          <p:cNvSpPr>
            <a:spLocks noGrp="1"/>
          </p:cNvSpPr>
          <p:nvPr>
            <p:ph type="sldNum" sz="quarter" idx="12"/>
          </p:nvPr>
        </p:nvSpPr>
        <p:spPr/>
        <p:txBody>
          <a:bodyPr/>
          <a:lstStyle/>
          <a:p>
            <a:fld id="{73A8A148-5092-4E0F-8AAB-18BB985C9DB1}" type="slidenum">
              <a:rPr lang="fr-FR" smtClean="0"/>
              <a:t>‹N°›</a:t>
            </a:fld>
            <a:endParaRPr lang="fr-FR"/>
          </a:p>
        </p:txBody>
      </p:sp>
    </p:spTree>
    <p:extLst>
      <p:ext uri="{BB962C8B-B14F-4D97-AF65-F5344CB8AC3E}">
        <p14:creationId xmlns:p14="http://schemas.microsoft.com/office/powerpoint/2010/main" val="4194386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D16E3E-A670-4591-BD4E-40A698737A3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5D75B29-7AE0-BC62-8F53-DC6DD29594C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E7D59E7-921F-4EB8-B448-04A5528D16BD}"/>
              </a:ext>
            </a:extLst>
          </p:cNvPr>
          <p:cNvSpPr>
            <a:spLocks noGrp="1"/>
          </p:cNvSpPr>
          <p:nvPr>
            <p:ph type="dt" sz="half" idx="10"/>
          </p:nvPr>
        </p:nvSpPr>
        <p:spPr/>
        <p:txBody>
          <a:bodyPr/>
          <a:lstStyle/>
          <a:p>
            <a:fld id="{3E85080D-D044-461A-AE28-128C427DB930}" type="datetimeFigureOut">
              <a:rPr lang="fr-FR" smtClean="0"/>
              <a:t>31/03/2024</a:t>
            </a:fld>
            <a:endParaRPr lang="fr-FR"/>
          </a:p>
        </p:txBody>
      </p:sp>
      <p:sp>
        <p:nvSpPr>
          <p:cNvPr id="5" name="Espace réservé du pied de page 4">
            <a:extLst>
              <a:ext uri="{FF2B5EF4-FFF2-40B4-BE49-F238E27FC236}">
                <a16:creationId xmlns:a16="http://schemas.microsoft.com/office/drawing/2014/main" id="{24FEB510-F91B-C542-FC17-69D78641151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FB867FC-796D-1A53-8746-8C9D6C0233D8}"/>
              </a:ext>
            </a:extLst>
          </p:cNvPr>
          <p:cNvSpPr>
            <a:spLocks noGrp="1"/>
          </p:cNvSpPr>
          <p:nvPr>
            <p:ph type="sldNum" sz="quarter" idx="12"/>
          </p:nvPr>
        </p:nvSpPr>
        <p:spPr/>
        <p:txBody>
          <a:bodyPr/>
          <a:lstStyle/>
          <a:p>
            <a:fld id="{73A8A148-5092-4E0F-8AAB-18BB985C9DB1}" type="slidenum">
              <a:rPr lang="fr-FR" smtClean="0"/>
              <a:t>‹N°›</a:t>
            </a:fld>
            <a:endParaRPr lang="fr-FR"/>
          </a:p>
        </p:txBody>
      </p:sp>
    </p:spTree>
    <p:extLst>
      <p:ext uri="{BB962C8B-B14F-4D97-AF65-F5344CB8AC3E}">
        <p14:creationId xmlns:p14="http://schemas.microsoft.com/office/powerpoint/2010/main" val="855187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0F27D3-F3CD-4687-3D17-349416A93EA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DBCA49A-C30F-58AE-A6A1-0EDE2954C69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67DE189-425D-36AD-36A8-81162E7116A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CB88520-C0B7-217D-239B-725D22A9C5D6}"/>
              </a:ext>
            </a:extLst>
          </p:cNvPr>
          <p:cNvSpPr>
            <a:spLocks noGrp="1"/>
          </p:cNvSpPr>
          <p:nvPr>
            <p:ph type="dt" sz="half" idx="10"/>
          </p:nvPr>
        </p:nvSpPr>
        <p:spPr/>
        <p:txBody>
          <a:bodyPr/>
          <a:lstStyle/>
          <a:p>
            <a:fld id="{3E85080D-D044-461A-AE28-128C427DB930}" type="datetimeFigureOut">
              <a:rPr lang="fr-FR" smtClean="0"/>
              <a:t>31/03/2024</a:t>
            </a:fld>
            <a:endParaRPr lang="fr-FR"/>
          </a:p>
        </p:txBody>
      </p:sp>
      <p:sp>
        <p:nvSpPr>
          <p:cNvPr id="6" name="Espace réservé du pied de page 5">
            <a:extLst>
              <a:ext uri="{FF2B5EF4-FFF2-40B4-BE49-F238E27FC236}">
                <a16:creationId xmlns:a16="http://schemas.microsoft.com/office/drawing/2014/main" id="{D9A16D55-3B59-EC39-8D6F-97464CC5A79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186DEC6-3797-2CFC-5610-03BE93A611E3}"/>
              </a:ext>
            </a:extLst>
          </p:cNvPr>
          <p:cNvSpPr>
            <a:spLocks noGrp="1"/>
          </p:cNvSpPr>
          <p:nvPr>
            <p:ph type="sldNum" sz="quarter" idx="12"/>
          </p:nvPr>
        </p:nvSpPr>
        <p:spPr/>
        <p:txBody>
          <a:bodyPr/>
          <a:lstStyle/>
          <a:p>
            <a:fld id="{73A8A148-5092-4E0F-8AAB-18BB985C9DB1}" type="slidenum">
              <a:rPr lang="fr-FR" smtClean="0"/>
              <a:t>‹N°›</a:t>
            </a:fld>
            <a:endParaRPr lang="fr-FR"/>
          </a:p>
        </p:txBody>
      </p:sp>
    </p:spTree>
    <p:extLst>
      <p:ext uri="{BB962C8B-B14F-4D97-AF65-F5344CB8AC3E}">
        <p14:creationId xmlns:p14="http://schemas.microsoft.com/office/powerpoint/2010/main" val="1319988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DAD5E4-6499-5BD9-E63E-D96458C2140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82D5023-1482-238A-101F-8A6BBA081C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0D314A3-8D91-DEAC-6F2D-491A9BC85F2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C36CA59-8BD8-07DB-415B-F066FE8E8B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D967E0F-95D7-F93A-4418-35809BE6B6D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3C05D95-B991-07C7-2839-62EC3151A865}"/>
              </a:ext>
            </a:extLst>
          </p:cNvPr>
          <p:cNvSpPr>
            <a:spLocks noGrp="1"/>
          </p:cNvSpPr>
          <p:nvPr>
            <p:ph type="dt" sz="half" idx="10"/>
          </p:nvPr>
        </p:nvSpPr>
        <p:spPr/>
        <p:txBody>
          <a:bodyPr/>
          <a:lstStyle/>
          <a:p>
            <a:fld id="{3E85080D-D044-461A-AE28-128C427DB930}" type="datetimeFigureOut">
              <a:rPr lang="fr-FR" smtClean="0"/>
              <a:t>31/03/2024</a:t>
            </a:fld>
            <a:endParaRPr lang="fr-FR"/>
          </a:p>
        </p:txBody>
      </p:sp>
      <p:sp>
        <p:nvSpPr>
          <p:cNvPr id="8" name="Espace réservé du pied de page 7">
            <a:extLst>
              <a:ext uri="{FF2B5EF4-FFF2-40B4-BE49-F238E27FC236}">
                <a16:creationId xmlns:a16="http://schemas.microsoft.com/office/drawing/2014/main" id="{DD80A99A-8F65-DE5A-0D75-96D8A2C93D0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A97AA87-FDA9-5C1A-6603-251F65FFF4BF}"/>
              </a:ext>
            </a:extLst>
          </p:cNvPr>
          <p:cNvSpPr>
            <a:spLocks noGrp="1"/>
          </p:cNvSpPr>
          <p:nvPr>
            <p:ph type="sldNum" sz="quarter" idx="12"/>
          </p:nvPr>
        </p:nvSpPr>
        <p:spPr/>
        <p:txBody>
          <a:bodyPr/>
          <a:lstStyle/>
          <a:p>
            <a:fld id="{73A8A148-5092-4E0F-8AAB-18BB985C9DB1}" type="slidenum">
              <a:rPr lang="fr-FR" smtClean="0"/>
              <a:t>‹N°›</a:t>
            </a:fld>
            <a:endParaRPr lang="fr-FR"/>
          </a:p>
        </p:txBody>
      </p:sp>
    </p:spTree>
    <p:extLst>
      <p:ext uri="{BB962C8B-B14F-4D97-AF65-F5344CB8AC3E}">
        <p14:creationId xmlns:p14="http://schemas.microsoft.com/office/powerpoint/2010/main" val="165011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B0FFF3-44B7-743C-4F3A-A93DF2EF015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F231339-0874-799A-AA1B-B9AE477A9F2D}"/>
              </a:ext>
            </a:extLst>
          </p:cNvPr>
          <p:cNvSpPr>
            <a:spLocks noGrp="1"/>
          </p:cNvSpPr>
          <p:nvPr>
            <p:ph type="dt" sz="half" idx="10"/>
          </p:nvPr>
        </p:nvSpPr>
        <p:spPr/>
        <p:txBody>
          <a:bodyPr/>
          <a:lstStyle/>
          <a:p>
            <a:fld id="{3E85080D-D044-461A-AE28-128C427DB930}" type="datetimeFigureOut">
              <a:rPr lang="fr-FR" smtClean="0"/>
              <a:t>31/03/2024</a:t>
            </a:fld>
            <a:endParaRPr lang="fr-FR"/>
          </a:p>
        </p:txBody>
      </p:sp>
      <p:sp>
        <p:nvSpPr>
          <p:cNvPr id="4" name="Espace réservé du pied de page 3">
            <a:extLst>
              <a:ext uri="{FF2B5EF4-FFF2-40B4-BE49-F238E27FC236}">
                <a16:creationId xmlns:a16="http://schemas.microsoft.com/office/drawing/2014/main" id="{FCB6C549-ABC7-1855-14CF-8ACCDB509E3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0FD7D54-896C-F9ED-B9CB-B39CD6460EAA}"/>
              </a:ext>
            </a:extLst>
          </p:cNvPr>
          <p:cNvSpPr>
            <a:spLocks noGrp="1"/>
          </p:cNvSpPr>
          <p:nvPr>
            <p:ph type="sldNum" sz="quarter" idx="12"/>
          </p:nvPr>
        </p:nvSpPr>
        <p:spPr/>
        <p:txBody>
          <a:bodyPr/>
          <a:lstStyle/>
          <a:p>
            <a:fld id="{73A8A148-5092-4E0F-8AAB-18BB985C9DB1}" type="slidenum">
              <a:rPr lang="fr-FR" smtClean="0"/>
              <a:t>‹N°›</a:t>
            </a:fld>
            <a:endParaRPr lang="fr-FR"/>
          </a:p>
        </p:txBody>
      </p:sp>
    </p:spTree>
    <p:extLst>
      <p:ext uri="{BB962C8B-B14F-4D97-AF65-F5344CB8AC3E}">
        <p14:creationId xmlns:p14="http://schemas.microsoft.com/office/powerpoint/2010/main" val="2661570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4AF75F3-A679-2C5F-39C9-B5CCC14128C3}"/>
              </a:ext>
            </a:extLst>
          </p:cNvPr>
          <p:cNvSpPr>
            <a:spLocks noGrp="1"/>
          </p:cNvSpPr>
          <p:nvPr>
            <p:ph type="dt" sz="half" idx="10"/>
          </p:nvPr>
        </p:nvSpPr>
        <p:spPr/>
        <p:txBody>
          <a:bodyPr/>
          <a:lstStyle/>
          <a:p>
            <a:fld id="{3E85080D-D044-461A-AE28-128C427DB930}" type="datetimeFigureOut">
              <a:rPr lang="fr-FR" smtClean="0"/>
              <a:t>31/03/2024</a:t>
            </a:fld>
            <a:endParaRPr lang="fr-FR"/>
          </a:p>
        </p:txBody>
      </p:sp>
      <p:sp>
        <p:nvSpPr>
          <p:cNvPr id="3" name="Espace réservé du pied de page 2">
            <a:extLst>
              <a:ext uri="{FF2B5EF4-FFF2-40B4-BE49-F238E27FC236}">
                <a16:creationId xmlns:a16="http://schemas.microsoft.com/office/drawing/2014/main" id="{3679F12B-EBC5-9E70-250E-135F5CE32F9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32CBB39-3D46-B733-0260-55CA871DA34C}"/>
              </a:ext>
            </a:extLst>
          </p:cNvPr>
          <p:cNvSpPr>
            <a:spLocks noGrp="1"/>
          </p:cNvSpPr>
          <p:nvPr>
            <p:ph type="sldNum" sz="quarter" idx="12"/>
          </p:nvPr>
        </p:nvSpPr>
        <p:spPr/>
        <p:txBody>
          <a:bodyPr/>
          <a:lstStyle/>
          <a:p>
            <a:fld id="{73A8A148-5092-4E0F-8AAB-18BB985C9DB1}" type="slidenum">
              <a:rPr lang="fr-FR" smtClean="0"/>
              <a:t>‹N°›</a:t>
            </a:fld>
            <a:endParaRPr lang="fr-FR"/>
          </a:p>
        </p:txBody>
      </p:sp>
    </p:spTree>
    <p:extLst>
      <p:ext uri="{BB962C8B-B14F-4D97-AF65-F5344CB8AC3E}">
        <p14:creationId xmlns:p14="http://schemas.microsoft.com/office/powerpoint/2010/main" val="157552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BB7D0E-2D0D-DFF7-CBC8-A55F9D125C8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15EC026-2C62-BB16-673E-688347AD45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2885225-D175-12A8-118A-955194DC59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DEA010E-184C-3467-5804-19C8631B6F8D}"/>
              </a:ext>
            </a:extLst>
          </p:cNvPr>
          <p:cNvSpPr>
            <a:spLocks noGrp="1"/>
          </p:cNvSpPr>
          <p:nvPr>
            <p:ph type="dt" sz="half" idx="10"/>
          </p:nvPr>
        </p:nvSpPr>
        <p:spPr/>
        <p:txBody>
          <a:bodyPr/>
          <a:lstStyle/>
          <a:p>
            <a:fld id="{3E85080D-D044-461A-AE28-128C427DB930}" type="datetimeFigureOut">
              <a:rPr lang="fr-FR" smtClean="0"/>
              <a:t>31/03/2024</a:t>
            </a:fld>
            <a:endParaRPr lang="fr-FR"/>
          </a:p>
        </p:txBody>
      </p:sp>
      <p:sp>
        <p:nvSpPr>
          <p:cNvPr id="6" name="Espace réservé du pied de page 5">
            <a:extLst>
              <a:ext uri="{FF2B5EF4-FFF2-40B4-BE49-F238E27FC236}">
                <a16:creationId xmlns:a16="http://schemas.microsoft.com/office/drawing/2014/main" id="{772C4FEE-6C5E-2694-CD79-80DA57D0807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2E97381-049E-3A38-071D-845FBB896ACA}"/>
              </a:ext>
            </a:extLst>
          </p:cNvPr>
          <p:cNvSpPr>
            <a:spLocks noGrp="1"/>
          </p:cNvSpPr>
          <p:nvPr>
            <p:ph type="sldNum" sz="quarter" idx="12"/>
          </p:nvPr>
        </p:nvSpPr>
        <p:spPr/>
        <p:txBody>
          <a:bodyPr/>
          <a:lstStyle/>
          <a:p>
            <a:fld id="{73A8A148-5092-4E0F-8AAB-18BB985C9DB1}" type="slidenum">
              <a:rPr lang="fr-FR" smtClean="0"/>
              <a:t>‹N°›</a:t>
            </a:fld>
            <a:endParaRPr lang="fr-FR"/>
          </a:p>
        </p:txBody>
      </p:sp>
    </p:spTree>
    <p:extLst>
      <p:ext uri="{BB962C8B-B14F-4D97-AF65-F5344CB8AC3E}">
        <p14:creationId xmlns:p14="http://schemas.microsoft.com/office/powerpoint/2010/main" val="3018102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3C38C4-0F9C-6776-F0A5-3E58A1F2518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3506FFB-F5A1-7679-A4E4-5C8E540739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3C7A885-BA58-0DCD-2693-3D2C8192E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10C7335-FB33-173B-BD7F-1A96537948F3}"/>
              </a:ext>
            </a:extLst>
          </p:cNvPr>
          <p:cNvSpPr>
            <a:spLocks noGrp="1"/>
          </p:cNvSpPr>
          <p:nvPr>
            <p:ph type="dt" sz="half" idx="10"/>
          </p:nvPr>
        </p:nvSpPr>
        <p:spPr/>
        <p:txBody>
          <a:bodyPr/>
          <a:lstStyle/>
          <a:p>
            <a:fld id="{3E85080D-D044-461A-AE28-128C427DB930}" type="datetimeFigureOut">
              <a:rPr lang="fr-FR" smtClean="0"/>
              <a:t>31/03/2024</a:t>
            </a:fld>
            <a:endParaRPr lang="fr-FR"/>
          </a:p>
        </p:txBody>
      </p:sp>
      <p:sp>
        <p:nvSpPr>
          <p:cNvPr id="6" name="Espace réservé du pied de page 5">
            <a:extLst>
              <a:ext uri="{FF2B5EF4-FFF2-40B4-BE49-F238E27FC236}">
                <a16:creationId xmlns:a16="http://schemas.microsoft.com/office/drawing/2014/main" id="{766008CE-BC6A-85B1-14D3-CAC7766A181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1D728C8-EBBC-55D7-2915-D27CDAD623E1}"/>
              </a:ext>
            </a:extLst>
          </p:cNvPr>
          <p:cNvSpPr>
            <a:spLocks noGrp="1"/>
          </p:cNvSpPr>
          <p:nvPr>
            <p:ph type="sldNum" sz="quarter" idx="12"/>
          </p:nvPr>
        </p:nvSpPr>
        <p:spPr/>
        <p:txBody>
          <a:bodyPr/>
          <a:lstStyle/>
          <a:p>
            <a:fld id="{73A8A148-5092-4E0F-8AAB-18BB985C9DB1}" type="slidenum">
              <a:rPr lang="fr-FR" smtClean="0"/>
              <a:t>‹N°›</a:t>
            </a:fld>
            <a:endParaRPr lang="fr-FR"/>
          </a:p>
        </p:txBody>
      </p:sp>
    </p:spTree>
    <p:extLst>
      <p:ext uri="{BB962C8B-B14F-4D97-AF65-F5344CB8AC3E}">
        <p14:creationId xmlns:p14="http://schemas.microsoft.com/office/powerpoint/2010/main" val="2107882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47B30EA-B8B4-2E88-3244-E7BB1A402E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4B1533C-5C7E-AA48-8A9D-F688C18444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9A89C44-9372-1460-F469-E933C02E1B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E85080D-D044-461A-AE28-128C427DB930}" type="datetimeFigureOut">
              <a:rPr lang="fr-FR" smtClean="0"/>
              <a:t>31/03/2024</a:t>
            </a:fld>
            <a:endParaRPr lang="fr-FR"/>
          </a:p>
        </p:txBody>
      </p:sp>
      <p:sp>
        <p:nvSpPr>
          <p:cNvPr id="5" name="Espace réservé du pied de page 4">
            <a:extLst>
              <a:ext uri="{FF2B5EF4-FFF2-40B4-BE49-F238E27FC236}">
                <a16:creationId xmlns:a16="http://schemas.microsoft.com/office/drawing/2014/main" id="{EE52C76B-3BD4-086B-6695-503A0405DB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1605900-6590-ECF0-D4A3-84CAC831B1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3A8A148-5092-4E0F-8AAB-18BB985C9DB1}" type="slidenum">
              <a:rPr lang="fr-FR" smtClean="0"/>
              <a:t>‹N°›</a:t>
            </a:fld>
            <a:endParaRPr lang="fr-FR"/>
          </a:p>
        </p:txBody>
      </p:sp>
    </p:spTree>
    <p:extLst>
      <p:ext uri="{BB962C8B-B14F-4D97-AF65-F5344CB8AC3E}">
        <p14:creationId xmlns:p14="http://schemas.microsoft.com/office/powerpoint/2010/main" val="1136721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E7C4AC-370B-69E4-55E2-144DBDB133E4}"/>
              </a:ext>
            </a:extLst>
          </p:cNvPr>
          <p:cNvSpPr>
            <a:spLocks noGrp="1"/>
          </p:cNvSpPr>
          <p:nvPr>
            <p:ph type="ctrTitle"/>
          </p:nvPr>
        </p:nvSpPr>
        <p:spPr>
          <a:xfrm>
            <a:off x="0" y="0"/>
            <a:ext cx="12191999" cy="1014984"/>
          </a:xfrm>
        </p:spPr>
        <p:txBody>
          <a:bodyPr>
            <a:normAutofit/>
          </a:bodyPr>
          <a:lstStyle/>
          <a:p>
            <a:r>
              <a:rPr lang="fr-FR" sz="6600" b="1" dirty="0">
                <a:latin typeface="Helvetica" pitchFamily="2" charset="0"/>
              </a:rPr>
              <a:t>Planification</a:t>
            </a:r>
          </a:p>
        </p:txBody>
      </p:sp>
      <p:pic>
        <p:nvPicPr>
          <p:cNvPr id="3" name="Image 2">
            <a:extLst>
              <a:ext uri="{FF2B5EF4-FFF2-40B4-BE49-F238E27FC236}">
                <a16:creationId xmlns:a16="http://schemas.microsoft.com/office/drawing/2014/main" id="{875C986A-C8BA-7940-7175-6A68138EE41C}"/>
              </a:ext>
            </a:extLst>
          </p:cNvPr>
          <p:cNvPicPr>
            <a:picLocks noChangeAspect="1"/>
          </p:cNvPicPr>
          <p:nvPr/>
        </p:nvPicPr>
        <p:blipFill>
          <a:blip r:embed="rId3"/>
          <a:stretch>
            <a:fillRect/>
          </a:stretch>
        </p:blipFill>
        <p:spPr>
          <a:xfrm>
            <a:off x="-1" y="1014983"/>
            <a:ext cx="12192000" cy="4828032"/>
          </a:xfrm>
          <a:prstGeom prst="rect">
            <a:avLst/>
          </a:prstGeom>
          <a:solidFill>
            <a:srgbClr val="FBF0E3"/>
          </a:solidFill>
        </p:spPr>
      </p:pic>
      <p:cxnSp>
        <p:nvCxnSpPr>
          <p:cNvPr id="6" name="Connecteur droit 5">
            <a:extLst>
              <a:ext uri="{FF2B5EF4-FFF2-40B4-BE49-F238E27FC236}">
                <a16:creationId xmlns:a16="http://schemas.microsoft.com/office/drawing/2014/main" id="{6DA8DF74-A0F0-3F32-A04B-A202A5059FC1}"/>
              </a:ext>
            </a:extLst>
          </p:cNvPr>
          <p:cNvCxnSpPr>
            <a:cxnSpLocks/>
          </p:cNvCxnSpPr>
          <p:nvPr/>
        </p:nvCxnSpPr>
        <p:spPr>
          <a:xfrm>
            <a:off x="0" y="1014984"/>
            <a:ext cx="12192000" cy="0"/>
          </a:xfrm>
          <a:prstGeom prst="line">
            <a:avLst/>
          </a:prstGeom>
          <a:ln w="28575">
            <a:solidFill>
              <a:schemeClr val="accent2">
                <a:lumMod val="60000"/>
                <a:lumOff val="40000"/>
              </a:schemeClr>
            </a:solidFill>
          </a:ln>
        </p:spPr>
        <p:style>
          <a:lnRef idx="2">
            <a:schemeClr val="accent2"/>
          </a:lnRef>
          <a:fillRef idx="0">
            <a:schemeClr val="accent2"/>
          </a:fillRef>
          <a:effectRef idx="1">
            <a:schemeClr val="accent2"/>
          </a:effectRef>
          <a:fontRef idx="minor">
            <a:schemeClr val="tx1"/>
          </a:fontRef>
        </p:style>
      </p:cxnSp>
      <p:cxnSp>
        <p:nvCxnSpPr>
          <p:cNvPr id="9" name="Connecteur droit 8">
            <a:extLst>
              <a:ext uri="{FF2B5EF4-FFF2-40B4-BE49-F238E27FC236}">
                <a16:creationId xmlns:a16="http://schemas.microsoft.com/office/drawing/2014/main" id="{68ADAB09-EFAE-027A-6138-5E82AB20DB8A}"/>
              </a:ext>
            </a:extLst>
          </p:cNvPr>
          <p:cNvCxnSpPr>
            <a:cxnSpLocks/>
          </p:cNvCxnSpPr>
          <p:nvPr/>
        </p:nvCxnSpPr>
        <p:spPr>
          <a:xfrm>
            <a:off x="0" y="5843016"/>
            <a:ext cx="12192000" cy="0"/>
          </a:xfrm>
          <a:prstGeom prst="line">
            <a:avLst/>
          </a:prstGeom>
          <a:ln w="28575">
            <a:solidFill>
              <a:schemeClr val="accent2">
                <a:lumMod val="60000"/>
                <a:lumOff val="40000"/>
              </a:schemeClr>
            </a:solidFill>
          </a:ln>
        </p:spPr>
        <p:style>
          <a:lnRef idx="2">
            <a:schemeClr val="accent2"/>
          </a:lnRef>
          <a:fillRef idx="0">
            <a:schemeClr val="accent2"/>
          </a:fillRef>
          <a:effectRef idx="1">
            <a:schemeClr val="accent2"/>
          </a:effectRef>
          <a:fontRef idx="minor">
            <a:schemeClr val="tx1"/>
          </a:fontRef>
        </p:style>
      </p:cxnSp>
      <p:sp>
        <p:nvSpPr>
          <p:cNvPr id="11" name="Titre 1">
            <a:extLst>
              <a:ext uri="{FF2B5EF4-FFF2-40B4-BE49-F238E27FC236}">
                <a16:creationId xmlns:a16="http://schemas.microsoft.com/office/drawing/2014/main" id="{7DD55078-0922-C6A4-096A-F3C48EAF2E41}"/>
              </a:ext>
            </a:extLst>
          </p:cNvPr>
          <p:cNvSpPr txBox="1">
            <a:spLocks/>
          </p:cNvSpPr>
          <p:nvPr/>
        </p:nvSpPr>
        <p:spPr>
          <a:xfrm>
            <a:off x="1" y="5572852"/>
            <a:ext cx="12191999" cy="101498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3200" i="1" dirty="0">
                <a:latin typeface="Tw Cen MT" panose="020B0602020104020603" pitchFamily="34" charset="0"/>
              </a:rPr>
              <a:t>Menu Maker by Qwenta</a:t>
            </a:r>
          </a:p>
        </p:txBody>
      </p:sp>
    </p:spTree>
    <p:extLst>
      <p:ext uri="{BB962C8B-B14F-4D97-AF65-F5344CB8AC3E}">
        <p14:creationId xmlns:p14="http://schemas.microsoft.com/office/powerpoint/2010/main" val="2117833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BF0E3"/>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B42978-CBA6-B558-629A-BED6D5E66E09}"/>
              </a:ext>
            </a:extLst>
          </p:cNvPr>
          <p:cNvSpPr>
            <a:spLocks noGrp="1"/>
          </p:cNvSpPr>
          <p:nvPr>
            <p:ph type="title"/>
          </p:nvPr>
        </p:nvSpPr>
        <p:spPr/>
        <p:txBody>
          <a:bodyPr>
            <a:normAutofit/>
          </a:bodyPr>
          <a:lstStyle/>
          <a:p>
            <a:pPr algn="ctr"/>
            <a:r>
              <a:rPr lang="fr-FR" sz="8800" b="1" dirty="0">
                <a:latin typeface="Helvetica" pitchFamily="2" charset="0"/>
              </a:rPr>
              <a:t>Composition</a:t>
            </a:r>
          </a:p>
        </p:txBody>
      </p:sp>
      <p:sp>
        <p:nvSpPr>
          <p:cNvPr id="4" name="Espace réservé du contenu 3">
            <a:extLst>
              <a:ext uri="{FF2B5EF4-FFF2-40B4-BE49-F238E27FC236}">
                <a16:creationId xmlns:a16="http://schemas.microsoft.com/office/drawing/2014/main" id="{8F9ED226-758C-3B22-F72F-ED436989DE75}"/>
              </a:ext>
            </a:extLst>
          </p:cNvPr>
          <p:cNvSpPr>
            <a:spLocks noGrp="1"/>
          </p:cNvSpPr>
          <p:nvPr>
            <p:ph sz="half" idx="2"/>
          </p:nvPr>
        </p:nvSpPr>
        <p:spPr/>
        <p:txBody>
          <a:bodyPr/>
          <a:lstStyle/>
          <a:p>
            <a:r>
              <a:rPr lang="fr-FR" dirty="0"/>
              <a:t>Rôles et responsabilités de chaque membre de l'équipe</a:t>
            </a:r>
          </a:p>
          <a:p>
            <a:r>
              <a:rPr lang="fr-FR" dirty="0"/>
              <a:t>Comment utiliser Notion pour communiquer</a:t>
            </a:r>
          </a:p>
        </p:txBody>
      </p:sp>
    </p:spTree>
    <p:extLst>
      <p:ext uri="{BB962C8B-B14F-4D97-AF65-F5344CB8AC3E}">
        <p14:creationId xmlns:p14="http://schemas.microsoft.com/office/powerpoint/2010/main" val="2579339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BF0E3"/>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E7C4AC-370B-69E4-55E2-144DBDB133E4}"/>
              </a:ext>
            </a:extLst>
          </p:cNvPr>
          <p:cNvSpPr>
            <a:spLocks noGrp="1"/>
          </p:cNvSpPr>
          <p:nvPr>
            <p:ph type="ctrTitle"/>
          </p:nvPr>
        </p:nvSpPr>
        <p:spPr>
          <a:xfrm>
            <a:off x="0" y="-1"/>
            <a:ext cx="6096000" cy="3899648"/>
          </a:xfrm>
        </p:spPr>
        <p:txBody>
          <a:bodyPr>
            <a:normAutofit/>
          </a:bodyPr>
          <a:lstStyle/>
          <a:p>
            <a:r>
              <a:rPr lang="fr-FR" sz="8800" b="1" dirty="0">
                <a:latin typeface="Helvetica" pitchFamily="2" charset="0"/>
              </a:rPr>
              <a:t>Sommaire</a:t>
            </a:r>
          </a:p>
        </p:txBody>
      </p:sp>
      <p:cxnSp>
        <p:nvCxnSpPr>
          <p:cNvPr id="6" name="Connecteur droit 5">
            <a:extLst>
              <a:ext uri="{FF2B5EF4-FFF2-40B4-BE49-F238E27FC236}">
                <a16:creationId xmlns:a16="http://schemas.microsoft.com/office/drawing/2014/main" id="{6DA8DF74-A0F0-3F32-A04B-A202A5059FC1}"/>
              </a:ext>
            </a:extLst>
          </p:cNvPr>
          <p:cNvCxnSpPr>
            <a:cxnSpLocks/>
          </p:cNvCxnSpPr>
          <p:nvPr/>
        </p:nvCxnSpPr>
        <p:spPr>
          <a:xfrm>
            <a:off x="6123712" y="1228775"/>
            <a:ext cx="0" cy="4357259"/>
          </a:xfrm>
          <a:prstGeom prst="line">
            <a:avLst/>
          </a:prstGeom>
          <a:ln w="50800">
            <a:solidFill>
              <a:schemeClr val="accent2">
                <a:lumMod val="60000"/>
                <a:lumOff val="40000"/>
              </a:schemeClr>
            </a:solidFill>
          </a:ln>
        </p:spPr>
        <p:style>
          <a:lnRef idx="2">
            <a:schemeClr val="accent2"/>
          </a:lnRef>
          <a:fillRef idx="0">
            <a:schemeClr val="accent2"/>
          </a:fillRef>
          <a:effectRef idx="1">
            <a:schemeClr val="accent2"/>
          </a:effectRef>
          <a:fontRef idx="minor">
            <a:schemeClr val="tx1"/>
          </a:fontRef>
        </p:style>
      </p:cxnSp>
      <p:sp>
        <p:nvSpPr>
          <p:cNvPr id="14" name="Rectangle 13">
            <a:extLst>
              <a:ext uri="{FF2B5EF4-FFF2-40B4-BE49-F238E27FC236}">
                <a16:creationId xmlns:a16="http://schemas.microsoft.com/office/drawing/2014/main" id="{CE03AA83-69EE-F7A3-63BC-B67C93C511FF}"/>
              </a:ext>
            </a:extLst>
          </p:cNvPr>
          <p:cNvSpPr/>
          <p:nvPr/>
        </p:nvSpPr>
        <p:spPr>
          <a:xfrm>
            <a:off x="6151424" y="1228779"/>
            <a:ext cx="6040575" cy="4357256"/>
          </a:xfrm>
          <a:prstGeom prst="rect">
            <a:avLst/>
          </a:prstGeom>
          <a:solidFill>
            <a:srgbClr val="FEFB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BEE6D972-F2AD-67C8-7D22-25BE1D0A7CA9}"/>
              </a:ext>
            </a:extLst>
          </p:cNvPr>
          <p:cNvSpPr txBox="1"/>
          <p:nvPr/>
        </p:nvSpPr>
        <p:spPr>
          <a:xfrm>
            <a:off x="6310744" y="1637489"/>
            <a:ext cx="6096000" cy="4524315"/>
          </a:xfrm>
          <a:prstGeom prst="rect">
            <a:avLst/>
          </a:prstGeom>
          <a:noFill/>
        </p:spPr>
        <p:txBody>
          <a:bodyPr wrap="square" rtlCol="0">
            <a:spAutoFit/>
          </a:bodyPr>
          <a:lstStyle/>
          <a:p>
            <a:pPr marL="342900" indent="-342900">
              <a:lnSpc>
                <a:spcPct val="150000"/>
              </a:lnSpc>
              <a:buFont typeface="+mj-lt"/>
              <a:buAutoNum type="arabicPeriod"/>
            </a:pPr>
            <a:r>
              <a:rPr lang="en-US" sz="2000" b="1" i="1" dirty="0" err="1">
                <a:latin typeface="Tw Cen MT" panose="020B0602020104020603" pitchFamily="34" charset="0"/>
              </a:rPr>
              <a:t>Présentation</a:t>
            </a:r>
            <a:r>
              <a:rPr lang="en-US" sz="2000" b="1" i="1" dirty="0">
                <a:latin typeface="Tw Cen MT" panose="020B0602020104020603" pitchFamily="34" charset="0"/>
              </a:rPr>
              <a:t> de </a:t>
            </a:r>
            <a:r>
              <a:rPr lang="en-US" sz="2000" b="1" i="1" dirty="0" err="1">
                <a:latin typeface="Tw Cen MT" panose="020B0602020104020603" pitchFamily="34" charset="0"/>
              </a:rPr>
              <a:t>l’outil</a:t>
            </a:r>
            <a:r>
              <a:rPr lang="en-US" sz="2000" b="1" i="1" dirty="0">
                <a:latin typeface="Tw Cen MT" panose="020B0602020104020603" pitchFamily="34" charset="0"/>
              </a:rPr>
              <a:t> Notion</a:t>
            </a:r>
          </a:p>
          <a:p>
            <a:pPr marL="342900" indent="-342900">
              <a:lnSpc>
                <a:spcPct val="150000"/>
              </a:lnSpc>
              <a:buFont typeface="+mj-lt"/>
              <a:buAutoNum type="arabicPeriod"/>
            </a:pPr>
            <a:r>
              <a:rPr lang="en-US" sz="2000" b="1" i="1" dirty="0" err="1">
                <a:latin typeface="Tw Cen MT" panose="020B0602020104020603" pitchFamily="34" charset="0"/>
              </a:rPr>
              <a:t>Présentation</a:t>
            </a:r>
            <a:r>
              <a:rPr lang="en-US" sz="2000" b="1" i="1" dirty="0">
                <a:latin typeface="Tw Cen MT" panose="020B0602020104020603" pitchFamily="34" charset="0"/>
              </a:rPr>
              <a:t> du </a:t>
            </a:r>
            <a:r>
              <a:rPr lang="en-US" sz="2000" b="1" i="1" dirty="0" err="1">
                <a:latin typeface="Tw Cen MT" panose="020B0602020104020603" pitchFamily="34" charset="0"/>
              </a:rPr>
              <a:t>projet</a:t>
            </a:r>
            <a:endParaRPr lang="en-US" sz="2000" b="1" i="1" dirty="0">
              <a:latin typeface="Tw Cen MT" panose="020B0602020104020603" pitchFamily="34" charset="0"/>
            </a:endParaRPr>
          </a:p>
          <a:p>
            <a:pPr marL="342900" indent="-342900">
              <a:lnSpc>
                <a:spcPct val="150000"/>
              </a:lnSpc>
              <a:buFont typeface="+mj-lt"/>
              <a:buAutoNum type="arabicPeriod"/>
            </a:pPr>
            <a:r>
              <a:rPr lang="en-US" sz="2000" b="1" i="1" dirty="0" err="1">
                <a:latin typeface="Tw Cen MT" panose="020B0602020104020603" pitchFamily="34" charset="0"/>
              </a:rPr>
              <a:t>Modèle</a:t>
            </a:r>
            <a:r>
              <a:rPr lang="en-US" sz="2000" b="1" i="1" dirty="0">
                <a:latin typeface="Tw Cen MT" panose="020B0602020104020603" pitchFamily="34" charset="0"/>
              </a:rPr>
              <a:t> de carte</a:t>
            </a:r>
          </a:p>
          <a:p>
            <a:pPr marL="342900" indent="-342900">
              <a:lnSpc>
                <a:spcPct val="150000"/>
              </a:lnSpc>
              <a:buFont typeface="+mj-lt"/>
              <a:buAutoNum type="arabicPeriod"/>
            </a:pPr>
            <a:r>
              <a:rPr lang="en-US" sz="2000" b="1" i="1" dirty="0">
                <a:latin typeface="Tw Cen MT" panose="020B0602020104020603" pitchFamily="34" charset="0"/>
              </a:rPr>
              <a:t>T-Shirt-Sizing</a:t>
            </a:r>
          </a:p>
          <a:p>
            <a:pPr marL="342900" indent="-342900">
              <a:lnSpc>
                <a:spcPct val="150000"/>
              </a:lnSpc>
              <a:buFont typeface="+mj-lt"/>
              <a:buAutoNum type="arabicPeriod"/>
            </a:pPr>
            <a:r>
              <a:rPr lang="en-US" sz="2000" b="1" i="1" dirty="0">
                <a:latin typeface="Tw Cen MT" panose="020B0602020104020603" pitchFamily="34" charset="0"/>
              </a:rPr>
              <a:t>Sprint et </a:t>
            </a:r>
            <a:r>
              <a:rPr lang="en-US" sz="2000" b="1" i="1" dirty="0" err="1">
                <a:latin typeface="Tw Cen MT" panose="020B0602020104020603" pitchFamily="34" charset="0"/>
              </a:rPr>
              <a:t>réunions</a:t>
            </a:r>
            <a:endParaRPr lang="en-US" sz="2000" b="1" i="1" dirty="0">
              <a:latin typeface="Tw Cen MT" panose="020B0602020104020603" pitchFamily="34" charset="0"/>
            </a:endParaRPr>
          </a:p>
          <a:p>
            <a:pPr marL="342900" indent="-342900">
              <a:lnSpc>
                <a:spcPct val="150000"/>
              </a:lnSpc>
              <a:buFont typeface="+mj-lt"/>
              <a:buAutoNum type="arabicPeriod"/>
            </a:pPr>
            <a:r>
              <a:rPr lang="en-US" sz="2000" b="1" i="1" dirty="0" err="1">
                <a:latin typeface="Tw Cen MT" panose="020B0602020104020603" pitchFamily="34" charset="0"/>
              </a:rPr>
              <a:t>MoSCoW</a:t>
            </a:r>
            <a:endParaRPr lang="en-US" sz="2000" b="1" i="1" dirty="0">
              <a:latin typeface="Tw Cen MT" panose="020B0602020104020603" pitchFamily="34" charset="0"/>
            </a:endParaRPr>
          </a:p>
          <a:p>
            <a:pPr marL="342900" indent="-342900">
              <a:lnSpc>
                <a:spcPct val="150000"/>
              </a:lnSpc>
              <a:buFont typeface="+mj-lt"/>
              <a:buAutoNum type="arabicPeriod"/>
            </a:pPr>
            <a:r>
              <a:rPr lang="en-US" sz="2000" b="1" i="1" dirty="0" err="1">
                <a:latin typeface="Tw Cen MT" panose="020B0602020104020603" pitchFamily="34" charset="0"/>
              </a:rPr>
              <a:t>Effectif</a:t>
            </a:r>
            <a:endParaRPr lang="en-US" sz="2000" b="1" i="1" dirty="0">
              <a:latin typeface="Tw Cen MT" panose="020B0602020104020603" pitchFamily="34" charset="0"/>
            </a:endParaRPr>
          </a:p>
          <a:p>
            <a:pPr marL="342900" indent="-342900">
              <a:lnSpc>
                <a:spcPct val="150000"/>
              </a:lnSpc>
              <a:buFont typeface="+mj-lt"/>
              <a:buAutoNum type="arabicPeriod"/>
            </a:pPr>
            <a:endParaRPr lang="en-US" sz="2000" b="1" i="1" dirty="0">
              <a:latin typeface="Tw Cen MT" panose="020B0602020104020603" pitchFamily="34" charset="0"/>
            </a:endParaRPr>
          </a:p>
          <a:p>
            <a:pPr marL="342900" indent="-342900">
              <a:lnSpc>
                <a:spcPct val="150000"/>
              </a:lnSpc>
              <a:buFont typeface="+mj-lt"/>
              <a:buAutoNum type="arabicPeriod"/>
            </a:pPr>
            <a:endParaRPr lang="en-US" sz="2000" b="1" i="1" dirty="0">
              <a:latin typeface="Tw Cen MT" panose="020B0602020104020603" pitchFamily="34" charset="0"/>
            </a:endParaRPr>
          </a:p>
          <a:p>
            <a:pPr marL="342900" indent="-342900">
              <a:buFont typeface="+mj-lt"/>
              <a:buAutoNum type="arabicPeriod"/>
            </a:pPr>
            <a:endParaRPr lang="en-US" dirty="0"/>
          </a:p>
        </p:txBody>
      </p:sp>
      <p:cxnSp>
        <p:nvCxnSpPr>
          <p:cNvPr id="15" name="Connecteur droit 14">
            <a:extLst>
              <a:ext uri="{FF2B5EF4-FFF2-40B4-BE49-F238E27FC236}">
                <a16:creationId xmlns:a16="http://schemas.microsoft.com/office/drawing/2014/main" id="{CDAA1683-0E0A-EBD1-414D-62AFEB2EAB76}"/>
              </a:ext>
            </a:extLst>
          </p:cNvPr>
          <p:cNvCxnSpPr>
            <a:cxnSpLocks/>
          </p:cNvCxnSpPr>
          <p:nvPr/>
        </p:nvCxnSpPr>
        <p:spPr>
          <a:xfrm>
            <a:off x="6096000" y="1228779"/>
            <a:ext cx="6096000" cy="0"/>
          </a:xfrm>
          <a:prstGeom prst="line">
            <a:avLst/>
          </a:prstGeom>
          <a:ln w="50800">
            <a:solidFill>
              <a:schemeClr val="accent2">
                <a:lumMod val="60000"/>
                <a:lumOff val="40000"/>
              </a:schemeClr>
            </a:solidFill>
          </a:ln>
        </p:spPr>
        <p:style>
          <a:lnRef idx="2">
            <a:schemeClr val="accent2"/>
          </a:lnRef>
          <a:fillRef idx="0">
            <a:schemeClr val="accent2"/>
          </a:fillRef>
          <a:effectRef idx="1">
            <a:schemeClr val="accent2"/>
          </a:effectRef>
          <a:fontRef idx="minor">
            <a:schemeClr val="tx1"/>
          </a:fontRef>
        </p:style>
      </p:cxnSp>
      <p:cxnSp>
        <p:nvCxnSpPr>
          <p:cNvPr id="18" name="Connecteur droit 17">
            <a:extLst>
              <a:ext uri="{FF2B5EF4-FFF2-40B4-BE49-F238E27FC236}">
                <a16:creationId xmlns:a16="http://schemas.microsoft.com/office/drawing/2014/main" id="{E310D51F-3DA3-380F-9267-E67BE018EDBB}"/>
              </a:ext>
            </a:extLst>
          </p:cNvPr>
          <p:cNvCxnSpPr>
            <a:cxnSpLocks/>
          </p:cNvCxnSpPr>
          <p:nvPr/>
        </p:nvCxnSpPr>
        <p:spPr>
          <a:xfrm>
            <a:off x="6096000" y="5586034"/>
            <a:ext cx="6096000" cy="0"/>
          </a:xfrm>
          <a:prstGeom prst="line">
            <a:avLst/>
          </a:prstGeom>
          <a:ln w="50800">
            <a:solidFill>
              <a:schemeClr val="accent2">
                <a:lumMod val="60000"/>
                <a:lumOff val="40000"/>
              </a:schemeClr>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273642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F0E3"/>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E03AA83-69EE-F7A3-63BC-B67C93C511FF}"/>
              </a:ext>
            </a:extLst>
          </p:cNvPr>
          <p:cNvSpPr/>
          <p:nvPr/>
        </p:nvSpPr>
        <p:spPr>
          <a:xfrm>
            <a:off x="6143045" y="1252537"/>
            <a:ext cx="6001200" cy="4431507"/>
          </a:xfrm>
          <a:prstGeom prst="rect">
            <a:avLst/>
          </a:prstGeom>
          <a:solidFill>
            <a:schemeClr val="bg1"/>
          </a:solidFill>
          <a:ln w="41275">
            <a:solidFill>
              <a:schemeClr val="accent2">
                <a:lumMod val="60000"/>
                <a:lumOff val="4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CDE7C4AC-370B-69E4-55E2-144DBDB133E4}"/>
              </a:ext>
            </a:extLst>
          </p:cNvPr>
          <p:cNvSpPr>
            <a:spLocks noGrp="1"/>
          </p:cNvSpPr>
          <p:nvPr>
            <p:ph type="ctrTitle"/>
          </p:nvPr>
        </p:nvSpPr>
        <p:spPr>
          <a:xfrm>
            <a:off x="0" y="-2545133"/>
            <a:ext cx="6096000" cy="3797670"/>
          </a:xfrm>
        </p:spPr>
        <p:txBody>
          <a:bodyPr>
            <a:normAutofit/>
          </a:bodyPr>
          <a:lstStyle/>
          <a:p>
            <a:r>
              <a:rPr lang="fr-FR" sz="8800" b="1" dirty="0">
                <a:latin typeface="Helvetica" pitchFamily="2" charset="0"/>
              </a:rPr>
              <a:t>Notion</a:t>
            </a:r>
          </a:p>
        </p:txBody>
      </p:sp>
      <p:sp>
        <p:nvSpPr>
          <p:cNvPr id="13" name="ZoneTexte 12">
            <a:extLst>
              <a:ext uri="{FF2B5EF4-FFF2-40B4-BE49-F238E27FC236}">
                <a16:creationId xmlns:a16="http://schemas.microsoft.com/office/drawing/2014/main" id="{BEE6D972-F2AD-67C8-7D22-25BE1D0A7CA9}"/>
              </a:ext>
            </a:extLst>
          </p:cNvPr>
          <p:cNvSpPr txBox="1"/>
          <p:nvPr/>
        </p:nvSpPr>
        <p:spPr>
          <a:xfrm>
            <a:off x="6143070" y="973880"/>
            <a:ext cx="6001150" cy="5309146"/>
          </a:xfrm>
          <a:prstGeom prst="rect">
            <a:avLst/>
          </a:prstGeom>
          <a:noFill/>
        </p:spPr>
        <p:txBody>
          <a:bodyPr wrap="square" rtlCol="0">
            <a:spAutoFit/>
          </a:bodyPr>
          <a:lstStyle/>
          <a:p>
            <a:pPr>
              <a:lnSpc>
                <a:spcPct val="150000"/>
              </a:lnSpc>
            </a:pPr>
            <a:endParaRPr lang="en-US" sz="2000" b="1" i="1" dirty="0">
              <a:latin typeface="Tw Cen MT" panose="020B0602020104020603" pitchFamily="34" charset="0"/>
            </a:endParaRPr>
          </a:p>
          <a:p>
            <a:pPr algn="l"/>
            <a:r>
              <a:rPr lang="fr-FR" sz="1100" b="1" dirty="0">
                <a:effectLst/>
                <a:latin typeface="Helvetica" pitchFamily="2" charset="0"/>
              </a:rPr>
              <a:t>Notion est un outil puissant et flexible pour gérer nos projets de développement en utilisant la méthode Kanban.</a:t>
            </a:r>
          </a:p>
          <a:p>
            <a:pPr algn="l"/>
            <a:endParaRPr lang="fr-FR" sz="1100" b="1" dirty="0">
              <a:effectLst/>
              <a:latin typeface="Helvetica" pitchFamily="2" charset="0"/>
            </a:endParaRPr>
          </a:p>
          <a:p>
            <a:pPr algn="l"/>
            <a:r>
              <a:rPr lang="fr-FR" sz="1100" b="1" dirty="0">
                <a:effectLst/>
                <a:latin typeface="Helvetica" pitchFamily="2" charset="0"/>
              </a:rPr>
              <a:t>Avantages:</a:t>
            </a:r>
          </a:p>
          <a:p>
            <a:pPr algn="l"/>
            <a:endParaRPr lang="fr-FR" sz="1100" b="1" dirty="0">
              <a:effectLst/>
              <a:latin typeface="Helvetica" pitchFamily="2" charset="0"/>
            </a:endParaRPr>
          </a:p>
          <a:p>
            <a:pPr algn="l">
              <a:buFont typeface="Arial" panose="020B0604020202020204" pitchFamily="34" charset="0"/>
              <a:buChar char="•"/>
            </a:pPr>
            <a:r>
              <a:rPr lang="fr-FR" sz="1100" b="1" dirty="0">
                <a:effectLst/>
                <a:latin typeface="Helvetica" pitchFamily="2" charset="0"/>
              </a:rPr>
              <a:t> Flexibilité : On peut créer des tableaux Kanban personnalisés, ajouter des colonnes, des cartes, des étiquettes et des commentaires.</a:t>
            </a:r>
          </a:p>
          <a:p>
            <a:pPr algn="l">
              <a:buFont typeface="Arial" panose="020B0604020202020204" pitchFamily="34" charset="0"/>
              <a:buChar char="•"/>
            </a:pPr>
            <a:r>
              <a:rPr lang="fr-FR" sz="1100" b="1" dirty="0">
                <a:effectLst/>
                <a:latin typeface="Helvetica" pitchFamily="2" charset="0"/>
              </a:rPr>
              <a:t> Collaboration : On peut partager les tableaux, assigner des tâches et commenter le travail.</a:t>
            </a:r>
          </a:p>
          <a:p>
            <a:pPr algn="l">
              <a:buFont typeface="Arial" panose="020B0604020202020204" pitchFamily="34" charset="0"/>
              <a:buChar char="•"/>
            </a:pPr>
            <a:r>
              <a:rPr lang="fr-FR" sz="1100" b="1" dirty="0">
                <a:effectLst/>
                <a:latin typeface="Helvetica" pitchFamily="2" charset="0"/>
              </a:rPr>
              <a:t> Intégration: Notion s'intègre avec GitHub, Jira, Trello, etc.</a:t>
            </a:r>
          </a:p>
          <a:p>
            <a:pPr algn="l">
              <a:buFont typeface="Arial" panose="020B0604020202020204" pitchFamily="34" charset="0"/>
              <a:buChar char="•"/>
            </a:pPr>
            <a:r>
              <a:rPr lang="fr-FR" sz="1100" b="1" dirty="0">
                <a:effectLst/>
                <a:latin typeface="Helvetica" pitchFamily="2" charset="0"/>
              </a:rPr>
              <a:t>Fonctionnalités avancées: Feuilles de route, suivi des bugs, gestion des sprints.</a:t>
            </a:r>
          </a:p>
          <a:p>
            <a:pPr algn="l">
              <a:buFont typeface="Arial" panose="020B0604020202020204" pitchFamily="34" charset="0"/>
              <a:buChar char="•"/>
            </a:pPr>
            <a:r>
              <a:rPr lang="fr-FR" sz="1100" b="1" dirty="0">
                <a:effectLst/>
                <a:latin typeface="Helvetica" pitchFamily="2" charset="0"/>
              </a:rPr>
              <a:t>Modèles: Démarrage rapide avec des modèles prédéfinis.</a:t>
            </a:r>
          </a:p>
          <a:p>
            <a:pPr algn="l">
              <a:buFont typeface="Arial" panose="020B0604020202020204" pitchFamily="34" charset="0"/>
              <a:buChar char="•"/>
            </a:pPr>
            <a:r>
              <a:rPr lang="fr-FR" sz="1100" b="1" dirty="0">
                <a:effectLst/>
                <a:latin typeface="Helvetica" pitchFamily="2" charset="0"/>
              </a:rPr>
              <a:t>Gratuit: Pour une utilisation personnelle et les petites équipes.</a:t>
            </a:r>
          </a:p>
          <a:p>
            <a:pPr algn="l">
              <a:buFont typeface="Arial" panose="020B0604020202020204" pitchFamily="34" charset="0"/>
              <a:buChar char="•"/>
            </a:pPr>
            <a:r>
              <a:rPr lang="fr-FR" sz="1100" b="1" dirty="0">
                <a:effectLst/>
                <a:latin typeface="Helvetica" pitchFamily="2" charset="0"/>
              </a:rPr>
              <a:t>Facile à utiliser: Accessible même aux utilisateurs non techniques.</a:t>
            </a:r>
          </a:p>
          <a:p>
            <a:pPr algn="l"/>
            <a:endParaRPr lang="fr-FR" sz="1100" b="1" dirty="0">
              <a:effectLst/>
              <a:latin typeface="Helvetica" pitchFamily="2" charset="0"/>
            </a:endParaRPr>
          </a:p>
          <a:p>
            <a:pPr algn="l"/>
            <a:r>
              <a:rPr lang="fr-FR" sz="1100" b="1" dirty="0">
                <a:effectLst/>
                <a:latin typeface="Helvetica" pitchFamily="2" charset="0"/>
              </a:rPr>
              <a:t>Mise en place:</a:t>
            </a:r>
          </a:p>
          <a:p>
            <a:pPr algn="l"/>
            <a:endParaRPr lang="fr-FR" sz="1100" b="1" dirty="0">
              <a:effectLst/>
              <a:latin typeface="Helvetica" pitchFamily="2" charset="0"/>
            </a:endParaRPr>
          </a:p>
          <a:p>
            <a:pPr algn="l">
              <a:buFont typeface="+mj-lt"/>
              <a:buAutoNum type="arabicPeriod"/>
            </a:pPr>
            <a:r>
              <a:rPr lang="fr-FR" sz="1100" b="1" dirty="0">
                <a:effectLst/>
                <a:latin typeface="Helvetica" pitchFamily="2" charset="0"/>
              </a:rPr>
              <a:t>Créer un nouveau tableau.</a:t>
            </a:r>
          </a:p>
          <a:p>
            <a:pPr algn="l">
              <a:buFont typeface="+mj-lt"/>
              <a:buAutoNum type="arabicPeriod"/>
            </a:pPr>
            <a:r>
              <a:rPr lang="fr-FR" sz="1100" b="1" dirty="0">
                <a:effectLst/>
                <a:latin typeface="Helvetica" pitchFamily="2" charset="0"/>
              </a:rPr>
              <a:t>Ajouter des colonnes pour les étapes du développement.</a:t>
            </a:r>
          </a:p>
          <a:p>
            <a:pPr algn="l">
              <a:buFont typeface="+mj-lt"/>
              <a:buAutoNum type="arabicPeriod"/>
            </a:pPr>
            <a:r>
              <a:rPr lang="fr-FR" sz="1100" b="1" dirty="0">
                <a:effectLst/>
                <a:latin typeface="Helvetica" pitchFamily="2" charset="0"/>
              </a:rPr>
              <a:t>Créer des cartes pour les tâches.</a:t>
            </a:r>
          </a:p>
          <a:p>
            <a:pPr algn="l">
              <a:buFont typeface="+mj-lt"/>
              <a:buAutoNum type="arabicPeriod"/>
            </a:pPr>
            <a:r>
              <a:rPr lang="fr-FR" sz="1100" b="1" dirty="0">
                <a:effectLst/>
                <a:latin typeface="Helvetica" pitchFamily="2" charset="0"/>
              </a:rPr>
              <a:t>Assigner les tâches aux membres de l'équipe.</a:t>
            </a:r>
          </a:p>
          <a:p>
            <a:pPr algn="l">
              <a:buFont typeface="+mj-lt"/>
              <a:buAutoNum type="arabicPeriod"/>
            </a:pPr>
            <a:r>
              <a:rPr lang="fr-FR" sz="1100" b="1" dirty="0">
                <a:effectLst/>
                <a:latin typeface="Helvetica" pitchFamily="2" charset="0"/>
              </a:rPr>
              <a:t>Définir des dates d'échéance.</a:t>
            </a:r>
          </a:p>
          <a:p>
            <a:pPr algn="l">
              <a:buFont typeface="+mj-lt"/>
              <a:buAutoNum type="arabicPeriod"/>
            </a:pPr>
            <a:r>
              <a:rPr lang="fr-FR" sz="1100" b="1" dirty="0">
                <a:effectLst/>
                <a:latin typeface="Helvetica" pitchFamily="2" charset="0"/>
              </a:rPr>
              <a:t>Organiser et suivre avec des étiquettes et commentaires.</a:t>
            </a:r>
          </a:p>
          <a:p>
            <a:pPr algn="l">
              <a:buFont typeface="+mj-lt"/>
              <a:buAutoNum type="arabicPeriod"/>
            </a:pPr>
            <a:r>
              <a:rPr lang="fr-FR" sz="1100" b="1" dirty="0">
                <a:effectLst/>
                <a:latin typeface="Helvetica" pitchFamily="2" charset="0"/>
              </a:rPr>
              <a:t>Utiliser les fonctionnalités avancées pour une meilleure gestion.</a:t>
            </a:r>
          </a:p>
          <a:p>
            <a:pPr>
              <a:lnSpc>
                <a:spcPct val="150000"/>
              </a:lnSpc>
            </a:pPr>
            <a:endParaRPr lang="en-US" b="1" i="1" dirty="0">
              <a:latin typeface="Tw Cen MT" panose="020B0602020104020603" pitchFamily="34" charset="0"/>
            </a:endParaRPr>
          </a:p>
          <a:p>
            <a:pPr marL="342900" indent="-342900">
              <a:buFont typeface="+mj-lt"/>
              <a:buAutoNum type="arabicPeriod"/>
            </a:pPr>
            <a:endParaRPr lang="en-US" dirty="0">
              <a:latin typeface="Tw Cen MT" panose="020B0602020104020603" pitchFamily="34" charset="0"/>
            </a:endParaRPr>
          </a:p>
        </p:txBody>
      </p:sp>
      <p:pic>
        <p:nvPicPr>
          <p:cNvPr id="1026" name="Picture 2">
            <a:extLst>
              <a:ext uri="{FF2B5EF4-FFF2-40B4-BE49-F238E27FC236}">
                <a16:creationId xmlns:a16="http://schemas.microsoft.com/office/drawing/2014/main" id="{BB7BD9D7-D9F2-F090-AD7C-098B231D0E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23" y="125506"/>
            <a:ext cx="911127" cy="91112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7D54B190-1F99-3A21-3462-4DF574D5EFA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7805" y="1271965"/>
            <a:ext cx="6001152" cy="4392000"/>
          </a:xfrm>
          <a:prstGeom prst="rect">
            <a:avLst/>
          </a:prstGeom>
          <a:ln w="38100">
            <a:solidFill>
              <a:schemeClr val="accent2">
                <a:lumMod val="60000"/>
                <a:lumOff val="40000"/>
              </a:schemeClr>
            </a:solidFill>
          </a:ln>
        </p:spPr>
      </p:pic>
    </p:spTree>
    <p:extLst>
      <p:ext uri="{BB962C8B-B14F-4D97-AF65-F5344CB8AC3E}">
        <p14:creationId xmlns:p14="http://schemas.microsoft.com/office/powerpoint/2010/main" val="3558055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E50630-0E04-9AAA-93C0-27577F20C545}"/>
              </a:ext>
            </a:extLst>
          </p:cNvPr>
          <p:cNvSpPr>
            <a:spLocks noGrp="1"/>
          </p:cNvSpPr>
          <p:nvPr>
            <p:ph type="title"/>
          </p:nvPr>
        </p:nvSpPr>
        <p:spPr>
          <a:xfrm>
            <a:off x="0" y="24845"/>
            <a:ext cx="12192000" cy="1325563"/>
          </a:xfrm>
          <a:solidFill>
            <a:srgbClr val="FBF0E3"/>
          </a:solidFill>
          <a:ln w="76200">
            <a:solidFill>
              <a:schemeClr val="accent2">
                <a:lumMod val="40000"/>
                <a:lumOff val="60000"/>
              </a:schemeClr>
            </a:solidFill>
          </a:ln>
        </p:spPr>
        <p:txBody>
          <a:bodyPr>
            <a:normAutofit/>
          </a:bodyPr>
          <a:lstStyle/>
          <a:p>
            <a:pPr algn="ctr"/>
            <a:r>
              <a:rPr lang="fr-FR" sz="8800" b="1" dirty="0">
                <a:latin typeface="Helvetica" pitchFamily="2" charset="0"/>
              </a:rPr>
              <a:t>Notre projet</a:t>
            </a:r>
          </a:p>
        </p:txBody>
      </p:sp>
      <p:pic>
        <p:nvPicPr>
          <p:cNvPr id="12" name="Image 11">
            <a:extLst>
              <a:ext uri="{FF2B5EF4-FFF2-40B4-BE49-F238E27FC236}">
                <a16:creationId xmlns:a16="http://schemas.microsoft.com/office/drawing/2014/main" id="{BBAE23D4-7AC8-470A-3272-BB237A9C0F3B}"/>
              </a:ext>
            </a:extLst>
          </p:cNvPr>
          <p:cNvPicPr>
            <a:picLocks noChangeAspect="1"/>
          </p:cNvPicPr>
          <p:nvPr/>
        </p:nvPicPr>
        <p:blipFill>
          <a:blip r:embed="rId3"/>
          <a:stretch>
            <a:fillRect/>
          </a:stretch>
        </p:blipFill>
        <p:spPr>
          <a:xfrm>
            <a:off x="0" y="1431091"/>
            <a:ext cx="12192000" cy="3598109"/>
          </a:xfrm>
          <a:prstGeom prst="rect">
            <a:avLst/>
          </a:prstGeom>
          <a:ln>
            <a:noFill/>
          </a:ln>
        </p:spPr>
      </p:pic>
      <p:pic>
        <p:nvPicPr>
          <p:cNvPr id="8" name="Espace réservé du contenu 7" descr="Une image contenant texte, Police, capture d’écran, ligne&#10;&#10;Description générée automatiquement">
            <a:extLst>
              <a:ext uri="{FF2B5EF4-FFF2-40B4-BE49-F238E27FC236}">
                <a16:creationId xmlns:a16="http://schemas.microsoft.com/office/drawing/2014/main" id="{99CB2D53-08C3-BC6F-0B0B-49E17035C385}"/>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1308137" y="4823013"/>
            <a:ext cx="9575726" cy="1902566"/>
          </a:xfrm>
        </p:spPr>
      </p:pic>
    </p:spTree>
    <p:extLst>
      <p:ext uri="{BB962C8B-B14F-4D97-AF65-F5344CB8AC3E}">
        <p14:creationId xmlns:p14="http://schemas.microsoft.com/office/powerpoint/2010/main" val="1829163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0E3"/>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EE82B9-AB7C-2091-6E4D-64227C51A689}"/>
              </a:ext>
            </a:extLst>
          </p:cNvPr>
          <p:cNvSpPr>
            <a:spLocks noGrp="1"/>
          </p:cNvSpPr>
          <p:nvPr>
            <p:ph type="title"/>
          </p:nvPr>
        </p:nvSpPr>
        <p:spPr>
          <a:xfrm>
            <a:off x="0" y="113160"/>
            <a:ext cx="12192000" cy="1325563"/>
          </a:xfrm>
        </p:spPr>
        <p:txBody>
          <a:bodyPr>
            <a:normAutofit/>
          </a:bodyPr>
          <a:lstStyle/>
          <a:p>
            <a:pPr algn="ctr"/>
            <a:r>
              <a:rPr lang="fr-FR" sz="8800" b="1" dirty="0">
                <a:latin typeface="Helvetica" pitchFamily="2" charset="0"/>
              </a:rPr>
              <a:t>Modèle de carte</a:t>
            </a:r>
          </a:p>
        </p:txBody>
      </p:sp>
      <p:sp>
        <p:nvSpPr>
          <p:cNvPr id="4" name="Espace réservé du contenu 3">
            <a:extLst>
              <a:ext uri="{FF2B5EF4-FFF2-40B4-BE49-F238E27FC236}">
                <a16:creationId xmlns:a16="http://schemas.microsoft.com/office/drawing/2014/main" id="{03BC74F0-B885-9C5B-DF1E-B915888B336A}"/>
              </a:ext>
            </a:extLst>
          </p:cNvPr>
          <p:cNvSpPr>
            <a:spLocks noGrp="1"/>
          </p:cNvSpPr>
          <p:nvPr>
            <p:ph sz="half" idx="2"/>
          </p:nvPr>
        </p:nvSpPr>
        <p:spPr>
          <a:xfrm>
            <a:off x="6156932" y="1564229"/>
            <a:ext cx="5273072" cy="5047948"/>
          </a:xfrm>
          <a:solidFill>
            <a:schemeClr val="bg1"/>
          </a:solidFill>
          <a:ln w="12700">
            <a:solidFill>
              <a:srgbClr val="F2AA84"/>
            </a:solidFill>
          </a:ln>
        </p:spPr>
        <p:txBody>
          <a:bodyPr>
            <a:normAutofit/>
          </a:bodyPr>
          <a:lstStyle/>
          <a:p>
            <a:pPr marL="0" indent="0">
              <a:buNone/>
            </a:pPr>
            <a:r>
              <a:rPr lang="fr-FR" sz="1600" dirty="0">
                <a:latin typeface="Helvetica" pitchFamily="2" charset="0"/>
              </a:rPr>
              <a:t>Chacune</a:t>
            </a:r>
            <a:r>
              <a:rPr lang="en-US" sz="1600" dirty="0">
                <a:latin typeface="Helvetica" pitchFamily="2" charset="0"/>
              </a:rPr>
              <a:t> des </a:t>
            </a:r>
            <a:r>
              <a:rPr lang="fr-FR" sz="1600" dirty="0">
                <a:latin typeface="Helvetica" pitchFamily="2" charset="0"/>
              </a:rPr>
              <a:t>cartes</a:t>
            </a:r>
            <a:r>
              <a:rPr lang="en-US" sz="1600" dirty="0">
                <a:latin typeface="Helvetica" pitchFamily="2" charset="0"/>
              </a:rPr>
              <a:t> </a:t>
            </a:r>
            <a:r>
              <a:rPr lang="en-US" sz="1600" dirty="0" err="1">
                <a:latin typeface="Helvetica" pitchFamily="2" charset="0"/>
              </a:rPr>
              <a:t>représente</a:t>
            </a:r>
            <a:r>
              <a:rPr lang="en-US" sz="1600" dirty="0">
                <a:latin typeface="Helvetica" pitchFamily="2" charset="0"/>
              </a:rPr>
              <a:t> </a:t>
            </a:r>
            <a:r>
              <a:rPr lang="en-US" sz="1600" dirty="0" err="1">
                <a:latin typeface="Helvetica" pitchFamily="2" charset="0"/>
              </a:rPr>
              <a:t>une</a:t>
            </a:r>
            <a:r>
              <a:rPr lang="en-US" sz="1600" dirty="0">
                <a:latin typeface="Helvetica" pitchFamily="2" charset="0"/>
              </a:rPr>
              <a:t> user story. Elle </a:t>
            </a:r>
            <a:r>
              <a:rPr lang="en-US" sz="1600" dirty="0" err="1">
                <a:latin typeface="Helvetica" pitchFamily="2" charset="0"/>
              </a:rPr>
              <a:t>est</a:t>
            </a:r>
            <a:r>
              <a:rPr lang="en-US" sz="1600" dirty="0">
                <a:latin typeface="Helvetica" pitchFamily="2" charset="0"/>
              </a:rPr>
              <a:t> </a:t>
            </a:r>
            <a:r>
              <a:rPr lang="en-US" sz="1600" dirty="0" err="1">
                <a:latin typeface="Helvetica" pitchFamily="2" charset="0"/>
              </a:rPr>
              <a:t>étiquetée</a:t>
            </a:r>
            <a:r>
              <a:rPr lang="en-US" sz="1600" dirty="0">
                <a:latin typeface="Helvetica" pitchFamily="2" charset="0"/>
              </a:rPr>
              <a:t> avec des labels </a:t>
            </a:r>
            <a:r>
              <a:rPr lang="en-US" sz="1600" dirty="0" err="1">
                <a:latin typeface="Helvetica" pitchFamily="2" charset="0"/>
              </a:rPr>
              <a:t>correspondant</a:t>
            </a:r>
            <a:r>
              <a:rPr lang="en-US" sz="1600" dirty="0">
                <a:latin typeface="Helvetica" pitchFamily="2" charset="0"/>
              </a:rPr>
              <a:t> à </a:t>
            </a:r>
            <a:r>
              <a:rPr lang="en-US" sz="1600" dirty="0" err="1">
                <a:latin typeface="Helvetica" pitchFamily="2" charset="0"/>
              </a:rPr>
              <a:t>l’epic</a:t>
            </a:r>
            <a:r>
              <a:rPr lang="en-US" sz="1600" dirty="0">
                <a:latin typeface="Helvetica" pitchFamily="2" charset="0"/>
              </a:rPr>
              <a:t> et les aspects de </a:t>
            </a:r>
            <a:r>
              <a:rPr lang="fr-FR" sz="1600" dirty="0">
                <a:latin typeface="Helvetica" pitchFamily="2" charset="0"/>
              </a:rPr>
              <a:t>développement</a:t>
            </a:r>
            <a:r>
              <a:rPr lang="en-US" sz="1600" dirty="0">
                <a:latin typeface="Helvetica" pitchFamily="2" charset="0"/>
              </a:rPr>
              <a:t> </a:t>
            </a:r>
            <a:r>
              <a:rPr lang="fr-FR" sz="1600" dirty="0">
                <a:latin typeface="Helvetica" pitchFamily="2" charset="0"/>
              </a:rPr>
              <a:t>concernés</a:t>
            </a:r>
          </a:p>
        </p:txBody>
      </p:sp>
      <p:pic>
        <p:nvPicPr>
          <p:cNvPr id="5" name="Espace réservé du contenu 4">
            <a:extLst>
              <a:ext uri="{FF2B5EF4-FFF2-40B4-BE49-F238E27FC236}">
                <a16:creationId xmlns:a16="http://schemas.microsoft.com/office/drawing/2014/main" id="{DED71D34-0EE2-A9F5-4F07-A337B14E18D0}"/>
              </a:ext>
            </a:extLst>
          </p:cNvPr>
          <p:cNvPicPr>
            <a:picLocks noGrp="1" noChangeAspect="1"/>
          </p:cNvPicPr>
          <p:nvPr>
            <p:ph sz="half" idx="1"/>
          </p:nvPr>
        </p:nvPicPr>
        <p:blipFill>
          <a:blip r:embed="rId3"/>
          <a:stretch>
            <a:fillRect/>
          </a:stretch>
        </p:blipFill>
        <p:spPr>
          <a:xfrm>
            <a:off x="761998" y="1564229"/>
            <a:ext cx="5273072" cy="5047949"/>
          </a:xfrm>
          <a:ln w="12700">
            <a:solidFill>
              <a:srgbClr val="F2AA84"/>
            </a:solidFill>
          </a:ln>
        </p:spPr>
      </p:pic>
    </p:spTree>
    <p:extLst>
      <p:ext uri="{BB962C8B-B14F-4D97-AF65-F5344CB8AC3E}">
        <p14:creationId xmlns:p14="http://schemas.microsoft.com/office/powerpoint/2010/main" val="405531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8F1"/>
        </a:solidFill>
        <a:effectLst/>
      </p:bgPr>
    </p:bg>
    <p:spTree>
      <p:nvGrpSpPr>
        <p:cNvPr id="1" name=""/>
        <p:cNvGrpSpPr/>
        <p:nvPr/>
      </p:nvGrpSpPr>
      <p:grpSpPr>
        <a:xfrm>
          <a:off x="0" y="0"/>
          <a:ext cx="0" cy="0"/>
          <a:chOff x="0" y="0"/>
          <a:chExt cx="0" cy="0"/>
        </a:xfrm>
      </p:grpSpPr>
      <p:sp useBgFill="1">
        <p:nvSpPr>
          <p:cNvPr id="1053" name="Rectangle 1052">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1EF041A-CB8A-A2AF-C394-8BE2481D8A24}"/>
              </a:ext>
            </a:extLst>
          </p:cNvPr>
          <p:cNvSpPr>
            <a:spLocks noGrp="1"/>
          </p:cNvSpPr>
          <p:nvPr>
            <p:ph type="title"/>
          </p:nvPr>
        </p:nvSpPr>
        <p:spPr>
          <a:xfrm>
            <a:off x="841248" y="334644"/>
            <a:ext cx="10509504" cy="1076914"/>
          </a:xfrm>
        </p:spPr>
        <p:txBody>
          <a:bodyPr vert="horz" lIns="91440" tIns="45720" rIns="91440" bIns="45720" rtlCol="0" anchor="ctr">
            <a:normAutofit/>
          </a:bodyPr>
          <a:lstStyle/>
          <a:p>
            <a:r>
              <a:rPr lang="en-US" sz="6000" b="1" kern="1200" dirty="0">
                <a:solidFill>
                  <a:schemeClr val="tx1"/>
                </a:solidFill>
                <a:latin typeface="Helvetica" pitchFamily="2" charset="0"/>
              </a:rPr>
              <a:t>Estimation des user stories</a:t>
            </a:r>
          </a:p>
        </p:txBody>
      </p:sp>
      <p:sp>
        <p:nvSpPr>
          <p:cNvPr id="1033" name="Rectangle 103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5" name="Rectangle 103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Espace réservé du contenu 3">
            <a:extLst>
              <a:ext uri="{FF2B5EF4-FFF2-40B4-BE49-F238E27FC236}">
                <a16:creationId xmlns:a16="http://schemas.microsoft.com/office/drawing/2014/main" id="{980B675E-761F-772C-4B2D-1AED56633F81}"/>
              </a:ext>
            </a:extLst>
          </p:cNvPr>
          <p:cNvSpPr>
            <a:spLocks/>
          </p:cNvSpPr>
          <p:nvPr/>
        </p:nvSpPr>
        <p:spPr>
          <a:xfrm>
            <a:off x="1194521" y="1737361"/>
            <a:ext cx="4449750" cy="1928446"/>
          </a:xfrm>
          <a:prstGeom prst="rect">
            <a:avLst/>
          </a:prstGeom>
        </p:spPr>
        <p:txBody>
          <a:bodyPr>
            <a:normAutofit/>
          </a:bodyPr>
          <a:lstStyle/>
          <a:p>
            <a:pPr defTabSz="777240">
              <a:spcAft>
                <a:spcPts val="600"/>
              </a:spcAft>
            </a:pPr>
            <a:r>
              <a:rPr lang="fr-FR" sz="1530" b="1" kern="1200" dirty="0">
                <a:solidFill>
                  <a:schemeClr val="tx1"/>
                </a:solidFill>
                <a:latin typeface="Helvetica" pitchFamily="2" charset="0"/>
                <a:ea typeface="+mn-ea"/>
                <a:cs typeface="+mn-cs"/>
              </a:rPr>
              <a:t>Fonctionnement</a:t>
            </a:r>
            <a:endParaRPr lang="fr-FR" sz="1530" kern="1200" dirty="0">
              <a:solidFill>
                <a:schemeClr val="tx1"/>
              </a:solidFill>
              <a:latin typeface="Helvetica" pitchFamily="2" charset="0"/>
              <a:ea typeface="+mn-ea"/>
              <a:cs typeface="+mn-cs"/>
            </a:endParaRPr>
          </a:p>
          <a:p>
            <a:pPr defTabSz="777240">
              <a:spcAft>
                <a:spcPts val="600"/>
              </a:spcAft>
              <a:buFont typeface="Courier New" panose="02070309020205020404" pitchFamily="49" charset="0"/>
              <a:buChar char="o"/>
            </a:pPr>
            <a:r>
              <a:rPr lang="fr-FR" sz="1360" kern="1200" dirty="0">
                <a:solidFill>
                  <a:schemeClr val="tx1"/>
                </a:solidFill>
                <a:latin typeface="Helvetica" pitchFamily="2" charset="0"/>
                <a:ea typeface="+mn-ea"/>
                <a:cs typeface="+mn-cs"/>
              </a:rPr>
              <a:t>   Définir une commune des tailles de t-shirt (XS, S, M, L, XL)</a:t>
            </a:r>
          </a:p>
          <a:p>
            <a:pPr defTabSz="777240">
              <a:spcAft>
                <a:spcPts val="600"/>
              </a:spcAft>
              <a:buFont typeface="Courier New" panose="02070309020205020404" pitchFamily="49" charset="0"/>
              <a:buChar char="o"/>
            </a:pPr>
            <a:r>
              <a:rPr lang="fr-FR" sz="1360" kern="1200" dirty="0">
                <a:solidFill>
                  <a:schemeClr val="tx1"/>
                </a:solidFill>
                <a:latin typeface="Helvetica" pitchFamily="2" charset="0"/>
                <a:ea typeface="+mn-ea"/>
                <a:cs typeface="+mn-cs"/>
              </a:rPr>
              <a:t>   Estimer l'effort requis pour chaque user story et lui attribuer une taille</a:t>
            </a:r>
          </a:p>
          <a:p>
            <a:pPr defTabSz="777240">
              <a:spcAft>
                <a:spcPts val="600"/>
              </a:spcAft>
              <a:buFont typeface="Courier New" panose="02070309020205020404" pitchFamily="49" charset="0"/>
              <a:buChar char="o"/>
            </a:pPr>
            <a:r>
              <a:rPr lang="fr-FR" sz="1360" kern="1200" dirty="0">
                <a:solidFill>
                  <a:schemeClr val="tx1"/>
                </a:solidFill>
                <a:latin typeface="Helvetica" pitchFamily="2" charset="0"/>
                <a:ea typeface="+mn-ea"/>
                <a:cs typeface="+mn-cs"/>
              </a:rPr>
              <a:t>   Baser les estimations sur l'expérience et le jugement de l'équipe</a:t>
            </a:r>
            <a:endParaRPr lang="fr-FR" sz="1600" b="0" i="0" dirty="0">
              <a:effectLst/>
              <a:latin typeface="Helvetica" pitchFamily="2" charset="0"/>
            </a:endParaRPr>
          </a:p>
        </p:txBody>
      </p:sp>
      <p:pic>
        <p:nvPicPr>
          <p:cNvPr id="1026" name="Picture 2" descr="Agile estimation using T-Shirt Sizing | Project Mangement Tips">
            <a:extLst>
              <a:ext uri="{FF2B5EF4-FFF2-40B4-BE49-F238E27FC236}">
                <a16:creationId xmlns:a16="http://schemas.microsoft.com/office/drawing/2014/main" id="{93589CFA-B522-7DED-FEF7-E89FB8527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1632" y="3815071"/>
            <a:ext cx="6085688" cy="2606978"/>
          </a:xfrm>
          <a:prstGeom prst="rect">
            <a:avLst/>
          </a:prstGeom>
          <a:noFill/>
          <a:ln>
            <a:solidFill>
              <a:srgbClr val="F2AA84"/>
            </a:solidFill>
          </a:ln>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C812456A-27F8-E859-DB4D-7A5760CFD0F9}"/>
              </a:ext>
            </a:extLst>
          </p:cNvPr>
          <p:cNvSpPr txBox="1"/>
          <p:nvPr/>
        </p:nvSpPr>
        <p:spPr>
          <a:xfrm>
            <a:off x="6473147" y="1737360"/>
            <a:ext cx="4515188" cy="1472711"/>
          </a:xfrm>
          <a:prstGeom prst="rect">
            <a:avLst/>
          </a:prstGeom>
          <a:noFill/>
        </p:spPr>
        <p:txBody>
          <a:bodyPr wrap="square">
            <a:spAutoFit/>
          </a:bodyPr>
          <a:lstStyle/>
          <a:p>
            <a:pPr defTabSz="777240">
              <a:spcAft>
                <a:spcPts val="600"/>
              </a:spcAft>
            </a:pPr>
            <a:r>
              <a:rPr lang="fr-FR" sz="1530" b="1" kern="1200" dirty="0">
                <a:solidFill>
                  <a:schemeClr val="tx1"/>
                </a:solidFill>
                <a:latin typeface="Helvetica" pitchFamily="2" charset="0"/>
                <a:ea typeface="+mn-ea"/>
                <a:cs typeface="+mn-cs"/>
              </a:rPr>
              <a:t>Avantages</a:t>
            </a:r>
            <a:endParaRPr lang="fr-FR" sz="1530" kern="1200" dirty="0">
              <a:solidFill>
                <a:schemeClr val="tx1"/>
              </a:solidFill>
              <a:latin typeface="Helvetica" pitchFamily="2" charset="0"/>
              <a:ea typeface="+mn-ea"/>
              <a:cs typeface="+mn-cs"/>
            </a:endParaRPr>
          </a:p>
          <a:p>
            <a:pPr marL="242888" indent="-242888" defTabSz="777240">
              <a:spcAft>
                <a:spcPts val="600"/>
              </a:spcAft>
              <a:buFont typeface="Courier New" panose="02070309020205020404" pitchFamily="49" charset="0"/>
              <a:buChar char="o"/>
            </a:pPr>
            <a:r>
              <a:rPr lang="fr-FR" sz="1360" kern="1200" dirty="0">
                <a:solidFill>
                  <a:schemeClr val="tx1"/>
                </a:solidFill>
                <a:latin typeface="Helvetica" pitchFamily="2" charset="0"/>
                <a:ea typeface="+mn-ea"/>
                <a:cs typeface="+mn-cs"/>
              </a:rPr>
              <a:t> Simple et rapide</a:t>
            </a:r>
          </a:p>
          <a:p>
            <a:pPr marL="242888" indent="-242888" defTabSz="777240">
              <a:spcAft>
                <a:spcPts val="600"/>
              </a:spcAft>
              <a:buFont typeface="Courier New" panose="02070309020205020404" pitchFamily="49" charset="0"/>
              <a:buChar char="o"/>
            </a:pPr>
            <a:r>
              <a:rPr lang="fr-FR" sz="1360" kern="1200" dirty="0">
                <a:solidFill>
                  <a:schemeClr val="tx1"/>
                </a:solidFill>
                <a:latin typeface="Helvetica" pitchFamily="2" charset="0"/>
                <a:ea typeface="+mn-ea"/>
                <a:cs typeface="+mn-cs"/>
              </a:rPr>
              <a:t> Consensus rapide sur l'effort</a:t>
            </a:r>
          </a:p>
          <a:p>
            <a:pPr marL="242888" indent="-242888" defTabSz="777240">
              <a:spcAft>
                <a:spcPts val="600"/>
              </a:spcAft>
              <a:buFont typeface="Courier New" panose="02070309020205020404" pitchFamily="49" charset="0"/>
              <a:buChar char="o"/>
            </a:pPr>
            <a:r>
              <a:rPr lang="fr-FR" sz="1360" kern="1200" dirty="0">
                <a:solidFill>
                  <a:schemeClr val="tx1"/>
                </a:solidFill>
                <a:latin typeface="Helvetica" pitchFamily="2" charset="0"/>
                <a:ea typeface="+mn-ea"/>
                <a:cs typeface="+mn-cs"/>
              </a:rPr>
              <a:t> Facilite la planification et la priorisation</a:t>
            </a:r>
          </a:p>
          <a:p>
            <a:pPr marL="242888" indent="-242888" defTabSz="777240">
              <a:spcAft>
                <a:spcPts val="600"/>
              </a:spcAft>
              <a:buFont typeface="Courier New" panose="02070309020205020404" pitchFamily="49" charset="0"/>
              <a:buChar char="o"/>
            </a:pPr>
            <a:r>
              <a:rPr lang="fr-FR" sz="1360" kern="1200" dirty="0">
                <a:solidFill>
                  <a:schemeClr val="tx1"/>
                </a:solidFill>
                <a:latin typeface="Helvetica" pitchFamily="2" charset="0"/>
                <a:ea typeface="+mn-ea"/>
                <a:cs typeface="+mn-cs"/>
              </a:rPr>
              <a:t> Encourage la communication et la collaboration</a:t>
            </a:r>
            <a:endParaRPr lang="fr-FR" sz="1600" b="0" i="0" dirty="0">
              <a:effectLst/>
              <a:latin typeface="Helvetica" pitchFamily="2" charset="0"/>
            </a:endParaRPr>
          </a:p>
        </p:txBody>
      </p:sp>
    </p:spTree>
    <p:extLst>
      <p:ext uri="{BB962C8B-B14F-4D97-AF65-F5344CB8AC3E}">
        <p14:creationId xmlns:p14="http://schemas.microsoft.com/office/powerpoint/2010/main" val="1578063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F0E3"/>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97285C-11B5-3E74-B521-D5646DAAF66A}"/>
              </a:ext>
            </a:extLst>
          </p:cNvPr>
          <p:cNvSpPr>
            <a:spLocks noGrp="1"/>
          </p:cNvSpPr>
          <p:nvPr>
            <p:ph type="title"/>
          </p:nvPr>
        </p:nvSpPr>
        <p:spPr>
          <a:xfrm>
            <a:off x="838200" y="111032"/>
            <a:ext cx="10515600" cy="1117133"/>
          </a:xfrm>
        </p:spPr>
        <p:txBody>
          <a:bodyPr>
            <a:normAutofit fontScale="90000"/>
          </a:bodyPr>
          <a:lstStyle/>
          <a:p>
            <a:r>
              <a:rPr lang="fr-FR" sz="6000" b="1" dirty="0">
                <a:latin typeface="Helvetica" pitchFamily="2" charset="0"/>
              </a:rPr>
              <a:t>Temporalité de développement</a:t>
            </a:r>
          </a:p>
        </p:txBody>
      </p:sp>
      <p:sp>
        <p:nvSpPr>
          <p:cNvPr id="7" name="Rectangle 6">
            <a:extLst>
              <a:ext uri="{FF2B5EF4-FFF2-40B4-BE49-F238E27FC236}">
                <a16:creationId xmlns:a16="http://schemas.microsoft.com/office/drawing/2014/main" id="{14F8EEB0-B4F2-976F-45C6-7F3184FDBA78}"/>
              </a:ext>
            </a:extLst>
          </p:cNvPr>
          <p:cNvSpPr/>
          <p:nvPr/>
        </p:nvSpPr>
        <p:spPr>
          <a:xfrm>
            <a:off x="838200" y="3610189"/>
            <a:ext cx="1889311" cy="8471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Product</a:t>
            </a:r>
          </a:p>
          <a:p>
            <a:pPr algn="ctr"/>
            <a:r>
              <a:rPr lang="fr-FR" dirty="0" err="1"/>
              <a:t>Backlog</a:t>
            </a:r>
            <a:endParaRPr lang="fr-FR" dirty="0"/>
          </a:p>
        </p:txBody>
      </p:sp>
      <p:sp>
        <p:nvSpPr>
          <p:cNvPr id="10" name="Rectangle 9">
            <a:extLst>
              <a:ext uri="{FF2B5EF4-FFF2-40B4-BE49-F238E27FC236}">
                <a16:creationId xmlns:a16="http://schemas.microsoft.com/office/drawing/2014/main" id="{3097A350-0AC8-8CEE-AF82-C27560EEB283}"/>
              </a:ext>
            </a:extLst>
          </p:cNvPr>
          <p:cNvSpPr/>
          <p:nvPr/>
        </p:nvSpPr>
        <p:spPr>
          <a:xfrm>
            <a:off x="2727509" y="5132492"/>
            <a:ext cx="1889311" cy="8471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Backlog</a:t>
            </a:r>
            <a:r>
              <a:rPr lang="fr-FR" dirty="0"/>
              <a:t> </a:t>
            </a:r>
            <a:r>
              <a:rPr lang="fr-FR" dirty="0" err="1"/>
              <a:t>Refinement</a:t>
            </a:r>
            <a:endParaRPr lang="fr-FR" dirty="0"/>
          </a:p>
        </p:txBody>
      </p:sp>
      <p:sp>
        <p:nvSpPr>
          <p:cNvPr id="11" name="Rectangle 10">
            <a:extLst>
              <a:ext uri="{FF2B5EF4-FFF2-40B4-BE49-F238E27FC236}">
                <a16:creationId xmlns:a16="http://schemas.microsoft.com/office/drawing/2014/main" id="{E3F3B5BF-AE3D-4B59-7557-E61683A0C687}"/>
              </a:ext>
            </a:extLst>
          </p:cNvPr>
          <p:cNvSpPr/>
          <p:nvPr/>
        </p:nvSpPr>
        <p:spPr>
          <a:xfrm>
            <a:off x="2727510" y="2084494"/>
            <a:ext cx="1889311" cy="8471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Sprint </a:t>
            </a:r>
            <a:r>
              <a:rPr lang="fr-FR" dirty="0" err="1"/>
              <a:t>Retrospective</a:t>
            </a:r>
            <a:endParaRPr lang="fr-FR" dirty="0"/>
          </a:p>
        </p:txBody>
      </p:sp>
      <p:sp>
        <p:nvSpPr>
          <p:cNvPr id="12" name="Rectangle 11">
            <a:extLst>
              <a:ext uri="{FF2B5EF4-FFF2-40B4-BE49-F238E27FC236}">
                <a16:creationId xmlns:a16="http://schemas.microsoft.com/office/drawing/2014/main" id="{3B07F5CF-134D-1A54-58B1-81273F476210}"/>
              </a:ext>
            </a:extLst>
          </p:cNvPr>
          <p:cNvSpPr/>
          <p:nvPr/>
        </p:nvSpPr>
        <p:spPr>
          <a:xfrm>
            <a:off x="7575178" y="2084493"/>
            <a:ext cx="1889311" cy="8471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Sprint </a:t>
            </a:r>
            <a:r>
              <a:rPr lang="fr-FR" dirty="0" err="1"/>
              <a:t>Review</a:t>
            </a:r>
            <a:endParaRPr lang="fr-FR" dirty="0"/>
          </a:p>
        </p:txBody>
      </p:sp>
      <p:sp>
        <p:nvSpPr>
          <p:cNvPr id="13" name="Rectangle 12">
            <a:extLst>
              <a:ext uri="{FF2B5EF4-FFF2-40B4-BE49-F238E27FC236}">
                <a16:creationId xmlns:a16="http://schemas.microsoft.com/office/drawing/2014/main" id="{942D3F2E-ACD8-9341-B207-6770FAF5DC89}"/>
              </a:ext>
            </a:extLst>
          </p:cNvPr>
          <p:cNvSpPr/>
          <p:nvPr/>
        </p:nvSpPr>
        <p:spPr>
          <a:xfrm>
            <a:off x="7575177" y="5132490"/>
            <a:ext cx="1889311" cy="8471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Sprint Planning</a:t>
            </a:r>
          </a:p>
        </p:txBody>
      </p:sp>
      <p:sp>
        <p:nvSpPr>
          <p:cNvPr id="14" name="Rectangle 13">
            <a:extLst>
              <a:ext uri="{FF2B5EF4-FFF2-40B4-BE49-F238E27FC236}">
                <a16:creationId xmlns:a16="http://schemas.microsoft.com/office/drawing/2014/main" id="{E0A4ED75-5329-42B6-2A55-384C7C1758DE}"/>
              </a:ext>
            </a:extLst>
          </p:cNvPr>
          <p:cNvSpPr/>
          <p:nvPr/>
        </p:nvSpPr>
        <p:spPr>
          <a:xfrm>
            <a:off x="5151345" y="5132491"/>
            <a:ext cx="1889311" cy="8471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T-Shirt-</a:t>
            </a:r>
            <a:r>
              <a:rPr lang="fr-FR" dirty="0" err="1"/>
              <a:t>Sizing</a:t>
            </a:r>
            <a:endParaRPr lang="fr-FR" dirty="0"/>
          </a:p>
        </p:txBody>
      </p:sp>
      <p:sp>
        <p:nvSpPr>
          <p:cNvPr id="15" name="Rectangle 14">
            <a:extLst>
              <a:ext uri="{FF2B5EF4-FFF2-40B4-BE49-F238E27FC236}">
                <a16:creationId xmlns:a16="http://schemas.microsoft.com/office/drawing/2014/main" id="{6DFA1FFF-59A5-58AD-372A-D1F04CD7C154}"/>
              </a:ext>
            </a:extLst>
          </p:cNvPr>
          <p:cNvSpPr/>
          <p:nvPr/>
        </p:nvSpPr>
        <p:spPr>
          <a:xfrm>
            <a:off x="9464489" y="3608494"/>
            <a:ext cx="1889311" cy="8471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Sprint</a:t>
            </a:r>
          </a:p>
        </p:txBody>
      </p:sp>
      <p:cxnSp>
        <p:nvCxnSpPr>
          <p:cNvPr id="17" name="Connecteur : en angle 16">
            <a:extLst>
              <a:ext uri="{FF2B5EF4-FFF2-40B4-BE49-F238E27FC236}">
                <a16:creationId xmlns:a16="http://schemas.microsoft.com/office/drawing/2014/main" id="{C3E81549-7E6E-7AE2-6BFA-5AA549BEFFD8}"/>
              </a:ext>
            </a:extLst>
          </p:cNvPr>
          <p:cNvCxnSpPr>
            <a:cxnSpLocks/>
            <a:stCxn id="7" idx="2"/>
            <a:endCxn id="10" idx="1"/>
          </p:cNvCxnSpPr>
          <p:nvPr/>
        </p:nvCxnSpPr>
        <p:spPr>
          <a:xfrm rot="16200000" flipH="1">
            <a:off x="1705822" y="4534387"/>
            <a:ext cx="1098721" cy="94465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eur : en angle 24">
            <a:extLst>
              <a:ext uri="{FF2B5EF4-FFF2-40B4-BE49-F238E27FC236}">
                <a16:creationId xmlns:a16="http://schemas.microsoft.com/office/drawing/2014/main" id="{E1C699B1-4BF5-00A1-1178-A015C938C1FB}"/>
              </a:ext>
            </a:extLst>
          </p:cNvPr>
          <p:cNvCxnSpPr>
            <a:cxnSpLocks/>
            <a:stCxn id="10" idx="3"/>
            <a:endCxn id="14" idx="1"/>
          </p:cNvCxnSpPr>
          <p:nvPr/>
        </p:nvCxnSpPr>
        <p:spPr>
          <a:xfrm flipV="1">
            <a:off x="4616820" y="5556074"/>
            <a:ext cx="534525"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onnecteur : en angle 28">
            <a:extLst>
              <a:ext uri="{FF2B5EF4-FFF2-40B4-BE49-F238E27FC236}">
                <a16:creationId xmlns:a16="http://schemas.microsoft.com/office/drawing/2014/main" id="{DFD6CBD3-BA23-5FBE-4428-E2183D49B639}"/>
              </a:ext>
            </a:extLst>
          </p:cNvPr>
          <p:cNvCxnSpPr>
            <a:cxnSpLocks/>
            <a:stCxn id="14" idx="3"/>
            <a:endCxn id="13" idx="1"/>
          </p:cNvCxnSpPr>
          <p:nvPr/>
        </p:nvCxnSpPr>
        <p:spPr>
          <a:xfrm flipV="1">
            <a:off x="7040656" y="5556073"/>
            <a:ext cx="534521"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eur : en angle 31">
            <a:extLst>
              <a:ext uri="{FF2B5EF4-FFF2-40B4-BE49-F238E27FC236}">
                <a16:creationId xmlns:a16="http://schemas.microsoft.com/office/drawing/2014/main" id="{C4F3C80F-DFB9-615B-DC6C-40722DCDEFFD}"/>
              </a:ext>
            </a:extLst>
          </p:cNvPr>
          <p:cNvCxnSpPr>
            <a:cxnSpLocks/>
            <a:stCxn id="13" idx="3"/>
            <a:endCxn id="15" idx="2"/>
          </p:cNvCxnSpPr>
          <p:nvPr/>
        </p:nvCxnSpPr>
        <p:spPr>
          <a:xfrm flipV="1">
            <a:off x="9464488" y="4455659"/>
            <a:ext cx="944657" cy="110041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onnecteur : en angle 34">
            <a:extLst>
              <a:ext uri="{FF2B5EF4-FFF2-40B4-BE49-F238E27FC236}">
                <a16:creationId xmlns:a16="http://schemas.microsoft.com/office/drawing/2014/main" id="{62B3131D-F65E-80CE-F716-537718D8E2FD}"/>
              </a:ext>
            </a:extLst>
          </p:cNvPr>
          <p:cNvCxnSpPr>
            <a:cxnSpLocks/>
            <a:stCxn id="15" idx="0"/>
            <a:endCxn id="12" idx="3"/>
          </p:cNvCxnSpPr>
          <p:nvPr/>
        </p:nvCxnSpPr>
        <p:spPr>
          <a:xfrm rot="16200000" flipV="1">
            <a:off x="9386608" y="2585957"/>
            <a:ext cx="1100418" cy="94465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Connecteur : en angle 37">
            <a:extLst>
              <a:ext uri="{FF2B5EF4-FFF2-40B4-BE49-F238E27FC236}">
                <a16:creationId xmlns:a16="http://schemas.microsoft.com/office/drawing/2014/main" id="{FE1428C8-4F42-62D5-6E98-DB02677824D9}"/>
              </a:ext>
            </a:extLst>
          </p:cNvPr>
          <p:cNvCxnSpPr>
            <a:cxnSpLocks/>
            <a:stCxn id="12" idx="1"/>
            <a:endCxn id="11" idx="3"/>
          </p:cNvCxnSpPr>
          <p:nvPr/>
        </p:nvCxnSpPr>
        <p:spPr>
          <a:xfrm rot="10800000" flipV="1">
            <a:off x="4616822" y="2508075"/>
            <a:ext cx="2958357"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Connecteur : en angle 40">
            <a:extLst>
              <a:ext uri="{FF2B5EF4-FFF2-40B4-BE49-F238E27FC236}">
                <a16:creationId xmlns:a16="http://schemas.microsoft.com/office/drawing/2014/main" id="{1C87B1CC-2030-DF35-AB74-6355C96B0365}"/>
              </a:ext>
            </a:extLst>
          </p:cNvPr>
          <p:cNvCxnSpPr>
            <a:cxnSpLocks/>
            <a:endCxn id="10" idx="0"/>
          </p:cNvCxnSpPr>
          <p:nvPr/>
        </p:nvCxnSpPr>
        <p:spPr>
          <a:xfrm rot="16200000" flipH="1">
            <a:off x="2571746" y="4032073"/>
            <a:ext cx="2200836"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9328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0E3"/>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2C1599-BDFF-DE1D-F41D-BD8206B8CEDB}"/>
              </a:ext>
            </a:extLst>
          </p:cNvPr>
          <p:cNvSpPr>
            <a:spLocks noGrp="1"/>
          </p:cNvSpPr>
          <p:nvPr>
            <p:ph type="title"/>
          </p:nvPr>
        </p:nvSpPr>
        <p:spPr>
          <a:xfrm>
            <a:off x="0" y="125225"/>
            <a:ext cx="12192000" cy="1309128"/>
          </a:xfrm>
        </p:spPr>
        <p:txBody>
          <a:bodyPr>
            <a:normAutofit/>
          </a:bodyPr>
          <a:lstStyle/>
          <a:p>
            <a:pPr algn="ctr"/>
            <a:r>
              <a:rPr lang="fr-FR" sz="8800" b="1" dirty="0">
                <a:latin typeface="Helvetica" pitchFamily="2" charset="0"/>
              </a:rPr>
              <a:t>Réunions</a:t>
            </a:r>
          </a:p>
        </p:txBody>
      </p:sp>
      <p:sp>
        <p:nvSpPr>
          <p:cNvPr id="4" name="Espace réservé du contenu 3">
            <a:extLst>
              <a:ext uri="{FF2B5EF4-FFF2-40B4-BE49-F238E27FC236}">
                <a16:creationId xmlns:a16="http://schemas.microsoft.com/office/drawing/2014/main" id="{DAC9CE63-E809-0F50-84BC-18F3D6156CCF}"/>
              </a:ext>
            </a:extLst>
          </p:cNvPr>
          <p:cNvSpPr>
            <a:spLocks noGrp="1"/>
          </p:cNvSpPr>
          <p:nvPr>
            <p:ph sz="half" idx="2"/>
          </p:nvPr>
        </p:nvSpPr>
        <p:spPr>
          <a:xfrm>
            <a:off x="1196340" y="1720103"/>
            <a:ext cx="9799320" cy="4356847"/>
          </a:xfrm>
          <a:solidFill>
            <a:srgbClr val="FDF8F1"/>
          </a:solidFill>
          <a:ln w="28575">
            <a:solidFill>
              <a:srgbClr val="F2AA84"/>
            </a:solidFill>
          </a:ln>
        </p:spPr>
        <p:txBody>
          <a:bodyPr>
            <a:normAutofit fontScale="55000" lnSpcReduction="20000"/>
          </a:bodyPr>
          <a:lstStyle/>
          <a:p>
            <a:pPr marL="0" indent="0">
              <a:buNone/>
            </a:pPr>
            <a:r>
              <a:rPr lang="fr-FR" i="1" dirty="0"/>
              <a:t>Voici les réunions régulières à prévoir, leur durée et leur fréquence. (pour ce projet nous prévoyons des sprints d'une semaine) </a:t>
            </a:r>
          </a:p>
          <a:p>
            <a:pPr>
              <a:buFontTx/>
              <a:buChar char="-"/>
            </a:pPr>
            <a:r>
              <a:rPr lang="fr-FR" b="1" dirty="0">
                <a:effectLst>
                  <a:outerShdw blurRad="38100" dist="38100" dir="2700000" algn="tl">
                    <a:srgbClr val="000000">
                      <a:alpha val="43137"/>
                    </a:srgbClr>
                  </a:outerShdw>
                </a:effectLst>
              </a:rPr>
              <a:t>Daily Scrum : </a:t>
            </a:r>
          </a:p>
          <a:p>
            <a:pPr marL="457200" lvl="1" indent="0">
              <a:buNone/>
            </a:pPr>
            <a:r>
              <a:rPr lang="fr-FR" i="1" dirty="0"/>
              <a:t>Réunion quotidienne des développeurs pour échanger sur les avancées et éventuels points bloquants. Participent uniquement les membres de l'équipe travaillant sur le sprint. Sa durée ne doit pas dépasser 15 minutes, c'est pour ça qu'il est de coutume de rester debout. </a:t>
            </a:r>
          </a:p>
          <a:p>
            <a:pPr>
              <a:buFontTx/>
              <a:buChar char="-"/>
            </a:pPr>
            <a:r>
              <a:rPr lang="fr-FR" b="1" dirty="0">
                <a:effectLst>
                  <a:outerShdw blurRad="38100" dist="38100" dir="2700000" algn="tl">
                    <a:srgbClr val="000000">
                      <a:alpha val="43137"/>
                    </a:srgbClr>
                  </a:outerShdw>
                </a:effectLst>
              </a:rPr>
              <a:t>Sprint </a:t>
            </a:r>
            <a:r>
              <a:rPr lang="fr-FR" b="1" dirty="0" err="1">
                <a:effectLst>
                  <a:outerShdw blurRad="38100" dist="38100" dir="2700000" algn="tl">
                    <a:srgbClr val="000000">
                      <a:alpha val="43137"/>
                    </a:srgbClr>
                  </a:outerShdw>
                </a:effectLst>
              </a:rPr>
              <a:t>Review</a:t>
            </a:r>
            <a:r>
              <a:rPr lang="fr-FR" b="1" dirty="0">
                <a:effectLst>
                  <a:outerShdw blurRad="38100" dist="38100" dir="2700000" algn="tl">
                    <a:srgbClr val="000000">
                      <a:alpha val="43137"/>
                    </a:srgbClr>
                  </a:outerShdw>
                </a:effectLst>
              </a:rPr>
              <a:t> :  </a:t>
            </a:r>
          </a:p>
          <a:p>
            <a:pPr marL="457200" lvl="1" indent="0">
              <a:buNone/>
            </a:pPr>
            <a:r>
              <a:rPr lang="fr-FR" i="1" dirty="0"/>
              <a:t>Réunion hebdomadaire permettant de faire le bilan du sprint en présence de toutes les parties prenantes du projet. Il faut prévoir environ une heure et demie selon la complexité des fonctionnalités à présenter. </a:t>
            </a:r>
          </a:p>
          <a:p>
            <a:pPr>
              <a:buFontTx/>
              <a:buChar char="-"/>
            </a:pPr>
            <a:r>
              <a:rPr lang="fr-FR" b="1" dirty="0">
                <a:effectLst>
                  <a:outerShdw blurRad="38100" dist="38100" dir="2700000" algn="tl">
                    <a:srgbClr val="000000">
                      <a:alpha val="43137"/>
                    </a:srgbClr>
                  </a:outerShdw>
                </a:effectLst>
              </a:rPr>
              <a:t>Sprint </a:t>
            </a:r>
            <a:r>
              <a:rPr lang="fr-FR" b="1" dirty="0" err="1">
                <a:effectLst>
                  <a:outerShdw blurRad="38100" dist="38100" dir="2700000" algn="tl">
                    <a:srgbClr val="000000">
                      <a:alpha val="43137"/>
                    </a:srgbClr>
                  </a:outerShdw>
                </a:effectLst>
              </a:rPr>
              <a:t>Retrospective</a:t>
            </a:r>
            <a:r>
              <a:rPr lang="fr-FR" b="1" dirty="0">
                <a:effectLst>
                  <a:outerShdw blurRad="38100" dist="38100" dir="2700000" algn="tl">
                    <a:srgbClr val="000000">
                      <a:alpha val="43137"/>
                    </a:srgbClr>
                  </a:outerShdw>
                </a:effectLst>
              </a:rPr>
              <a:t> : </a:t>
            </a:r>
          </a:p>
          <a:p>
            <a:pPr marL="457200" lvl="1" indent="0">
              <a:buNone/>
            </a:pPr>
            <a:r>
              <a:rPr lang="fr-FR" i="1" dirty="0"/>
              <a:t>Réunion hebdomadaire de l'équipe visant à évaluer le travail réalisé et vérifier l'avancée en s'inscrivant dans une démarche d'amélioration continue. Pour un sprint d'une semaine, une heure est largement suffisant. </a:t>
            </a:r>
          </a:p>
          <a:p>
            <a:pPr>
              <a:buFontTx/>
              <a:buChar char="-"/>
            </a:pPr>
            <a:r>
              <a:rPr lang="fr-FR" b="1" dirty="0" err="1">
                <a:effectLst>
                  <a:outerShdw blurRad="38100" dist="38100" dir="2700000" algn="tl">
                    <a:srgbClr val="000000">
                      <a:alpha val="43137"/>
                    </a:srgbClr>
                  </a:outerShdw>
                </a:effectLst>
              </a:rPr>
              <a:t>Backlog</a:t>
            </a:r>
            <a:r>
              <a:rPr lang="fr-FR" b="1" dirty="0">
                <a:effectLst>
                  <a:outerShdw blurRad="38100" dist="38100" dir="2700000" algn="tl">
                    <a:srgbClr val="000000">
                      <a:alpha val="43137"/>
                    </a:srgbClr>
                  </a:outerShdw>
                </a:effectLst>
              </a:rPr>
              <a:t> </a:t>
            </a:r>
            <a:r>
              <a:rPr lang="fr-FR" b="1" dirty="0" err="1">
                <a:effectLst>
                  <a:outerShdw blurRad="38100" dist="38100" dir="2700000" algn="tl">
                    <a:srgbClr val="000000">
                      <a:alpha val="43137"/>
                    </a:srgbClr>
                  </a:outerShdw>
                </a:effectLst>
              </a:rPr>
              <a:t>Refinement</a:t>
            </a:r>
            <a:r>
              <a:rPr lang="fr-FR" b="1" dirty="0">
                <a:effectLst>
                  <a:outerShdw blurRad="38100" dist="38100" dir="2700000" algn="tl">
                    <a:srgbClr val="000000">
                      <a:alpha val="43137"/>
                    </a:srgbClr>
                  </a:outerShdw>
                </a:effectLst>
              </a:rPr>
              <a:t> </a:t>
            </a:r>
          </a:p>
          <a:p>
            <a:pPr marL="457200" lvl="1" indent="0">
              <a:buNone/>
            </a:pPr>
            <a:r>
              <a:rPr lang="fr-FR" i="1" dirty="0"/>
              <a:t>Réunion hebdomadaire de l'équipe durant laquelle on découpe les user stories qui vont être traitées lors</a:t>
            </a:r>
            <a:r>
              <a:rPr lang="fr-FR" b="1" i="1" dirty="0"/>
              <a:t>: </a:t>
            </a:r>
            <a:r>
              <a:rPr lang="fr-FR" i="1" dirty="0"/>
              <a:t>Réunion  du prochain sprint. Prévoir une heure. </a:t>
            </a:r>
          </a:p>
          <a:p>
            <a:pPr>
              <a:buFontTx/>
              <a:buChar char="-"/>
            </a:pPr>
            <a:r>
              <a:rPr lang="fr-FR" b="1" dirty="0">
                <a:effectLst>
                  <a:outerShdw blurRad="38100" dist="38100" dir="2700000" algn="tl">
                    <a:srgbClr val="000000">
                      <a:alpha val="43137"/>
                    </a:srgbClr>
                  </a:outerShdw>
                </a:effectLst>
              </a:rPr>
              <a:t>Planning T-Shirt </a:t>
            </a:r>
            <a:r>
              <a:rPr lang="fr-FR" b="1" dirty="0" err="1">
                <a:effectLst>
                  <a:outerShdw blurRad="38100" dist="38100" dir="2700000" algn="tl">
                    <a:srgbClr val="000000">
                      <a:alpha val="43137"/>
                    </a:srgbClr>
                  </a:outerShdw>
                </a:effectLst>
              </a:rPr>
              <a:t>Sizing</a:t>
            </a:r>
            <a:r>
              <a:rPr lang="fr-FR" b="1" dirty="0">
                <a:effectLst>
                  <a:outerShdw blurRad="38100" dist="38100" dir="2700000" algn="tl">
                    <a:srgbClr val="000000">
                      <a:alpha val="43137"/>
                    </a:srgbClr>
                  </a:outerShdw>
                </a:effectLst>
              </a:rPr>
              <a:t> : </a:t>
            </a:r>
          </a:p>
          <a:p>
            <a:pPr marL="457200" lvl="1" indent="0">
              <a:buNone/>
            </a:pPr>
            <a:r>
              <a:rPr lang="fr-FR" i="1" dirty="0"/>
              <a:t>Peut s'organiser à la suite du </a:t>
            </a:r>
            <a:r>
              <a:rPr lang="fr-FR" i="1" dirty="0" err="1"/>
              <a:t>backlog</a:t>
            </a:r>
            <a:r>
              <a:rPr lang="fr-FR" i="1" dirty="0"/>
              <a:t> </a:t>
            </a:r>
            <a:r>
              <a:rPr lang="fr-FR" i="1" dirty="0" err="1"/>
              <a:t>Refinement</a:t>
            </a:r>
            <a:r>
              <a:rPr lang="fr-FR" i="1" dirty="0"/>
              <a:t> avec les membres de l'équipe de développement pour une durée de 30 minutes. </a:t>
            </a:r>
          </a:p>
          <a:p>
            <a:pPr>
              <a:buFontTx/>
              <a:buChar char="-"/>
            </a:pPr>
            <a:r>
              <a:rPr lang="fr-FR" b="1" dirty="0">
                <a:effectLst>
                  <a:outerShdw blurRad="38100" dist="38100" dir="2700000" algn="tl">
                    <a:srgbClr val="000000">
                      <a:alpha val="43137"/>
                    </a:srgbClr>
                  </a:outerShdw>
                </a:effectLst>
              </a:rPr>
              <a:t>Sprint planning : </a:t>
            </a:r>
          </a:p>
          <a:p>
            <a:pPr marL="457200" lvl="1" indent="0">
              <a:buNone/>
            </a:pPr>
            <a:r>
              <a:rPr lang="fr-FR" i="1" dirty="0"/>
              <a:t>Réunion hebdomadaire durant laquelle l'équipe détermine les objectifs du sprint qui démarre. Sa durée ne doit pas dépasser 2h pour un sprint d'une semaine. En dehors de ces réunions, l'équipe de développement doit pouvoir se concentrer sur son travail sans perturbations. C'est pourquoi il est important d'effectuer ces meetings en amont afin de tout planifier.</a:t>
            </a:r>
          </a:p>
        </p:txBody>
      </p:sp>
    </p:spTree>
    <p:extLst>
      <p:ext uri="{BB962C8B-B14F-4D97-AF65-F5344CB8AC3E}">
        <p14:creationId xmlns:p14="http://schemas.microsoft.com/office/powerpoint/2010/main" val="764211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BF0E3"/>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83B0E8-8CD5-43AD-A036-D16F293C4B2A}"/>
              </a:ext>
            </a:extLst>
          </p:cNvPr>
          <p:cNvSpPr>
            <a:spLocks noGrp="1"/>
          </p:cNvSpPr>
          <p:nvPr>
            <p:ph type="title"/>
          </p:nvPr>
        </p:nvSpPr>
        <p:spPr>
          <a:xfrm>
            <a:off x="0" y="203761"/>
            <a:ext cx="12192000" cy="1347134"/>
          </a:xfrm>
        </p:spPr>
        <p:txBody>
          <a:bodyPr>
            <a:normAutofit/>
          </a:bodyPr>
          <a:lstStyle/>
          <a:p>
            <a:pPr algn="ctr"/>
            <a:r>
              <a:rPr lang="fr-FR" sz="8800" b="1" dirty="0">
                <a:latin typeface="Helvetica" pitchFamily="2" charset="0"/>
              </a:rPr>
              <a:t>MoSCoW</a:t>
            </a:r>
          </a:p>
        </p:txBody>
      </p:sp>
      <p:sp>
        <p:nvSpPr>
          <p:cNvPr id="4" name="Espace réservé du contenu 3">
            <a:extLst>
              <a:ext uri="{FF2B5EF4-FFF2-40B4-BE49-F238E27FC236}">
                <a16:creationId xmlns:a16="http://schemas.microsoft.com/office/drawing/2014/main" id="{AEE25E21-A5A3-0934-2629-80B25F2DCDF5}"/>
              </a:ext>
            </a:extLst>
          </p:cNvPr>
          <p:cNvSpPr>
            <a:spLocks noGrp="1"/>
          </p:cNvSpPr>
          <p:nvPr>
            <p:ph sz="half" idx="2"/>
          </p:nvPr>
        </p:nvSpPr>
        <p:spPr>
          <a:xfrm>
            <a:off x="1376680" y="1550895"/>
            <a:ext cx="5181600" cy="4351338"/>
          </a:xfrm>
        </p:spPr>
        <p:txBody>
          <a:bodyPr/>
          <a:lstStyle/>
          <a:p>
            <a:r>
              <a:rPr lang="fr-FR" dirty="0"/>
              <a:t>Explication de la méthode MoSCoW</a:t>
            </a:r>
          </a:p>
          <a:p>
            <a:r>
              <a:rPr lang="fr-FR" dirty="0"/>
              <a:t>Comment cette méthode sera utilisée</a:t>
            </a:r>
          </a:p>
        </p:txBody>
      </p:sp>
    </p:spTree>
    <p:extLst>
      <p:ext uri="{BB962C8B-B14F-4D97-AF65-F5344CB8AC3E}">
        <p14:creationId xmlns:p14="http://schemas.microsoft.com/office/powerpoint/2010/main" val="766662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666</TotalTime>
  <Words>1019</Words>
  <Application>Microsoft Office PowerPoint</Application>
  <PresentationFormat>Grand écran</PresentationFormat>
  <Paragraphs>96</Paragraphs>
  <Slides>10</Slides>
  <Notes>10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10</vt:i4>
      </vt:variant>
    </vt:vector>
  </HeadingPairs>
  <TitlesOfParts>
    <vt:vector size="18" baseType="lpstr">
      <vt:lpstr>Aptos</vt:lpstr>
      <vt:lpstr>Aptos Display</vt:lpstr>
      <vt:lpstr>Arial</vt:lpstr>
      <vt:lpstr>Calibri</vt:lpstr>
      <vt:lpstr>Courier New</vt:lpstr>
      <vt:lpstr>Helvetica</vt:lpstr>
      <vt:lpstr>Tw Cen MT</vt:lpstr>
      <vt:lpstr>Thème Office</vt:lpstr>
      <vt:lpstr>Planification</vt:lpstr>
      <vt:lpstr>Sommaire</vt:lpstr>
      <vt:lpstr>Notion</vt:lpstr>
      <vt:lpstr>Notre projet</vt:lpstr>
      <vt:lpstr>Modèle de carte</vt:lpstr>
      <vt:lpstr>Estimation des user stories</vt:lpstr>
      <vt:lpstr>Temporalité de développement</vt:lpstr>
      <vt:lpstr>Réunions</vt:lpstr>
      <vt:lpstr>MoSCoW</vt:lpstr>
      <vt:lpstr>Composition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Planification</dc:title>
  <dc:creator>Axel Le meur</dc:creator>
  <cp:lastModifiedBy>Axel Le meur</cp:lastModifiedBy>
  <cp:revision>36</cp:revision>
  <dcterms:created xsi:type="dcterms:W3CDTF">2024-03-16T23:30:30Z</dcterms:created>
  <dcterms:modified xsi:type="dcterms:W3CDTF">2024-03-31T17:24:40Z</dcterms:modified>
</cp:coreProperties>
</file>