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87" r:id="rId4"/>
    <p:sldId id="289" r:id="rId5"/>
    <p:sldId id="290" r:id="rId6"/>
    <p:sldId id="291" r:id="rId7"/>
    <p:sldId id="292" r:id="rId8"/>
    <p:sldId id="293" r:id="rId9"/>
    <p:sldId id="302" r:id="rId10"/>
    <p:sldId id="295" r:id="rId11"/>
    <p:sldId id="296" r:id="rId12"/>
    <p:sldId id="297" r:id="rId13"/>
    <p:sldId id="298" r:id="rId14"/>
    <p:sldId id="299" r:id="rId15"/>
    <p:sldId id="300" r:id="rId16"/>
    <p:sldId id="303" r:id="rId17"/>
    <p:sldId id="286" r:id="rId18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20"/>
      <p:bold r:id="rId21"/>
      <p:italic r:id="rId22"/>
      <p:boldItalic r:id="rId23"/>
    </p:embeddedFont>
    <p:embeddedFont>
      <p:font typeface="Arial Rounded MT Bold" panose="020F0704030504030204" pitchFamily="34" charset="0"/>
      <p:regular r:id="rId24"/>
    </p:embeddedFont>
    <p:embeddedFont>
      <p:font typeface="Bebas Neue" panose="020B0604020202020204" charset="0"/>
      <p:regular r:id="rId25"/>
    </p:embeddedFont>
    <p:embeddedFont>
      <p:font typeface="Lato" panose="020B0604020202020204" charset="0"/>
      <p:regular r:id="rId26"/>
      <p:bold r:id="rId27"/>
    </p:embeddedFont>
    <p:embeddedFont>
      <p:font typeface="Open Sans" panose="020B0604020202020204" charset="0"/>
      <p:regular r:id="rId28"/>
    </p:embeddedFont>
    <p:embeddedFont>
      <p:font typeface="Poppins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</p:embeddedFont>
    <p:embeddedFont>
      <p:font typeface="Rockwell Extra Bold" panose="02060903040505020403" pitchFamily="18" charset="0"/>
      <p:bold r:id="rId34"/>
    </p:embeddedFont>
    <p:embeddedFont>
      <p:font typeface="Snap ITC" panose="04040A07060A02020202" pitchFamily="82" charset="0"/>
      <p:regular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Tw Cen MT" panose="020B0602020104020603" pitchFamily="34" charset="0"/>
      <p:regular r:id="rId40"/>
      <p:bold r:id="rId41"/>
      <p:italic r:id="rId42"/>
      <p:boldItalic r:id="rId43"/>
    </p:embeddedFont>
    <p:embeddedFont>
      <p:font typeface="Varela Round" panose="020B0604020202020204" charset="-79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58" userDrawn="1">
          <p15:clr>
            <a:srgbClr val="A4A3A4"/>
          </p15:clr>
        </p15:guide>
        <p15:guide id="2" pos="2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780" y="52"/>
      </p:cViewPr>
      <p:guideLst>
        <p:guide orient="horz" pos="1658"/>
        <p:guide pos="2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viewProps" Target="viewProps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062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715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945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217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565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304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cbf794e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cbf794e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69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cbf794e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cbf794e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cbf794e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cbf794e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24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255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67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193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23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86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cbf794e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cbf794e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73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D96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10" name="Google Shape;10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" name="Google Shape;13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" name="Google Shape;16;p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9;p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5" name="Google Shape;25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8" name="Google Shape;28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8" name="Google Shape;208;p1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1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10" name="Google Shape;210;p1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Google Shape;211;p1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subTitle" idx="1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5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217" name="Google Shape;217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220" name="Google Shape;220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5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223" name="Google Shape;223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5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226" name="Google Shape;226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30" name="Google Shape;230;p1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1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32" name="Google Shape;232;p1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3" name="Google Shape;233;p1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 flipH="1">
            <a:off x="4582025" y="1439448"/>
            <a:ext cx="38520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subTitle" idx="1"/>
          </p:nvPr>
        </p:nvSpPr>
        <p:spPr>
          <a:xfrm flipH="1">
            <a:off x="4582025" y="3018900"/>
            <a:ext cx="3852000" cy="12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40" name="Google Shape;240;p1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1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42" name="Google Shape;242;p1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3" name="Google Shape;243;p1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720000" y="1807725"/>
            <a:ext cx="335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1"/>
          </p:nvPr>
        </p:nvSpPr>
        <p:spPr>
          <a:xfrm>
            <a:off x="720000" y="2532825"/>
            <a:ext cx="3357900" cy="12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">
  <p:cSld name="CUSTOM_6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50" name="Google Shape;250;p1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52" name="Google Shape;252;p1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1025476" y="2800350"/>
            <a:ext cx="175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815229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title" idx="2"/>
          </p:nvPr>
        </p:nvSpPr>
        <p:spPr>
          <a:xfrm>
            <a:off x="3722123" y="2800350"/>
            <a:ext cx="169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subTitle" idx="3"/>
          </p:nvPr>
        </p:nvSpPr>
        <p:spPr>
          <a:xfrm>
            <a:off x="3484215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title" idx="4"/>
          </p:nvPr>
        </p:nvSpPr>
        <p:spPr>
          <a:xfrm>
            <a:off x="6391312" y="2800350"/>
            <a:ext cx="169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subTitle" idx="5"/>
          </p:nvPr>
        </p:nvSpPr>
        <p:spPr>
          <a:xfrm>
            <a:off x="6153408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title" idx="6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s">
  <p:cSld name="CUSTOM_5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65" name="Google Shape;265;p1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67" name="Google Shape;267;p1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1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1060239" y="16838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1"/>
          </p:nvPr>
        </p:nvSpPr>
        <p:spPr>
          <a:xfrm>
            <a:off x="1060239" y="22269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title" idx="2"/>
          </p:nvPr>
        </p:nvSpPr>
        <p:spPr>
          <a:xfrm>
            <a:off x="6105660" y="16838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3"/>
          </p:nvPr>
        </p:nvSpPr>
        <p:spPr>
          <a:xfrm>
            <a:off x="6105660" y="22269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title" idx="4"/>
          </p:nvPr>
        </p:nvSpPr>
        <p:spPr>
          <a:xfrm>
            <a:off x="1060239" y="31172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subTitle" idx="5"/>
          </p:nvPr>
        </p:nvSpPr>
        <p:spPr>
          <a:xfrm>
            <a:off x="1060239" y="36603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title" idx="6"/>
          </p:nvPr>
        </p:nvSpPr>
        <p:spPr>
          <a:xfrm>
            <a:off x="6105660" y="31172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subTitle" idx="7"/>
          </p:nvPr>
        </p:nvSpPr>
        <p:spPr>
          <a:xfrm>
            <a:off x="6105660" y="36603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title" idx="8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82" name="Google Shape;282;p2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2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84" name="Google Shape;284;p2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5" name="Google Shape;285;p2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" name="Google Shape;288;p20"/>
          <p:cNvSpPr txBox="1">
            <a:spLocks noGrp="1"/>
          </p:cNvSpPr>
          <p:nvPr>
            <p:ph type="title"/>
          </p:nvPr>
        </p:nvSpPr>
        <p:spPr>
          <a:xfrm>
            <a:off x="1028275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1"/>
          </p:nvPr>
        </p:nvSpPr>
        <p:spPr>
          <a:xfrm>
            <a:off x="902575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 idx="2"/>
          </p:nvPr>
        </p:nvSpPr>
        <p:spPr>
          <a:xfrm>
            <a:off x="3724862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subTitle" idx="3"/>
          </p:nvPr>
        </p:nvSpPr>
        <p:spPr>
          <a:xfrm>
            <a:off x="3599162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title" idx="4"/>
          </p:nvPr>
        </p:nvSpPr>
        <p:spPr>
          <a:xfrm>
            <a:off x="1028275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5"/>
          </p:nvPr>
        </p:nvSpPr>
        <p:spPr>
          <a:xfrm>
            <a:off x="902575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6"/>
          </p:nvPr>
        </p:nvSpPr>
        <p:spPr>
          <a:xfrm>
            <a:off x="3724862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7"/>
          </p:nvPr>
        </p:nvSpPr>
        <p:spPr>
          <a:xfrm>
            <a:off x="3599162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 idx="8"/>
          </p:nvPr>
        </p:nvSpPr>
        <p:spPr>
          <a:xfrm>
            <a:off x="6381262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subTitle" idx="9"/>
          </p:nvPr>
        </p:nvSpPr>
        <p:spPr>
          <a:xfrm>
            <a:off x="6255562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title" idx="13"/>
          </p:nvPr>
        </p:nvSpPr>
        <p:spPr>
          <a:xfrm>
            <a:off x="6381262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subTitle" idx="14"/>
          </p:nvPr>
        </p:nvSpPr>
        <p:spPr>
          <a:xfrm>
            <a:off x="6255562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03" name="Google Shape;303;p2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2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05" name="Google Shape;305;p2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6" name="Google Shape;306;p2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9" name="Google Shape;309;p21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2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12" name="Google Shape;312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2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15" name="Google Shape;31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18" name="Google Shape;318;p2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2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20" name="Google Shape;320;p2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1" name="Google Shape;321;p2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2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325" name="Google Shape;32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2"/>
          <p:cNvSpPr txBox="1">
            <a:spLocks noGrp="1"/>
          </p:cNvSpPr>
          <p:nvPr>
            <p:ph type="body" idx="1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 sz="14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AutoNum type="alphaLcPeriod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AutoNum type="romanLcPeriod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AutoNum type="arabicPeriod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AutoNum type="alphaLcPeriod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AutoNum type="romanLcPeriod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AutoNum type="arabicPeriod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AutoNum type="alphaLcPeriod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 panose="020F0502020204030203"/>
              <a:buAutoNum type="romanLcPeriod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3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31" name="Google Shape;331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34" name="Google Shape;334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37" name="Google Shape;337;p2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2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39" name="Google Shape;339;p2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0" name="Google Shape;340;p2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23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344" name="Google Shape;344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23"/>
          <p:cNvGrpSpPr/>
          <p:nvPr/>
        </p:nvGrpSpPr>
        <p:grpSpPr>
          <a:xfrm>
            <a:off x="7865119" y="1656876"/>
            <a:ext cx="1137830" cy="861541"/>
            <a:chOff x="2625225" y="855400"/>
            <a:chExt cx="1307700" cy="899687"/>
          </a:xfrm>
        </p:grpSpPr>
        <p:sp>
          <p:nvSpPr>
            <p:cNvPr id="347" name="Google Shape;347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23"/>
          <p:cNvSpPr txBox="1">
            <a:spLocks noGrp="1"/>
          </p:cNvSpPr>
          <p:nvPr>
            <p:ph type="title" hasCustomPrompt="1"/>
          </p:nvPr>
        </p:nvSpPr>
        <p:spPr>
          <a:xfrm>
            <a:off x="2295900" y="1337894"/>
            <a:ext cx="4552200" cy="7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0" name="Google Shape;350;p23"/>
          <p:cNvSpPr txBox="1">
            <a:spLocks noGrp="1"/>
          </p:cNvSpPr>
          <p:nvPr>
            <p:ph type="subTitle" idx="1"/>
          </p:nvPr>
        </p:nvSpPr>
        <p:spPr>
          <a:xfrm>
            <a:off x="2554350" y="2028931"/>
            <a:ext cx="4035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1" name="Google Shape;351;p23"/>
          <p:cNvSpPr txBox="1">
            <a:spLocks noGrp="1"/>
          </p:cNvSpPr>
          <p:nvPr>
            <p:ph type="title" idx="2" hasCustomPrompt="1"/>
          </p:nvPr>
        </p:nvSpPr>
        <p:spPr>
          <a:xfrm>
            <a:off x="2295900" y="3074619"/>
            <a:ext cx="4552200" cy="7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2" name="Google Shape;352;p23"/>
          <p:cNvSpPr txBox="1">
            <a:spLocks noGrp="1"/>
          </p:cNvSpPr>
          <p:nvPr>
            <p:ph type="subTitle" idx="3"/>
          </p:nvPr>
        </p:nvSpPr>
        <p:spPr>
          <a:xfrm>
            <a:off x="2554350" y="3765706"/>
            <a:ext cx="4035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4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355" name="Google Shape;355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4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58" name="Google Shape;358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2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61" name="Google Shape;36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64" name="Google Shape;364;p2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2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66" name="Google Shape;366;p2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2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24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371" name="Google Shape;37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4"/>
          <p:cNvSpPr txBox="1">
            <a:spLocks noGrp="1"/>
          </p:cNvSpPr>
          <p:nvPr>
            <p:ph type="subTitle" idx="1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24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376" name="Google Shape;376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24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CREDITS: This presentation template was created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2"/>
              </a:rPr>
              <a:t>Slidesgo</a:t>
            </a:r>
            <a:r>
              <a:rPr lang="en-GB" sz="1000">
                <a:solidFill>
                  <a:srgbClr val="43434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including icons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3"/>
              </a:rPr>
              <a:t>Flaticon</a:t>
            </a:r>
            <a:r>
              <a:rPr lang="en-GB" sz="1000">
                <a:solidFill>
                  <a:srgbClr val="434343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and infographics &amp; images by 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4"/>
              </a:rPr>
              <a:t>Freepik</a:t>
            </a:r>
            <a:endParaRPr sz="1000">
              <a:solidFill>
                <a:srgbClr val="43434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9" name="Google Shape;49;p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1" name="Google Shape;51;p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" name="Google Shape;52;p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81" name="Google Shape;381;p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4" name="Google Shape;384;p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FFD966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89" name="Google Shape;389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92" name="Google Shape;39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95" name="Google Shape;395;p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97" name="Google Shape;397;p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8" name="Google Shape;398;p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02" name="Google Shape;40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05" name="Google Shape;405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2" name="Google Shape;72;p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" name="Google Shape;75;p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81" name="Google Shape;81;p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83" name="Google Shape;83;p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" name="Google Shape;84;p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720000" y="1386477"/>
            <a:ext cx="3881400" cy="30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8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91" name="Google Shape;91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94" name="Google Shape;94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97" name="Google Shape;97;p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99" name="Google Shape;99;p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0" name="Google Shape;100;p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" name="Google Shape;103;p8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104" name="Google Shape;104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107" name="Google Shape;107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112" name="Google Shape;112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15" name="Google Shape;11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8" name="Google Shape;118;p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0" name="Google Shape;120;p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1" name="Google Shape;121;p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9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25" name="Google Shape;12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30" name="Google Shape;130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36" name="Google Shape;136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11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9" name="Google Shape;139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42" name="Google Shape;142;p1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" name="Google Shape;143;p1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44" name="Google Shape;144;p1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5" name="Google Shape;145;p1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" name="Google Shape;148;p11"/>
          <p:cNvGrpSpPr/>
          <p:nvPr/>
        </p:nvGrpSpPr>
        <p:grpSpPr>
          <a:xfrm>
            <a:off x="66432" y="3752026"/>
            <a:ext cx="1137830" cy="861541"/>
            <a:chOff x="2625225" y="855400"/>
            <a:chExt cx="1307700" cy="899687"/>
          </a:xfrm>
        </p:grpSpPr>
        <p:sp>
          <p:nvSpPr>
            <p:cNvPr id="149" name="Google Shape;149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7865119" y="1093776"/>
            <a:ext cx="1137830" cy="861541"/>
            <a:chOff x="2625225" y="855400"/>
            <a:chExt cx="1307700" cy="899687"/>
          </a:xfrm>
        </p:grpSpPr>
        <p:sp>
          <p:nvSpPr>
            <p:cNvPr id="152" name="Google Shape;152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1"/>
          <p:cNvSpPr txBox="1">
            <a:spLocks noGrp="1"/>
          </p:cNvSpPr>
          <p:nvPr>
            <p:ph type="title" hasCustomPrompt="1"/>
          </p:nvPr>
        </p:nvSpPr>
        <p:spPr>
          <a:xfrm>
            <a:off x="709975" y="1212698"/>
            <a:ext cx="77241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5" name="Google Shape;155;p11"/>
          <p:cNvSpPr txBox="1">
            <a:spLocks noGrp="1"/>
          </p:cNvSpPr>
          <p:nvPr>
            <p:ph type="subTitle" idx="1"/>
          </p:nvPr>
        </p:nvSpPr>
        <p:spPr>
          <a:xfrm>
            <a:off x="1977875" y="3389275"/>
            <a:ext cx="5188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9" name="Google Shape;159;p1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1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1" name="Google Shape;161;p1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" name="Google Shape;162;p1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2" hasCustomPrompt="1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3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4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5" hasCustomPrompt="1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6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7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8" hasCustomPrompt="1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9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3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4" hasCustomPrompt="1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178" name="Google Shape;178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181" name="Google Shape;181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 panose="00000500000000000000"/>
              <a:buNone/>
              <a:defRPr sz="3000" b="1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/>
          <p:nvPr/>
        </p:nvSpPr>
        <p:spPr>
          <a:xfrm>
            <a:off x="3633470" y="3486785"/>
            <a:ext cx="2238375" cy="1022350"/>
          </a:xfrm>
          <a:prstGeom prst="roundRect">
            <a:avLst>
              <a:gd name="adj" fmla="val 6740"/>
            </a:avLst>
          </a:prstGeom>
          <a:solidFill>
            <a:srgbClr val="F6F2E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fi-FI" dirty="0" err="1">
                <a:latin typeface="Arial Rounded MT Bold" panose="020F0704030504030204" pitchFamily="34" charset="0"/>
                <a:sym typeface="+mn-ea"/>
              </a:rPr>
              <a:t>Fahri</a:t>
            </a:r>
            <a:r>
              <a:rPr lang="en-US" altLang="fi-FI" dirty="0">
                <a:latin typeface="Arial Rounded MT Bold" panose="020F0704030504030204" pitchFamily="34" charset="0"/>
                <a:sym typeface="+mn-ea"/>
              </a:rPr>
              <a:t> </a:t>
            </a:r>
            <a:r>
              <a:rPr lang="en-US" altLang="fi-FI" dirty="0" err="1">
                <a:latin typeface="Arial Rounded MT Bold" panose="020F0704030504030204" pitchFamily="34" charset="0"/>
                <a:sym typeface="+mn-ea"/>
              </a:rPr>
              <a:t>Azis</a:t>
            </a:r>
            <a:r>
              <a:rPr lang="en-US" altLang="fi-FI" dirty="0">
                <a:latin typeface="Arial Rounded MT Bold" panose="020F0704030504030204" pitchFamily="34" charset="0"/>
                <a:sym typeface="+mn-ea"/>
              </a:rPr>
              <a:t> </a:t>
            </a:r>
            <a:r>
              <a:rPr lang="en-US" altLang="fi-FI" dirty="0" err="1">
                <a:latin typeface="Arial Rounded MT Bold" panose="020F0704030504030204" pitchFamily="34" charset="0"/>
                <a:sym typeface="+mn-ea"/>
              </a:rPr>
              <a:t>Aikili</a:t>
            </a:r>
            <a:endParaRPr lang="en-US" altLang="fi-FI" dirty="0">
              <a:latin typeface="Arial Rounded MT Bold" panose="020F0704030504030204" pitchFamily="34" charset="0"/>
              <a:sym typeface="+mn-ea"/>
            </a:endParaRPr>
          </a:p>
          <a:p>
            <a:pPr algn="ctr"/>
            <a:r>
              <a:rPr lang="en-US" altLang="fi-FI" dirty="0">
                <a:latin typeface="Arial Rounded MT Bold" panose="020F0704030504030204" pitchFamily="34" charset="0"/>
                <a:sym typeface="+mn-ea"/>
              </a:rPr>
              <a:t>201011400131 </a:t>
            </a:r>
          </a:p>
        </p:txBody>
      </p:sp>
      <p:sp>
        <p:nvSpPr>
          <p:cNvPr id="416" name="Google Shape;416;p29"/>
          <p:cNvSpPr txBox="1">
            <a:spLocks noGrp="1"/>
          </p:cNvSpPr>
          <p:nvPr>
            <p:ph type="ctrTitle"/>
          </p:nvPr>
        </p:nvSpPr>
        <p:spPr>
          <a:xfrm>
            <a:off x="1403648" y="1242973"/>
            <a:ext cx="6495415" cy="13421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zh-CN" sz="3600" dirty="0">
                <a:solidFill>
                  <a:schemeClr val="tx1">
                    <a:lumMod val="90000"/>
                    <a:lumOff val="10000"/>
                  </a:schemeClr>
                </a:solidFill>
                <a:latin typeface="AngsanaUPC" panose="02020603050405020304" pitchFamily="18" charset="-34"/>
                <a:ea typeface="字魂160号-檀宋" panose="00000500000000000000" pitchFamily="2" charset="-122"/>
                <a:cs typeface="AngsanaUPC" panose="02020603050405020304" pitchFamily="18" charset="-34"/>
                <a:sym typeface="字魂160号-檀宋" panose="00000500000000000000" pitchFamily="2" charset="-122"/>
              </a:rPr>
              <a:t>UTS </a:t>
            </a:r>
            <a:br>
              <a:rPr lang="en-US" altLang="zh-CN" sz="3600" dirty="0">
                <a:solidFill>
                  <a:schemeClr val="tx1">
                    <a:lumMod val="90000"/>
                    <a:lumOff val="10000"/>
                  </a:schemeClr>
                </a:solidFill>
                <a:latin typeface="AngsanaUPC" panose="02020603050405020304" pitchFamily="18" charset="-34"/>
                <a:ea typeface="字魂160号-檀宋" panose="00000500000000000000" pitchFamily="2" charset="-122"/>
                <a:cs typeface="AngsanaUPC" panose="02020603050405020304" pitchFamily="18" charset="-34"/>
                <a:sym typeface="字魂160号-檀宋" panose="00000500000000000000" pitchFamily="2" charset="-122"/>
              </a:rPr>
            </a:br>
            <a:r>
              <a:rPr lang="en-US" altLang="zh-CN" sz="3600" dirty="0">
                <a:solidFill>
                  <a:schemeClr val="tx1">
                    <a:lumMod val="90000"/>
                    <a:lumOff val="10000"/>
                  </a:schemeClr>
                </a:solidFill>
                <a:latin typeface="AngsanaUPC" panose="02020603050405020304" pitchFamily="18" charset="-34"/>
                <a:ea typeface="字魂160号-檀宋" panose="00000500000000000000" pitchFamily="2" charset="-122"/>
                <a:cs typeface="AngsanaUPC" panose="02020603050405020304" pitchFamily="18" charset="-34"/>
                <a:sym typeface="字魂160号-檀宋" panose="00000500000000000000" pitchFamily="2" charset="-122"/>
              </a:rPr>
              <a:t>TESTING DAN QA PERANGKAT LUNAK</a:t>
            </a:r>
            <a:endParaRPr lang="en-US" altLang="zh-CN" sz="1600" dirty="0">
              <a:solidFill>
                <a:schemeClr val="tx1">
                  <a:lumMod val="90000"/>
                  <a:lumOff val="10000"/>
                </a:schemeClr>
              </a:solidFill>
              <a:latin typeface="AngsanaUPC" panose="02020603050405020304" pitchFamily="18" charset="-34"/>
              <a:ea typeface="字魂160号-檀宋" panose="00000500000000000000" pitchFamily="2" charset="-122"/>
              <a:cs typeface="AngsanaUPC" panose="02020603050405020304" pitchFamily="18" charset="-34"/>
              <a:sym typeface="字魂160号-檀宋" panose="00000500000000000000" pitchFamily="2" charset="-122"/>
            </a:endParaRPr>
          </a:p>
        </p:txBody>
      </p:sp>
      <p:pic>
        <p:nvPicPr>
          <p:cNvPr id="8" name="Picture 0" descr="logo-unp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5" y="39345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416;p29">
            <a:extLst>
              <a:ext uri="{FF2B5EF4-FFF2-40B4-BE49-F238E27FC236}">
                <a16:creationId xmlns:a16="http://schemas.microsoft.com/office/drawing/2014/main" id="{ECC959B0-CC9E-4B46-9581-C84730B831BE}"/>
              </a:ext>
            </a:extLst>
          </p:cNvPr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TEKNIK INFORMATIKA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TEKNIK INFORMATIKA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heel spokes="8"/>
      </p:transition>
    </mc:Choice>
    <mc:Fallback xmlns="">
      <p:transition spd="slow">
        <p:wheel spokes="8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0" descr="logo-unp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5" y="39345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9">
            <a:extLst>
              <a:ext uri="{FF2B5EF4-FFF2-40B4-BE49-F238E27FC236}">
                <a16:creationId xmlns:a16="http://schemas.microsoft.com/office/drawing/2014/main" id="{327CEAB2-73E5-4967-A1EA-717D21D62531}"/>
              </a:ext>
            </a:extLst>
          </p:cNvPr>
          <p:cNvSpPr txBox="1"/>
          <p:nvPr/>
        </p:nvSpPr>
        <p:spPr>
          <a:xfrm>
            <a:off x="2051720" y="1071642"/>
            <a:ext cx="541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899546-DF44-4334-8463-E8470082041B}"/>
              </a:ext>
            </a:extLst>
          </p:cNvPr>
          <p:cNvSpPr/>
          <p:nvPr/>
        </p:nvSpPr>
        <p:spPr>
          <a:xfrm>
            <a:off x="907372" y="2207665"/>
            <a:ext cx="7522249" cy="1720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Testing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jenis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berfokus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individu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fungsi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metode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secara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terisolasi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bagian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lain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Tujuannya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kecil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(unit)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berfungsi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spesifikasi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harapan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ditentukan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Unit testing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salah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satu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praktik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penting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bertujuan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meminimalkan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kesalahan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(bug),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meningkatkan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keandalan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memudahkan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debugging.</a:t>
            </a:r>
          </a:p>
        </p:txBody>
      </p:sp>
      <p:sp>
        <p:nvSpPr>
          <p:cNvPr id="7" name="矩形: 圆角 21">
            <a:extLst>
              <a:ext uri="{FF2B5EF4-FFF2-40B4-BE49-F238E27FC236}">
                <a16:creationId xmlns:a16="http://schemas.microsoft.com/office/drawing/2014/main" id="{C7D5ED12-9299-4CE3-899A-585FE1B1A1F4}"/>
              </a:ext>
            </a:extLst>
          </p:cNvPr>
          <p:cNvSpPr/>
          <p:nvPr/>
        </p:nvSpPr>
        <p:spPr>
          <a:xfrm>
            <a:off x="3738597" y="1471752"/>
            <a:ext cx="1859797" cy="271399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PENGERTIAN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  <p:sp>
        <p:nvSpPr>
          <p:cNvPr id="8" name="Google Shape;416;p29">
            <a:extLst>
              <a:ext uri="{FF2B5EF4-FFF2-40B4-BE49-F238E27FC236}">
                <a16:creationId xmlns:a16="http://schemas.microsoft.com/office/drawing/2014/main" id="{47708BE2-25BC-4E20-BC07-6EF1971B8C35}"/>
              </a:ext>
            </a:extLst>
          </p:cNvPr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TEKNIK INFORMATIKA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TEKNIK INFORMATIKA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</p:spTree>
    <p:extLst>
      <p:ext uri="{BB962C8B-B14F-4D97-AF65-F5344CB8AC3E}">
        <p14:creationId xmlns:p14="http://schemas.microsoft.com/office/powerpoint/2010/main" val="24601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0" descr="logo-unp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5" y="39345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9">
            <a:extLst>
              <a:ext uri="{FF2B5EF4-FFF2-40B4-BE49-F238E27FC236}">
                <a16:creationId xmlns:a16="http://schemas.microsoft.com/office/drawing/2014/main" id="{327CEAB2-73E5-4967-A1EA-717D21D62531}"/>
              </a:ext>
            </a:extLst>
          </p:cNvPr>
          <p:cNvSpPr txBox="1"/>
          <p:nvPr/>
        </p:nvSpPr>
        <p:spPr>
          <a:xfrm>
            <a:off x="2051720" y="1071642"/>
            <a:ext cx="541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899546-DF44-4334-8463-E8470082041B}"/>
              </a:ext>
            </a:extLst>
          </p:cNvPr>
          <p:cNvSpPr/>
          <p:nvPr/>
        </p:nvSpPr>
        <p:spPr>
          <a:xfrm>
            <a:off x="907370" y="1698853"/>
            <a:ext cx="7522249" cy="310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prinsip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utama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meliputi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1. 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Isolasi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Unit: Unit testing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secara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terisolasi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berarti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diuji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diisolasi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lain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mungkin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dipanggil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oleh unit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tersebut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seringkali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mock objects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stubs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menggantikan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eksternal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2. 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Automatisasi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Unit testing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umumnya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diotomatisasikan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sehingga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diulang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kapan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saja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cepat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berlanjut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Anda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perubahan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baru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merusak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fungsi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3. 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Unit testing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dirancang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mencapai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tingkat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tinggi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berarti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bagian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tersebut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seharusnya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diuji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termasuk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berbagai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kasus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termasuk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input yang valid dan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valid.</a:t>
            </a:r>
          </a:p>
        </p:txBody>
      </p:sp>
      <p:sp>
        <p:nvSpPr>
          <p:cNvPr id="7" name="矩形: 圆角 21">
            <a:extLst>
              <a:ext uri="{FF2B5EF4-FFF2-40B4-BE49-F238E27FC236}">
                <a16:creationId xmlns:a16="http://schemas.microsoft.com/office/drawing/2014/main" id="{C7D5ED12-9299-4CE3-899A-585FE1B1A1F4}"/>
              </a:ext>
            </a:extLst>
          </p:cNvPr>
          <p:cNvSpPr/>
          <p:nvPr/>
        </p:nvSpPr>
        <p:spPr>
          <a:xfrm>
            <a:off x="3738597" y="1471752"/>
            <a:ext cx="1859797" cy="271399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  <p:sp>
        <p:nvSpPr>
          <p:cNvPr id="8" name="Google Shape;416;p29">
            <a:extLst>
              <a:ext uri="{FF2B5EF4-FFF2-40B4-BE49-F238E27FC236}">
                <a16:creationId xmlns:a16="http://schemas.microsoft.com/office/drawing/2014/main" id="{AB174FAB-A1D6-48DE-8B92-6F29CD9ED5C3}"/>
              </a:ext>
            </a:extLst>
          </p:cNvPr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TEKNIK INFORMATIKA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TEKNIK INFORMATIKA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</p:spTree>
    <p:extLst>
      <p:ext uri="{BB962C8B-B14F-4D97-AF65-F5344CB8AC3E}">
        <p14:creationId xmlns:p14="http://schemas.microsoft.com/office/powerpoint/2010/main" val="3593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416;p29"/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EKONOMI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AKUNTANSI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  <p:pic>
        <p:nvPicPr>
          <p:cNvPr id="39" name="Picture 0" descr="logo-unp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5" y="39345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9">
            <a:extLst>
              <a:ext uri="{FF2B5EF4-FFF2-40B4-BE49-F238E27FC236}">
                <a16:creationId xmlns:a16="http://schemas.microsoft.com/office/drawing/2014/main" id="{327CEAB2-73E5-4967-A1EA-717D21D62531}"/>
              </a:ext>
            </a:extLst>
          </p:cNvPr>
          <p:cNvSpPr txBox="1"/>
          <p:nvPr/>
        </p:nvSpPr>
        <p:spPr>
          <a:xfrm>
            <a:off x="2051720" y="1071642"/>
            <a:ext cx="541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899546-DF44-4334-8463-E8470082041B}"/>
              </a:ext>
            </a:extLst>
          </p:cNvPr>
          <p:cNvSpPr/>
          <p:nvPr/>
        </p:nvSpPr>
        <p:spPr>
          <a:xfrm>
            <a:off x="907370" y="1698853"/>
            <a:ext cx="7522249" cy="310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Langkah-langkah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Python: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1.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Persiapkan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 Anda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memiliki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teratur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Anda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menambahkan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requirements.txt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berisi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dependensi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2.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Pengelolaan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Simpan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di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 (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di GitHub).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membuat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gitignore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mengabaikan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perlu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di-repo (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berkas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pyc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virtual environment).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3.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Kendali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manajer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mengontrol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tag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menandai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rilis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penting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</p:txBody>
      </p:sp>
      <p:sp>
        <p:nvSpPr>
          <p:cNvPr id="7" name="矩形: 圆角 21">
            <a:extLst>
              <a:ext uri="{FF2B5EF4-FFF2-40B4-BE49-F238E27FC236}">
                <a16:creationId xmlns:a16="http://schemas.microsoft.com/office/drawing/2014/main" id="{C7D5ED12-9299-4CE3-899A-585FE1B1A1F4}"/>
              </a:ext>
            </a:extLst>
          </p:cNvPr>
          <p:cNvSpPr/>
          <p:nvPr/>
        </p:nvSpPr>
        <p:spPr>
          <a:xfrm>
            <a:off x="3363210" y="1496317"/>
            <a:ext cx="3137659" cy="227101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000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7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0" descr="logo-unp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5" y="39345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9">
            <a:extLst>
              <a:ext uri="{FF2B5EF4-FFF2-40B4-BE49-F238E27FC236}">
                <a16:creationId xmlns:a16="http://schemas.microsoft.com/office/drawing/2014/main" id="{327CEAB2-73E5-4967-A1EA-717D21D62531}"/>
              </a:ext>
            </a:extLst>
          </p:cNvPr>
          <p:cNvSpPr txBox="1"/>
          <p:nvPr/>
        </p:nvSpPr>
        <p:spPr>
          <a:xfrm>
            <a:off x="416870" y="984706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899546-DF44-4334-8463-E8470082041B}"/>
              </a:ext>
            </a:extLst>
          </p:cNvPr>
          <p:cNvSpPr/>
          <p:nvPr/>
        </p:nvSpPr>
        <p:spPr>
          <a:xfrm>
            <a:off x="539552" y="1747682"/>
            <a:ext cx="3077049" cy="282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4.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Actions (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):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Buka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Anda dan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klik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"Actions"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mengaktifkan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Actions.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di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github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/workflows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python-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ci.yml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Berikut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Python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Actions: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9" name="矩形: 圆角 21">
            <a:extLst>
              <a:ext uri="{FF2B5EF4-FFF2-40B4-BE49-F238E27FC236}">
                <a16:creationId xmlns:a16="http://schemas.microsoft.com/office/drawing/2014/main" id="{0377943B-22F9-4BD6-A401-0B5B03DA1488}"/>
              </a:ext>
            </a:extLst>
          </p:cNvPr>
          <p:cNvSpPr/>
          <p:nvPr/>
        </p:nvSpPr>
        <p:spPr>
          <a:xfrm>
            <a:off x="613763" y="1351919"/>
            <a:ext cx="2016224" cy="280858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000" dirty="0">
              <a:solidFill>
                <a:srgbClr val="0A3383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213E7-033D-4B41-A297-A561C8770E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152" r="26415" b="3337"/>
          <a:stretch/>
        </p:blipFill>
        <p:spPr>
          <a:xfrm>
            <a:off x="4749819" y="1141445"/>
            <a:ext cx="3528392" cy="3437367"/>
          </a:xfrm>
          <a:prstGeom prst="rect">
            <a:avLst/>
          </a:prstGeom>
        </p:spPr>
      </p:pic>
      <p:cxnSp>
        <p:nvCxnSpPr>
          <p:cNvPr id="12" name="Curved Connector 21">
            <a:extLst>
              <a:ext uri="{FF2B5EF4-FFF2-40B4-BE49-F238E27FC236}">
                <a16:creationId xmlns:a16="http://schemas.microsoft.com/office/drawing/2014/main" id="{6AF83D2D-9B16-4B7D-86FD-97B321D76B9F}"/>
              </a:ext>
            </a:extLst>
          </p:cNvPr>
          <p:cNvCxnSpPr>
            <a:cxnSpLocks/>
          </p:cNvCxnSpPr>
          <p:nvPr/>
        </p:nvCxnSpPr>
        <p:spPr>
          <a:xfrm>
            <a:off x="3616601" y="2734945"/>
            <a:ext cx="1060726" cy="4321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416;p29">
            <a:extLst>
              <a:ext uri="{FF2B5EF4-FFF2-40B4-BE49-F238E27FC236}">
                <a16:creationId xmlns:a16="http://schemas.microsoft.com/office/drawing/2014/main" id="{A790C2C4-3B50-470D-B204-09F163C57335}"/>
              </a:ext>
            </a:extLst>
          </p:cNvPr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TEKNIK INFORMATIKA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TEKNIK INFORMATIKA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</p:spTree>
    <p:extLst>
      <p:ext uri="{BB962C8B-B14F-4D97-AF65-F5344CB8AC3E}">
        <p14:creationId xmlns:p14="http://schemas.microsoft.com/office/powerpoint/2010/main" val="67522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0" descr="logo-unp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5" y="39345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9">
            <a:extLst>
              <a:ext uri="{FF2B5EF4-FFF2-40B4-BE49-F238E27FC236}">
                <a16:creationId xmlns:a16="http://schemas.microsoft.com/office/drawing/2014/main" id="{327CEAB2-73E5-4967-A1EA-717D21D62531}"/>
              </a:ext>
            </a:extLst>
          </p:cNvPr>
          <p:cNvSpPr txBox="1"/>
          <p:nvPr/>
        </p:nvSpPr>
        <p:spPr>
          <a:xfrm>
            <a:off x="2051720" y="1071642"/>
            <a:ext cx="541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899546-DF44-4334-8463-E8470082041B}"/>
              </a:ext>
            </a:extLst>
          </p:cNvPr>
          <p:cNvSpPr/>
          <p:nvPr/>
        </p:nvSpPr>
        <p:spPr>
          <a:xfrm>
            <a:off x="907370" y="1698853"/>
            <a:ext cx="7522249" cy="310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Python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kali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perubahan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cabang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main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Anda.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5.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Otomatis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menambahkan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 Anda.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kerangka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kerja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unittest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pytest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lain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kebutuhan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6. Continuous Deployment (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Opsional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):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ingin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Continuous Deployment, Anda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menambahkan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langkah-langkah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berikut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CI/CD: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Membangun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mengemas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aplikasi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Mengunggah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aplikasi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server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migrasi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basis data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langkah-langkah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lain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diperlukan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</p:txBody>
      </p:sp>
      <p:sp>
        <p:nvSpPr>
          <p:cNvPr id="7" name="矩形: 圆角 21">
            <a:extLst>
              <a:ext uri="{FF2B5EF4-FFF2-40B4-BE49-F238E27FC236}">
                <a16:creationId xmlns:a16="http://schemas.microsoft.com/office/drawing/2014/main" id="{C7D5ED12-9299-4CE3-899A-585FE1B1A1F4}"/>
              </a:ext>
            </a:extLst>
          </p:cNvPr>
          <p:cNvSpPr/>
          <p:nvPr/>
        </p:nvSpPr>
        <p:spPr>
          <a:xfrm>
            <a:off x="3363210" y="1496317"/>
            <a:ext cx="3137659" cy="227101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000" dirty="0">
              <a:solidFill>
                <a:srgbClr val="0A3383"/>
              </a:solidFill>
            </a:endParaRPr>
          </a:p>
        </p:txBody>
      </p:sp>
      <p:sp>
        <p:nvSpPr>
          <p:cNvPr id="8" name="Google Shape;416;p29">
            <a:extLst>
              <a:ext uri="{FF2B5EF4-FFF2-40B4-BE49-F238E27FC236}">
                <a16:creationId xmlns:a16="http://schemas.microsoft.com/office/drawing/2014/main" id="{78FC3DF9-EBC9-402B-8766-E0B33B8A6011}"/>
              </a:ext>
            </a:extLst>
          </p:cNvPr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TEKNIK INFORMATIKA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TEKNIK INFORMATIKA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</p:spTree>
    <p:extLst>
      <p:ext uri="{BB962C8B-B14F-4D97-AF65-F5344CB8AC3E}">
        <p14:creationId xmlns:p14="http://schemas.microsoft.com/office/powerpoint/2010/main" val="6822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0" descr="logo-unp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5" y="39345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9">
            <a:extLst>
              <a:ext uri="{FF2B5EF4-FFF2-40B4-BE49-F238E27FC236}">
                <a16:creationId xmlns:a16="http://schemas.microsoft.com/office/drawing/2014/main" id="{327CEAB2-73E5-4967-A1EA-717D21D62531}"/>
              </a:ext>
            </a:extLst>
          </p:cNvPr>
          <p:cNvSpPr txBox="1"/>
          <p:nvPr/>
        </p:nvSpPr>
        <p:spPr>
          <a:xfrm>
            <a:off x="2051720" y="1071642"/>
            <a:ext cx="541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899546-DF44-4334-8463-E8470082041B}"/>
              </a:ext>
            </a:extLst>
          </p:cNvPr>
          <p:cNvSpPr/>
          <p:nvPr/>
        </p:nvSpPr>
        <p:spPr>
          <a:xfrm>
            <a:off x="899592" y="1923678"/>
            <a:ext cx="7522249" cy="22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7.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Lakukan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Push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kali Anda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perubahan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lakukan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 push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GitHub Actions (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alat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lainnya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Anda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)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otomatis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8. Monitoring dan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Pemberitahuan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menerima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pemberitahuan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kegagalan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tahap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CI/CD.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kegagalan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periksa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menemukan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penyebabnya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9.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Pemeliharaan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Terus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pantau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perbaiki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tingkatkan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Anda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seiring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perkembangan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</p:txBody>
      </p:sp>
      <p:sp>
        <p:nvSpPr>
          <p:cNvPr id="7" name="矩形: 圆角 21">
            <a:extLst>
              <a:ext uri="{FF2B5EF4-FFF2-40B4-BE49-F238E27FC236}">
                <a16:creationId xmlns:a16="http://schemas.microsoft.com/office/drawing/2014/main" id="{C7D5ED12-9299-4CE3-899A-585FE1B1A1F4}"/>
              </a:ext>
            </a:extLst>
          </p:cNvPr>
          <p:cNvSpPr/>
          <p:nvPr/>
        </p:nvSpPr>
        <p:spPr>
          <a:xfrm>
            <a:off x="3363210" y="1496317"/>
            <a:ext cx="3137659" cy="227101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 KONFIGURASI PROYEK PYTHON</a:t>
            </a:r>
            <a:endParaRPr lang="zh-CN" altLang="en-US" sz="1000" dirty="0">
              <a:solidFill>
                <a:srgbClr val="0A3383"/>
              </a:solidFill>
            </a:endParaRPr>
          </a:p>
        </p:txBody>
      </p:sp>
      <p:sp>
        <p:nvSpPr>
          <p:cNvPr id="8" name="Google Shape;416;p29">
            <a:extLst>
              <a:ext uri="{FF2B5EF4-FFF2-40B4-BE49-F238E27FC236}">
                <a16:creationId xmlns:a16="http://schemas.microsoft.com/office/drawing/2014/main" id="{CDB7C7F8-B3E8-4025-8324-47CAF85ED34A}"/>
              </a:ext>
            </a:extLst>
          </p:cNvPr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TEKNIK INFORMATIKA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TEKNIK INFORMATIKA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</p:spTree>
    <p:extLst>
      <p:ext uri="{BB962C8B-B14F-4D97-AF65-F5344CB8AC3E}">
        <p14:creationId xmlns:p14="http://schemas.microsoft.com/office/powerpoint/2010/main" val="31471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1"/>
          <p:cNvGrpSpPr/>
          <p:nvPr/>
        </p:nvGrpSpPr>
        <p:grpSpPr>
          <a:xfrm>
            <a:off x="5292090" y="3466465"/>
            <a:ext cx="3168650" cy="1121410"/>
            <a:chOff x="2625225" y="855400"/>
            <a:chExt cx="1307714" cy="899687"/>
          </a:xfrm>
        </p:grpSpPr>
        <p:sp>
          <p:nvSpPr>
            <p:cNvPr id="429" name="Google Shape;429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5363845" y="1857375"/>
            <a:ext cx="3096895" cy="1139190"/>
            <a:chOff x="2625225" y="855400"/>
            <a:chExt cx="1307714" cy="899687"/>
          </a:xfrm>
        </p:grpSpPr>
        <p:sp>
          <p:nvSpPr>
            <p:cNvPr id="435" name="Google Shape;435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1"/>
          <p:cNvGrpSpPr/>
          <p:nvPr/>
        </p:nvGrpSpPr>
        <p:grpSpPr>
          <a:xfrm>
            <a:off x="2103755" y="3515995"/>
            <a:ext cx="2540635" cy="1071880"/>
            <a:chOff x="2625225" y="855400"/>
            <a:chExt cx="1307714" cy="899687"/>
          </a:xfrm>
        </p:grpSpPr>
        <p:sp>
          <p:nvSpPr>
            <p:cNvPr id="438" name="Google Shape;438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5" name="Google Shape;445;p31"/>
          <p:cNvSpPr txBox="1">
            <a:spLocks noGrp="1"/>
          </p:cNvSpPr>
          <p:nvPr>
            <p:ph type="subTitle" idx="4"/>
          </p:nvPr>
        </p:nvSpPr>
        <p:spPr>
          <a:xfrm>
            <a:off x="4983854" y="2082283"/>
            <a:ext cx="3694149" cy="844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 UNIT TEST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1600" b="1" dirty="0">
              <a:solidFill>
                <a:schemeClr val="tx1">
                  <a:lumMod val="90000"/>
                  <a:lumOff val="10000"/>
                </a:schemeClr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451" name="Google Shape;451;p31"/>
          <p:cNvSpPr txBox="1">
            <a:spLocks noGrp="1"/>
          </p:cNvSpPr>
          <p:nvPr>
            <p:ph type="subTitle" idx="13"/>
          </p:nvPr>
        </p:nvSpPr>
        <p:spPr>
          <a:xfrm>
            <a:off x="5220380" y="3604997"/>
            <a:ext cx="3240360" cy="1008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1600" b="1" dirty="0">
              <a:solidFill>
                <a:schemeClr val="tx1">
                  <a:lumMod val="90000"/>
                  <a:lumOff val="10000"/>
                </a:schemeClr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8" name="Google Shape;416;p29"/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EKONOMI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AKUNTANSI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  <p:pic>
        <p:nvPicPr>
          <p:cNvPr id="29" name="Picture 0" descr="logo-unp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5" y="39345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441;p31"/>
          <p:cNvSpPr txBox="1">
            <a:spLocks noGrp="1"/>
          </p:cNvSpPr>
          <p:nvPr>
            <p:ph type="subTitle" idx="1"/>
          </p:nvPr>
        </p:nvSpPr>
        <p:spPr>
          <a:xfrm>
            <a:off x="683568" y="1131569"/>
            <a:ext cx="4464496" cy="112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u="sng" dirty="0">
                <a:solidFill>
                  <a:schemeClr val="tx1"/>
                </a:solidFill>
                <a:latin typeface="Rockwell Extra Bold" panose="02060903040505020403" pitchFamily="18" charset="0"/>
              </a:rPr>
              <a:t>BAB</a:t>
            </a:r>
          </a:p>
        </p:txBody>
      </p:sp>
      <p:sp>
        <p:nvSpPr>
          <p:cNvPr id="43" name="Google Shape;441;p31"/>
          <p:cNvSpPr txBox="1">
            <a:spLocks noGrp="1"/>
          </p:cNvSpPr>
          <p:nvPr>
            <p:ph type="subTitle" idx="1"/>
          </p:nvPr>
        </p:nvSpPr>
        <p:spPr>
          <a:xfrm>
            <a:off x="1909907" y="3608834"/>
            <a:ext cx="2806109" cy="10004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PENUTUP</a:t>
            </a:r>
            <a:endParaRPr lang="zh-CN" altLang="en-US" sz="1800" b="1" dirty="0">
              <a:solidFill>
                <a:schemeClr val="tx1">
                  <a:lumMod val="90000"/>
                  <a:lumOff val="10000"/>
                </a:schemeClr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cxnSp>
        <p:nvCxnSpPr>
          <p:cNvPr id="22" name="Curved Connector 21"/>
          <p:cNvCxnSpPr/>
          <p:nvPr/>
        </p:nvCxnSpPr>
        <p:spPr>
          <a:xfrm>
            <a:off x="2555875" y="2067560"/>
            <a:ext cx="1656080" cy="791845"/>
          </a:xfrm>
          <a:prstGeom prst="curvedConnector3">
            <a:avLst>
              <a:gd name="adj1" fmla="val 50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51305" y="1419225"/>
            <a:ext cx="5490845" cy="118618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nap ITC" panose="04040A07060A02020202" charset="0"/>
                <a:cs typeface="Snap ITC" panose="04040A07060A02020202" charset="0"/>
              </a:rPr>
              <a:t>TERIMA KASIH </a:t>
            </a:r>
          </a:p>
        </p:txBody>
      </p:sp>
      <p:pic>
        <p:nvPicPr>
          <p:cNvPr id="5" name="Picture 0" descr="logo-unp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730" y="39218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E8092-E81C-4125-A2F8-89FCFDEFA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536696"/>
            <a:ext cx="1440000" cy="1440000"/>
          </a:xfrm>
          <a:prstGeom prst="rect">
            <a:avLst/>
          </a:prstGeom>
        </p:spPr>
      </p:pic>
      <p:sp>
        <p:nvSpPr>
          <p:cNvPr id="10" name="Google Shape;416;p29">
            <a:extLst>
              <a:ext uri="{FF2B5EF4-FFF2-40B4-BE49-F238E27FC236}">
                <a16:creationId xmlns:a16="http://schemas.microsoft.com/office/drawing/2014/main" id="{323A186C-D260-4FDE-BAE6-8B387B25804D}"/>
              </a:ext>
            </a:extLst>
          </p:cNvPr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TEKNIK INFORMATIKA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TEKNIK INFORMATIKA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1"/>
          <p:cNvGrpSpPr/>
          <p:nvPr/>
        </p:nvGrpSpPr>
        <p:grpSpPr>
          <a:xfrm>
            <a:off x="5292090" y="3466465"/>
            <a:ext cx="3168650" cy="1121410"/>
            <a:chOff x="2625225" y="855400"/>
            <a:chExt cx="1307714" cy="899687"/>
          </a:xfrm>
        </p:grpSpPr>
        <p:sp>
          <p:nvSpPr>
            <p:cNvPr id="429" name="Google Shape;429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5363845" y="1857375"/>
            <a:ext cx="3096895" cy="1139190"/>
            <a:chOff x="2625225" y="855400"/>
            <a:chExt cx="1307714" cy="899687"/>
          </a:xfrm>
        </p:grpSpPr>
        <p:sp>
          <p:nvSpPr>
            <p:cNvPr id="435" name="Google Shape;435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1"/>
          <p:cNvGrpSpPr/>
          <p:nvPr/>
        </p:nvGrpSpPr>
        <p:grpSpPr>
          <a:xfrm>
            <a:off x="2103755" y="3515995"/>
            <a:ext cx="2540635" cy="1071880"/>
            <a:chOff x="2625225" y="855400"/>
            <a:chExt cx="1307714" cy="899687"/>
          </a:xfrm>
        </p:grpSpPr>
        <p:sp>
          <p:nvSpPr>
            <p:cNvPr id="438" name="Google Shape;438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5" name="Google Shape;445;p31"/>
          <p:cNvSpPr txBox="1">
            <a:spLocks noGrp="1"/>
          </p:cNvSpPr>
          <p:nvPr>
            <p:ph type="subTitle" idx="4"/>
          </p:nvPr>
        </p:nvSpPr>
        <p:spPr>
          <a:xfrm>
            <a:off x="4983854" y="2082283"/>
            <a:ext cx="3694149" cy="844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 UNIT TEST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1600" b="1" dirty="0">
              <a:solidFill>
                <a:schemeClr val="tx1">
                  <a:lumMod val="90000"/>
                  <a:lumOff val="10000"/>
                </a:schemeClr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451" name="Google Shape;451;p31"/>
          <p:cNvSpPr txBox="1">
            <a:spLocks noGrp="1"/>
          </p:cNvSpPr>
          <p:nvPr>
            <p:ph type="subTitle" idx="13"/>
          </p:nvPr>
        </p:nvSpPr>
        <p:spPr>
          <a:xfrm>
            <a:off x="5220380" y="3604997"/>
            <a:ext cx="3240360" cy="1008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1600" b="1" dirty="0">
              <a:solidFill>
                <a:schemeClr val="tx1">
                  <a:lumMod val="90000"/>
                  <a:lumOff val="10000"/>
                </a:schemeClr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8" name="Google Shape;416;p29"/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EKONOMI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AKUNTANSI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  <p:pic>
        <p:nvPicPr>
          <p:cNvPr id="29" name="Picture 0" descr="logo-unp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5" y="39345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441;p31"/>
          <p:cNvSpPr txBox="1">
            <a:spLocks noGrp="1"/>
          </p:cNvSpPr>
          <p:nvPr>
            <p:ph type="subTitle" idx="1"/>
          </p:nvPr>
        </p:nvSpPr>
        <p:spPr>
          <a:xfrm>
            <a:off x="683568" y="1131569"/>
            <a:ext cx="4464496" cy="112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u="sng" dirty="0">
                <a:solidFill>
                  <a:schemeClr val="tx1"/>
                </a:solidFill>
                <a:latin typeface="Rockwell Extra Bold" panose="02060903040505020403" pitchFamily="18" charset="0"/>
              </a:rPr>
              <a:t>BAB</a:t>
            </a:r>
          </a:p>
        </p:txBody>
      </p:sp>
      <p:sp>
        <p:nvSpPr>
          <p:cNvPr id="43" name="Google Shape;441;p31"/>
          <p:cNvSpPr txBox="1">
            <a:spLocks noGrp="1"/>
          </p:cNvSpPr>
          <p:nvPr>
            <p:ph type="subTitle" idx="1"/>
          </p:nvPr>
        </p:nvSpPr>
        <p:spPr>
          <a:xfrm>
            <a:off x="1909907" y="3608834"/>
            <a:ext cx="2806109" cy="10004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PENUTUP</a:t>
            </a:r>
            <a:endParaRPr lang="zh-CN" altLang="en-US" sz="1800" b="1" dirty="0">
              <a:solidFill>
                <a:schemeClr val="tx1">
                  <a:lumMod val="90000"/>
                  <a:lumOff val="10000"/>
                </a:schemeClr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cxnSp>
        <p:nvCxnSpPr>
          <p:cNvPr id="22" name="Curved Connector 21"/>
          <p:cNvCxnSpPr/>
          <p:nvPr/>
        </p:nvCxnSpPr>
        <p:spPr>
          <a:xfrm>
            <a:off x="2555875" y="2067560"/>
            <a:ext cx="1656080" cy="791845"/>
          </a:xfrm>
          <a:prstGeom prst="curvedConnector3">
            <a:avLst>
              <a:gd name="adj1" fmla="val 50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523300" y="1518911"/>
            <a:ext cx="5078841" cy="1296537"/>
          </a:xfrm>
          <a:prstGeom prst="roundRect">
            <a:avLst>
              <a:gd name="adj" fmla="val 576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Picture 0" descr="logo-unp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5" y="39345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441;p31"/>
          <p:cNvSpPr txBox="1">
            <a:spLocks noGrp="1"/>
          </p:cNvSpPr>
          <p:nvPr>
            <p:ph type="subTitle" idx="1"/>
          </p:nvPr>
        </p:nvSpPr>
        <p:spPr>
          <a:xfrm>
            <a:off x="186005" y="1225945"/>
            <a:ext cx="4210397" cy="538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u="sng" dirty="0">
                <a:solidFill>
                  <a:schemeClr val="tx1"/>
                </a:solidFill>
                <a:latin typeface="Rockwell Extra Bold" panose="02060903040505020403" pitchFamily="18" charset="0"/>
              </a:rPr>
              <a:t>WHITEBOX TESTING DAN UNIT TEST DENGAN PYTHON</a:t>
            </a:r>
          </a:p>
          <a:p>
            <a:r>
              <a:rPr lang="en-US" sz="1600" u="sng" dirty="0">
                <a:solidFill>
                  <a:schemeClr val="tx1"/>
                </a:solidFill>
                <a:latin typeface="Rockwell Extra Bold" panose="02060903040505020403" pitchFamily="18" charset="0"/>
              </a:rPr>
              <a:t> </a:t>
            </a:r>
          </a:p>
        </p:txBody>
      </p:sp>
      <p:cxnSp>
        <p:nvCxnSpPr>
          <p:cNvPr id="22" name="Curved Connector 21"/>
          <p:cNvCxnSpPr>
            <a:cxnSpLocks/>
          </p:cNvCxnSpPr>
          <p:nvPr/>
        </p:nvCxnSpPr>
        <p:spPr>
          <a:xfrm>
            <a:off x="2291204" y="2415754"/>
            <a:ext cx="941285" cy="623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21">
            <a:extLst>
              <a:ext uri="{FF2B5EF4-FFF2-40B4-BE49-F238E27FC236}">
                <a16:creationId xmlns:a16="http://schemas.microsoft.com/office/drawing/2014/main" id="{0BDDC1D5-50A7-4457-B9C6-5FD4CC88659F}"/>
              </a:ext>
            </a:extLst>
          </p:cNvPr>
          <p:cNvSpPr/>
          <p:nvPr/>
        </p:nvSpPr>
        <p:spPr>
          <a:xfrm>
            <a:off x="395719" y="2279797"/>
            <a:ext cx="1656080" cy="334306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PENGERTIAN</a:t>
            </a:r>
            <a:endParaRPr lang="zh-CN" altLang="en-US" dirty="0">
              <a:solidFill>
                <a:srgbClr val="0A338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36D5F-1908-45A8-AE8D-A028BF3B31D8}"/>
              </a:ext>
            </a:extLst>
          </p:cNvPr>
          <p:cNvSpPr/>
          <p:nvPr/>
        </p:nvSpPr>
        <p:spPr>
          <a:xfrm>
            <a:off x="3523300" y="1471763"/>
            <a:ext cx="5224981" cy="166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Testing, 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juga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dikenal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sebagai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jenis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dilakukan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memeriksa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internal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suatu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zh-CN" b="1" dirty="0" err="1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2" name="Google Shape;439;p31">
            <a:extLst>
              <a:ext uri="{FF2B5EF4-FFF2-40B4-BE49-F238E27FC236}">
                <a16:creationId xmlns:a16="http://schemas.microsoft.com/office/drawing/2014/main" id="{796EC2D2-7911-41AB-B649-89B885942D88}"/>
              </a:ext>
            </a:extLst>
          </p:cNvPr>
          <p:cNvSpPr/>
          <p:nvPr/>
        </p:nvSpPr>
        <p:spPr>
          <a:xfrm>
            <a:off x="2411760" y="2923932"/>
            <a:ext cx="5832465" cy="1715289"/>
          </a:xfrm>
          <a:prstGeom prst="roundRect">
            <a:avLst>
              <a:gd name="adj" fmla="val 576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6C07B5-83CD-4C35-8953-7D481F0CEBC4}"/>
              </a:ext>
            </a:extLst>
          </p:cNvPr>
          <p:cNvSpPr/>
          <p:nvPr/>
        </p:nvSpPr>
        <p:spPr>
          <a:xfrm>
            <a:off x="2555776" y="2893196"/>
            <a:ext cx="5472608" cy="166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Tujuannya</a:t>
            </a:r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komponen2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bekerja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semua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jalur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eksekusi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diuji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aturan2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logika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diikuti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dilakukan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pemahaman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mendalam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tentang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bagaimana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diimplementasikan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</p:txBody>
      </p:sp>
      <p:sp>
        <p:nvSpPr>
          <p:cNvPr id="36" name="Google Shape;416;p29">
            <a:extLst>
              <a:ext uri="{FF2B5EF4-FFF2-40B4-BE49-F238E27FC236}">
                <a16:creationId xmlns:a16="http://schemas.microsoft.com/office/drawing/2014/main" id="{89A797DA-CC80-427B-BAA8-17DD663E45F5}"/>
              </a:ext>
            </a:extLst>
          </p:cNvPr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TEKNIK INFORMATIKA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TEKNIK INFORMATIKA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</p:spTree>
    <p:extLst>
      <p:ext uri="{BB962C8B-B14F-4D97-AF65-F5344CB8AC3E}">
        <p14:creationId xmlns:p14="http://schemas.microsoft.com/office/powerpoint/2010/main" val="18485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416;p29"/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TEKNIK INFORMATIKA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TEKNIK INFORMATIKA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  <p:pic>
        <p:nvPicPr>
          <p:cNvPr id="39" name="Picture 0" descr="logo-unp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5" y="39345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9">
            <a:extLst>
              <a:ext uri="{FF2B5EF4-FFF2-40B4-BE49-F238E27FC236}">
                <a16:creationId xmlns:a16="http://schemas.microsoft.com/office/drawing/2014/main" id="{327CEAB2-73E5-4967-A1EA-717D21D62531}"/>
              </a:ext>
            </a:extLst>
          </p:cNvPr>
          <p:cNvSpPr txBox="1"/>
          <p:nvPr/>
        </p:nvSpPr>
        <p:spPr>
          <a:xfrm>
            <a:off x="2051720" y="1071642"/>
            <a:ext cx="5416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DAN UNIT TEST DENGAN PYTHON</a:t>
            </a:r>
          </a:p>
          <a:p>
            <a:pPr algn="ctr"/>
            <a:r>
              <a:rPr lang="en-US" altLang="zh-CN" sz="20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899546-DF44-4334-8463-E8470082041B}"/>
              </a:ext>
            </a:extLst>
          </p:cNvPr>
          <p:cNvSpPr/>
          <p:nvPr/>
        </p:nvSpPr>
        <p:spPr>
          <a:xfrm>
            <a:off x="907372" y="2355726"/>
            <a:ext cx="7522249" cy="231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Beberapa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penting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meliputi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1. 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Memeriksa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melibatkan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pemeriksaan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langsung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terhadap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termasuk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blok-blok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kondisi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perulangan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jalur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eksekusi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2. 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Tujuannya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mencapai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tingkat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tinggi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artinya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sebagian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besar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seluruh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mencakup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jalur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eksekusi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berbeda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3. 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Penggunaan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Data Intern: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sering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melibatkan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data internal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sehingga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berfokus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pada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parameter,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variabel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kondisi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0A3383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35" name="矩形: 圆角 21">
            <a:extLst>
              <a:ext uri="{FF2B5EF4-FFF2-40B4-BE49-F238E27FC236}">
                <a16:creationId xmlns:a16="http://schemas.microsoft.com/office/drawing/2014/main" id="{F5497431-2318-44AE-809B-6FF5D80220D1}"/>
              </a:ext>
            </a:extLst>
          </p:cNvPr>
          <p:cNvSpPr/>
          <p:nvPr/>
        </p:nvSpPr>
        <p:spPr>
          <a:xfrm>
            <a:off x="3707904" y="1852182"/>
            <a:ext cx="1921187" cy="319192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endParaRPr lang="zh-CN" altLang="en-US" dirty="0">
              <a:solidFill>
                <a:srgbClr val="0A33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1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0" descr="logo-unp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5" y="39345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9">
            <a:extLst>
              <a:ext uri="{FF2B5EF4-FFF2-40B4-BE49-F238E27FC236}">
                <a16:creationId xmlns:a16="http://schemas.microsoft.com/office/drawing/2014/main" id="{327CEAB2-73E5-4967-A1EA-717D21D62531}"/>
              </a:ext>
            </a:extLst>
          </p:cNvPr>
          <p:cNvSpPr txBox="1"/>
          <p:nvPr/>
        </p:nvSpPr>
        <p:spPr>
          <a:xfrm>
            <a:off x="2051720" y="1071642"/>
            <a:ext cx="5416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DAN UNIT TEST DENGAN PYTHON</a:t>
            </a:r>
          </a:p>
          <a:p>
            <a:pPr algn="ctr"/>
            <a:r>
              <a:rPr lang="en-US" altLang="zh-CN" sz="20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899546-DF44-4334-8463-E8470082041B}"/>
              </a:ext>
            </a:extLst>
          </p:cNvPr>
          <p:cNvSpPr/>
          <p:nvPr/>
        </p:nvSpPr>
        <p:spPr>
          <a:xfrm>
            <a:off x="899592" y="2087305"/>
            <a:ext cx="7522249" cy="2551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4. 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Pemeriksaan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Logika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Program: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fokus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pemeriksaan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logika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 dan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algoritma-algoritma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bekerja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5. 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Whitebox testing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sering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tahap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di mana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mereka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mereka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berfungsi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6.  </a:t>
            </a:r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Test: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Salah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satu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umum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test,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unit-unit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kecil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individu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fungsi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metode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Debugging: Whitebox testing juga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membantu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proses debugging,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yaitu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mengidentifikasi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memperbaiki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masalah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</p:txBody>
      </p:sp>
      <p:sp>
        <p:nvSpPr>
          <p:cNvPr id="35" name="矩形: 圆角 21">
            <a:extLst>
              <a:ext uri="{FF2B5EF4-FFF2-40B4-BE49-F238E27FC236}">
                <a16:creationId xmlns:a16="http://schemas.microsoft.com/office/drawing/2014/main" id="{F5497431-2318-44AE-809B-6FF5D80220D1}"/>
              </a:ext>
            </a:extLst>
          </p:cNvPr>
          <p:cNvSpPr/>
          <p:nvPr/>
        </p:nvSpPr>
        <p:spPr>
          <a:xfrm>
            <a:off x="3671900" y="1782999"/>
            <a:ext cx="1800199" cy="235123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endParaRPr lang="zh-CN" altLang="en-US" sz="1200" dirty="0">
              <a:solidFill>
                <a:srgbClr val="0A3383"/>
              </a:solidFill>
            </a:endParaRPr>
          </a:p>
        </p:txBody>
      </p:sp>
      <p:sp>
        <p:nvSpPr>
          <p:cNvPr id="7" name="Google Shape;416;p29">
            <a:extLst>
              <a:ext uri="{FF2B5EF4-FFF2-40B4-BE49-F238E27FC236}">
                <a16:creationId xmlns:a16="http://schemas.microsoft.com/office/drawing/2014/main" id="{2AE41555-6D96-4EB3-B596-0F6C58D7A69F}"/>
              </a:ext>
            </a:extLst>
          </p:cNvPr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TEKNIK INFORMATIKA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TEKNIK INFORMATIKA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</p:spTree>
    <p:extLst>
      <p:ext uri="{BB962C8B-B14F-4D97-AF65-F5344CB8AC3E}">
        <p14:creationId xmlns:p14="http://schemas.microsoft.com/office/powerpoint/2010/main" val="2847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0" descr="logo-unp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5" y="39345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9">
            <a:extLst>
              <a:ext uri="{FF2B5EF4-FFF2-40B4-BE49-F238E27FC236}">
                <a16:creationId xmlns:a16="http://schemas.microsoft.com/office/drawing/2014/main" id="{327CEAB2-73E5-4967-A1EA-717D21D62531}"/>
              </a:ext>
            </a:extLst>
          </p:cNvPr>
          <p:cNvSpPr txBox="1"/>
          <p:nvPr/>
        </p:nvSpPr>
        <p:spPr>
          <a:xfrm>
            <a:off x="416870" y="984706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DAN UNIT TEST </a:t>
            </a:r>
          </a:p>
          <a:p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</a:p>
          <a:p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899546-DF44-4334-8463-E8470082041B}"/>
              </a:ext>
            </a:extLst>
          </p:cNvPr>
          <p:cNvSpPr/>
          <p:nvPr/>
        </p:nvSpPr>
        <p:spPr>
          <a:xfrm>
            <a:off x="659414" y="2074237"/>
            <a:ext cx="3077049" cy="22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memberikan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 pada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dan logout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sederhana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modul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unittest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LoginSystem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mengelola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operasi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dan logout.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4935A-9678-46A4-BBE8-43AE313361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r="20111" b="2336"/>
          <a:stretch/>
        </p:blipFill>
        <p:spPr>
          <a:xfrm>
            <a:off x="4904206" y="1561472"/>
            <a:ext cx="3822924" cy="31133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2E84EE-2056-4A70-B766-BEAB9ED174AC}"/>
              </a:ext>
            </a:extLst>
          </p:cNvPr>
          <p:cNvSpPr/>
          <p:nvPr/>
        </p:nvSpPr>
        <p:spPr>
          <a:xfrm>
            <a:off x="4808248" y="1148744"/>
            <a:ext cx="3853940" cy="375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Pertama-tama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mari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LoginSystem</a:t>
            </a:r>
            <a:r>
              <a:rPr lang="en-US" altLang="zh-CN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</p:txBody>
      </p:sp>
      <p:sp>
        <p:nvSpPr>
          <p:cNvPr id="9" name="矩形: 圆角 21">
            <a:extLst>
              <a:ext uri="{FF2B5EF4-FFF2-40B4-BE49-F238E27FC236}">
                <a16:creationId xmlns:a16="http://schemas.microsoft.com/office/drawing/2014/main" id="{0377943B-22F9-4BD6-A401-0B5B03DA1488}"/>
              </a:ext>
            </a:extLst>
          </p:cNvPr>
          <p:cNvSpPr/>
          <p:nvPr/>
        </p:nvSpPr>
        <p:spPr>
          <a:xfrm>
            <a:off x="727317" y="1694640"/>
            <a:ext cx="2616442" cy="264482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 DALAM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  <p:cxnSp>
        <p:nvCxnSpPr>
          <p:cNvPr id="13" name="Curved Connector 21">
            <a:extLst>
              <a:ext uri="{FF2B5EF4-FFF2-40B4-BE49-F238E27FC236}">
                <a16:creationId xmlns:a16="http://schemas.microsoft.com/office/drawing/2014/main" id="{AC2782FE-2A19-45F3-A3EB-2342F2E68B85}"/>
              </a:ext>
            </a:extLst>
          </p:cNvPr>
          <p:cNvCxnSpPr>
            <a:cxnSpLocks/>
          </p:cNvCxnSpPr>
          <p:nvPr/>
        </p:nvCxnSpPr>
        <p:spPr>
          <a:xfrm>
            <a:off x="3806626" y="3033256"/>
            <a:ext cx="954686" cy="396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416;p29">
            <a:extLst>
              <a:ext uri="{FF2B5EF4-FFF2-40B4-BE49-F238E27FC236}">
                <a16:creationId xmlns:a16="http://schemas.microsoft.com/office/drawing/2014/main" id="{6BA7DE30-0803-4FA6-BA24-9BD4B2052B09}"/>
              </a:ext>
            </a:extLst>
          </p:cNvPr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TEKNIK INFORMATIKA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TEKNIK INFORMATIKA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</p:spTree>
    <p:extLst>
      <p:ext uri="{BB962C8B-B14F-4D97-AF65-F5344CB8AC3E}">
        <p14:creationId xmlns:p14="http://schemas.microsoft.com/office/powerpoint/2010/main" val="19999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0" descr="logo-unp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5" y="39345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9">
            <a:extLst>
              <a:ext uri="{FF2B5EF4-FFF2-40B4-BE49-F238E27FC236}">
                <a16:creationId xmlns:a16="http://schemas.microsoft.com/office/drawing/2014/main" id="{327CEAB2-73E5-4967-A1EA-717D21D62531}"/>
              </a:ext>
            </a:extLst>
          </p:cNvPr>
          <p:cNvSpPr txBox="1"/>
          <p:nvPr/>
        </p:nvSpPr>
        <p:spPr>
          <a:xfrm>
            <a:off x="313659" y="1041524"/>
            <a:ext cx="3939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DAN UNIT TEST </a:t>
            </a:r>
          </a:p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</a:p>
          <a:p>
            <a:pPr algn="ctr"/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899546-DF44-4334-8463-E8470082041B}"/>
              </a:ext>
            </a:extLst>
          </p:cNvPr>
          <p:cNvSpPr/>
          <p:nvPr/>
        </p:nvSpPr>
        <p:spPr>
          <a:xfrm>
            <a:off x="562143" y="2427734"/>
            <a:ext cx="3077049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Selanjutnya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mari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LoginSystem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</p:txBody>
      </p:sp>
      <p:sp>
        <p:nvSpPr>
          <p:cNvPr id="9" name="矩形: 圆角 21">
            <a:extLst>
              <a:ext uri="{FF2B5EF4-FFF2-40B4-BE49-F238E27FC236}">
                <a16:creationId xmlns:a16="http://schemas.microsoft.com/office/drawing/2014/main" id="{73CA6FD1-0477-47E9-9B02-D7AEAE3F8D99}"/>
              </a:ext>
            </a:extLst>
          </p:cNvPr>
          <p:cNvSpPr/>
          <p:nvPr/>
        </p:nvSpPr>
        <p:spPr>
          <a:xfrm>
            <a:off x="601686" y="1794231"/>
            <a:ext cx="2616442" cy="264482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 DALAM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29C976-1C0C-410B-A1CC-15F1082814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10987" b="148"/>
          <a:stretch/>
        </p:blipFill>
        <p:spPr>
          <a:xfrm>
            <a:off x="4716016" y="1030858"/>
            <a:ext cx="3517305" cy="3678576"/>
          </a:xfrm>
          <a:prstGeom prst="rect">
            <a:avLst/>
          </a:prstGeom>
        </p:spPr>
      </p:pic>
      <p:cxnSp>
        <p:nvCxnSpPr>
          <p:cNvPr id="13" name="Curved Connector 21">
            <a:extLst>
              <a:ext uri="{FF2B5EF4-FFF2-40B4-BE49-F238E27FC236}">
                <a16:creationId xmlns:a16="http://schemas.microsoft.com/office/drawing/2014/main" id="{EFFF929D-1EA2-43F2-9C6C-375ADBD9BDDB}"/>
              </a:ext>
            </a:extLst>
          </p:cNvPr>
          <p:cNvCxnSpPr/>
          <p:nvPr/>
        </p:nvCxnSpPr>
        <p:spPr>
          <a:xfrm>
            <a:off x="2771905" y="2931790"/>
            <a:ext cx="1656080" cy="791845"/>
          </a:xfrm>
          <a:prstGeom prst="curvedConnector3">
            <a:avLst>
              <a:gd name="adj1" fmla="val 50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416;p29">
            <a:extLst>
              <a:ext uri="{FF2B5EF4-FFF2-40B4-BE49-F238E27FC236}">
                <a16:creationId xmlns:a16="http://schemas.microsoft.com/office/drawing/2014/main" id="{8A49D95A-C5CE-49F6-80BA-CA105938FCA6}"/>
              </a:ext>
            </a:extLst>
          </p:cNvPr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TEKNIK INFORMATIKA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TEKNIK INFORMATIKA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</p:spTree>
    <p:extLst>
      <p:ext uri="{BB962C8B-B14F-4D97-AF65-F5344CB8AC3E}">
        <p14:creationId xmlns:p14="http://schemas.microsoft.com/office/powerpoint/2010/main" val="34358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0" descr="logo-unp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5" y="39345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9">
            <a:extLst>
              <a:ext uri="{FF2B5EF4-FFF2-40B4-BE49-F238E27FC236}">
                <a16:creationId xmlns:a16="http://schemas.microsoft.com/office/drawing/2014/main" id="{327CEAB2-73E5-4967-A1EA-717D21D62531}"/>
              </a:ext>
            </a:extLst>
          </p:cNvPr>
          <p:cNvSpPr txBox="1"/>
          <p:nvPr/>
        </p:nvSpPr>
        <p:spPr>
          <a:xfrm>
            <a:off x="2051720" y="1071642"/>
            <a:ext cx="5416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DAN UNIT TEST DENGAN PYTHON</a:t>
            </a:r>
          </a:p>
          <a:p>
            <a:pPr algn="ctr"/>
            <a:r>
              <a:rPr lang="en-US" altLang="zh-CN" sz="20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899546-DF44-4334-8463-E8470082041B}"/>
              </a:ext>
            </a:extLst>
          </p:cNvPr>
          <p:cNvSpPr/>
          <p:nvPr/>
        </p:nvSpPr>
        <p:spPr>
          <a:xfrm>
            <a:off x="907372" y="2207665"/>
            <a:ext cx="7522249" cy="199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di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atas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tiga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test_login_successful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berhasil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memberikan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username dan password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Hasil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berhasil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test_login_failed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gagal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memberikan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password yang salah. Hasil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gagal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test_logout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logout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bekerja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setelah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Hasil yang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setelah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logout,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2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lagi</a:t>
            </a:r>
            <a:r>
              <a:rPr lang="en-US" altLang="zh-CN" sz="12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</p:txBody>
      </p:sp>
      <p:sp>
        <p:nvSpPr>
          <p:cNvPr id="7" name="矩形: 圆角 21">
            <a:extLst>
              <a:ext uri="{FF2B5EF4-FFF2-40B4-BE49-F238E27FC236}">
                <a16:creationId xmlns:a16="http://schemas.microsoft.com/office/drawing/2014/main" id="{C7D5ED12-9299-4CE3-899A-585FE1B1A1F4}"/>
              </a:ext>
            </a:extLst>
          </p:cNvPr>
          <p:cNvSpPr/>
          <p:nvPr/>
        </p:nvSpPr>
        <p:spPr>
          <a:xfrm>
            <a:off x="3360275" y="1750762"/>
            <a:ext cx="2616442" cy="264482"/>
          </a:xfrm>
          <a:prstGeom prst="roundRect">
            <a:avLst>
              <a:gd name="adj" fmla="val 42473"/>
            </a:avLst>
          </a:prstGeom>
          <a:solidFill>
            <a:srgbClr val="F6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 DALAM PYTHON</a:t>
            </a:r>
            <a:endParaRPr lang="zh-CN" altLang="en-US" sz="1050" dirty="0">
              <a:solidFill>
                <a:srgbClr val="0A3383"/>
              </a:solidFill>
            </a:endParaRPr>
          </a:p>
        </p:txBody>
      </p:sp>
      <p:sp>
        <p:nvSpPr>
          <p:cNvPr id="8" name="Google Shape;416;p29">
            <a:extLst>
              <a:ext uri="{FF2B5EF4-FFF2-40B4-BE49-F238E27FC236}">
                <a16:creationId xmlns:a16="http://schemas.microsoft.com/office/drawing/2014/main" id="{449BA5AF-DCC0-4CA2-9040-69B378CC2016}"/>
              </a:ext>
            </a:extLst>
          </p:cNvPr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TEKNIK INFORMATIKA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TEKNIK INFORMATIKA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</p:spTree>
    <p:extLst>
      <p:ext uri="{BB962C8B-B14F-4D97-AF65-F5344CB8AC3E}">
        <p14:creationId xmlns:p14="http://schemas.microsoft.com/office/powerpoint/2010/main" val="35379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1"/>
          <p:cNvGrpSpPr/>
          <p:nvPr/>
        </p:nvGrpSpPr>
        <p:grpSpPr>
          <a:xfrm>
            <a:off x="5292090" y="3466465"/>
            <a:ext cx="3168650" cy="1121410"/>
            <a:chOff x="2625225" y="855400"/>
            <a:chExt cx="1307714" cy="899687"/>
          </a:xfrm>
        </p:grpSpPr>
        <p:sp>
          <p:nvSpPr>
            <p:cNvPr id="429" name="Google Shape;429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5363845" y="1857375"/>
            <a:ext cx="3096895" cy="1139190"/>
            <a:chOff x="2625225" y="855400"/>
            <a:chExt cx="1307714" cy="899687"/>
          </a:xfrm>
        </p:grpSpPr>
        <p:sp>
          <p:nvSpPr>
            <p:cNvPr id="435" name="Google Shape;435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1"/>
          <p:cNvGrpSpPr/>
          <p:nvPr/>
        </p:nvGrpSpPr>
        <p:grpSpPr>
          <a:xfrm>
            <a:off x="2103755" y="3515995"/>
            <a:ext cx="2540635" cy="1071880"/>
            <a:chOff x="2625225" y="855400"/>
            <a:chExt cx="1307714" cy="899687"/>
          </a:xfrm>
        </p:grpSpPr>
        <p:sp>
          <p:nvSpPr>
            <p:cNvPr id="438" name="Google Shape;438;p3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625239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5" name="Google Shape;445;p31"/>
          <p:cNvSpPr txBox="1">
            <a:spLocks noGrp="1"/>
          </p:cNvSpPr>
          <p:nvPr>
            <p:ph type="subTitle" idx="4"/>
          </p:nvPr>
        </p:nvSpPr>
        <p:spPr>
          <a:xfrm>
            <a:off x="4983854" y="2082283"/>
            <a:ext cx="3694149" cy="844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DAN UNIT TEST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1600" b="1" dirty="0">
              <a:solidFill>
                <a:schemeClr val="tx1">
                  <a:lumMod val="90000"/>
                  <a:lumOff val="10000"/>
                </a:schemeClr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451" name="Google Shape;451;p31"/>
          <p:cNvSpPr txBox="1">
            <a:spLocks noGrp="1"/>
          </p:cNvSpPr>
          <p:nvPr>
            <p:ph type="subTitle" idx="13"/>
          </p:nvPr>
        </p:nvSpPr>
        <p:spPr>
          <a:xfrm>
            <a:off x="5220380" y="3604997"/>
            <a:ext cx="3240360" cy="1008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</a:t>
            </a:r>
          </a:p>
          <a:p>
            <a:pPr algn="ctr"/>
            <a:r>
              <a:rPr lang="en-US" altLang="zh-C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 PYTHON</a:t>
            </a:r>
            <a:endParaRPr lang="zh-CN" altLang="en-US" sz="1600" b="1" dirty="0">
              <a:solidFill>
                <a:schemeClr val="tx1">
                  <a:lumMod val="90000"/>
                  <a:lumOff val="10000"/>
                </a:schemeClr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sp>
        <p:nvSpPr>
          <p:cNvPr id="28" name="Google Shape;416;p29"/>
          <p:cNvSpPr txBox="1"/>
          <p:nvPr/>
        </p:nvSpPr>
        <p:spPr>
          <a:xfrm>
            <a:off x="1763688" y="339502"/>
            <a:ext cx="633670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 panose="00000500000000000000"/>
              <a:buNone/>
              <a:defRPr sz="5900" b="1" i="0" u="none" strike="noStrike" cap="none">
                <a:solidFill>
                  <a:schemeClr val="dk1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rgbClr val="191919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latin typeface="Trebuchet MS" panose="020B0603020202020204" pitchFamily="34" charset="0"/>
              </a:rPr>
              <a:t>UNIVERSITAS PAMULANG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rebuchet MS" panose="020B0603020202020204" pitchFamily="34" charset="0"/>
              </a:rPr>
              <a:t>FAKULTAS EKONOMI PROGRAM STUDI </a:t>
            </a:r>
            <a:r>
              <a:rPr lang="id-ID" sz="900" dirty="0">
                <a:latin typeface="Trebuchet MS" panose="020B0603020202020204" pitchFamily="34" charset="0"/>
              </a:rPr>
              <a:t>S1</a:t>
            </a:r>
            <a:r>
              <a:rPr lang="en-US" sz="900" dirty="0">
                <a:latin typeface="Trebuchet MS" panose="020B0603020202020204" pitchFamily="34" charset="0"/>
              </a:rPr>
              <a:t> AKUNTANSI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latin typeface="Tw Cen MT" panose="020B0602020104020603" pitchFamily="34" charset="0"/>
              </a:rPr>
              <a:t>Jl. Surya </a:t>
            </a:r>
            <a:r>
              <a:rPr lang="en-US" sz="900" dirty="0" err="1">
                <a:latin typeface="Tw Cen MT" panose="020B0602020104020603" pitchFamily="34" charset="0"/>
              </a:rPr>
              <a:t>Kencana</a:t>
            </a:r>
            <a:r>
              <a:rPr lang="en-US" sz="900" dirty="0">
                <a:latin typeface="Tw Cen MT" panose="020B0602020104020603" pitchFamily="34" charset="0"/>
              </a:rPr>
              <a:t> No.1 </a:t>
            </a:r>
            <a:r>
              <a:rPr lang="en-US" sz="900" dirty="0" err="1">
                <a:latin typeface="Tw Cen MT" panose="020B0602020104020603" pitchFamily="34" charset="0"/>
              </a:rPr>
              <a:t>Pamulang</a:t>
            </a:r>
            <a:r>
              <a:rPr lang="en-US" sz="900" dirty="0">
                <a:latin typeface="Tw Cen MT" panose="020B0602020104020603" pitchFamily="34" charset="0"/>
              </a:rPr>
              <a:t> Barat – </a:t>
            </a:r>
            <a:r>
              <a:rPr lang="en-US" sz="900" dirty="0" err="1">
                <a:latin typeface="Tw Cen MT" panose="020B0602020104020603" pitchFamily="34" charset="0"/>
              </a:rPr>
              <a:t>Tangerang</a:t>
            </a:r>
            <a:r>
              <a:rPr lang="en-US" sz="900" dirty="0">
                <a:latin typeface="Tw Cen MT" panose="020B0602020104020603" pitchFamily="34" charset="0"/>
              </a:rPr>
              <a:t> Selatan, </a:t>
            </a:r>
            <a:r>
              <a:rPr lang="en-US" sz="900" dirty="0" err="1">
                <a:latin typeface="Tw Cen MT" panose="020B0602020104020603" pitchFamily="34" charset="0"/>
              </a:rPr>
              <a:t>Banten</a:t>
            </a:r>
            <a:r>
              <a:rPr lang="en-US" sz="900" dirty="0">
                <a:latin typeface="Tw Cen MT" panose="020B0602020104020603" pitchFamily="34" charset="0"/>
              </a:rPr>
              <a:t> (15417) </a:t>
            </a:r>
            <a:r>
              <a:rPr lang="en-US" sz="900" dirty="0" err="1">
                <a:latin typeface="Tw Cen MT" panose="020B0602020104020603" pitchFamily="34" charset="0"/>
              </a:rPr>
              <a:t>Telp</a:t>
            </a:r>
            <a:r>
              <a:rPr lang="en-US" sz="900" dirty="0">
                <a:latin typeface="Tw Cen MT" panose="020B0602020104020603" pitchFamily="34" charset="0"/>
              </a:rPr>
              <a:t>./Fax (021) 7412566</a:t>
            </a:r>
          </a:p>
        </p:txBody>
      </p:sp>
      <p:pic>
        <p:nvPicPr>
          <p:cNvPr id="29" name="Picture 0" descr="logo-unp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5" y="393453"/>
            <a:ext cx="576064" cy="5401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441;p31"/>
          <p:cNvSpPr txBox="1">
            <a:spLocks noGrp="1"/>
          </p:cNvSpPr>
          <p:nvPr>
            <p:ph type="subTitle" idx="1"/>
          </p:nvPr>
        </p:nvSpPr>
        <p:spPr>
          <a:xfrm>
            <a:off x="683568" y="1131569"/>
            <a:ext cx="4464496" cy="112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u="sng" dirty="0">
                <a:solidFill>
                  <a:schemeClr val="tx1"/>
                </a:solidFill>
                <a:latin typeface="Rockwell Extra Bold" panose="02060903040505020403" pitchFamily="18" charset="0"/>
              </a:rPr>
              <a:t>BAB</a:t>
            </a:r>
          </a:p>
        </p:txBody>
      </p:sp>
      <p:sp>
        <p:nvSpPr>
          <p:cNvPr id="43" name="Google Shape;441;p31"/>
          <p:cNvSpPr txBox="1">
            <a:spLocks noGrp="1"/>
          </p:cNvSpPr>
          <p:nvPr>
            <p:ph type="subTitle" idx="1"/>
          </p:nvPr>
        </p:nvSpPr>
        <p:spPr>
          <a:xfrm>
            <a:off x="1909907" y="3608834"/>
            <a:ext cx="2806109" cy="10004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PENUTUP</a:t>
            </a:r>
            <a:endParaRPr lang="zh-CN" altLang="en-US" sz="1800" b="1" dirty="0">
              <a:solidFill>
                <a:schemeClr val="tx1">
                  <a:lumMod val="90000"/>
                  <a:lumOff val="10000"/>
                </a:schemeClr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</p:txBody>
      </p:sp>
      <p:cxnSp>
        <p:nvCxnSpPr>
          <p:cNvPr id="22" name="Curved Connector 21"/>
          <p:cNvCxnSpPr/>
          <p:nvPr/>
        </p:nvCxnSpPr>
        <p:spPr>
          <a:xfrm>
            <a:off x="2555875" y="2067560"/>
            <a:ext cx="1656080" cy="791845"/>
          </a:xfrm>
          <a:prstGeom prst="curvedConnector3">
            <a:avLst>
              <a:gd name="adj1" fmla="val 50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69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1754</Words>
  <Application>Microsoft Office PowerPoint</Application>
  <PresentationFormat>On-screen Show (16:9)</PresentationFormat>
  <Paragraphs>159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Varela Round</vt:lpstr>
      <vt:lpstr>Lato</vt:lpstr>
      <vt:lpstr>Arial</vt:lpstr>
      <vt:lpstr>Arial Rounded MT Bold</vt:lpstr>
      <vt:lpstr>Roboto Condensed Light</vt:lpstr>
      <vt:lpstr>Anaheim</vt:lpstr>
      <vt:lpstr>Poppins</vt:lpstr>
      <vt:lpstr>Snap ITC</vt:lpstr>
      <vt:lpstr>Open Sans</vt:lpstr>
      <vt:lpstr>Tw Cen MT</vt:lpstr>
      <vt:lpstr>Trebuchet MS</vt:lpstr>
      <vt:lpstr>Bebas Neue</vt:lpstr>
      <vt:lpstr>Rockwell Extra Bold</vt:lpstr>
      <vt:lpstr>AngsanaUPC</vt:lpstr>
      <vt:lpstr>Kuman Business Meeting by Slidesgo</vt:lpstr>
      <vt:lpstr>UTS  TESTING DAN QA PERANGKAT LUNAK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AKUNTANSI KEUANGAN 1 Dosen Pengampu : Hari Setiawan</dc:title>
  <dc:creator>elkin</dc:creator>
  <cp:lastModifiedBy>imelda imelda raichel</cp:lastModifiedBy>
  <cp:revision>32</cp:revision>
  <dcterms:created xsi:type="dcterms:W3CDTF">2023-10-18T13:40:00Z</dcterms:created>
  <dcterms:modified xsi:type="dcterms:W3CDTF">2023-11-03T09:19:29Z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F56D8589F49946158EBF4A50B62B66A3_12</vt:lpwstr>
  </property>
  <property fmtid="{D5CDD505-2E9C-101B-9397-08002B2CF9AE}" pid="3" name="KSOProductBuildVer">
    <vt:lpwstr>1033-12.2.0.13266</vt:lpwstr>
  </property>
</Properties>
</file>