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40"/>
  </p:notesMasterIdLst>
  <p:sldIdLst>
    <p:sldId id="256" r:id="rId2"/>
    <p:sldId id="257" r:id="rId3"/>
    <p:sldId id="261" r:id="rId4"/>
    <p:sldId id="296" r:id="rId5"/>
    <p:sldId id="297" r:id="rId6"/>
    <p:sldId id="259" r:id="rId7"/>
    <p:sldId id="258" r:id="rId8"/>
    <p:sldId id="262" r:id="rId9"/>
    <p:sldId id="271" r:id="rId10"/>
    <p:sldId id="295" r:id="rId11"/>
    <p:sldId id="306" r:id="rId12"/>
    <p:sldId id="308" r:id="rId13"/>
    <p:sldId id="314" r:id="rId14"/>
    <p:sldId id="293" r:id="rId15"/>
    <p:sldId id="307" r:id="rId16"/>
    <p:sldId id="309" r:id="rId17"/>
    <p:sldId id="312" r:id="rId18"/>
    <p:sldId id="313" r:id="rId19"/>
    <p:sldId id="263" r:id="rId20"/>
    <p:sldId id="346" r:id="rId21"/>
    <p:sldId id="305" r:id="rId22"/>
    <p:sldId id="310"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274" r:id="rId38"/>
    <p:sldId id="275" r:id="rId39"/>
  </p:sldIdLst>
  <p:sldSz cx="9144000" cy="5143500" type="screen16x9"/>
  <p:notesSz cx="6858000" cy="9144000"/>
  <p:embeddedFontLst>
    <p:embeddedFont>
      <p:font typeface="Bree Serif" panose="020B0604020202020204" charset="0"/>
      <p:regular r:id="rId41"/>
    </p:embeddedFont>
    <p:embeddedFont>
      <p:font typeface="Cambria Math" panose="02040503050406030204" pitchFamily="18" charset="0"/>
      <p:regular r:id="rId42"/>
    </p:embeddedFont>
    <p:embeddedFont>
      <p:font typeface="Didact Gothic" panose="020B0604020202020204" charset="0"/>
      <p:regular r:id="rId43"/>
    </p:embeddedFont>
    <p:embeddedFont>
      <p:font typeface="Roboto Black" panose="020B0604020202020204" charset="0"/>
      <p:bold r:id="rId44"/>
      <p:boldItalic r:id="rId45"/>
    </p:embeddedFont>
    <p:embeddedFont>
      <p:font typeface="Roboto Light" panose="020B0604020202020204" charset="0"/>
      <p:regular r:id="rId46"/>
      <p:bold r:id="rId47"/>
      <p:italic r:id="rId48"/>
      <p:boldItalic r:id="rId49"/>
    </p:embeddedFont>
    <p:embeddedFont>
      <p:font typeface="Roboto Mono Regular" panose="020B0604020202020204" charset="0"/>
      <p:regular r:id="rId50"/>
      <p:bold r:id="rId51"/>
      <p:italic r:id="rId52"/>
      <p:boldItalic r:id="rId53"/>
    </p:embeddedFont>
    <p:embeddedFont>
      <p:font typeface="Roboto Thin"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10" autoAdjust="0"/>
  </p:normalViewPr>
  <p:slideViewPr>
    <p:cSldViewPr snapToGrid="0">
      <p:cViewPr varScale="1">
        <p:scale>
          <a:sx n="137" d="100"/>
          <a:sy n="137" d="100"/>
        </p:scale>
        <p:origin x="1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07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00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14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882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91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62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29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26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465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15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05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4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57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2544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6264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554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9459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156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29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996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538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134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868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346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83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4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60" r:id="rId9"/>
    <p:sldLayoutId id="2147483661"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mailto:Fahrizal.8898@gmail.co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611863" y="698380"/>
            <a:ext cx="4285056" cy="24019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sz="1600" b="1" dirty="0"/>
              <a:t>IMPLEMENTASI K-MEANS CLUSTERING DAN MODIFIKASI </a:t>
            </a:r>
            <a:r>
              <a:rPr lang="en-US" sz="1600" b="1" dirty="0"/>
              <a:t>A</a:t>
            </a:r>
            <a:r>
              <a:rPr lang="id-ID" sz="1600" b="1" dirty="0"/>
              <a:t>DHOC ON-DEMAND DISTANCE VECTOR ROUTING PROTOCOL PADA MOBILE ADHOC NETWORK UNTUK MENINGKATKAN PERFORMA PENGIRIMAN ANTAR NODE</a:t>
            </a:r>
            <a:endParaRPr sz="1800" dirty="0"/>
          </a:p>
        </p:txBody>
      </p:sp>
      <p:sp>
        <p:nvSpPr>
          <p:cNvPr id="106" name="Google Shape;106;p20"/>
          <p:cNvSpPr txBox="1">
            <a:spLocks noGrp="1"/>
          </p:cNvSpPr>
          <p:nvPr>
            <p:ph type="subTitle" idx="1"/>
          </p:nvPr>
        </p:nvSpPr>
        <p:spPr>
          <a:xfrm>
            <a:off x="4297120" y="3682845"/>
            <a:ext cx="4732208" cy="14037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dirty="0"/>
          </a:p>
          <a:p>
            <a:r>
              <a:rPr lang="en-US" dirty="0"/>
              <a:t>FAHRIZAL NAUFAL AHMAD – 05111640000135</a:t>
            </a:r>
          </a:p>
          <a:p>
            <a:r>
              <a:rPr lang="en-US" dirty="0"/>
              <a:t>DOSEN PEMBIMBING 1: </a:t>
            </a:r>
            <a:r>
              <a:rPr lang="en-US" dirty="0" err="1"/>
              <a:t>Dr.Eng</a:t>
            </a:r>
            <a:r>
              <a:rPr lang="en-US" dirty="0"/>
              <a:t>. </a:t>
            </a:r>
            <a:r>
              <a:rPr lang="en-US" dirty="0" err="1"/>
              <a:t>Radityo</a:t>
            </a:r>
            <a:r>
              <a:rPr lang="en-US" dirty="0"/>
              <a:t> </a:t>
            </a:r>
            <a:r>
              <a:rPr lang="en-US" dirty="0" err="1"/>
              <a:t>Anggoro</a:t>
            </a:r>
            <a:r>
              <a:rPr lang="en-US" dirty="0"/>
              <a:t>, </a:t>
            </a:r>
            <a:r>
              <a:rPr lang="en-US" dirty="0" err="1"/>
              <a:t>S.Kom</a:t>
            </a:r>
            <a:r>
              <a:rPr lang="en-US" dirty="0"/>
              <a:t>., M.Sc. </a:t>
            </a:r>
          </a:p>
          <a:p>
            <a:r>
              <a:rPr lang="en-US" dirty="0"/>
              <a:t>DOSEN PEMBIMBING 2: </a:t>
            </a:r>
            <a:r>
              <a:rPr lang="en-US" dirty="0" err="1"/>
              <a:t>Ir.F.X</a:t>
            </a:r>
            <a:r>
              <a:rPr lang="en-US" dirty="0"/>
              <a:t>. </a:t>
            </a:r>
            <a:r>
              <a:rPr lang="en-US" dirty="0" err="1"/>
              <a:t>Arunanto</a:t>
            </a:r>
            <a:r>
              <a:rPr lang="en-US" dirty="0"/>
              <a:t> M.Sc. </a:t>
            </a:r>
          </a:p>
          <a:p>
            <a:pPr marL="0" lvl="0" indent="0" algn="r" rtl="0">
              <a:spcBef>
                <a:spcPts val="0"/>
              </a:spcBef>
              <a:spcAft>
                <a:spcPts val="0"/>
              </a:spcAft>
              <a:buNone/>
            </a:pPr>
            <a:endParaRPr lang="en-US"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822676" y="2244386"/>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METODE MODIFIKASI</a:t>
            </a:r>
            <a:endParaRPr sz="3200" dirty="0"/>
          </a:p>
        </p:txBody>
      </p:sp>
    </p:spTree>
    <p:extLst>
      <p:ext uri="{BB962C8B-B14F-4D97-AF65-F5344CB8AC3E}">
        <p14:creationId xmlns:p14="http://schemas.microsoft.com/office/powerpoint/2010/main" val="79231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5556230" y="959643"/>
            <a:ext cx="3530400" cy="13844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DIAGRAM ALUR SIMULASI</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descr="A close up of a logo&#10;&#10;Description automatically generated">
            <a:extLst>
              <a:ext uri="{FF2B5EF4-FFF2-40B4-BE49-F238E27FC236}">
                <a16:creationId xmlns:a16="http://schemas.microsoft.com/office/drawing/2014/main" id="{2032147B-C9FF-4404-A920-0928AAD06E98}"/>
              </a:ext>
            </a:extLst>
          </p:cNvPr>
          <p:cNvPicPr/>
          <p:nvPr/>
        </p:nvPicPr>
        <p:blipFill>
          <a:blip r:embed="rId3">
            <a:extLst>
              <a:ext uri="{28A0092B-C50C-407E-A947-70E740481C1C}">
                <a14:useLocalDpi xmlns:a14="http://schemas.microsoft.com/office/drawing/2010/main" val="0"/>
              </a:ext>
            </a:extLst>
          </a:blip>
          <a:stretch>
            <a:fillRect/>
          </a:stretch>
        </p:blipFill>
        <p:spPr>
          <a:xfrm>
            <a:off x="0" y="1"/>
            <a:ext cx="4818165" cy="5143500"/>
          </a:xfrm>
          <a:prstGeom prst="rect">
            <a:avLst/>
          </a:prstGeom>
        </p:spPr>
      </p:pic>
    </p:spTree>
    <p:extLst>
      <p:ext uri="{BB962C8B-B14F-4D97-AF65-F5344CB8AC3E}">
        <p14:creationId xmlns:p14="http://schemas.microsoft.com/office/powerpoint/2010/main" val="257335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92275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MODIFIKASI PROTOKOL AODV</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pic>
        <p:nvPicPr>
          <p:cNvPr id="2" name="Picture 1">
            <a:extLst>
              <a:ext uri="{FF2B5EF4-FFF2-40B4-BE49-F238E27FC236}">
                <a16:creationId xmlns:a16="http://schemas.microsoft.com/office/drawing/2014/main" id="{B3B56FD5-CD56-4F79-B97D-B2F7D7BBAAEE}"/>
              </a:ext>
            </a:extLst>
          </p:cNvPr>
          <p:cNvPicPr>
            <a:picLocks noChangeAspect="1"/>
          </p:cNvPicPr>
          <p:nvPr/>
        </p:nvPicPr>
        <p:blipFill>
          <a:blip r:embed="rId3"/>
          <a:stretch>
            <a:fillRect/>
          </a:stretch>
        </p:blipFill>
        <p:spPr>
          <a:xfrm>
            <a:off x="0" y="0"/>
            <a:ext cx="4572000" cy="5143500"/>
          </a:xfrm>
          <a:prstGeom prst="rect">
            <a:avLst/>
          </a:prstGeom>
        </p:spPr>
      </p:pic>
      <p:sp>
        <p:nvSpPr>
          <p:cNvPr id="5" name="Subtitle 4">
            <a:extLst>
              <a:ext uri="{FF2B5EF4-FFF2-40B4-BE49-F238E27FC236}">
                <a16:creationId xmlns:a16="http://schemas.microsoft.com/office/drawing/2014/main" id="{7912E248-5F64-4731-A7E5-BF0F383FF0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223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K-MEANS CLUSTERING</a:t>
            </a:r>
            <a:endParaRPr dirty="0"/>
          </a:p>
        </p:txBody>
      </p:sp>
      <p:sp>
        <p:nvSpPr>
          <p:cNvPr id="1000" name="Google Shape;1000;p35"/>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3023938" y="2122003"/>
            <a:ext cx="16" cy="617717"/>
          </a:xfrm>
          <a:custGeom>
            <a:avLst/>
            <a:gdLst/>
            <a:ahLst/>
            <a:cxnLst/>
            <a:rect l="l" t="t" r="r" b="b"/>
            <a:pathLst>
              <a:path w="1" h="38698" fill="none" extrusionOk="0">
                <a:moveTo>
                  <a:pt x="1" y="38698"/>
                </a:moveTo>
                <a:lnTo>
                  <a:pt x="1" y="0"/>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a:off x="2905736" y="2888729"/>
            <a:ext cx="235606" cy="294716"/>
            <a:chOff x="2905736" y="2888729"/>
            <a:chExt cx="235606" cy="294716"/>
          </a:xfrm>
        </p:grpSpPr>
        <p:sp>
          <p:nvSpPr>
            <p:cNvPr id="1009"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5097707" y="2067044"/>
            <a:ext cx="16" cy="690171"/>
          </a:xfrm>
          <a:custGeom>
            <a:avLst/>
            <a:gdLst/>
            <a:ahLst/>
            <a:cxnLst/>
            <a:rect l="l" t="t" r="r" b="b"/>
            <a:pathLst>
              <a:path w="1" h="43237" fill="none" extrusionOk="0">
                <a:moveTo>
                  <a:pt x="1" y="43236"/>
                </a:moveTo>
                <a:lnTo>
                  <a:pt x="1"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4060415" y="3250025"/>
            <a:ext cx="16" cy="752600"/>
          </a:xfrm>
          <a:custGeom>
            <a:avLst/>
            <a:gdLst/>
            <a:ahLst/>
            <a:cxnLst/>
            <a:rect l="l" t="t" r="r" b="b"/>
            <a:pathLst>
              <a:path w="1" h="47148" fill="none" extrusionOk="0">
                <a:moveTo>
                  <a:pt x="0" y="47148"/>
                </a:moveTo>
                <a:lnTo>
                  <a:pt x="0" y="1"/>
                </a:lnTo>
              </a:path>
            </a:pathLst>
          </a:custGeom>
          <a:solidFill>
            <a:srgbClr val="48FFD5"/>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6134184" y="3161784"/>
            <a:ext cx="16" cy="840841"/>
          </a:xfrm>
          <a:custGeom>
            <a:avLst/>
            <a:gdLst/>
            <a:ahLst/>
            <a:cxnLst/>
            <a:rect l="l" t="t" r="r" b="b"/>
            <a:pathLst>
              <a:path w="1" h="52676" fill="none" extrusionOk="0">
                <a:moveTo>
                  <a:pt x="0" y="52676"/>
                </a:moveTo>
                <a:lnTo>
                  <a:pt x="0"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txBox="1">
            <a:spLocks noGrp="1"/>
          </p:cNvSpPr>
          <p:nvPr>
            <p:ph type="ctrTitle" idx="4294967295"/>
          </p:nvPr>
        </p:nvSpPr>
        <p:spPr>
          <a:xfrm>
            <a:off x="2195276" y="1551150"/>
            <a:ext cx="1784692" cy="399384"/>
          </a:xfrm>
          <a:prstGeom prst="rect">
            <a:avLst/>
          </a:prstGeom>
        </p:spPr>
        <p:txBody>
          <a:bodyPr spcFirstLastPara="1" wrap="square" lIns="91425" tIns="91425" rIns="91425" bIns="91425" anchor="t" anchorCtr="0">
            <a:noAutofit/>
          </a:bodyPr>
          <a:lstStyle/>
          <a:p>
            <a:pPr lvl="0" algn="ctr"/>
            <a:r>
              <a:rPr lang="en-US" sz="1000" dirty="0"/>
              <a:t>PENGIRIMAN DAN PENERIMAAN  REEQ</a:t>
            </a:r>
          </a:p>
        </p:txBody>
      </p:sp>
      <p:sp>
        <p:nvSpPr>
          <p:cNvPr id="1036" name="Google Shape;1036;p35"/>
          <p:cNvSpPr txBox="1">
            <a:spLocks noGrp="1"/>
          </p:cNvSpPr>
          <p:nvPr>
            <p:ph type="ctrTitle" idx="4294967295"/>
          </p:nvPr>
        </p:nvSpPr>
        <p:spPr>
          <a:xfrm>
            <a:off x="2932256" y="4134206"/>
            <a:ext cx="2262149" cy="534486"/>
          </a:xfrm>
          <a:prstGeom prst="rect">
            <a:avLst/>
          </a:prstGeom>
        </p:spPr>
        <p:txBody>
          <a:bodyPr spcFirstLastPara="1" wrap="square" lIns="91425" tIns="91425" rIns="91425" bIns="91425" anchor="t" anchorCtr="0">
            <a:noAutofit/>
          </a:bodyPr>
          <a:lstStyle/>
          <a:p>
            <a:pPr algn="ctr"/>
            <a:r>
              <a:rPr lang="en-US" sz="1000" dirty="0"/>
              <a:t>PENGIRIMAN DAN PENERIMAAN RREP</a:t>
            </a:r>
            <a:br>
              <a:rPr lang="en-US" sz="1000" dirty="0"/>
            </a:br>
            <a:endParaRPr lang="en-US" sz="1000" dirty="0"/>
          </a:p>
        </p:txBody>
      </p:sp>
      <p:sp>
        <p:nvSpPr>
          <p:cNvPr id="1037" name="Google Shape;1037;p35"/>
          <p:cNvSpPr txBox="1">
            <a:spLocks noGrp="1"/>
          </p:cNvSpPr>
          <p:nvPr>
            <p:ph type="ctrTitle" idx="4294967295"/>
          </p:nvPr>
        </p:nvSpPr>
        <p:spPr>
          <a:xfrm>
            <a:off x="4354410" y="1482768"/>
            <a:ext cx="1599968" cy="471371"/>
          </a:xfrm>
          <a:prstGeom prst="rect">
            <a:avLst/>
          </a:prstGeom>
        </p:spPr>
        <p:txBody>
          <a:bodyPr spcFirstLastPara="1" wrap="square" lIns="91425" tIns="91425" rIns="91425" bIns="91425" anchor="t" anchorCtr="0">
            <a:noAutofit/>
          </a:bodyPr>
          <a:lstStyle/>
          <a:p>
            <a:pPr algn="ctr"/>
            <a:r>
              <a:rPr lang="en-US" sz="1000" dirty="0"/>
              <a:t>HELLO MESSAGES</a:t>
            </a:r>
            <a:br>
              <a:rPr lang="en-US" sz="1000" dirty="0"/>
            </a:br>
            <a:endParaRPr sz="1000" dirty="0">
              <a:solidFill>
                <a:srgbClr val="FFFFFF"/>
              </a:solidFill>
            </a:endParaRPr>
          </a:p>
        </p:txBody>
      </p:sp>
      <p:sp>
        <p:nvSpPr>
          <p:cNvPr id="1038" name="Google Shape;1038;p35"/>
          <p:cNvSpPr txBox="1">
            <a:spLocks noGrp="1"/>
          </p:cNvSpPr>
          <p:nvPr>
            <p:ph type="ctrTitle" idx="4294967295"/>
          </p:nvPr>
        </p:nvSpPr>
        <p:spPr>
          <a:xfrm>
            <a:off x="5447831" y="4082534"/>
            <a:ext cx="1403149" cy="534486"/>
          </a:xfrm>
          <a:prstGeom prst="rect">
            <a:avLst/>
          </a:prstGeom>
        </p:spPr>
        <p:txBody>
          <a:bodyPr spcFirstLastPara="1" wrap="square" lIns="91425" tIns="91425" rIns="91425" bIns="91425" anchor="t" anchorCtr="0">
            <a:noAutofit/>
          </a:bodyPr>
          <a:lstStyle/>
          <a:p>
            <a:pPr lvl="0" algn="ctr"/>
            <a:r>
              <a:rPr lang="en-US" sz="1000" dirty="0"/>
              <a:t>CLUSTERING</a:t>
            </a:r>
          </a:p>
        </p:txBody>
      </p:sp>
      <p:sp>
        <p:nvSpPr>
          <p:cNvPr id="1041" name="Google Shape;1041;p35"/>
          <p:cNvSpPr txBox="1">
            <a:spLocks noGrp="1"/>
          </p:cNvSpPr>
          <p:nvPr>
            <p:ph type="subTitle" idx="4294967295"/>
          </p:nvPr>
        </p:nvSpPr>
        <p:spPr>
          <a:xfrm>
            <a:off x="1971235" y="2236635"/>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lang="en-US" sz="1000" dirty="0">
              <a:solidFill>
                <a:srgbClr val="FFFFFF"/>
              </a:solidFill>
            </a:endParaRPr>
          </a:p>
          <a:p>
            <a:pPr marL="0" lvl="0" indent="0" algn="ctr" rtl="0">
              <a:spcBef>
                <a:spcPts val="0"/>
              </a:spcBef>
              <a:spcAft>
                <a:spcPts val="1600"/>
              </a:spcAft>
              <a:buNone/>
            </a:pPr>
            <a:endParaRPr sz="1000" dirty="0">
              <a:solidFill>
                <a:srgbClr val="FFFFFF"/>
              </a:solidFill>
            </a:endParaRPr>
          </a:p>
        </p:txBody>
      </p:sp>
      <p:sp>
        <p:nvSpPr>
          <p:cNvPr id="1042" name="Google Shape;1042;p35"/>
          <p:cNvSpPr txBox="1">
            <a:spLocks noGrp="1"/>
          </p:cNvSpPr>
          <p:nvPr>
            <p:ph type="ctrTitle" idx="4294967295"/>
          </p:nvPr>
        </p:nvSpPr>
        <p:spPr>
          <a:xfrm>
            <a:off x="491318" y="2856123"/>
            <a:ext cx="1703957" cy="408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rgbClr val="FFFFFF"/>
                </a:solidFill>
              </a:rPr>
              <a:t>INISIASI</a:t>
            </a:r>
            <a:endParaRPr sz="1000" dirty="0">
              <a:solidFill>
                <a:srgbClr val="FFFFFF"/>
              </a:solidFill>
            </a:endParaRPr>
          </a:p>
        </p:txBody>
      </p:sp>
      <p:sp>
        <p:nvSpPr>
          <p:cNvPr id="1043" name="Google Shape;1043;p35"/>
          <p:cNvSpPr txBox="1">
            <a:spLocks noGrp="1"/>
          </p:cNvSpPr>
          <p:nvPr>
            <p:ph type="ctrTitle" idx="4294967295"/>
          </p:nvPr>
        </p:nvSpPr>
        <p:spPr>
          <a:xfrm>
            <a:off x="6936730" y="2855312"/>
            <a:ext cx="1395242" cy="52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PEMILIHAN CLUSTER HEAD DAN GATEWAY</a:t>
            </a:r>
            <a:endParaRPr sz="1000" dirty="0">
              <a:solidFill>
                <a:srgbClr val="FFFFFF"/>
              </a:solidFill>
            </a:endParaRPr>
          </a:p>
        </p:txBody>
      </p:sp>
      <p:grpSp>
        <p:nvGrpSpPr>
          <p:cNvPr id="1044" name="Google Shape;1044;p35"/>
          <p:cNvGrpSpPr/>
          <p:nvPr/>
        </p:nvGrpSpPr>
        <p:grpSpPr>
          <a:xfrm>
            <a:off x="4985744" y="2902518"/>
            <a:ext cx="222293" cy="237986"/>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5"/>
          <p:cNvGrpSpPr/>
          <p:nvPr/>
        </p:nvGrpSpPr>
        <p:grpSpPr>
          <a:xfrm>
            <a:off x="6035044" y="2913719"/>
            <a:ext cx="196025" cy="243061"/>
            <a:chOff x="736175" y="1051000"/>
            <a:chExt cx="1678300" cy="2081000"/>
          </a:xfrm>
        </p:grpSpPr>
        <p:sp>
          <p:nvSpPr>
            <p:cNvPr id="1050"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3979968" y="2921659"/>
            <a:ext cx="160902" cy="226360"/>
            <a:chOff x="2790850"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7" name="Google Shape;1057;p35"/>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extLst>
      <p:ext uri="{BB962C8B-B14F-4D97-AF65-F5344CB8AC3E}">
        <p14:creationId xmlns:p14="http://schemas.microsoft.com/office/powerpoint/2010/main" val="168123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85168" y="1932710"/>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BACK-UP ROUTING</a:t>
            </a:r>
            <a:endParaRPr dirty="0">
              <a:solidFill>
                <a:srgbClr val="FFFFFF"/>
              </a:solidFill>
            </a:endParaRPr>
          </a:p>
        </p:txBody>
      </p:sp>
      <p:sp>
        <p:nvSpPr>
          <p:cNvPr id="401" name="Google Shape;401;p26"/>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PENERIMAAN REEQ</a:t>
            </a:r>
            <a:endParaRPr dirty="0">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PENGIRIMAN RREQ</a:t>
            </a:r>
            <a:endParaRPr dirty="0">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rgbClr val="48FFD5"/>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1;p26">
            <a:extLst>
              <a:ext uri="{FF2B5EF4-FFF2-40B4-BE49-F238E27FC236}">
                <a16:creationId xmlns:a16="http://schemas.microsoft.com/office/drawing/2014/main" id="{E2EDBC79-E9ED-4B45-9593-FE33AD2812F9}"/>
              </a:ext>
            </a:extLst>
          </p:cNvPr>
          <p:cNvSpPr txBox="1">
            <a:spLocks/>
          </p:cNvSpPr>
          <p:nvPr/>
        </p:nvSpPr>
        <p:spPr>
          <a:xfrm>
            <a:off x="1614680" y="212640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9pPr>
          </a:lstStyle>
          <a:p>
            <a:r>
              <a:rPr lang="en-US" dirty="0">
                <a:solidFill>
                  <a:schemeClr val="dk1"/>
                </a:solidFill>
              </a:rPr>
              <a:t>INISIASI</a:t>
            </a:r>
          </a:p>
        </p:txBody>
      </p:sp>
    </p:spTree>
    <p:extLst>
      <p:ext uri="{BB962C8B-B14F-4D97-AF65-F5344CB8AC3E}">
        <p14:creationId xmlns:p14="http://schemas.microsoft.com/office/powerpoint/2010/main" val="36381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r>
              <a:rPr lang="en-US" dirty="0"/>
              <a:t>BACKUP ROUTING</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A8ACDFA-C519-492D-AF50-F3EFA458F5B0}"/>
              </a:ext>
            </a:extLst>
          </p:cNvPr>
          <p:cNvPicPr>
            <a:picLocks noChangeAspect="1"/>
          </p:cNvPicPr>
          <p:nvPr/>
        </p:nvPicPr>
        <p:blipFill>
          <a:blip r:embed="rId3"/>
          <a:stretch>
            <a:fillRect/>
          </a:stretch>
        </p:blipFill>
        <p:spPr>
          <a:xfrm>
            <a:off x="4969824" y="2283849"/>
            <a:ext cx="4174175" cy="1714921"/>
          </a:xfrm>
          <a:prstGeom prst="rect">
            <a:avLst/>
          </a:prstGeom>
        </p:spPr>
      </p:pic>
    </p:spTree>
    <p:extLst>
      <p:ext uri="{BB962C8B-B14F-4D97-AF65-F5344CB8AC3E}">
        <p14:creationId xmlns:p14="http://schemas.microsoft.com/office/powerpoint/2010/main" val="169540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SKENARIO MOBILITAS</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D7D2604-BE7F-49B1-B46E-D3E31AACC07E}"/>
              </a:ext>
            </a:extLst>
          </p:cNvPr>
          <p:cNvSpPr>
            <a:spLocks noGrp="1"/>
          </p:cNvSpPr>
          <p:nvPr>
            <p:ph type="subTitle" idx="1"/>
          </p:nvPr>
        </p:nvSpPr>
        <p:spPr/>
        <p:txBody>
          <a:bodyPr/>
          <a:lstStyle/>
          <a:p>
            <a:r>
              <a:rPr lang="en-US" dirty="0" err="1"/>
              <a:t>Skenario</a:t>
            </a:r>
            <a:r>
              <a:rPr lang="en-US" dirty="0"/>
              <a:t> Grid</a:t>
            </a:r>
          </a:p>
          <a:p>
            <a:endParaRPr lang="en-US" dirty="0"/>
          </a:p>
          <a:p>
            <a:r>
              <a:rPr lang="en-US" dirty="0"/>
              <a:t>Skenario Real</a:t>
            </a:r>
          </a:p>
        </p:txBody>
      </p:sp>
    </p:spTree>
    <p:extLst>
      <p:ext uri="{BB962C8B-B14F-4D97-AF65-F5344CB8AC3E}">
        <p14:creationId xmlns:p14="http://schemas.microsoft.com/office/powerpoint/2010/main" val="361734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969825" y="682059"/>
            <a:ext cx="404558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SKENARIO GRID</a:t>
            </a:r>
            <a:endParaRPr dirty="0"/>
          </a:p>
        </p:txBody>
      </p:sp>
      <p:cxnSp>
        <p:nvCxnSpPr>
          <p:cNvPr id="260" name="Google Shape;260;p22"/>
          <p:cNvCxnSpPr/>
          <p:nvPr/>
        </p:nvCxnSpPr>
        <p:spPr>
          <a:xfrm>
            <a:off x="4893700" y="129333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D7D2604-BE7F-49B1-B46E-D3E31AACC07E}"/>
              </a:ext>
            </a:extLst>
          </p:cNvPr>
          <p:cNvSpPr>
            <a:spLocks noGrp="1"/>
          </p:cNvSpPr>
          <p:nvPr>
            <p:ph type="subTitle" idx="1"/>
          </p:nvPr>
        </p:nvSpPr>
        <p:spPr>
          <a:xfrm>
            <a:off x="4969825" y="1337086"/>
            <a:ext cx="3457500" cy="1420500"/>
          </a:xfrm>
        </p:spPr>
        <p:txBody>
          <a:bodyPr/>
          <a:lstStyle/>
          <a:p>
            <a:r>
              <a:rPr lang="en-US" dirty="0"/>
              <a:t>700X700 M</a:t>
            </a:r>
          </a:p>
          <a:p>
            <a:r>
              <a:rPr lang="en-US" dirty="0"/>
              <a:t>4X4 TITIK</a:t>
            </a:r>
          </a:p>
          <a:p>
            <a:r>
              <a:rPr lang="en-US" dirty="0"/>
              <a:t>9 PETAK</a:t>
            </a:r>
          </a:p>
          <a:p>
            <a:endParaRPr lang="en-US" dirty="0"/>
          </a:p>
        </p:txBody>
      </p:sp>
      <p:pic>
        <p:nvPicPr>
          <p:cNvPr id="10" name="image23.png">
            <a:extLst>
              <a:ext uri="{FF2B5EF4-FFF2-40B4-BE49-F238E27FC236}">
                <a16:creationId xmlns:a16="http://schemas.microsoft.com/office/drawing/2014/main" id="{9FC38143-8493-4CDB-A2AA-7940202E0E80}"/>
              </a:ext>
            </a:extLst>
          </p:cNvPr>
          <p:cNvPicPr/>
          <p:nvPr/>
        </p:nvPicPr>
        <p:blipFill rotWithShape="1">
          <a:blip r:embed="rId3" cstate="print">
            <a:extLst>
              <a:ext uri="{28A0092B-C50C-407E-A947-70E740481C1C}">
                <a14:useLocalDpi xmlns:a14="http://schemas.microsoft.com/office/drawing/2010/main" val="0"/>
              </a:ext>
            </a:extLst>
          </a:blip>
          <a:srcRect t="7164" b="10745"/>
          <a:stretch/>
        </p:blipFill>
        <p:spPr bwMode="auto">
          <a:xfrm>
            <a:off x="4819230" y="2227591"/>
            <a:ext cx="4045584" cy="2098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217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969825" y="682059"/>
            <a:ext cx="404558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SKENARIO REAL</a:t>
            </a:r>
            <a:endParaRPr dirty="0"/>
          </a:p>
        </p:txBody>
      </p:sp>
      <p:cxnSp>
        <p:nvCxnSpPr>
          <p:cNvPr id="260" name="Google Shape;260;p22"/>
          <p:cNvCxnSpPr/>
          <p:nvPr/>
        </p:nvCxnSpPr>
        <p:spPr>
          <a:xfrm>
            <a:off x="4893700" y="129333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D7D2604-BE7F-49B1-B46E-D3E31AACC07E}"/>
              </a:ext>
            </a:extLst>
          </p:cNvPr>
          <p:cNvSpPr>
            <a:spLocks noGrp="1"/>
          </p:cNvSpPr>
          <p:nvPr>
            <p:ph type="subTitle" idx="1"/>
          </p:nvPr>
        </p:nvSpPr>
        <p:spPr>
          <a:xfrm>
            <a:off x="4969825" y="1337086"/>
            <a:ext cx="3669208" cy="578402"/>
          </a:xfrm>
        </p:spPr>
        <p:txBody>
          <a:bodyPr/>
          <a:lstStyle/>
          <a:p>
            <a:r>
              <a:rPr lang="en-US" dirty="0"/>
              <a:t>JL. DR SOETOMO SURABAYA</a:t>
            </a:r>
          </a:p>
          <a:p>
            <a:endParaRPr lang="en-US" dirty="0"/>
          </a:p>
        </p:txBody>
      </p:sp>
      <p:pic>
        <p:nvPicPr>
          <p:cNvPr id="11" name="image9.png">
            <a:extLst>
              <a:ext uri="{FF2B5EF4-FFF2-40B4-BE49-F238E27FC236}">
                <a16:creationId xmlns:a16="http://schemas.microsoft.com/office/drawing/2014/main" id="{4FA5D76D-1DA0-4FC9-8FAB-ADD713943E76}"/>
              </a:ext>
            </a:extLst>
          </p:cNvPr>
          <p:cNvPicPr/>
          <p:nvPr/>
        </p:nvPicPr>
        <p:blipFill rotWithShape="1">
          <a:blip r:embed="rId3"/>
          <a:srcRect r="14674" b="5157"/>
          <a:stretch/>
        </p:blipFill>
        <p:spPr bwMode="auto">
          <a:xfrm>
            <a:off x="4190460" y="1959240"/>
            <a:ext cx="4824949" cy="2698227"/>
          </a:xfrm>
          <a:prstGeom prst="rect">
            <a:avLst/>
          </a:prstGeom>
          <a:ln>
            <a:noFill/>
          </a:ln>
          <a:extLst>
            <a:ext uri="{53640926-AAD7-44D8-BBD7-CCE9431645EC}">
              <a14:shadowObscured xmlns:a14="http://schemas.microsoft.com/office/drawing/2010/main"/>
            </a:ext>
          </a:extLst>
        </p:spPr>
      </p:pic>
      <p:pic>
        <p:nvPicPr>
          <p:cNvPr id="12" name="image67.png">
            <a:extLst>
              <a:ext uri="{FF2B5EF4-FFF2-40B4-BE49-F238E27FC236}">
                <a16:creationId xmlns:a16="http://schemas.microsoft.com/office/drawing/2014/main" id="{CA88A407-A92A-430E-985A-D4C98781313C}"/>
              </a:ext>
            </a:extLst>
          </p:cNvPr>
          <p:cNvPicPr/>
          <p:nvPr/>
        </p:nvPicPr>
        <p:blipFill rotWithShape="1">
          <a:blip r:embed="rId4" cstate="print">
            <a:extLst>
              <a:ext uri="{28A0092B-C50C-407E-A947-70E740481C1C}">
                <a14:useLocalDpi xmlns:a14="http://schemas.microsoft.com/office/drawing/2010/main" val="0"/>
              </a:ext>
            </a:extLst>
          </a:blip>
          <a:srcRect l="17605" t="13444" r="22829" b="12595"/>
          <a:stretch/>
        </p:blipFill>
        <p:spPr bwMode="auto">
          <a:xfrm>
            <a:off x="367694" y="1390626"/>
            <a:ext cx="3461749" cy="23622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947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1163752" y="597452"/>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FFFFF"/>
                </a:solidFill>
              </a:rPr>
              <a:t>METRIK ANALISIS (FILE AWK)</a:t>
            </a:r>
            <a:endParaRPr dirty="0">
              <a:solidFill>
                <a:srgbClr val="FFFFFF"/>
              </a:solidFill>
            </a:endParaRPr>
          </a:p>
        </p:txBody>
      </p:sp>
      <p:sp>
        <p:nvSpPr>
          <p:cNvPr id="446" name="Google Shape;446;p27"/>
          <p:cNvSpPr/>
          <p:nvPr/>
        </p:nvSpPr>
        <p:spPr>
          <a:xfrm>
            <a:off x="7903950" y="18494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896763" y="326443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584999" y="203804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PACKET DELIVER</a:t>
            </a:r>
            <a:r>
              <a:rPr lang="en-US" dirty="0">
                <a:solidFill>
                  <a:srgbClr val="0E2A47"/>
                </a:solidFill>
              </a:rPr>
              <a:t>Y</a:t>
            </a:r>
            <a:r>
              <a:rPr lang="es" dirty="0">
                <a:solidFill>
                  <a:srgbClr val="0E2A47"/>
                </a:solidFill>
              </a:rPr>
              <a:t> RATIO</a:t>
            </a:r>
            <a:endParaRPr dirty="0">
              <a:solidFill>
                <a:srgbClr val="0E2A47"/>
              </a:solidFill>
            </a:endParaRPr>
          </a:p>
        </p:txBody>
      </p:sp>
      <p:sp>
        <p:nvSpPr>
          <p:cNvPr id="554" name="Google Shape;554;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END TO </a:t>
            </a:r>
            <a:r>
              <a:rPr lang="en-US" dirty="0">
                <a:solidFill>
                  <a:srgbClr val="0E2A47"/>
                </a:solidFill>
              </a:rPr>
              <a:t>END</a:t>
            </a:r>
            <a:r>
              <a:rPr lang="es" dirty="0">
                <a:solidFill>
                  <a:srgbClr val="0E2A47"/>
                </a:solidFill>
              </a:rPr>
              <a:t> DELAY</a:t>
            </a:r>
            <a:endParaRPr dirty="0">
              <a:solidFill>
                <a:srgbClr val="0E2A47"/>
              </a:solidFill>
            </a:endParaRPr>
          </a:p>
        </p:txBody>
      </p:sp>
      <p:sp>
        <p:nvSpPr>
          <p:cNvPr id="115" name="Google Shape;450;p27">
            <a:extLst>
              <a:ext uri="{FF2B5EF4-FFF2-40B4-BE49-F238E27FC236}">
                <a16:creationId xmlns:a16="http://schemas.microsoft.com/office/drawing/2014/main" id="{FFEA9D05-0B52-4793-A5FF-778D56CDFB62}"/>
              </a:ext>
            </a:extLst>
          </p:cNvPr>
          <p:cNvSpPr/>
          <p:nvPr/>
        </p:nvSpPr>
        <p:spPr>
          <a:xfrm>
            <a:off x="7939050" y="385547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451;p27">
            <a:extLst>
              <a:ext uri="{FF2B5EF4-FFF2-40B4-BE49-F238E27FC236}">
                <a16:creationId xmlns:a16="http://schemas.microsoft.com/office/drawing/2014/main" id="{FB966E41-C51E-493B-9F21-3C97E8B0D169}"/>
              </a:ext>
            </a:extLst>
          </p:cNvPr>
          <p:cNvGrpSpPr/>
          <p:nvPr/>
        </p:nvGrpSpPr>
        <p:grpSpPr>
          <a:xfrm>
            <a:off x="8029890" y="3946420"/>
            <a:ext cx="265543" cy="269920"/>
            <a:chOff x="4151375" y="238125"/>
            <a:chExt cx="2141475" cy="2176775"/>
          </a:xfrm>
        </p:grpSpPr>
        <p:sp>
          <p:nvSpPr>
            <p:cNvPr id="117" name="Google Shape;452;p27">
              <a:extLst>
                <a:ext uri="{FF2B5EF4-FFF2-40B4-BE49-F238E27FC236}">
                  <a16:creationId xmlns:a16="http://schemas.microsoft.com/office/drawing/2014/main" id="{1F2F8FF5-A896-4163-B3A8-72D4964EA32D}"/>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3;p27">
              <a:extLst>
                <a:ext uri="{FF2B5EF4-FFF2-40B4-BE49-F238E27FC236}">
                  <a16:creationId xmlns:a16="http://schemas.microsoft.com/office/drawing/2014/main" id="{2FA27319-484B-4DEC-AA5A-6A55C99B8010}"/>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444;p27">
            <a:extLst>
              <a:ext uri="{FF2B5EF4-FFF2-40B4-BE49-F238E27FC236}">
                <a16:creationId xmlns:a16="http://schemas.microsoft.com/office/drawing/2014/main" id="{2E8B412F-5C20-4EB5-859D-4B232833EE03}"/>
              </a:ext>
            </a:extLst>
          </p:cNvPr>
          <p:cNvSpPr/>
          <p:nvPr/>
        </p:nvSpPr>
        <p:spPr>
          <a:xfrm rot="10800000">
            <a:off x="5527632" y="3898371"/>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3;p27">
            <a:extLst>
              <a:ext uri="{FF2B5EF4-FFF2-40B4-BE49-F238E27FC236}">
                <a16:creationId xmlns:a16="http://schemas.microsoft.com/office/drawing/2014/main" id="{CF091C9C-1DAA-4A6F-BEE4-493559D6E9EC}"/>
              </a:ext>
            </a:extLst>
          </p:cNvPr>
          <p:cNvSpPr txBox="1">
            <a:spLocks/>
          </p:cNvSpPr>
          <p:nvPr/>
        </p:nvSpPr>
        <p:spPr>
          <a:xfrm>
            <a:off x="5565912" y="350083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9pPr>
          </a:lstStyle>
          <a:p>
            <a:r>
              <a:rPr lang="en-US" dirty="0">
                <a:solidFill>
                  <a:srgbClr val="0E2A47"/>
                </a:solidFill>
              </a:rPr>
              <a:t>ROUTING OVERHEAD</a:t>
            </a:r>
          </a:p>
        </p:txBody>
      </p:sp>
      <p:sp>
        <p:nvSpPr>
          <p:cNvPr id="553" name="Google Shape;553;p27"/>
          <p:cNvSpPr txBox="1">
            <a:spLocks noGrp="1"/>
          </p:cNvSpPr>
          <p:nvPr>
            <p:ph type="ctrTitle" idx="2"/>
          </p:nvPr>
        </p:nvSpPr>
        <p:spPr>
          <a:xfrm>
            <a:off x="5652881" y="403085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AVERAGE HOP COUNT</a:t>
            </a:r>
            <a:endParaRPr dirty="0">
              <a:solidFill>
                <a:srgbClr val="0E2A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OUTLINES</a:t>
            </a:r>
            <a:endParaRPr dirty="0"/>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03</a:t>
            </a:r>
            <a:endParaRPr dirty="0">
              <a:solidFill>
                <a:srgbClr val="48FFD5"/>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04</a:t>
            </a:r>
            <a:endParaRPr dirty="0">
              <a:solidFill>
                <a:srgbClr val="48FFD5"/>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01</a:t>
            </a:r>
            <a:endParaRPr>
              <a:solidFill>
                <a:srgbClr val="48FFD5"/>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02</a:t>
            </a:r>
            <a:endParaRPr>
              <a:solidFill>
                <a:srgbClr val="48FFD5"/>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Pendahuluan</a:t>
            </a:r>
            <a:endParaRPr dirty="0"/>
          </a:p>
        </p:txBody>
      </p:sp>
      <p:sp>
        <p:nvSpPr>
          <p:cNvPr id="228" name="Google Shape;228;p21"/>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err="1"/>
              <a:t>Metode</a:t>
            </a:r>
            <a:r>
              <a:rPr lang="en-US" dirty="0"/>
              <a:t> </a:t>
            </a:r>
            <a:r>
              <a:rPr lang="en-US" dirty="0" err="1"/>
              <a:t>Modifikasi</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dirty="0"/>
              <a:t>Uji </a:t>
            </a:r>
            <a:r>
              <a:rPr lang="en-US" dirty="0" err="1"/>
              <a:t>Coba</a:t>
            </a:r>
            <a:r>
              <a:rPr lang="en-US" dirty="0"/>
              <a:t> dan </a:t>
            </a:r>
            <a:r>
              <a:rPr lang="en-US" dirty="0" err="1"/>
              <a:t>Evaluasi</a:t>
            </a:r>
            <a:endParaRPr lang="en-US"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r>
              <a:rPr lang="en-US" dirty="0"/>
              <a:t>Kesimpulan dan Saran</a:t>
            </a: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E1EFC58-193E-4127-83D9-A68530955B2D}"/>
                  </a:ext>
                </a:extLst>
              </p:cNvPr>
              <p:cNvSpPr/>
              <p:nvPr/>
            </p:nvSpPr>
            <p:spPr>
              <a:xfrm>
                <a:off x="3171936" y="1060979"/>
                <a:ext cx="2800126" cy="5376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bg1">
                              <a:lumMod val="95000"/>
                            </a:schemeClr>
                          </a:solidFill>
                          <a:latin typeface="Cambria Math" panose="02040503050406030204" pitchFamily="18" charset="0"/>
                        </a:rPr>
                        <m:t>PDR</m:t>
                      </m:r>
                      <m:r>
                        <a:rPr lang="en-US" smtClean="0">
                          <a:solidFill>
                            <a:schemeClr val="bg1">
                              <a:lumMod val="95000"/>
                            </a:schemeClr>
                          </a:solidFill>
                          <a:latin typeface="Cambria Math" panose="02040503050406030204" pitchFamily="18" charset="0"/>
                        </a:rPr>
                        <m:t>= </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𝑝𝑎𝑐𝑘𝑒𝑡</m:t>
                          </m:r>
                          <m:r>
                            <a:rPr lang="en-US">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𝑟𝑒𝑐𝑒𝑖𝑣𝑒𝑑</m:t>
                          </m:r>
                        </m:num>
                        <m:den>
                          <m:r>
                            <a:rPr lang="en-US" i="1">
                              <a:solidFill>
                                <a:schemeClr val="bg1">
                                  <a:lumMod val="95000"/>
                                </a:schemeClr>
                              </a:solidFill>
                              <a:latin typeface="Cambria Math" panose="02040503050406030204" pitchFamily="18" charset="0"/>
                            </a:rPr>
                            <m:t>𝑝𝑎𝑐𝑘𝑒𝑡</m:t>
                          </m:r>
                          <m:r>
                            <a:rPr lang="en-US">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𝑠𝑒𝑛𝑡</m:t>
                          </m:r>
                          <m:r>
                            <a:rPr lang="en-US">
                              <a:solidFill>
                                <a:schemeClr val="bg1">
                                  <a:lumMod val="95000"/>
                                </a:schemeClr>
                              </a:solidFill>
                              <a:latin typeface="Cambria Math" panose="02040503050406030204" pitchFamily="18" charset="0"/>
                            </a:rPr>
                            <m:t> </m:t>
                          </m:r>
                        </m:den>
                      </m:f>
                      <m:r>
                        <a:rPr lang="en-US">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𝑥</m:t>
                      </m:r>
                      <m:r>
                        <a:rPr lang="en-US">
                          <a:solidFill>
                            <a:schemeClr val="bg1">
                              <a:lumMod val="95000"/>
                            </a:schemeClr>
                          </a:solidFill>
                          <a:latin typeface="Cambria Math" panose="02040503050406030204" pitchFamily="18" charset="0"/>
                        </a:rPr>
                        <m:t> 100%</m:t>
                      </m:r>
                    </m:oMath>
                  </m:oMathPara>
                </a14:m>
                <a:endParaRPr lang="en-US" dirty="0">
                  <a:solidFill>
                    <a:schemeClr val="bg1">
                      <a:lumMod val="95000"/>
                    </a:schemeClr>
                  </a:solidFill>
                </a:endParaRPr>
              </a:p>
            </p:txBody>
          </p:sp>
        </mc:Choice>
        <mc:Fallback xmlns="">
          <p:sp>
            <p:nvSpPr>
              <p:cNvPr id="11" name="Rectangle 10">
                <a:extLst>
                  <a:ext uri="{FF2B5EF4-FFF2-40B4-BE49-F238E27FC236}">
                    <a16:creationId xmlns:a16="http://schemas.microsoft.com/office/drawing/2014/main" id="{3E1EFC58-193E-4127-83D9-A68530955B2D}"/>
                  </a:ext>
                </a:extLst>
              </p:cNvPr>
              <p:cNvSpPr>
                <a:spLocks noRot="1" noChangeAspect="1" noMove="1" noResize="1" noEditPoints="1" noAdjustHandles="1" noChangeArrowheads="1" noChangeShapeType="1" noTextEdit="1"/>
              </p:cNvSpPr>
              <p:nvPr/>
            </p:nvSpPr>
            <p:spPr>
              <a:xfrm>
                <a:off x="3171936" y="1060979"/>
                <a:ext cx="2800126" cy="537648"/>
              </a:xfrm>
              <a:prstGeom prst="rect">
                <a:avLst/>
              </a:prstGeom>
              <a:blipFill>
                <a:blip r:embed="rId2"/>
                <a:stretch>
                  <a:fillRect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7D823BB-CF4D-464F-8641-741545081EBB}"/>
                  </a:ext>
                </a:extLst>
              </p:cNvPr>
              <p:cNvSpPr/>
              <p:nvPr/>
            </p:nvSpPr>
            <p:spPr>
              <a:xfrm>
                <a:off x="2285999" y="1826418"/>
                <a:ext cx="4572000" cy="745332"/>
              </a:xfrm>
              <a:prstGeom prst="rect">
                <a:avLst/>
              </a:prstGeom>
            </p:spPr>
            <p:txBody>
              <a:bodyPr>
                <a:spAutoFit/>
              </a:bodyPr>
              <a:lstStyle/>
              <a:p>
                <a:pPr marL="186055" marR="33655" indent="-6350" algn="just">
                  <a:lnSpc>
                    <a:spcPct val="103000"/>
                  </a:lnSpc>
                  <a:spcAft>
                    <a:spcPts val="30"/>
                  </a:spcAft>
                </a:pPr>
                <a:r>
                  <a:rPr lang="id-ID" dirty="0">
                    <a:solidFill>
                      <a:schemeClr val="bg1">
                        <a:lumMod val="95000"/>
                      </a:schemeClr>
                    </a:solidFill>
                    <a:latin typeface="Times New Roman" panose="02020603050405020304" pitchFamily="18" charset="0"/>
                    <a:ea typeface="Times New Roman" panose="02020603050405020304" pitchFamily="18" charset="0"/>
                  </a:rPr>
                  <a:t> </a:t>
                </a:r>
                <a:endParaRPr lang="en-US" dirty="0">
                  <a:solidFill>
                    <a:schemeClr val="bg1">
                      <a:lumMod val="95000"/>
                    </a:schemeClr>
                  </a:solidFill>
                  <a:latin typeface="Times New Roman" panose="02020603050405020304" pitchFamily="18" charset="0"/>
                  <a:ea typeface="Times New Roman" panose="02020603050405020304" pitchFamily="18" charset="0"/>
                </a:endParaRPr>
              </a:p>
              <a:p>
                <a:pPr marL="186055" marR="33655" indent="-6350" algn="ctr">
                  <a:lnSpc>
                    <a:spcPct val="103000"/>
                  </a:lnSpc>
                  <a:spcAft>
                    <a:spcPts val="30"/>
                  </a:spcAft>
                </a:pPr>
                <a14:m>
                  <m:oMathPara xmlns:m="http://schemas.openxmlformats.org/officeDocument/2006/math">
                    <m:oMathParaPr>
                      <m:jc m:val="centerGroup"/>
                    </m:oMathParaPr>
                    <m:oMath xmlns:m="http://schemas.openxmlformats.org/officeDocument/2006/math">
                      <m:r>
                        <a:rPr lang="id-ID" i="1">
                          <a:solidFill>
                            <a:schemeClr val="bg1">
                              <a:lumMod val="95000"/>
                            </a:schemeClr>
                          </a:solidFill>
                          <a:latin typeface="Cambria Math" panose="02040503050406030204" pitchFamily="18" charset="0"/>
                          <a:ea typeface="Times New Roman" panose="02020603050405020304" pitchFamily="18" charset="0"/>
                        </a:rPr>
                        <m:t>𝐸</m:t>
                      </m:r>
                      <m:r>
                        <a:rPr lang="id-ID" i="1">
                          <a:solidFill>
                            <a:schemeClr val="bg1">
                              <a:lumMod val="95000"/>
                            </a:schemeClr>
                          </a:solidFill>
                          <a:latin typeface="Cambria Math" panose="02040503050406030204" pitchFamily="18" charset="0"/>
                          <a:ea typeface="Times New Roman" panose="02020603050405020304" pitchFamily="18" charset="0"/>
                        </a:rPr>
                        <m:t>2</m:t>
                      </m:r>
                      <m:r>
                        <a:rPr lang="id-ID" i="1">
                          <a:solidFill>
                            <a:schemeClr val="bg1">
                              <a:lumMod val="95000"/>
                            </a:schemeClr>
                          </a:solidFill>
                          <a:latin typeface="Cambria Math" panose="02040503050406030204" pitchFamily="18" charset="0"/>
                          <a:ea typeface="Times New Roman" panose="02020603050405020304" pitchFamily="18" charset="0"/>
                        </a:rPr>
                        <m:t>𝐸</m:t>
                      </m:r>
                      <m:r>
                        <a:rPr lang="id-ID" i="1">
                          <a:solidFill>
                            <a:schemeClr val="bg1">
                              <a:lumMod val="95000"/>
                            </a:schemeClr>
                          </a:solidFill>
                          <a:latin typeface="Cambria Math" panose="02040503050406030204" pitchFamily="18" charset="0"/>
                          <a:ea typeface="Times New Roman" panose="02020603050405020304" pitchFamily="18" charset="0"/>
                        </a:rPr>
                        <m:t>= </m:t>
                      </m:r>
                      <m:f>
                        <m:fPr>
                          <m:ctrlPr>
                            <a:rPr lang="en-US" i="1">
                              <a:solidFill>
                                <a:schemeClr val="bg1">
                                  <a:lumMod val="95000"/>
                                </a:schemeClr>
                              </a:solidFill>
                              <a:latin typeface="Cambria Math" panose="02040503050406030204" pitchFamily="18" charset="0"/>
                              <a:ea typeface="Times New Roman" panose="02020603050405020304" pitchFamily="18" charset="0"/>
                            </a:rPr>
                          </m:ctrlPr>
                        </m:fPr>
                        <m:num>
                          <m:nary>
                            <m:naryPr>
                              <m:chr m:val="∑"/>
                              <m:limLoc m:val="subSup"/>
                              <m:ctrlPr>
                                <a:rPr lang="en-US" i="1">
                                  <a:solidFill>
                                    <a:schemeClr val="bg1">
                                      <a:lumMod val="95000"/>
                                    </a:schemeClr>
                                  </a:solidFill>
                                  <a:latin typeface="Cambria Math" panose="02040503050406030204" pitchFamily="18" charset="0"/>
                                  <a:ea typeface="Times New Roman" panose="02020603050405020304" pitchFamily="18" charset="0"/>
                                </a:rPr>
                              </m:ctrlPr>
                            </m:naryPr>
                            <m:sub>
                              <m:r>
                                <a:rPr lang="id-ID" i="1">
                                  <a:solidFill>
                                    <a:schemeClr val="bg1">
                                      <a:lumMod val="95000"/>
                                    </a:schemeClr>
                                  </a:solidFill>
                                  <a:latin typeface="Cambria Math" panose="02040503050406030204" pitchFamily="18" charset="0"/>
                                  <a:ea typeface="Times New Roman" panose="02020603050405020304" pitchFamily="18" charset="0"/>
                                </a:rPr>
                                <m:t>𝑛</m:t>
                              </m:r>
                              <m:r>
                                <a:rPr lang="id-ID" i="1">
                                  <a:solidFill>
                                    <a:schemeClr val="bg1">
                                      <a:lumMod val="95000"/>
                                    </a:schemeClr>
                                  </a:solidFill>
                                  <a:latin typeface="Cambria Math" panose="02040503050406030204" pitchFamily="18" charset="0"/>
                                  <a:ea typeface="Times New Roman" panose="02020603050405020304" pitchFamily="18" charset="0"/>
                                </a:rPr>
                                <m:t>=1</m:t>
                              </m:r>
                            </m:sub>
                            <m:sup>
                              <m:r>
                                <a:rPr lang="id-ID" i="1">
                                  <a:solidFill>
                                    <a:schemeClr val="bg1">
                                      <a:lumMod val="95000"/>
                                    </a:schemeClr>
                                  </a:solidFill>
                                  <a:latin typeface="Cambria Math" panose="02040503050406030204" pitchFamily="18" charset="0"/>
                                  <a:ea typeface="Times New Roman" panose="02020603050405020304" pitchFamily="18" charset="0"/>
                                </a:rPr>
                                <m:t>𝑟𝑒𝑐𝑣𝑛𝑢𝑚</m:t>
                              </m:r>
                            </m:sup>
                            <m:e>
                              <m:r>
                                <a:rPr lang="id-ID" i="1">
                                  <a:solidFill>
                                    <a:schemeClr val="bg1">
                                      <a:lumMod val="95000"/>
                                    </a:schemeClr>
                                  </a:solidFill>
                                  <a:latin typeface="Cambria Math" panose="02040503050406030204" pitchFamily="18" charset="0"/>
                                  <a:ea typeface="Times New Roman" panose="02020603050405020304" pitchFamily="18" charset="0"/>
                                </a:rPr>
                                <m:t>𝐶𝐵𝑅</m:t>
                              </m:r>
                              <m:d>
                                <m:dPr>
                                  <m:ctrlPr>
                                    <a:rPr lang="en-US" i="1">
                                      <a:solidFill>
                                        <a:schemeClr val="bg1">
                                          <a:lumMod val="95000"/>
                                        </a:schemeClr>
                                      </a:solidFill>
                                      <a:latin typeface="Cambria Math" panose="02040503050406030204" pitchFamily="18" charset="0"/>
                                      <a:ea typeface="Times New Roman" panose="02020603050405020304" pitchFamily="18" charset="0"/>
                                    </a:rPr>
                                  </m:ctrlPr>
                                </m:dPr>
                                <m:e>
                                  <m:r>
                                    <a:rPr lang="id-ID" i="1">
                                      <a:solidFill>
                                        <a:schemeClr val="bg1">
                                          <a:lumMod val="95000"/>
                                        </a:schemeClr>
                                      </a:solidFill>
                                      <a:latin typeface="Cambria Math" panose="02040503050406030204" pitchFamily="18" charset="0"/>
                                      <a:ea typeface="Times New Roman" panose="02020603050405020304" pitchFamily="18" charset="0"/>
                                    </a:rPr>
                                    <m:t>𝑅𝑒𝑐𝑣𝑇𝑖𝑚𝑒</m:t>
                                  </m:r>
                                </m:e>
                              </m:d>
                              <m:r>
                                <a:rPr lang="id-ID" i="1">
                                  <a:solidFill>
                                    <a:schemeClr val="bg1">
                                      <a:lumMod val="95000"/>
                                    </a:schemeClr>
                                  </a:solidFill>
                                  <a:latin typeface="Cambria Math" panose="02040503050406030204" pitchFamily="18" charset="0"/>
                                  <a:ea typeface="Times New Roman" panose="02020603050405020304" pitchFamily="18" charset="0"/>
                                </a:rPr>
                                <m:t>−</m:t>
                              </m:r>
                              <m:r>
                                <a:rPr lang="id-ID" i="1">
                                  <a:solidFill>
                                    <a:schemeClr val="bg1">
                                      <a:lumMod val="95000"/>
                                    </a:schemeClr>
                                  </a:solidFill>
                                  <a:latin typeface="Cambria Math" panose="02040503050406030204" pitchFamily="18" charset="0"/>
                                  <a:ea typeface="Times New Roman" panose="02020603050405020304" pitchFamily="18" charset="0"/>
                                </a:rPr>
                                <m:t>𝐶𝐵𝑅</m:t>
                              </m:r>
                              <m:d>
                                <m:dPr>
                                  <m:ctrlPr>
                                    <a:rPr lang="en-US" i="1">
                                      <a:solidFill>
                                        <a:schemeClr val="bg1">
                                          <a:lumMod val="95000"/>
                                        </a:schemeClr>
                                      </a:solidFill>
                                      <a:latin typeface="Cambria Math" panose="02040503050406030204" pitchFamily="18" charset="0"/>
                                      <a:ea typeface="Times New Roman" panose="02020603050405020304" pitchFamily="18" charset="0"/>
                                    </a:rPr>
                                  </m:ctrlPr>
                                </m:dPr>
                                <m:e>
                                  <m:r>
                                    <a:rPr lang="id-ID" i="1">
                                      <a:solidFill>
                                        <a:schemeClr val="bg1">
                                          <a:lumMod val="95000"/>
                                        </a:schemeClr>
                                      </a:solidFill>
                                      <a:latin typeface="Cambria Math" panose="02040503050406030204" pitchFamily="18" charset="0"/>
                                      <a:ea typeface="Times New Roman" panose="02020603050405020304" pitchFamily="18" charset="0"/>
                                    </a:rPr>
                                    <m:t>𝑆𝑒𝑛𝑡𝑇𝑖𝑚𝑒</m:t>
                                  </m:r>
                                </m:e>
                              </m:d>
                            </m:e>
                          </m:nary>
                        </m:num>
                        <m:den>
                          <m:r>
                            <a:rPr lang="id-ID" i="1">
                              <a:solidFill>
                                <a:schemeClr val="bg1">
                                  <a:lumMod val="95000"/>
                                </a:schemeClr>
                              </a:solidFill>
                              <a:latin typeface="Cambria Math" panose="02040503050406030204" pitchFamily="18" charset="0"/>
                              <a:ea typeface="Times New Roman" panose="02020603050405020304" pitchFamily="18" charset="0"/>
                            </a:rPr>
                            <m:t>𝑟𝑒𝑐𝑣𝑛𝑢𝑚</m:t>
                          </m:r>
                        </m:den>
                      </m:f>
                    </m:oMath>
                  </m:oMathPara>
                </a14:m>
                <a:endParaRPr lang="en-US" dirty="0">
                  <a:solidFill>
                    <a:schemeClr val="bg1">
                      <a:lumMod val="95000"/>
                    </a:schemeClr>
                  </a:solidFill>
                  <a:latin typeface="Times New Roman" panose="02020603050405020304" pitchFamily="18" charset="0"/>
                  <a:ea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7D823BB-CF4D-464F-8641-741545081EBB}"/>
                  </a:ext>
                </a:extLst>
              </p:cNvPr>
              <p:cNvSpPr>
                <a:spLocks noRot="1" noChangeAspect="1" noMove="1" noResize="1" noEditPoints="1" noAdjustHandles="1" noChangeArrowheads="1" noChangeShapeType="1" noTextEdit="1"/>
              </p:cNvSpPr>
              <p:nvPr/>
            </p:nvSpPr>
            <p:spPr>
              <a:xfrm>
                <a:off x="2285999" y="1826418"/>
                <a:ext cx="4572000" cy="745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2A7153A-5586-45AE-83FD-6E199125B96C}"/>
                  </a:ext>
                </a:extLst>
              </p:cNvPr>
              <p:cNvSpPr/>
              <p:nvPr/>
            </p:nvSpPr>
            <p:spPr>
              <a:xfrm>
                <a:off x="3324478" y="3009313"/>
                <a:ext cx="2495042" cy="5305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95000"/>
                            </a:schemeClr>
                          </a:solidFill>
                          <a:latin typeface="Cambria Math" panose="02040503050406030204" pitchFamily="18" charset="0"/>
                        </a:rPr>
                        <m:t>𝑅𝑂</m:t>
                      </m:r>
                      <m:r>
                        <a:rPr lang="en-US">
                          <a:solidFill>
                            <a:schemeClr val="bg1">
                              <a:lumMod val="95000"/>
                            </a:schemeClr>
                          </a:solidFill>
                          <a:latin typeface="Cambria Math" panose="02040503050406030204" pitchFamily="18" charset="0"/>
                        </a:rPr>
                        <m:t>= </m:t>
                      </m:r>
                      <m:nary>
                        <m:naryPr>
                          <m:chr m:val="∑"/>
                          <m:limLoc m:val="subSup"/>
                          <m:ctrlPr>
                            <a:rPr lang="en-US" i="1">
                              <a:solidFill>
                                <a:schemeClr val="bg1">
                                  <a:lumMod val="95000"/>
                                </a:schemeClr>
                              </a:solidFill>
                              <a:latin typeface="Cambria Math" panose="02040503050406030204" pitchFamily="18" charset="0"/>
                            </a:rPr>
                          </m:ctrlPr>
                        </m:naryPr>
                        <m:sub>
                          <m:r>
                            <a:rPr lang="en-US" i="1">
                              <a:solidFill>
                                <a:schemeClr val="bg1">
                                  <a:lumMod val="95000"/>
                                </a:schemeClr>
                              </a:solidFill>
                              <a:latin typeface="Cambria Math" panose="02040503050406030204" pitchFamily="18" charset="0"/>
                            </a:rPr>
                            <m:t>𝑛</m:t>
                          </m:r>
                          <m:r>
                            <a:rPr lang="en-US">
                              <a:solidFill>
                                <a:schemeClr val="bg1">
                                  <a:lumMod val="95000"/>
                                </a:schemeClr>
                              </a:solidFill>
                              <a:latin typeface="Cambria Math" panose="02040503050406030204" pitchFamily="18" charset="0"/>
                            </a:rPr>
                            <m:t>=1</m:t>
                          </m:r>
                        </m:sub>
                        <m:sup>
                          <m:r>
                            <a:rPr lang="en-US" i="1">
                              <a:solidFill>
                                <a:schemeClr val="bg1">
                                  <a:lumMod val="95000"/>
                                </a:schemeClr>
                              </a:solidFill>
                              <a:latin typeface="Cambria Math" panose="02040503050406030204" pitchFamily="18" charset="0"/>
                            </a:rPr>
                            <m:t>𝑠𝑒𝑛𝑡𝑛𝑢𝑚</m:t>
                          </m:r>
                        </m:sup>
                        <m:e>
                          <m:r>
                            <a:rPr lang="en-US" i="1">
                              <a:solidFill>
                                <a:schemeClr val="bg1">
                                  <a:lumMod val="95000"/>
                                </a:schemeClr>
                              </a:solidFill>
                              <a:latin typeface="Cambria Math" panose="02040503050406030204" pitchFamily="18" charset="0"/>
                            </a:rPr>
                            <m:t>𝑝𝑎𝑐𝑘𝑒𝑡</m:t>
                          </m:r>
                          <m:r>
                            <a:rPr lang="en-US">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𝑠𝑒𝑛𝑡</m:t>
                          </m:r>
                        </m:e>
                      </m:nary>
                    </m:oMath>
                  </m:oMathPara>
                </a14:m>
                <a:endParaRPr lang="en-US" dirty="0">
                  <a:solidFill>
                    <a:schemeClr val="bg1">
                      <a:lumMod val="95000"/>
                    </a:schemeClr>
                  </a:solidFill>
                </a:endParaRPr>
              </a:p>
            </p:txBody>
          </p:sp>
        </mc:Choice>
        <mc:Fallback xmlns="">
          <p:sp>
            <p:nvSpPr>
              <p:cNvPr id="13" name="Rectangle 12">
                <a:extLst>
                  <a:ext uri="{FF2B5EF4-FFF2-40B4-BE49-F238E27FC236}">
                    <a16:creationId xmlns:a16="http://schemas.microsoft.com/office/drawing/2014/main" id="{F2A7153A-5586-45AE-83FD-6E199125B96C}"/>
                  </a:ext>
                </a:extLst>
              </p:cNvPr>
              <p:cNvSpPr>
                <a:spLocks noRot="1" noChangeAspect="1" noMove="1" noResize="1" noEditPoints="1" noAdjustHandles="1" noChangeArrowheads="1" noChangeShapeType="1" noTextEdit="1"/>
              </p:cNvSpPr>
              <p:nvPr/>
            </p:nvSpPr>
            <p:spPr>
              <a:xfrm>
                <a:off x="3324478" y="3009313"/>
                <a:ext cx="2495042" cy="530594"/>
              </a:xfrm>
              <a:prstGeom prst="rect">
                <a:avLst/>
              </a:prstGeom>
              <a:blipFill>
                <a:blip r:embed="rId4"/>
                <a:stretch>
                  <a:fillRect l="-1220" t="-135632" b="-20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A4CABEE-B615-40BE-8657-F0C04E18C2EE}"/>
                  </a:ext>
                </a:extLst>
              </p:cNvPr>
              <p:cNvSpPr/>
              <p:nvPr/>
            </p:nvSpPr>
            <p:spPr>
              <a:xfrm>
                <a:off x="3430757" y="3977470"/>
                <a:ext cx="2282483" cy="5108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95000"/>
                            </a:schemeClr>
                          </a:solidFill>
                          <a:latin typeface="Cambria Math" panose="02040503050406030204" pitchFamily="18" charset="0"/>
                        </a:rPr>
                        <m:t>𝐻𝐶</m:t>
                      </m:r>
                      <m:r>
                        <a:rPr lang="en-US">
                          <a:solidFill>
                            <a:schemeClr val="bg1">
                              <a:lumMod val="95000"/>
                            </a:schemeClr>
                          </a:solidFill>
                          <a:latin typeface="Cambria Math" panose="02040503050406030204" pitchFamily="18" charset="0"/>
                        </a:rPr>
                        <m:t>= </m:t>
                      </m:r>
                      <m:f>
                        <m:fPr>
                          <m:ctrlPr>
                            <a:rPr lang="en-US" i="1">
                              <a:solidFill>
                                <a:schemeClr val="bg1">
                                  <a:lumMod val="95000"/>
                                </a:schemeClr>
                              </a:solidFill>
                              <a:latin typeface="Cambria Math" panose="02040503050406030204" pitchFamily="18" charset="0"/>
                            </a:rPr>
                          </m:ctrlPr>
                        </m:fPr>
                        <m:num>
                          <m:nary>
                            <m:naryPr>
                              <m:chr m:val="∑"/>
                              <m:limLoc m:val="subSup"/>
                              <m:ctrlPr>
                                <a:rPr lang="en-US" i="1">
                                  <a:solidFill>
                                    <a:schemeClr val="bg1">
                                      <a:lumMod val="95000"/>
                                    </a:schemeClr>
                                  </a:solidFill>
                                  <a:latin typeface="Cambria Math" panose="02040503050406030204" pitchFamily="18" charset="0"/>
                                </a:rPr>
                              </m:ctrlPr>
                            </m:naryPr>
                            <m:sub>
                              <m:r>
                                <a:rPr lang="en-US" i="1">
                                  <a:solidFill>
                                    <a:schemeClr val="bg1">
                                      <a:lumMod val="95000"/>
                                    </a:schemeClr>
                                  </a:solidFill>
                                  <a:latin typeface="Cambria Math" panose="02040503050406030204" pitchFamily="18" charset="0"/>
                                </a:rPr>
                                <m:t>𝑛</m:t>
                              </m:r>
                              <m:r>
                                <a:rPr lang="en-US">
                                  <a:solidFill>
                                    <a:schemeClr val="bg1">
                                      <a:lumMod val="95000"/>
                                    </a:schemeClr>
                                  </a:solidFill>
                                  <a:latin typeface="Cambria Math" panose="02040503050406030204" pitchFamily="18" charset="0"/>
                                </a:rPr>
                                <m:t>=1</m:t>
                              </m:r>
                            </m:sub>
                            <m:sup>
                              <m:r>
                                <a:rPr lang="en-US" i="1">
                                  <a:solidFill>
                                    <a:schemeClr val="bg1">
                                      <a:lumMod val="95000"/>
                                    </a:schemeClr>
                                  </a:solidFill>
                                  <a:latin typeface="Cambria Math" panose="02040503050406030204" pitchFamily="18" charset="0"/>
                                </a:rPr>
                                <m:t>𝑟𝑒𝑐𝑣𝑛𝑢𝑚</m:t>
                              </m:r>
                            </m:sup>
                            <m:e>
                              <m:r>
                                <a:rPr lang="en-US" i="1">
                                  <a:solidFill>
                                    <a:schemeClr val="bg1">
                                      <a:lumMod val="95000"/>
                                    </a:schemeClr>
                                  </a:solidFill>
                                  <a:latin typeface="Cambria Math" panose="02040503050406030204" pitchFamily="18" charset="0"/>
                                </a:rPr>
                                <m:t>h𝑜𝑝</m:t>
                              </m:r>
                              <m:r>
                                <a:rPr lang="en-US">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𝑐𝑜𝑢𝑛𝑡</m:t>
                              </m:r>
                            </m:e>
                          </m:nary>
                        </m:num>
                        <m:den>
                          <m:r>
                            <a:rPr lang="en-US" i="1">
                              <a:solidFill>
                                <a:schemeClr val="bg1">
                                  <a:lumMod val="95000"/>
                                </a:schemeClr>
                              </a:solidFill>
                              <a:latin typeface="Cambria Math" panose="02040503050406030204" pitchFamily="18" charset="0"/>
                            </a:rPr>
                            <m:t>𝑟𝑒𝑐𝑣𝑛𝑢𝑚</m:t>
                          </m:r>
                        </m:den>
                      </m:f>
                    </m:oMath>
                  </m:oMathPara>
                </a14:m>
                <a:endParaRPr lang="en-US" dirty="0">
                  <a:solidFill>
                    <a:schemeClr val="bg1">
                      <a:lumMod val="95000"/>
                    </a:schemeClr>
                  </a:solidFill>
                </a:endParaRPr>
              </a:p>
            </p:txBody>
          </p:sp>
        </mc:Choice>
        <mc:Fallback xmlns="">
          <p:sp>
            <p:nvSpPr>
              <p:cNvPr id="14" name="Rectangle 13">
                <a:extLst>
                  <a:ext uri="{FF2B5EF4-FFF2-40B4-BE49-F238E27FC236}">
                    <a16:creationId xmlns:a16="http://schemas.microsoft.com/office/drawing/2014/main" id="{BA4CABEE-B615-40BE-8657-F0C04E18C2EE}"/>
                  </a:ext>
                </a:extLst>
              </p:cNvPr>
              <p:cNvSpPr>
                <a:spLocks noRot="1" noChangeAspect="1" noMove="1" noResize="1" noEditPoints="1" noAdjustHandles="1" noChangeArrowheads="1" noChangeShapeType="1" noTextEdit="1"/>
              </p:cNvSpPr>
              <p:nvPr/>
            </p:nvSpPr>
            <p:spPr>
              <a:xfrm>
                <a:off x="3430757" y="3977470"/>
                <a:ext cx="2282483" cy="510845"/>
              </a:xfrm>
              <a:prstGeom prst="rect">
                <a:avLst/>
              </a:prstGeom>
              <a:blipFill>
                <a:blip r:embed="rId5"/>
                <a:stretch>
                  <a:fillRect t="-63095" b="-54762"/>
                </a:stretch>
              </a:blipFill>
            </p:spPr>
            <p:txBody>
              <a:bodyPr/>
              <a:lstStyle/>
              <a:p>
                <a:r>
                  <a:rPr lang="en-US">
                    <a:noFill/>
                  </a:rPr>
                  <a:t> </a:t>
                </a:r>
              </a:p>
            </p:txBody>
          </p:sp>
        </mc:Fallback>
      </mc:AlternateContent>
    </p:spTree>
    <p:extLst>
      <p:ext uri="{BB962C8B-B14F-4D97-AF65-F5344CB8AC3E}">
        <p14:creationId xmlns:p14="http://schemas.microsoft.com/office/powerpoint/2010/main" val="269779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822676" y="2244386"/>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UJI COBA DAN EVALUASI</a:t>
            </a:r>
            <a:endParaRPr sz="3200" dirty="0"/>
          </a:p>
        </p:txBody>
      </p:sp>
    </p:spTree>
    <p:extLst>
      <p:ext uri="{BB962C8B-B14F-4D97-AF65-F5344CB8AC3E}">
        <p14:creationId xmlns:p14="http://schemas.microsoft.com/office/powerpoint/2010/main" val="347566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KONFIGURASI SIMULASI</a:t>
            </a:r>
            <a:endParaRPr dirty="0"/>
          </a:p>
        </p:txBody>
      </p:sp>
      <p:sp>
        <p:nvSpPr>
          <p:cNvPr id="700" name="Google Shape;700;p33"/>
          <p:cNvSpPr txBox="1"/>
          <p:nvPr/>
        </p:nvSpPr>
        <p:spPr>
          <a:xfrm>
            <a:off x="3072013" y="4245600"/>
            <a:ext cx="3000000" cy="3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latin typeface="Roboto Light"/>
                <a:ea typeface="Roboto Light"/>
                <a:cs typeface="Roboto Light"/>
                <a:sym typeface="Roboto Light"/>
              </a:rPr>
              <a:t>Insert your multimedia content here</a:t>
            </a:r>
            <a:endParaRPr sz="1000">
              <a:solidFill>
                <a:srgbClr val="FFFFFF"/>
              </a:solidFill>
              <a:latin typeface="Roboto Light"/>
              <a:ea typeface="Roboto Light"/>
              <a:cs typeface="Roboto Light"/>
              <a:sym typeface="Roboto Light"/>
            </a:endParaRPr>
          </a:p>
        </p:txBody>
      </p:sp>
      <p:cxnSp>
        <p:nvCxnSpPr>
          <p:cNvPr id="742" name="Google Shape;742;p3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a:extLst>
              <a:ext uri="{FF2B5EF4-FFF2-40B4-BE49-F238E27FC236}">
                <a16:creationId xmlns:a16="http://schemas.microsoft.com/office/drawing/2014/main" id="{BDB41177-51A9-4EF9-BFEF-B657A3BDEC1E}"/>
              </a:ext>
            </a:extLst>
          </p:cNvPr>
          <p:cNvPicPr>
            <a:picLocks noChangeAspect="1"/>
          </p:cNvPicPr>
          <p:nvPr/>
        </p:nvPicPr>
        <p:blipFill>
          <a:blip r:embed="rId3"/>
          <a:stretch>
            <a:fillRect/>
          </a:stretch>
        </p:blipFill>
        <p:spPr>
          <a:xfrm>
            <a:off x="2424397" y="1593600"/>
            <a:ext cx="4486275" cy="3009900"/>
          </a:xfrm>
          <a:prstGeom prst="rect">
            <a:avLst/>
          </a:prstGeom>
        </p:spPr>
      </p:pic>
    </p:spTree>
    <p:extLst>
      <p:ext uri="{BB962C8B-B14F-4D97-AF65-F5344CB8AC3E}">
        <p14:creationId xmlns:p14="http://schemas.microsoft.com/office/powerpoint/2010/main" val="2958510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981647"/>
            <a:ext cx="4269102" cy="606600"/>
          </a:xfrm>
          <a:prstGeom prst="rect">
            <a:avLst/>
          </a:prstGeom>
        </p:spPr>
        <p:txBody>
          <a:bodyPr spcFirstLastPara="1" wrap="square" lIns="91425" tIns="91425" rIns="91425" bIns="91425" anchor="b" anchorCtr="0">
            <a:noAutofit/>
          </a:bodyPr>
          <a:lstStyle/>
          <a:p>
            <a:r>
              <a:rPr lang="en-US" dirty="0"/>
              <a:t>LINGKUNGAN UJI COBA</a:t>
            </a:r>
            <a:endParaRPr dirty="0"/>
          </a:p>
        </p:txBody>
      </p:sp>
      <p:cxnSp>
        <p:nvCxnSpPr>
          <p:cNvPr id="260" name="Google Shape;260;p22"/>
          <p:cNvCxnSpPr/>
          <p:nvPr/>
        </p:nvCxnSpPr>
        <p:spPr>
          <a:xfrm>
            <a:off x="4874898" y="1588247"/>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658F9CD-75AB-4492-935E-30FE4BCB0123}"/>
              </a:ext>
            </a:extLst>
          </p:cNvPr>
          <p:cNvPicPr>
            <a:picLocks noChangeAspect="1"/>
          </p:cNvPicPr>
          <p:nvPr/>
        </p:nvPicPr>
        <p:blipFill>
          <a:blip r:embed="rId3"/>
          <a:stretch>
            <a:fillRect/>
          </a:stretch>
        </p:blipFill>
        <p:spPr>
          <a:xfrm>
            <a:off x="4572000" y="2019070"/>
            <a:ext cx="4314825" cy="2124075"/>
          </a:xfrm>
          <a:prstGeom prst="rect">
            <a:avLst/>
          </a:prstGeom>
        </p:spPr>
      </p:pic>
    </p:spTree>
    <p:extLst>
      <p:ext uri="{BB962C8B-B14F-4D97-AF65-F5344CB8AC3E}">
        <p14:creationId xmlns:p14="http://schemas.microsoft.com/office/powerpoint/2010/main" val="51456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1163752" y="597452"/>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FFFFF"/>
                </a:solidFill>
              </a:rPr>
              <a:t>SKENARIO GRID</a:t>
            </a:r>
            <a:endParaRPr dirty="0">
              <a:solidFill>
                <a:srgbClr val="FFFFFF"/>
              </a:solidFill>
            </a:endParaRPr>
          </a:p>
        </p:txBody>
      </p:sp>
      <p:sp>
        <p:nvSpPr>
          <p:cNvPr id="446" name="Google Shape;446;p27"/>
          <p:cNvSpPr/>
          <p:nvPr/>
        </p:nvSpPr>
        <p:spPr>
          <a:xfrm>
            <a:off x="7903950" y="18494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896763" y="326443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584999" y="203804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PACKET DELIVERT RATIO</a:t>
            </a:r>
            <a:endParaRPr dirty="0">
              <a:solidFill>
                <a:srgbClr val="0E2A47"/>
              </a:solidFill>
            </a:endParaRPr>
          </a:p>
        </p:txBody>
      </p:sp>
      <p:sp>
        <p:nvSpPr>
          <p:cNvPr id="554" name="Google Shape;554;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END TO</a:t>
            </a:r>
            <a:r>
              <a:rPr lang="en-US" dirty="0">
                <a:solidFill>
                  <a:srgbClr val="0E2A47"/>
                </a:solidFill>
              </a:rPr>
              <a:t> END</a:t>
            </a:r>
            <a:r>
              <a:rPr lang="es" dirty="0">
                <a:solidFill>
                  <a:srgbClr val="0E2A47"/>
                </a:solidFill>
              </a:rPr>
              <a:t> DELAY</a:t>
            </a:r>
            <a:endParaRPr dirty="0">
              <a:solidFill>
                <a:srgbClr val="0E2A47"/>
              </a:solidFill>
            </a:endParaRPr>
          </a:p>
        </p:txBody>
      </p:sp>
      <p:sp>
        <p:nvSpPr>
          <p:cNvPr id="115" name="Google Shape;450;p27">
            <a:extLst>
              <a:ext uri="{FF2B5EF4-FFF2-40B4-BE49-F238E27FC236}">
                <a16:creationId xmlns:a16="http://schemas.microsoft.com/office/drawing/2014/main" id="{FFEA9D05-0B52-4793-A5FF-778D56CDFB62}"/>
              </a:ext>
            </a:extLst>
          </p:cNvPr>
          <p:cNvSpPr/>
          <p:nvPr/>
        </p:nvSpPr>
        <p:spPr>
          <a:xfrm>
            <a:off x="7939050" y="385547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451;p27">
            <a:extLst>
              <a:ext uri="{FF2B5EF4-FFF2-40B4-BE49-F238E27FC236}">
                <a16:creationId xmlns:a16="http://schemas.microsoft.com/office/drawing/2014/main" id="{FB966E41-C51E-493B-9F21-3C97E8B0D169}"/>
              </a:ext>
            </a:extLst>
          </p:cNvPr>
          <p:cNvGrpSpPr/>
          <p:nvPr/>
        </p:nvGrpSpPr>
        <p:grpSpPr>
          <a:xfrm>
            <a:off x="8029890" y="3946420"/>
            <a:ext cx="265543" cy="269920"/>
            <a:chOff x="4151375" y="238125"/>
            <a:chExt cx="2141475" cy="2176775"/>
          </a:xfrm>
        </p:grpSpPr>
        <p:sp>
          <p:nvSpPr>
            <p:cNvPr id="117" name="Google Shape;452;p27">
              <a:extLst>
                <a:ext uri="{FF2B5EF4-FFF2-40B4-BE49-F238E27FC236}">
                  <a16:creationId xmlns:a16="http://schemas.microsoft.com/office/drawing/2014/main" id="{1F2F8FF5-A896-4163-B3A8-72D4964EA32D}"/>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3;p27">
              <a:extLst>
                <a:ext uri="{FF2B5EF4-FFF2-40B4-BE49-F238E27FC236}">
                  <a16:creationId xmlns:a16="http://schemas.microsoft.com/office/drawing/2014/main" id="{2FA27319-484B-4DEC-AA5A-6A55C99B8010}"/>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444;p27">
            <a:extLst>
              <a:ext uri="{FF2B5EF4-FFF2-40B4-BE49-F238E27FC236}">
                <a16:creationId xmlns:a16="http://schemas.microsoft.com/office/drawing/2014/main" id="{2E8B412F-5C20-4EB5-859D-4B232833EE03}"/>
              </a:ext>
            </a:extLst>
          </p:cNvPr>
          <p:cNvSpPr/>
          <p:nvPr/>
        </p:nvSpPr>
        <p:spPr>
          <a:xfrm rot="10800000">
            <a:off x="5527632" y="3898371"/>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3;p27">
            <a:extLst>
              <a:ext uri="{FF2B5EF4-FFF2-40B4-BE49-F238E27FC236}">
                <a16:creationId xmlns:a16="http://schemas.microsoft.com/office/drawing/2014/main" id="{CF091C9C-1DAA-4A6F-BEE4-493559D6E9EC}"/>
              </a:ext>
            </a:extLst>
          </p:cNvPr>
          <p:cNvSpPr txBox="1">
            <a:spLocks/>
          </p:cNvSpPr>
          <p:nvPr/>
        </p:nvSpPr>
        <p:spPr>
          <a:xfrm>
            <a:off x="5565912" y="350083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9pPr>
          </a:lstStyle>
          <a:p>
            <a:r>
              <a:rPr lang="en-US" dirty="0">
                <a:solidFill>
                  <a:srgbClr val="0E2A47"/>
                </a:solidFill>
              </a:rPr>
              <a:t>ROUTING OVERHEAD</a:t>
            </a:r>
          </a:p>
        </p:txBody>
      </p:sp>
      <p:sp>
        <p:nvSpPr>
          <p:cNvPr id="553" name="Google Shape;553;p27"/>
          <p:cNvSpPr txBox="1">
            <a:spLocks noGrp="1"/>
          </p:cNvSpPr>
          <p:nvPr>
            <p:ph type="ctrTitle" idx="2"/>
          </p:nvPr>
        </p:nvSpPr>
        <p:spPr>
          <a:xfrm>
            <a:off x="5652881" y="403085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AVERAGE HOP COUNT</a:t>
            </a:r>
            <a:endParaRPr dirty="0">
              <a:solidFill>
                <a:srgbClr val="0E2A47"/>
              </a:solidFill>
            </a:endParaRPr>
          </a:p>
        </p:txBody>
      </p:sp>
    </p:spTree>
    <p:extLst>
      <p:ext uri="{BB962C8B-B14F-4D97-AF65-F5344CB8AC3E}">
        <p14:creationId xmlns:p14="http://schemas.microsoft.com/office/powerpoint/2010/main" val="2965857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GRID: PACKET DELIVERY RATIO</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76C5472-AE7F-4335-86C9-687F740AC793}"/>
              </a:ext>
            </a:extLst>
          </p:cNvPr>
          <p:cNvPicPr>
            <a:picLocks noChangeAspect="1"/>
          </p:cNvPicPr>
          <p:nvPr/>
        </p:nvPicPr>
        <p:blipFill>
          <a:blip r:embed="rId3"/>
          <a:stretch>
            <a:fillRect/>
          </a:stretch>
        </p:blipFill>
        <p:spPr>
          <a:xfrm>
            <a:off x="4874898" y="2149295"/>
            <a:ext cx="3371850" cy="1457325"/>
          </a:xfrm>
          <a:prstGeom prst="rect">
            <a:avLst/>
          </a:prstGeom>
        </p:spPr>
      </p:pic>
      <p:pic>
        <p:nvPicPr>
          <p:cNvPr id="11" name="Picture 10">
            <a:extLst>
              <a:ext uri="{FF2B5EF4-FFF2-40B4-BE49-F238E27FC236}">
                <a16:creationId xmlns:a16="http://schemas.microsoft.com/office/drawing/2014/main" id="{F10E10C9-464F-4206-8884-12698D9EFDEA}"/>
              </a:ext>
            </a:extLst>
          </p:cNvPr>
          <p:cNvPicPr>
            <a:picLocks noChangeAspect="1"/>
          </p:cNvPicPr>
          <p:nvPr/>
        </p:nvPicPr>
        <p:blipFill>
          <a:blip r:embed="rId4"/>
          <a:stretch>
            <a:fillRect/>
          </a:stretch>
        </p:blipFill>
        <p:spPr>
          <a:xfrm>
            <a:off x="145945" y="828810"/>
            <a:ext cx="4426055" cy="3485880"/>
          </a:xfrm>
          <a:prstGeom prst="rect">
            <a:avLst/>
          </a:prstGeom>
        </p:spPr>
      </p:pic>
    </p:spTree>
    <p:extLst>
      <p:ext uri="{BB962C8B-B14F-4D97-AF65-F5344CB8AC3E}">
        <p14:creationId xmlns:p14="http://schemas.microsoft.com/office/powerpoint/2010/main" val="100075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GRID: END TO DELAY</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F4323A56-580E-4003-B05D-8148D13258FA}"/>
              </a:ext>
            </a:extLst>
          </p:cNvPr>
          <p:cNvPicPr>
            <a:picLocks noChangeAspect="1"/>
          </p:cNvPicPr>
          <p:nvPr/>
        </p:nvPicPr>
        <p:blipFill>
          <a:blip r:embed="rId3"/>
          <a:stretch>
            <a:fillRect/>
          </a:stretch>
        </p:blipFill>
        <p:spPr>
          <a:xfrm>
            <a:off x="188543" y="954376"/>
            <a:ext cx="4383457" cy="3430843"/>
          </a:xfrm>
          <a:prstGeom prst="rect">
            <a:avLst/>
          </a:prstGeom>
        </p:spPr>
      </p:pic>
      <p:pic>
        <p:nvPicPr>
          <p:cNvPr id="3" name="Picture 2">
            <a:extLst>
              <a:ext uri="{FF2B5EF4-FFF2-40B4-BE49-F238E27FC236}">
                <a16:creationId xmlns:a16="http://schemas.microsoft.com/office/drawing/2014/main" id="{1BDB2568-8042-4003-9B9A-D7D57558D8C7}"/>
              </a:ext>
            </a:extLst>
          </p:cNvPr>
          <p:cNvPicPr>
            <a:picLocks noChangeAspect="1"/>
          </p:cNvPicPr>
          <p:nvPr/>
        </p:nvPicPr>
        <p:blipFill>
          <a:blip r:embed="rId4"/>
          <a:stretch>
            <a:fillRect/>
          </a:stretch>
        </p:blipFill>
        <p:spPr>
          <a:xfrm>
            <a:off x="4863897" y="2155620"/>
            <a:ext cx="3705225" cy="1647825"/>
          </a:xfrm>
          <a:prstGeom prst="rect">
            <a:avLst/>
          </a:prstGeom>
        </p:spPr>
      </p:pic>
    </p:spTree>
    <p:extLst>
      <p:ext uri="{BB962C8B-B14F-4D97-AF65-F5344CB8AC3E}">
        <p14:creationId xmlns:p14="http://schemas.microsoft.com/office/powerpoint/2010/main" val="1107515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GRID: ROUTING OVERHEAD</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1CE89508-C3B7-4262-966E-8F5EA190207A}"/>
              </a:ext>
            </a:extLst>
          </p:cNvPr>
          <p:cNvPicPr>
            <a:picLocks noChangeAspect="1"/>
          </p:cNvPicPr>
          <p:nvPr/>
        </p:nvPicPr>
        <p:blipFill>
          <a:blip r:embed="rId3"/>
          <a:stretch>
            <a:fillRect/>
          </a:stretch>
        </p:blipFill>
        <p:spPr>
          <a:xfrm>
            <a:off x="394458" y="691757"/>
            <a:ext cx="4301142" cy="3759986"/>
          </a:xfrm>
          <a:prstGeom prst="rect">
            <a:avLst/>
          </a:prstGeom>
        </p:spPr>
      </p:pic>
      <p:pic>
        <p:nvPicPr>
          <p:cNvPr id="2" name="Picture 1">
            <a:extLst>
              <a:ext uri="{FF2B5EF4-FFF2-40B4-BE49-F238E27FC236}">
                <a16:creationId xmlns:a16="http://schemas.microsoft.com/office/drawing/2014/main" id="{D240DA81-7474-4C3F-8113-5F48D870558D}"/>
              </a:ext>
            </a:extLst>
          </p:cNvPr>
          <p:cNvPicPr>
            <a:picLocks noChangeAspect="1"/>
          </p:cNvPicPr>
          <p:nvPr/>
        </p:nvPicPr>
        <p:blipFill>
          <a:blip r:embed="rId4"/>
          <a:stretch>
            <a:fillRect/>
          </a:stretch>
        </p:blipFill>
        <p:spPr>
          <a:xfrm>
            <a:off x="5058273" y="2248844"/>
            <a:ext cx="3476625" cy="1428750"/>
          </a:xfrm>
          <a:prstGeom prst="rect">
            <a:avLst/>
          </a:prstGeom>
        </p:spPr>
      </p:pic>
    </p:spTree>
    <p:extLst>
      <p:ext uri="{BB962C8B-B14F-4D97-AF65-F5344CB8AC3E}">
        <p14:creationId xmlns:p14="http://schemas.microsoft.com/office/powerpoint/2010/main" val="2611656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GRID: AVERAGE HOP COUNT</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EB4C6043-4FAE-4862-8BD0-B4BC02AE6702}"/>
              </a:ext>
            </a:extLst>
          </p:cNvPr>
          <p:cNvPicPr>
            <a:picLocks noChangeAspect="1"/>
          </p:cNvPicPr>
          <p:nvPr/>
        </p:nvPicPr>
        <p:blipFill>
          <a:blip r:embed="rId3"/>
          <a:stretch>
            <a:fillRect/>
          </a:stretch>
        </p:blipFill>
        <p:spPr>
          <a:xfrm>
            <a:off x="337200" y="1057274"/>
            <a:ext cx="4234800" cy="3028951"/>
          </a:xfrm>
          <a:prstGeom prst="rect">
            <a:avLst/>
          </a:prstGeom>
        </p:spPr>
      </p:pic>
      <p:pic>
        <p:nvPicPr>
          <p:cNvPr id="3" name="Picture 2">
            <a:extLst>
              <a:ext uri="{FF2B5EF4-FFF2-40B4-BE49-F238E27FC236}">
                <a16:creationId xmlns:a16="http://schemas.microsoft.com/office/drawing/2014/main" id="{2F3FCCBF-43CD-4FC1-BD4C-4875D4326A37}"/>
              </a:ext>
            </a:extLst>
          </p:cNvPr>
          <p:cNvPicPr>
            <a:picLocks noChangeAspect="1"/>
          </p:cNvPicPr>
          <p:nvPr/>
        </p:nvPicPr>
        <p:blipFill>
          <a:blip r:embed="rId4"/>
          <a:stretch>
            <a:fillRect/>
          </a:stretch>
        </p:blipFill>
        <p:spPr>
          <a:xfrm>
            <a:off x="4980793" y="2262499"/>
            <a:ext cx="3686175" cy="1581150"/>
          </a:xfrm>
          <a:prstGeom prst="rect">
            <a:avLst/>
          </a:prstGeom>
        </p:spPr>
      </p:pic>
    </p:spTree>
    <p:extLst>
      <p:ext uri="{BB962C8B-B14F-4D97-AF65-F5344CB8AC3E}">
        <p14:creationId xmlns:p14="http://schemas.microsoft.com/office/powerpoint/2010/main" val="312857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1163752" y="597452"/>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FFFFF"/>
                </a:solidFill>
              </a:rPr>
              <a:t>SKENARIO REAL</a:t>
            </a:r>
            <a:endParaRPr dirty="0">
              <a:solidFill>
                <a:srgbClr val="FFFFFF"/>
              </a:solidFill>
            </a:endParaRPr>
          </a:p>
        </p:txBody>
      </p:sp>
      <p:sp>
        <p:nvSpPr>
          <p:cNvPr id="446" name="Google Shape;446;p27"/>
          <p:cNvSpPr/>
          <p:nvPr/>
        </p:nvSpPr>
        <p:spPr>
          <a:xfrm>
            <a:off x="7903950" y="18494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896763" y="326443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584999" y="203804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PACKET DELIVERT RATIO</a:t>
            </a:r>
            <a:endParaRPr dirty="0">
              <a:solidFill>
                <a:srgbClr val="0E2A47"/>
              </a:solidFill>
            </a:endParaRPr>
          </a:p>
        </p:txBody>
      </p:sp>
      <p:sp>
        <p:nvSpPr>
          <p:cNvPr id="554" name="Google Shape;554;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END TO </a:t>
            </a:r>
            <a:r>
              <a:rPr lang="en-US" dirty="0">
                <a:solidFill>
                  <a:srgbClr val="0E2A47"/>
                </a:solidFill>
              </a:rPr>
              <a:t>END</a:t>
            </a:r>
            <a:r>
              <a:rPr lang="es" dirty="0">
                <a:solidFill>
                  <a:srgbClr val="0E2A47"/>
                </a:solidFill>
              </a:rPr>
              <a:t> DELAY</a:t>
            </a:r>
            <a:endParaRPr dirty="0">
              <a:solidFill>
                <a:srgbClr val="0E2A47"/>
              </a:solidFill>
            </a:endParaRPr>
          </a:p>
        </p:txBody>
      </p:sp>
      <p:sp>
        <p:nvSpPr>
          <p:cNvPr id="115" name="Google Shape;450;p27">
            <a:extLst>
              <a:ext uri="{FF2B5EF4-FFF2-40B4-BE49-F238E27FC236}">
                <a16:creationId xmlns:a16="http://schemas.microsoft.com/office/drawing/2014/main" id="{FFEA9D05-0B52-4793-A5FF-778D56CDFB62}"/>
              </a:ext>
            </a:extLst>
          </p:cNvPr>
          <p:cNvSpPr/>
          <p:nvPr/>
        </p:nvSpPr>
        <p:spPr>
          <a:xfrm>
            <a:off x="7939050" y="3855471"/>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451;p27">
            <a:extLst>
              <a:ext uri="{FF2B5EF4-FFF2-40B4-BE49-F238E27FC236}">
                <a16:creationId xmlns:a16="http://schemas.microsoft.com/office/drawing/2014/main" id="{FB966E41-C51E-493B-9F21-3C97E8B0D169}"/>
              </a:ext>
            </a:extLst>
          </p:cNvPr>
          <p:cNvGrpSpPr/>
          <p:nvPr/>
        </p:nvGrpSpPr>
        <p:grpSpPr>
          <a:xfrm>
            <a:off x="8029890" y="3946420"/>
            <a:ext cx="265543" cy="269920"/>
            <a:chOff x="4151375" y="238125"/>
            <a:chExt cx="2141475" cy="2176775"/>
          </a:xfrm>
        </p:grpSpPr>
        <p:sp>
          <p:nvSpPr>
            <p:cNvPr id="117" name="Google Shape;452;p27">
              <a:extLst>
                <a:ext uri="{FF2B5EF4-FFF2-40B4-BE49-F238E27FC236}">
                  <a16:creationId xmlns:a16="http://schemas.microsoft.com/office/drawing/2014/main" id="{1F2F8FF5-A896-4163-B3A8-72D4964EA32D}"/>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3;p27">
              <a:extLst>
                <a:ext uri="{FF2B5EF4-FFF2-40B4-BE49-F238E27FC236}">
                  <a16:creationId xmlns:a16="http://schemas.microsoft.com/office/drawing/2014/main" id="{2FA27319-484B-4DEC-AA5A-6A55C99B8010}"/>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444;p27">
            <a:extLst>
              <a:ext uri="{FF2B5EF4-FFF2-40B4-BE49-F238E27FC236}">
                <a16:creationId xmlns:a16="http://schemas.microsoft.com/office/drawing/2014/main" id="{2E8B412F-5C20-4EB5-859D-4B232833EE03}"/>
              </a:ext>
            </a:extLst>
          </p:cNvPr>
          <p:cNvSpPr/>
          <p:nvPr/>
        </p:nvSpPr>
        <p:spPr>
          <a:xfrm rot="10800000">
            <a:off x="5527632" y="3898371"/>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3;p27">
            <a:extLst>
              <a:ext uri="{FF2B5EF4-FFF2-40B4-BE49-F238E27FC236}">
                <a16:creationId xmlns:a16="http://schemas.microsoft.com/office/drawing/2014/main" id="{CF091C9C-1DAA-4A6F-BEE4-493559D6E9EC}"/>
              </a:ext>
            </a:extLst>
          </p:cNvPr>
          <p:cNvSpPr txBox="1">
            <a:spLocks/>
          </p:cNvSpPr>
          <p:nvPr/>
        </p:nvSpPr>
        <p:spPr>
          <a:xfrm>
            <a:off x="5565912" y="350083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1100"/>
              <a:buFont typeface="Roboto Black"/>
              <a:buNone/>
              <a:defRPr sz="1100" b="0" i="0" u="none" strike="noStrike" cap="none">
                <a:solidFill>
                  <a:srgbClr val="48FFD5"/>
                </a:solidFill>
                <a:latin typeface="Roboto Black"/>
                <a:ea typeface="Roboto Black"/>
                <a:cs typeface="Roboto Black"/>
                <a:sym typeface="Roboto Black"/>
              </a:defRPr>
            </a:lvl9pPr>
          </a:lstStyle>
          <a:p>
            <a:r>
              <a:rPr lang="en-US" dirty="0">
                <a:solidFill>
                  <a:srgbClr val="0E2A47"/>
                </a:solidFill>
              </a:rPr>
              <a:t>ROUTING OVERHEAD</a:t>
            </a:r>
          </a:p>
        </p:txBody>
      </p:sp>
      <p:sp>
        <p:nvSpPr>
          <p:cNvPr id="553" name="Google Shape;553;p27"/>
          <p:cNvSpPr txBox="1">
            <a:spLocks noGrp="1"/>
          </p:cNvSpPr>
          <p:nvPr>
            <p:ph type="ctrTitle" idx="2"/>
          </p:nvPr>
        </p:nvSpPr>
        <p:spPr>
          <a:xfrm>
            <a:off x="5652881" y="403085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AVERAGE HOP COUNT</a:t>
            </a:r>
            <a:endParaRPr dirty="0">
              <a:solidFill>
                <a:srgbClr val="0E2A47"/>
              </a:solidFill>
            </a:endParaRPr>
          </a:p>
        </p:txBody>
      </p:sp>
    </p:spTree>
    <p:extLst>
      <p:ext uri="{BB962C8B-B14F-4D97-AF65-F5344CB8AC3E}">
        <p14:creationId xmlns:p14="http://schemas.microsoft.com/office/powerpoint/2010/main" val="43829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391" name="Google Shape;391;p25"/>
          <p:cNvSpPr txBox="1">
            <a:spLocks noGrp="1"/>
          </p:cNvSpPr>
          <p:nvPr>
            <p:ph type="subTitle" idx="1"/>
          </p:nvPr>
        </p:nvSpPr>
        <p:spPr>
          <a:xfrm>
            <a:off x="2822676" y="2244386"/>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PENDAHULUA</a:t>
            </a:r>
            <a:r>
              <a:rPr lang="en-US" sz="3200" dirty="0"/>
              <a:t>N</a:t>
            </a:r>
            <a:endParaRPr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REAL: PACKET DELIVERY RATIO</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67B9463C-A3C7-4D64-9666-62682F1F7E47}"/>
              </a:ext>
            </a:extLst>
          </p:cNvPr>
          <p:cNvPicPr>
            <a:picLocks noChangeAspect="1"/>
          </p:cNvPicPr>
          <p:nvPr/>
        </p:nvPicPr>
        <p:blipFill>
          <a:blip r:embed="rId3"/>
          <a:stretch>
            <a:fillRect/>
          </a:stretch>
        </p:blipFill>
        <p:spPr>
          <a:xfrm>
            <a:off x="0" y="610543"/>
            <a:ext cx="4536831" cy="3276601"/>
          </a:xfrm>
          <a:prstGeom prst="rect">
            <a:avLst/>
          </a:prstGeom>
        </p:spPr>
      </p:pic>
      <p:pic>
        <p:nvPicPr>
          <p:cNvPr id="3" name="Picture 2">
            <a:extLst>
              <a:ext uri="{FF2B5EF4-FFF2-40B4-BE49-F238E27FC236}">
                <a16:creationId xmlns:a16="http://schemas.microsoft.com/office/drawing/2014/main" id="{CB20139C-FB4B-4FE4-9856-ED445B08A55A}"/>
              </a:ext>
            </a:extLst>
          </p:cNvPr>
          <p:cNvPicPr>
            <a:picLocks noChangeAspect="1"/>
          </p:cNvPicPr>
          <p:nvPr/>
        </p:nvPicPr>
        <p:blipFill>
          <a:blip r:embed="rId4"/>
          <a:stretch>
            <a:fillRect/>
          </a:stretch>
        </p:blipFill>
        <p:spPr>
          <a:xfrm>
            <a:off x="4850923" y="2122911"/>
            <a:ext cx="3762375" cy="1495425"/>
          </a:xfrm>
          <a:prstGeom prst="rect">
            <a:avLst/>
          </a:prstGeom>
        </p:spPr>
      </p:pic>
    </p:spTree>
    <p:extLst>
      <p:ext uri="{BB962C8B-B14F-4D97-AF65-F5344CB8AC3E}">
        <p14:creationId xmlns:p14="http://schemas.microsoft.com/office/powerpoint/2010/main" val="315480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REAL: END TO DELAY</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FECB3641-974C-4176-9296-0E20272A60E0}"/>
              </a:ext>
            </a:extLst>
          </p:cNvPr>
          <p:cNvPicPr>
            <a:picLocks noChangeAspect="1"/>
          </p:cNvPicPr>
          <p:nvPr/>
        </p:nvPicPr>
        <p:blipFill>
          <a:blip r:embed="rId3"/>
          <a:stretch>
            <a:fillRect/>
          </a:stretch>
        </p:blipFill>
        <p:spPr>
          <a:xfrm>
            <a:off x="192480" y="1126633"/>
            <a:ext cx="4379520" cy="2626281"/>
          </a:xfrm>
          <a:prstGeom prst="rect">
            <a:avLst/>
          </a:prstGeom>
        </p:spPr>
      </p:pic>
      <p:pic>
        <p:nvPicPr>
          <p:cNvPr id="2" name="Picture 1">
            <a:extLst>
              <a:ext uri="{FF2B5EF4-FFF2-40B4-BE49-F238E27FC236}">
                <a16:creationId xmlns:a16="http://schemas.microsoft.com/office/drawing/2014/main" id="{DD564095-AEC6-453F-89C2-C88AACB4C502}"/>
              </a:ext>
            </a:extLst>
          </p:cNvPr>
          <p:cNvPicPr>
            <a:picLocks noChangeAspect="1"/>
          </p:cNvPicPr>
          <p:nvPr/>
        </p:nvPicPr>
        <p:blipFill>
          <a:blip r:embed="rId4"/>
          <a:stretch>
            <a:fillRect/>
          </a:stretch>
        </p:blipFill>
        <p:spPr>
          <a:xfrm>
            <a:off x="4872160" y="2248844"/>
            <a:ext cx="3876675" cy="1466850"/>
          </a:xfrm>
          <a:prstGeom prst="rect">
            <a:avLst/>
          </a:prstGeom>
        </p:spPr>
      </p:pic>
    </p:spTree>
    <p:extLst>
      <p:ext uri="{BB962C8B-B14F-4D97-AF65-F5344CB8AC3E}">
        <p14:creationId xmlns:p14="http://schemas.microsoft.com/office/powerpoint/2010/main" val="237039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REAL: ROUTING OVERHEAD</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ED3BFD00-8028-4632-AA75-EA4D42F6C567}"/>
              </a:ext>
            </a:extLst>
          </p:cNvPr>
          <p:cNvPicPr>
            <a:picLocks noChangeAspect="1"/>
          </p:cNvPicPr>
          <p:nvPr/>
        </p:nvPicPr>
        <p:blipFill>
          <a:blip r:embed="rId3"/>
          <a:stretch>
            <a:fillRect/>
          </a:stretch>
        </p:blipFill>
        <p:spPr>
          <a:xfrm>
            <a:off x="443233" y="655853"/>
            <a:ext cx="4008663" cy="3301252"/>
          </a:xfrm>
          <a:prstGeom prst="rect">
            <a:avLst/>
          </a:prstGeom>
        </p:spPr>
      </p:pic>
      <p:pic>
        <p:nvPicPr>
          <p:cNvPr id="3" name="Picture 2">
            <a:extLst>
              <a:ext uri="{FF2B5EF4-FFF2-40B4-BE49-F238E27FC236}">
                <a16:creationId xmlns:a16="http://schemas.microsoft.com/office/drawing/2014/main" id="{C683C825-E721-4BA7-83EA-C44FDAE7BB79}"/>
              </a:ext>
            </a:extLst>
          </p:cNvPr>
          <p:cNvPicPr>
            <a:picLocks noChangeAspect="1"/>
          </p:cNvPicPr>
          <p:nvPr/>
        </p:nvPicPr>
        <p:blipFill>
          <a:blip r:embed="rId4"/>
          <a:stretch>
            <a:fillRect/>
          </a:stretch>
        </p:blipFill>
        <p:spPr>
          <a:xfrm>
            <a:off x="4972262" y="2303258"/>
            <a:ext cx="3457575" cy="1352550"/>
          </a:xfrm>
          <a:prstGeom prst="rect">
            <a:avLst/>
          </a:prstGeom>
        </p:spPr>
      </p:pic>
    </p:spTree>
    <p:extLst>
      <p:ext uri="{BB962C8B-B14F-4D97-AF65-F5344CB8AC3E}">
        <p14:creationId xmlns:p14="http://schemas.microsoft.com/office/powerpoint/2010/main" val="33571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74898" y="1254603"/>
            <a:ext cx="4269102" cy="606600"/>
          </a:xfrm>
          <a:prstGeom prst="rect">
            <a:avLst/>
          </a:prstGeom>
        </p:spPr>
        <p:txBody>
          <a:bodyPr spcFirstLastPara="1" wrap="square" lIns="91425" tIns="91425" rIns="91425" bIns="91425" anchor="b" anchorCtr="0">
            <a:noAutofit/>
          </a:bodyPr>
          <a:lstStyle/>
          <a:p>
            <a:r>
              <a:rPr lang="en-US" dirty="0"/>
              <a:t>SKENARIO REAL: AVERAGE HOP COUNT</a:t>
            </a:r>
            <a:endParaRPr dirty="0"/>
          </a:p>
        </p:txBody>
      </p:sp>
      <p:cxnSp>
        <p:nvCxnSpPr>
          <p:cNvPr id="260" name="Google Shape;260;p22"/>
          <p:cNvCxnSpPr/>
          <p:nvPr/>
        </p:nvCxnSpPr>
        <p:spPr>
          <a:xfrm>
            <a:off x="4874898" y="186120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280436" y="1416580"/>
            <a:ext cx="2342144" cy="1664528"/>
            <a:chOff x="-484947" y="-3800996"/>
            <a:chExt cx="7199950" cy="5116900"/>
          </a:xfrm>
        </p:grpSpPr>
        <p:sp>
          <p:nvSpPr>
            <p:cNvPr id="262" name="Google Shape;262;p22"/>
            <p:cNvSpPr/>
            <p:nvPr/>
          </p:nvSpPr>
          <p:spPr>
            <a:xfrm>
              <a:off x="1856083" y="-2822146"/>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84947" y="-3800996"/>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2"/>
            <p:cNvSpPr/>
            <p:nvPr/>
          </p:nvSpPr>
          <p:spPr>
            <a:xfrm>
              <a:off x="2065594" y="-171870"/>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3364785" y="210746"/>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8F5D36C-D104-4286-99F4-06D25FE3563D}"/>
              </a:ext>
            </a:extLst>
          </p:cNvPr>
          <p:cNvPicPr>
            <a:picLocks noChangeAspect="1"/>
          </p:cNvPicPr>
          <p:nvPr/>
        </p:nvPicPr>
        <p:blipFill>
          <a:blip r:embed="rId3"/>
          <a:stretch>
            <a:fillRect/>
          </a:stretch>
        </p:blipFill>
        <p:spPr>
          <a:xfrm>
            <a:off x="4874898" y="2212770"/>
            <a:ext cx="3905250" cy="1533525"/>
          </a:xfrm>
          <a:prstGeom prst="rect">
            <a:avLst/>
          </a:prstGeom>
        </p:spPr>
      </p:pic>
      <p:pic>
        <p:nvPicPr>
          <p:cNvPr id="13" name="Picture 12">
            <a:extLst>
              <a:ext uri="{FF2B5EF4-FFF2-40B4-BE49-F238E27FC236}">
                <a16:creationId xmlns:a16="http://schemas.microsoft.com/office/drawing/2014/main" id="{656516E5-8025-44BF-9E4C-B9F5851F4E1D}"/>
              </a:ext>
            </a:extLst>
          </p:cNvPr>
          <p:cNvPicPr>
            <a:picLocks noChangeAspect="1"/>
          </p:cNvPicPr>
          <p:nvPr/>
        </p:nvPicPr>
        <p:blipFill>
          <a:blip r:embed="rId4"/>
          <a:stretch>
            <a:fillRect/>
          </a:stretch>
        </p:blipFill>
        <p:spPr>
          <a:xfrm>
            <a:off x="462963" y="942365"/>
            <a:ext cx="3969203" cy="3067702"/>
          </a:xfrm>
          <a:prstGeom prst="rect">
            <a:avLst/>
          </a:prstGeom>
        </p:spPr>
      </p:pic>
    </p:spTree>
    <p:extLst>
      <p:ext uri="{BB962C8B-B14F-4D97-AF65-F5344CB8AC3E}">
        <p14:creationId xmlns:p14="http://schemas.microsoft.com/office/powerpoint/2010/main" val="2745473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749774" y="1839501"/>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KESIMPULAN DAN SARAN</a:t>
            </a:r>
            <a:endParaRPr sz="3200" dirty="0"/>
          </a:p>
        </p:txBody>
      </p:sp>
    </p:spTree>
    <p:extLst>
      <p:ext uri="{BB962C8B-B14F-4D97-AF65-F5344CB8AC3E}">
        <p14:creationId xmlns:p14="http://schemas.microsoft.com/office/powerpoint/2010/main" val="82342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5085804" y="633322"/>
            <a:ext cx="3960940" cy="870138"/>
          </a:xfrm>
          <a:prstGeom prst="rect">
            <a:avLst/>
          </a:prstGeom>
        </p:spPr>
        <p:txBody>
          <a:bodyPr spcFirstLastPara="1" wrap="square" lIns="91425" tIns="91425" rIns="91425" bIns="91425" anchor="b" anchorCtr="0">
            <a:noAutofit/>
          </a:bodyPr>
          <a:lstStyle/>
          <a:p>
            <a:r>
              <a:rPr lang="en-US" sz="2800" dirty="0">
                <a:solidFill>
                  <a:srgbClr val="FFFFFF"/>
                </a:solidFill>
              </a:rPr>
              <a:t>  KESIMPULAN</a:t>
            </a:r>
            <a:endParaRPr sz="2800" dirty="0">
              <a:solidFill>
                <a:srgbClr val="FFFFFF"/>
              </a:solidFill>
            </a:endParaRPr>
          </a:p>
        </p:txBody>
      </p:sp>
      <p:sp>
        <p:nvSpPr>
          <p:cNvPr id="293" name="Google Shape;293;p24"/>
          <p:cNvSpPr txBox="1">
            <a:spLocks noGrp="1"/>
          </p:cNvSpPr>
          <p:nvPr>
            <p:ph type="subTitle" idx="1"/>
          </p:nvPr>
        </p:nvSpPr>
        <p:spPr>
          <a:xfrm>
            <a:off x="5246646" y="1691279"/>
            <a:ext cx="4448400" cy="1420500"/>
          </a:xfrm>
          <a:prstGeom prst="rect">
            <a:avLst/>
          </a:prstGeom>
        </p:spPr>
        <p:txBody>
          <a:bodyPr spcFirstLastPara="1" wrap="square" lIns="91425" tIns="91425" rIns="91425" bIns="91425" anchor="t" anchorCtr="0">
            <a:noAutofit/>
          </a:bodyPr>
          <a:lstStyle/>
          <a:p>
            <a:r>
              <a:rPr lang="en-US" dirty="0"/>
              <a:t>PDR -&gt; +</a:t>
            </a:r>
          </a:p>
          <a:p>
            <a:r>
              <a:rPr lang="en-US" dirty="0"/>
              <a:t>E2E -&gt; -</a:t>
            </a:r>
          </a:p>
          <a:p>
            <a:r>
              <a:rPr lang="en-US" dirty="0"/>
              <a:t>HC -&gt; -</a:t>
            </a:r>
          </a:p>
          <a:p>
            <a:r>
              <a:rPr lang="en-US" dirty="0"/>
              <a:t>RO -&gt; +</a:t>
            </a:r>
          </a:p>
          <a:p>
            <a:endParaRPr lang="en-US" dirty="0"/>
          </a:p>
          <a:p>
            <a:r>
              <a:rPr lang="en-US" dirty="0"/>
              <a:t>SKENARIO GRID:</a:t>
            </a:r>
          </a:p>
          <a:p>
            <a:r>
              <a:rPr lang="en-US" dirty="0"/>
              <a:t>PDR -&gt; +20% </a:t>
            </a:r>
          </a:p>
          <a:p>
            <a:r>
              <a:rPr lang="en-US" dirty="0"/>
              <a:t>E2E -&gt; -40% </a:t>
            </a:r>
          </a:p>
          <a:p>
            <a:r>
              <a:rPr lang="en-US" dirty="0"/>
              <a:t>HC -&gt; -8%</a:t>
            </a:r>
          </a:p>
          <a:p>
            <a:r>
              <a:rPr lang="en-US" dirty="0"/>
              <a:t>RO -&gt; +677%</a:t>
            </a:r>
          </a:p>
          <a:p>
            <a:endParaRPr lang="en-US" dirty="0"/>
          </a:p>
          <a:p>
            <a:r>
              <a:rPr lang="en-US" dirty="0"/>
              <a:t>SKENARIO REAL:</a:t>
            </a:r>
          </a:p>
          <a:p>
            <a:r>
              <a:rPr lang="en-US" dirty="0"/>
              <a:t>PDR -&gt; +37% </a:t>
            </a:r>
          </a:p>
          <a:p>
            <a:r>
              <a:rPr lang="en-US" dirty="0"/>
              <a:t>E2E -&gt; -59% </a:t>
            </a:r>
          </a:p>
          <a:p>
            <a:r>
              <a:rPr lang="en-US" dirty="0"/>
              <a:t>HC -&gt; -23%</a:t>
            </a:r>
          </a:p>
          <a:p>
            <a:r>
              <a:rPr lang="en-US" dirty="0"/>
              <a:t>RO -&gt; +747%</a:t>
            </a:r>
          </a:p>
          <a:p>
            <a:pPr algn="just"/>
            <a:endParaRPr dirty="0">
              <a:solidFill>
                <a:srgbClr val="FFFFFF"/>
              </a:solidFill>
            </a:endParaRPr>
          </a:p>
        </p:txBody>
      </p:sp>
      <p:cxnSp>
        <p:nvCxnSpPr>
          <p:cNvPr id="294" name="Google Shape;294;p24"/>
          <p:cNvCxnSpPr/>
          <p:nvPr/>
        </p:nvCxnSpPr>
        <p:spPr>
          <a:xfrm>
            <a:off x="5085804" y="150346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2051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5085804" y="633322"/>
            <a:ext cx="3960940" cy="870138"/>
          </a:xfrm>
          <a:prstGeom prst="rect">
            <a:avLst/>
          </a:prstGeom>
        </p:spPr>
        <p:txBody>
          <a:bodyPr spcFirstLastPara="1" wrap="square" lIns="91425" tIns="91425" rIns="91425" bIns="91425" anchor="b" anchorCtr="0">
            <a:noAutofit/>
          </a:bodyPr>
          <a:lstStyle/>
          <a:p>
            <a:r>
              <a:rPr lang="en-US" sz="2800" dirty="0">
                <a:solidFill>
                  <a:srgbClr val="FFFFFF"/>
                </a:solidFill>
              </a:rPr>
              <a:t>SARAN</a:t>
            </a:r>
            <a:endParaRPr sz="2800" dirty="0">
              <a:solidFill>
                <a:srgbClr val="FFFFFF"/>
              </a:solidFill>
            </a:endParaRPr>
          </a:p>
        </p:txBody>
      </p:sp>
      <p:sp>
        <p:nvSpPr>
          <p:cNvPr id="293" name="Google Shape;293;p24"/>
          <p:cNvSpPr txBox="1">
            <a:spLocks noGrp="1"/>
          </p:cNvSpPr>
          <p:nvPr>
            <p:ph type="subTitle" idx="1"/>
          </p:nvPr>
        </p:nvSpPr>
        <p:spPr>
          <a:xfrm>
            <a:off x="4753480" y="1937879"/>
            <a:ext cx="4448400" cy="14205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MEMPERBANYAK VARIASI UJI COBA AGAR DATA LEBIH AKURAT</a:t>
            </a:r>
          </a:p>
          <a:p>
            <a:pPr>
              <a:buFont typeface="Arial" panose="020B0604020202020204" pitchFamily="34" charset="0"/>
              <a:buChar char="•"/>
            </a:pPr>
            <a:endParaRPr lang="en-US" dirty="0"/>
          </a:p>
          <a:p>
            <a:pPr>
              <a:buFont typeface="Arial" panose="020B0604020202020204" pitchFamily="34" charset="0"/>
              <a:buChar char="•"/>
            </a:pPr>
            <a:r>
              <a:rPr lang="en-US" dirty="0"/>
              <a:t>MENERAPKAN SEBUAH METODE UNTUK MENGURANGI HASIL ROUTING OVERHEAD</a:t>
            </a:r>
          </a:p>
          <a:p>
            <a:pPr>
              <a:buFont typeface="Arial" panose="020B0604020202020204" pitchFamily="34" charset="0"/>
              <a:buChar char="•"/>
            </a:pPr>
            <a:endParaRPr lang="en-US" dirty="0"/>
          </a:p>
          <a:p>
            <a:pPr>
              <a:buFont typeface="Arial" panose="020B0604020202020204" pitchFamily="34" charset="0"/>
              <a:buChar char="•"/>
            </a:pPr>
            <a:r>
              <a:rPr lang="en-US" dirty="0"/>
              <a:t>MENAMBAHKAN METODE LAIN KE DALAM AODV, CONTOH: PARTICLE SWARM ORGANIZATION</a:t>
            </a:r>
          </a:p>
          <a:p>
            <a:pPr algn="just"/>
            <a:endParaRPr dirty="0">
              <a:solidFill>
                <a:srgbClr val="FFFFFF"/>
              </a:solidFill>
            </a:endParaRPr>
          </a:p>
        </p:txBody>
      </p:sp>
      <p:cxnSp>
        <p:nvCxnSpPr>
          <p:cNvPr id="294" name="Google Shape;294;p24"/>
          <p:cNvCxnSpPr/>
          <p:nvPr/>
        </p:nvCxnSpPr>
        <p:spPr>
          <a:xfrm>
            <a:off x="5085804" y="150346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600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dirty="0">
                <a:uFill>
                  <a:noFill/>
                </a:uFill>
                <a:hlinkClick r:id="rId3"/>
              </a:rPr>
              <a:t>Fahrizal.8898</a:t>
            </a:r>
            <a:r>
              <a:rPr lang="en-US" sz="1000" dirty="0">
                <a:uFill>
                  <a:noFill/>
                </a:uFill>
                <a:hlinkClick r:id="rId3"/>
              </a:rPr>
              <a:t>@gmail.com</a:t>
            </a:r>
            <a:endParaRPr lang="en-US" sz="1000" dirty="0"/>
          </a:p>
          <a:p>
            <a:pPr marL="0" lvl="0" indent="0" algn="l" rtl="0">
              <a:spcBef>
                <a:spcPts val="0"/>
              </a:spcBef>
              <a:spcAft>
                <a:spcPts val="0"/>
              </a:spcAft>
              <a:buNone/>
            </a:pPr>
            <a:r>
              <a:rPr lang="en-US" sz="1000" dirty="0"/>
              <a:t>+62 813 2046 5964</a:t>
            </a:r>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38"/>
          <p:cNvGrpSpPr/>
          <p:nvPr/>
        </p:nvGrpSpPr>
        <p:grpSpPr>
          <a:xfrm>
            <a:off x="4077226" y="3526070"/>
            <a:ext cx="137636" cy="137629"/>
            <a:chOff x="266768" y="1721375"/>
            <a:chExt cx="397907" cy="397887"/>
          </a:xfrm>
        </p:grpSpPr>
        <p:sp>
          <p:nvSpPr>
            <p:cNvPr id="1266" name="Google Shape;1266;p3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38"/>
          <p:cNvGrpSpPr/>
          <p:nvPr/>
        </p:nvGrpSpPr>
        <p:grpSpPr>
          <a:xfrm>
            <a:off x="4268945" y="3526070"/>
            <a:ext cx="137622" cy="137629"/>
            <a:chOff x="864491" y="1723250"/>
            <a:chExt cx="397866" cy="397887"/>
          </a:xfrm>
        </p:grpSpPr>
        <p:sp>
          <p:nvSpPr>
            <p:cNvPr id="1269" name="Google Shape;1269;p3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38"/>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39"/>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DAFTAR P</a:t>
            </a:r>
            <a:r>
              <a:rPr lang="en-US" dirty="0"/>
              <a:t>USTAKA</a:t>
            </a:r>
            <a:endParaRPr dirty="0"/>
          </a:p>
        </p:txBody>
      </p:sp>
      <p:pic>
        <p:nvPicPr>
          <p:cNvPr id="4" name="Picture 3">
            <a:extLst>
              <a:ext uri="{FF2B5EF4-FFF2-40B4-BE49-F238E27FC236}">
                <a16:creationId xmlns:a16="http://schemas.microsoft.com/office/drawing/2014/main" id="{B919A01F-DF40-4AB5-9A55-DD7D46322401}"/>
              </a:ext>
            </a:extLst>
          </p:cNvPr>
          <p:cNvPicPr>
            <a:picLocks noChangeAspect="1"/>
          </p:cNvPicPr>
          <p:nvPr/>
        </p:nvPicPr>
        <p:blipFill>
          <a:blip r:embed="rId3"/>
          <a:stretch>
            <a:fillRect/>
          </a:stretch>
        </p:blipFill>
        <p:spPr>
          <a:xfrm>
            <a:off x="762391" y="1675819"/>
            <a:ext cx="3577597" cy="2991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908383" y="1434616"/>
            <a:ext cx="3960940" cy="870138"/>
          </a:xfrm>
          <a:prstGeom prst="rect">
            <a:avLst/>
          </a:prstGeom>
        </p:spPr>
        <p:txBody>
          <a:bodyPr spcFirstLastPara="1" wrap="square" lIns="91425" tIns="91425" rIns="91425" bIns="91425" anchor="b" anchorCtr="0">
            <a:noAutofit/>
          </a:bodyPr>
          <a:lstStyle/>
          <a:p>
            <a:r>
              <a:rPr lang="en-US" sz="2800" dirty="0"/>
              <a:t>ADHOC ON-DEMAND DISTANCE VECTOR</a:t>
            </a:r>
            <a:endParaRPr sz="2800" dirty="0">
              <a:solidFill>
                <a:srgbClr val="FFFFFF"/>
              </a:solidFill>
            </a:endParaRPr>
          </a:p>
        </p:txBody>
      </p:sp>
      <p:sp>
        <p:nvSpPr>
          <p:cNvPr id="293" name="Google Shape;293;p24"/>
          <p:cNvSpPr txBox="1">
            <a:spLocks noGrp="1"/>
          </p:cNvSpPr>
          <p:nvPr>
            <p:ph type="subTitle" idx="1"/>
          </p:nvPr>
        </p:nvSpPr>
        <p:spPr>
          <a:xfrm>
            <a:off x="4585042" y="2403415"/>
            <a:ext cx="3960940" cy="1420500"/>
          </a:xfrm>
          <a:prstGeom prst="rect">
            <a:avLst/>
          </a:prstGeom>
        </p:spPr>
        <p:txBody>
          <a:bodyPr spcFirstLastPara="1" wrap="square" lIns="91425" tIns="91425" rIns="91425" bIns="91425" anchor="t" anchorCtr="0">
            <a:noAutofit/>
          </a:bodyPr>
          <a:lstStyle/>
          <a:p>
            <a:pPr algn="just"/>
            <a:r>
              <a:rPr lang="en-US" dirty="0"/>
              <a:t>	AODV merupakan perpaduan antara DSR dan DSDV. AODV mengambil karakteristik DSR yaitu melakukan route discovery bila dibutuhkan. Perbedaan AODV dan DSR adalah AODV menggunakan routing table tradisional yaitu satu entri per tujuan [2]. </a:t>
            </a:r>
          </a:p>
          <a:p>
            <a:pPr algn="just"/>
            <a:endParaRPr lang="en-US" dirty="0"/>
          </a:p>
          <a:p>
            <a:pPr algn="just"/>
            <a:r>
              <a:rPr lang="en-US" dirty="0"/>
              <a:t>	AODV sendiri mempunyai 2 fase utama, yaitu Route Discovery dan Route Maintenance. Pada setiap fase, proses ini melibatkan beberapa jenis paket yang disebut control messages.</a:t>
            </a:r>
          </a:p>
          <a:p>
            <a:pPr marL="0" lvl="0" indent="0" algn="just" rtl="0">
              <a:spcBef>
                <a:spcPts val="0"/>
              </a:spcBef>
              <a:spcAft>
                <a:spcPts val="0"/>
              </a:spcAft>
            </a:pPr>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4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908383" y="1434616"/>
            <a:ext cx="3960940" cy="870138"/>
          </a:xfrm>
          <a:prstGeom prst="rect">
            <a:avLst/>
          </a:prstGeom>
        </p:spPr>
        <p:txBody>
          <a:bodyPr spcFirstLastPara="1" wrap="square" lIns="91425" tIns="91425" rIns="91425" bIns="91425" anchor="b" anchorCtr="0">
            <a:noAutofit/>
          </a:bodyPr>
          <a:lstStyle/>
          <a:p>
            <a:r>
              <a:rPr lang="en-US" sz="2800" dirty="0"/>
              <a:t>MOBILE ADHOC NETWORKS</a:t>
            </a:r>
            <a:endParaRPr sz="2800" dirty="0">
              <a:solidFill>
                <a:srgbClr val="FFFFFF"/>
              </a:solidFill>
            </a:endParaRPr>
          </a:p>
        </p:txBody>
      </p:sp>
      <p:sp>
        <p:nvSpPr>
          <p:cNvPr id="293" name="Google Shape;293;p24"/>
          <p:cNvSpPr txBox="1">
            <a:spLocks noGrp="1"/>
          </p:cNvSpPr>
          <p:nvPr>
            <p:ph type="subTitle" idx="1"/>
          </p:nvPr>
        </p:nvSpPr>
        <p:spPr>
          <a:xfrm>
            <a:off x="4585042" y="2403415"/>
            <a:ext cx="3960940" cy="1420500"/>
          </a:xfrm>
          <a:prstGeom prst="rect">
            <a:avLst/>
          </a:prstGeom>
        </p:spPr>
        <p:txBody>
          <a:bodyPr spcFirstLastPara="1" wrap="square" lIns="91425" tIns="91425" rIns="91425" bIns="91425" anchor="t" anchorCtr="0">
            <a:noAutofit/>
          </a:bodyPr>
          <a:lstStyle/>
          <a:p>
            <a:pPr algn="just"/>
            <a:r>
              <a:rPr lang="en-US" dirty="0"/>
              <a:t>	Mobile Ad hoc Network(MANET) merupakan sebuah jaringan yang terbentuk dari beberapa node yang bergerak bebas dan dinamis. MANET memungkinkan terjadinya komunikasi jaringan tanpa bergantung pada </a:t>
            </a:r>
            <a:r>
              <a:rPr lang="en-US" dirty="0" err="1"/>
              <a:t>ketersedian</a:t>
            </a:r>
            <a:r>
              <a:rPr lang="en-US" dirty="0"/>
              <a:t> infrastruktur jaringan yang tetap [1]. </a:t>
            </a:r>
          </a:p>
          <a:p>
            <a:pPr algn="just"/>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660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LATAR  BELAKANG</a:t>
            </a:r>
            <a:endParaRPr dirty="0"/>
          </a:p>
        </p:txBody>
      </p:sp>
      <p:sp>
        <p:nvSpPr>
          <p:cNvPr id="272" name="Google Shape;272;p23"/>
          <p:cNvSpPr txBox="1">
            <a:spLocks noGrp="1"/>
          </p:cNvSpPr>
          <p:nvPr>
            <p:ph type="subTitle" idx="1"/>
          </p:nvPr>
        </p:nvSpPr>
        <p:spPr>
          <a:xfrm>
            <a:off x="582001" y="3336549"/>
            <a:ext cx="2676517" cy="1320115"/>
          </a:xfrm>
          <a:prstGeom prst="rect">
            <a:avLst/>
          </a:prstGeom>
        </p:spPr>
        <p:txBody>
          <a:bodyPr spcFirstLastPara="1" wrap="square" lIns="91425" tIns="91425" rIns="91425" bIns="91425" anchor="t" anchorCtr="0">
            <a:noAutofit/>
          </a:bodyPr>
          <a:lstStyle/>
          <a:p>
            <a:pPr marL="0" indent="0"/>
            <a:r>
              <a:rPr lang="en-US" sz="1050" dirty="0"/>
              <a:t>AODV adalah distance vector routing protocol yang termasuk dalam klasifikasi reaktif routing protocol, yang hanya me-request sebuah rute saat dibutuhkan. Teknologi AODV pun pada akhirnya dikembangkan dan akhirnya muncul teknologi baru yang bisa digunakan pada perangkat bergerak, yaitu Mobile Ad-hoc Network (MANET).</a:t>
            </a:r>
          </a:p>
          <a:p>
            <a:pPr marL="0" indent="0"/>
            <a:endParaRPr lang="en-US" sz="1050" dirty="0"/>
          </a:p>
          <a:p>
            <a:pPr marL="0" lvl="0" indent="0" algn="ctr" rtl="0">
              <a:spcBef>
                <a:spcPts val="0"/>
              </a:spcBef>
              <a:spcAft>
                <a:spcPts val="0"/>
              </a:spcAft>
              <a:buNone/>
            </a:pPr>
            <a:endParaRPr dirty="0"/>
          </a:p>
        </p:txBody>
      </p:sp>
      <p:sp>
        <p:nvSpPr>
          <p:cNvPr id="273" name="Google Shape;273;p23"/>
          <p:cNvSpPr txBox="1">
            <a:spLocks noGrp="1"/>
          </p:cNvSpPr>
          <p:nvPr>
            <p:ph type="subTitle" idx="2"/>
          </p:nvPr>
        </p:nvSpPr>
        <p:spPr>
          <a:xfrm>
            <a:off x="6043056" y="3340125"/>
            <a:ext cx="2535130" cy="1158824"/>
          </a:xfrm>
          <a:prstGeom prst="rect">
            <a:avLst/>
          </a:prstGeom>
        </p:spPr>
        <p:txBody>
          <a:bodyPr spcFirstLastPara="1" wrap="square" lIns="91425" tIns="91425" rIns="91425" bIns="91425" anchor="t" anchorCtr="0">
            <a:noAutofit/>
          </a:bodyPr>
          <a:lstStyle/>
          <a:p>
            <a:pPr marL="0" indent="0"/>
            <a:r>
              <a:rPr lang="en-US" sz="1050" dirty="0"/>
              <a:t>Penulis akan melakukan modifikasi terhadap MANET dengan melakukan implementasi K-Means Clustering pada AODV Routing Protocol untuk meningkatkan Packet Delivery Ratio, dan menurunkan routing overhead, average hop count dan end-to-end delay.</a:t>
            </a:r>
          </a:p>
          <a:p>
            <a:pPr marL="0" lvl="0" indent="0" algn="ctr" rtl="0">
              <a:spcBef>
                <a:spcPts val="0"/>
              </a:spcBef>
              <a:spcAft>
                <a:spcPts val="0"/>
              </a:spcAft>
              <a:buNone/>
            </a:pPr>
            <a:endParaRPr dirty="0"/>
          </a:p>
        </p:txBody>
      </p:sp>
      <p:sp>
        <p:nvSpPr>
          <p:cNvPr id="274" name="Google Shape;274;p23"/>
          <p:cNvSpPr txBox="1">
            <a:spLocks noGrp="1"/>
          </p:cNvSpPr>
          <p:nvPr>
            <p:ph type="subTitle" idx="3"/>
          </p:nvPr>
        </p:nvSpPr>
        <p:spPr>
          <a:xfrm>
            <a:off x="3299756" y="3372650"/>
            <a:ext cx="2594150" cy="972568"/>
          </a:xfrm>
          <a:prstGeom prst="rect">
            <a:avLst/>
          </a:prstGeom>
        </p:spPr>
        <p:txBody>
          <a:bodyPr spcFirstLastPara="1" wrap="square" lIns="91425" tIns="91425" rIns="91425" bIns="91425" anchor="t" anchorCtr="0">
            <a:noAutofit/>
          </a:bodyPr>
          <a:lstStyle/>
          <a:p>
            <a:pPr marL="0" indent="0"/>
            <a:r>
              <a:rPr lang="en-US" sz="1050" dirty="0"/>
              <a:t>Beberapa penelitian melakukan evaluasi dari MANET. Dihasilkan bahwa jika MANET mengirim paket data melalui rute yang telah rusak, maka sistem tersebut tidak dapat memberikan rute cadangan langsung. Maka dari itu, perlu sekali dilakukan </a:t>
            </a:r>
            <a:r>
              <a:rPr lang="en-US" sz="1050" dirty="0" err="1"/>
              <a:t>optimasi</a:t>
            </a:r>
            <a:r>
              <a:rPr lang="en-US" sz="1050" dirty="0"/>
              <a:t> performa dari MANET.</a:t>
            </a:r>
          </a:p>
          <a:p>
            <a:pPr marL="0" lvl="0" indent="0" algn="ctr" rtl="0">
              <a:spcBef>
                <a:spcPts val="0"/>
              </a:spcBef>
              <a:spcAft>
                <a:spcPts val="0"/>
              </a:spcAft>
              <a:buNone/>
            </a:pP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3</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2</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RUMUSAN MASALAH</a:t>
            </a:r>
            <a:endParaRPr dirty="0"/>
          </a:p>
        </p:txBody>
      </p:sp>
      <p:sp>
        <p:nvSpPr>
          <p:cNvPr id="259" name="Google Shape;259;p22"/>
          <p:cNvSpPr txBox="1">
            <a:spLocks noGrp="1"/>
          </p:cNvSpPr>
          <p:nvPr>
            <p:ph type="subTitle" idx="1"/>
          </p:nvPr>
        </p:nvSpPr>
        <p:spPr>
          <a:xfrm>
            <a:off x="4638925" y="2284939"/>
            <a:ext cx="3457500" cy="14205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Bagaimana melakukan implementasi K-Means Clustering pada AODV Routing Protocol pada MANET?</a:t>
            </a:r>
          </a:p>
          <a:p>
            <a:pPr>
              <a:buFont typeface="Arial" panose="020B0604020202020204" pitchFamily="34" charset="0"/>
              <a:buChar char="•"/>
            </a:pPr>
            <a:endParaRPr lang="en-US" dirty="0"/>
          </a:p>
          <a:p>
            <a:pPr>
              <a:buFont typeface="Arial" panose="020B0604020202020204" pitchFamily="34" charset="0"/>
              <a:buChar char="•"/>
            </a:pPr>
            <a:r>
              <a:rPr lang="en-US" dirty="0"/>
              <a:t>Bagaimana peranan K-Means Clustering dalam AODV Based Backup Routing dalam mengurangi Packet Loss Ratio pada MANET?</a:t>
            </a:r>
          </a:p>
          <a:p>
            <a:pPr>
              <a:buFont typeface="Arial" panose="020B0604020202020204" pitchFamily="34" charset="0"/>
              <a:buChar char="•"/>
            </a:pPr>
            <a:endParaRPr lang="en-US" dirty="0"/>
          </a:p>
          <a:p>
            <a:pPr>
              <a:buFont typeface="Arial" panose="020B0604020202020204" pitchFamily="34" charset="0"/>
              <a:buChar char="•"/>
            </a:pPr>
            <a:r>
              <a:rPr lang="en-US" dirty="0"/>
              <a:t>Bagaimana peranan algoritma K-means dalam AODV Based Backup Routing memengaruhi performa MANET secara keseluruhan diukur dari Packet Delivery Ratio, End-to-end Delay, dan Routing Overhead</a:t>
            </a:r>
          </a:p>
          <a:p>
            <a:pPr marL="171450" lvl="0" indent="-171450" algn="l" rtl="0">
              <a:spcBef>
                <a:spcPts val="0"/>
              </a:spcBef>
              <a:spcAft>
                <a:spcPts val="0"/>
              </a:spcAft>
              <a:buFont typeface="Arial" panose="020B0604020202020204" pitchFamily="34" charset="0"/>
              <a:buChar char="•"/>
            </a:pP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sp>
        <p:nvSpPr>
          <p:cNvPr id="15" name="Google Shape;295;p24">
            <a:extLst>
              <a:ext uri="{FF2B5EF4-FFF2-40B4-BE49-F238E27FC236}">
                <a16:creationId xmlns:a16="http://schemas.microsoft.com/office/drawing/2014/main" id="{F80D29FF-2939-433D-9528-485DA2769AF9}"/>
              </a:ext>
            </a:extLst>
          </p:cNvPr>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p24">
            <a:extLst>
              <a:ext uri="{FF2B5EF4-FFF2-40B4-BE49-F238E27FC236}">
                <a16:creationId xmlns:a16="http://schemas.microsoft.com/office/drawing/2014/main" id="{7EFE6710-CA3F-42AC-A488-B477999C2916}"/>
              </a:ext>
            </a:extLst>
          </p:cNvPr>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p24">
            <a:extLst>
              <a:ext uri="{FF2B5EF4-FFF2-40B4-BE49-F238E27FC236}">
                <a16:creationId xmlns:a16="http://schemas.microsoft.com/office/drawing/2014/main" id="{462E6C97-DB63-4C2D-978F-66277A255FAC}"/>
              </a:ext>
            </a:extLst>
          </p:cNvPr>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8;p24">
            <a:extLst>
              <a:ext uri="{FF2B5EF4-FFF2-40B4-BE49-F238E27FC236}">
                <a16:creationId xmlns:a16="http://schemas.microsoft.com/office/drawing/2014/main" id="{6756A740-A67E-4C79-A94D-3000670A6B37}"/>
              </a:ext>
            </a:extLst>
          </p:cNvPr>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p24">
            <a:extLst>
              <a:ext uri="{FF2B5EF4-FFF2-40B4-BE49-F238E27FC236}">
                <a16:creationId xmlns:a16="http://schemas.microsoft.com/office/drawing/2014/main" id="{A657432E-45E8-40C9-AE81-3076F93A0923}"/>
              </a:ext>
            </a:extLst>
          </p:cNvPr>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0;p24">
            <a:extLst>
              <a:ext uri="{FF2B5EF4-FFF2-40B4-BE49-F238E27FC236}">
                <a16:creationId xmlns:a16="http://schemas.microsoft.com/office/drawing/2014/main" id="{22591A85-0339-49D6-90F6-0CD9A601E6B4}"/>
              </a:ext>
            </a:extLst>
          </p:cNvPr>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24">
            <a:extLst>
              <a:ext uri="{FF2B5EF4-FFF2-40B4-BE49-F238E27FC236}">
                <a16:creationId xmlns:a16="http://schemas.microsoft.com/office/drawing/2014/main" id="{F154ED56-26B8-4236-8615-51923480A3D3}"/>
              </a:ext>
            </a:extLst>
          </p:cNvPr>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p24">
            <a:extLst>
              <a:ext uri="{FF2B5EF4-FFF2-40B4-BE49-F238E27FC236}">
                <a16:creationId xmlns:a16="http://schemas.microsoft.com/office/drawing/2014/main" id="{A514AE2D-7798-44FE-9DFF-42673FD203AD}"/>
              </a:ext>
            </a:extLst>
          </p:cNvPr>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24">
            <a:extLst>
              <a:ext uri="{FF2B5EF4-FFF2-40B4-BE49-F238E27FC236}">
                <a16:creationId xmlns:a16="http://schemas.microsoft.com/office/drawing/2014/main" id="{BD3C39F3-9D4C-432B-9DF2-1D4A7502CDA4}"/>
              </a:ext>
            </a:extLst>
          </p:cNvPr>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p24">
            <a:extLst>
              <a:ext uri="{FF2B5EF4-FFF2-40B4-BE49-F238E27FC236}">
                <a16:creationId xmlns:a16="http://schemas.microsoft.com/office/drawing/2014/main" id="{1EA91A3A-DAD2-4828-85D0-077F5ED36BCC}"/>
              </a:ext>
            </a:extLst>
          </p:cNvPr>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5;p24">
            <a:extLst>
              <a:ext uri="{FF2B5EF4-FFF2-40B4-BE49-F238E27FC236}">
                <a16:creationId xmlns:a16="http://schemas.microsoft.com/office/drawing/2014/main" id="{70FEE5EA-E7E6-4D9F-84DB-EF4F0DA589D0}"/>
              </a:ext>
            </a:extLst>
          </p:cNvPr>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6;p24">
            <a:extLst>
              <a:ext uri="{FF2B5EF4-FFF2-40B4-BE49-F238E27FC236}">
                <a16:creationId xmlns:a16="http://schemas.microsoft.com/office/drawing/2014/main" id="{0233AEF3-F404-46D9-B7F0-9991B04469E9}"/>
              </a:ext>
            </a:extLst>
          </p:cNvPr>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7;p24">
            <a:extLst>
              <a:ext uri="{FF2B5EF4-FFF2-40B4-BE49-F238E27FC236}">
                <a16:creationId xmlns:a16="http://schemas.microsoft.com/office/drawing/2014/main" id="{C98105DF-164E-46A8-A80B-516CAAC44CF6}"/>
              </a:ext>
            </a:extLst>
          </p:cNvPr>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8;p24">
            <a:extLst>
              <a:ext uri="{FF2B5EF4-FFF2-40B4-BE49-F238E27FC236}">
                <a16:creationId xmlns:a16="http://schemas.microsoft.com/office/drawing/2014/main" id="{460F4A85-18A0-4CE7-94D8-D3427DEAB42C}"/>
              </a:ext>
            </a:extLst>
          </p:cNvPr>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24">
            <a:extLst>
              <a:ext uri="{FF2B5EF4-FFF2-40B4-BE49-F238E27FC236}">
                <a16:creationId xmlns:a16="http://schemas.microsoft.com/office/drawing/2014/main" id="{FA6E71E5-E52F-462B-8576-01BBC83BA3BC}"/>
              </a:ext>
            </a:extLst>
          </p:cNvPr>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p24">
            <a:extLst>
              <a:ext uri="{FF2B5EF4-FFF2-40B4-BE49-F238E27FC236}">
                <a16:creationId xmlns:a16="http://schemas.microsoft.com/office/drawing/2014/main" id="{9B95EE27-BE2F-4CA6-877D-20B715D8CD5D}"/>
              </a:ext>
            </a:extLst>
          </p:cNvPr>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p24">
            <a:extLst>
              <a:ext uri="{FF2B5EF4-FFF2-40B4-BE49-F238E27FC236}">
                <a16:creationId xmlns:a16="http://schemas.microsoft.com/office/drawing/2014/main" id="{D1B0F144-43C6-4F23-86A7-9BB867A47891}"/>
              </a:ext>
            </a:extLst>
          </p:cNvPr>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2;p24">
            <a:extLst>
              <a:ext uri="{FF2B5EF4-FFF2-40B4-BE49-F238E27FC236}">
                <a16:creationId xmlns:a16="http://schemas.microsoft.com/office/drawing/2014/main" id="{F1B8387D-3574-4DB6-AAFE-8D7387912E04}"/>
              </a:ext>
            </a:extLst>
          </p:cNvPr>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3;p24">
            <a:extLst>
              <a:ext uri="{FF2B5EF4-FFF2-40B4-BE49-F238E27FC236}">
                <a16:creationId xmlns:a16="http://schemas.microsoft.com/office/drawing/2014/main" id="{AEBB0518-C3E4-4B8E-849C-2BEDBB0FDA0A}"/>
              </a:ext>
            </a:extLst>
          </p:cNvPr>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4;p24">
            <a:extLst>
              <a:ext uri="{FF2B5EF4-FFF2-40B4-BE49-F238E27FC236}">
                <a16:creationId xmlns:a16="http://schemas.microsoft.com/office/drawing/2014/main" id="{0E1A2383-55DF-4377-B4ED-CD2D5D04DA58}"/>
              </a:ext>
            </a:extLst>
          </p:cNvPr>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p24">
            <a:extLst>
              <a:ext uri="{FF2B5EF4-FFF2-40B4-BE49-F238E27FC236}">
                <a16:creationId xmlns:a16="http://schemas.microsoft.com/office/drawing/2014/main" id="{C1D203A7-609F-4239-99E2-87AE9696295F}"/>
              </a:ext>
            </a:extLst>
          </p:cNvPr>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p24">
            <a:extLst>
              <a:ext uri="{FF2B5EF4-FFF2-40B4-BE49-F238E27FC236}">
                <a16:creationId xmlns:a16="http://schemas.microsoft.com/office/drawing/2014/main" id="{330FCE84-AFE8-442A-8CAC-A0017C154416}"/>
              </a:ext>
            </a:extLst>
          </p:cNvPr>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7;p24">
            <a:extLst>
              <a:ext uri="{FF2B5EF4-FFF2-40B4-BE49-F238E27FC236}">
                <a16:creationId xmlns:a16="http://schemas.microsoft.com/office/drawing/2014/main" id="{EFE4D649-7D14-44EF-9B6A-6BC77F8A5240}"/>
              </a:ext>
            </a:extLst>
          </p:cNvPr>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p24">
            <a:extLst>
              <a:ext uri="{FF2B5EF4-FFF2-40B4-BE49-F238E27FC236}">
                <a16:creationId xmlns:a16="http://schemas.microsoft.com/office/drawing/2014/main" id="{14DC68AE-6891-4AFF-B464-0FA7E654E911}"/>
              </a:ext>
            </a:extLst>
          </p:cNvPr>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p24">
            <a:extLst>
              <a:ext uri="{FF2B5EF4-FFF2-40B4-BE49-F238E27FC236}">
                <a16:creationId xmlns:a16="http://schemas.microsoft.com/office/drawing/2014/main" id="{BFFDCAB2-65DE-4E63-8868-B84D6112D477}"/>
              </a:ext>
            </a:extLst>
          </p:cNvPr>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0;p24">
            <a:extLst>
              <a:ext uri="{FF2B5EF4-FFF2-40B4-BE49-F238E27FC236}">
                <a16:creationId xmlns:a16="http://schemas.microsoft.com/office/drawing/2014/main" id="{2E5CE87B-ABE0-42DB-AF95-8F0A24F575FA}"/>
              </a:ext>
            </a:extLst>
          </p:cNvPr>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1;p24">
            <a:extLst>
              <a:ext uri="{FF2B5EF4-FFF2-40B4-BE49-F238E27FC236}">
                <a16:creationId xmlns:a16="http://schemas.microsoft.com/office/drawing/2014/main" id="{16AC054D-DB3D-4BB8-AFF2-2F1AA1B13DF1}"/>
              </a:ext>
            </a:extLst>
          </p:cNvPr>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2;p24">
            <a:extLst>
              <a:ext uri="{FF2B5EF4-FFF2-40B4-BE49-F238E27FC236}">
                <a16:creationId xmlns:a16="http://schemas.microsoft.com/office/drawing/2014/main" id="{8136B94E-A0EC-4760-B415-F09C0038F699}"/>
              </a:ext>
            </a:extLst>
          </p:cNvPr>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3;p24">
            <a:extLst>
              <a:ext uri="{FF2B5EF4-FFF2-40B4-BE49-F238E27FC236}">
                <a16:creationId xmlns:a16="http://schemas.microsoft.com/office/drawing/2014/main" id="{A49C6156-3714-49BC-BBFE-F2D5C6D850AB}"/>
              </a:ext>
            </a:extLst>
          </p:cNvPr>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4;p24">
            <a:extLst>
              <a:ext uri="{FF2B5EF4-FFF2-40B4-BE49-F238E27FC236}">
                <a16:creationId xmlns:a16="http://schemas.microsoft.com/office/drawing/2014/main" id="{5594A076-E817-4DA2-B416-6AAC68C2A1C6}"/>
              </a:ext>
            </a:extLst>
          </p:cNvPr>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5;p24">
            <a:extLst>
              <a:ext uri="{FF2B5EF4-FFF2-40B4-BE49-F238E27FC236}">
                <a16:creationId xmlns:a16="http://schemas.microsoft.com/office/drawing/2014/main" id="{0A8AA049-7512-47C0-968B-642A7404C981}"/>
              </a:ext>
            </a:extLst>
          </p:cNvPr>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6;p24">
            <a:extLst>
              <a:ext uri="{FF2B5EF4-FFF2-40B4-BE49-F238E27FC236}">
                <a16:creationId xmlns:a16="http://schemas.microsoft.com/office/drawing/2014/main" id="{33B550B3-EED8-4B72-AFAD-26BF9385D041}"/>
              </a:ext>
            </a:extLst>
          </p:cNvPr>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7;p24">
            <a:extLst>
              <a:ext uri="{FF2B5EF4-FFF2-40B4-BE49-F238E27FC236}">
                <a16:creationId xmlns:a16="http://schemas.microsoft.com/office/drawing/2014/main" id="{9D4EBC94-D2ED-4FB9-B615-0BA6953EDBE5}"/>
              </a:ext>
            </a:extLst>
          </p:cNvPr>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8;p24">
            <a:extLst>
              <a:ext uri="{FF2B5EF4-FFF2-40B4-BE49-F238E27FC236}">
                <a16:creationId xmlns:a16="http://schemas.microsoft.com/office/drawing/2014/main" id="{A01F448D-1D70-4AA9-ABA5-C638D9FA81E9}"/>
              </a:ext>
            </a:extLst>
          </p:cNvPr>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9;p24">
            <a:extLst>
              <a:ext uri="{FF2B5EF4-FFF2-40B4-BE49-F238E27FC236}">
                <a16:creationId xmlns:a16="http://schemas.microsoft.com/office/drawing/2014/main" id="{64EE6413-1968-4356-A785-D85622792F22}"/>
              </a:ext>
            </a:extLst>
          </p:cNvPr>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0;p24">
            <a:extLst>
              <a:ext uri="{FF2B5EF4-FFF2-40B4-BE49-F238E27FC236}">
                <a16:creationId xmlns:a16="http://schemas.microsoft.com/office/drawing/2014/main" id="{299EF86F-F480-4895-B2B4-32DB12351A42}"/>
              </a:ext>
            </a:extLst>
          </p:cNvPr>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1;p24">
            <a:extLst>
              <a:ext uri="{FF2B5EF4-FFF2-40B4-BE49-F238E27FC236}">
                <a16:creationId xmlns:a16="http://schemas.microsoft.com/office/drawing/2014/main" id="{B81B1313-8210-469E-95C0-C8F7B8E9F180}"/>
              </a:ext>
            </a:extLst>
          </p:cNvPr>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2;p24">
            <a:extLst>
              <a:ext uri="{FF2B5EF4-FFF2-40B4-BE49-F238E27FC236}">
                <a16:creationId xmlns:a16="http://schemas.microsoft.com/office/drawing/2014/main" id="{5C0B4CF9-C5A1-433C-8E00-356ACDC619EA}"/>
              </a:ext>
            </a:extLst>
          </p:cNvPr>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3;p24">
            <a:extLst>
              <a:ext uri="{FF2B5EF4-FFF2-40B4-BE49-F238E27FC236}">
                <a16:creationId xmlns:a16="http://schemas.microsoft.com/office/drawing/2014/main" id="{3C4D0944-564B-46AE-83F5-3A6D680848D0}"/>
              </a:ext>
            </a:extLst>
          </p:cNvPr>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4;p24">
            <a:extLst>
              <a:ext uri="{FF2B5EF4-FFF2-40B4-BE49-F238E27FC236}">
                <a16:creationId xmlns:a16="http://schemas.microsoft.com/office/drawing/2014/main" id="{4803C94A-2301-47D7-9759-34F085F06CC8}"/>
              </a:ext>
            </a:extLst>
          </p:cNvPr>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5;p24">
            <a:extLst>
              <a:ext uri="{FF2B5EF4-FFF2-40B4-BE49-F238E27FC236}">
                <a16:creationId xmlns:a16="http://schemas.microsoft.com/office/drawing/2014/main" id="{9E0DBF98-2443-4BB0-BF60-2E29E4D43BF9}"/>
              </a:ext>
            </a:extLst>
          </p:cNvPr>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p24">
            <a:extLst>
              <a:ext uri="{FF2B5EF4-FFF2-40B4-BE49-F238E27FC236}">
                <a16:creationId xmlns:a16="http://schemas.microsoft.com/office/drawing/2014/main" id="{3090A948-AAB9-4984-B7D7-6CE97673E4EF}"/>
              </a:ext>
            </a:extLst>
          </p:cNvPr>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p24">
            <a:extLst>
              <a:ext uri="{FF2B5EF4-FFF2-40B4-BE49-F238E27FC236}">
                <a16:creationId xmlns:a16="http://schemas.microsoft.com/office/drawing/2014/main" id="{808B02CD-BE05-4DD0-B40E-97E779A3FCFE}"/>
              </a:ext>
            </a:extLst>
          </p:cNvPr>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8;p24">
            <a:extLst>
              <a:ext uri="{FF2B5EF4-FFF2-40B4-BE49-F238E27FC236}">
                <a16:creationId xmlns:a16="http://schemas.microsoft.com/office/drawing/2014/main" id="{F9C49789-A715-4AA1-AFAD-1D9666902628}"/>
              </a:ext>
            </a:extLst>
          </p:cNvPr>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9;p24">
            <a:extLst>
              <a:ext uri="{FF2B5EF4-FFF2-40B4-BE49-F238E27FC236}">
                <a16:creationId xmlns:a16="http://schemas.microsoft.com/office/drawing/2014/main" id="{F245E7CF-A25B-41B8-BF5C-E86E5FC7D060}"/>
              </a:ext>
            </a:extLst>
          </p:cNvPr>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0;p24">
            <a:extLst>
              <a:ext uri="{FF2B5EF4-FFF2-40B4-BE49-F238E27FC236}">
                <a16:creationId xmlns:a16="http://schemas.microsoft.com/office/drawing/2014/main" id="{026B0723-6218-48A7-9C9B-30623A675AB2}"/>
              </a:ext>
            </a:extLst>
          </p:cNvPr>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a:extLst>
              <a:ext uri="{FF2B5EF4-FFF2-40B4-BE49-F238E27FC236}">
                <a16:creationId xmlns:a16="http://schemas.microsoft.com/office/drawing/2014/main" id="{DA37236B-CB89-432D-826D-2ABC92758A59}"/>
              </a:ext>
            </a:extLst>
          </p:cNvPr>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342;p24">
            <a:extLst>
              <a:ext uri="{FF2B5EF4-FFF2-40B4-BE49-F238E27FC236}">
                <a16:creationId xmlns:a16="http://schemas.microsoft.com/office/drawing/2014/main" id="{052BF6B5-30A5-412D-A53D-5BF56860D3AC}"/>
              </a:ext>
            </a:extLst>
          </p:cNvPr>
          <p:cNvGrpSpPr/>
          <p:nvPr/>
        </p:nvGrpSpPr>
        <p:grpSpPr>
          <a:xfrm>
            <a:off x="2624430" y="1068391"/>
            <a:ext cx="373819" cy="412843"/>
            <a:chOff x="3040350" y="1113200"/>
            <a:chExt cx="1704600" cy="1882550"/>
          </a:xfrm>
        </p:grpSpPr>
        <p:sp>
          <p:nvSpPr>
            <p:cNvPr id="63" name="Google Shape;343;p24">
              <a:extLst>
                <a:ext uri="{FF2B5EF4-FFF2-40B4-BE49-F238E27FC236}">
                  <a16:creationId xmlns:a16="http://schemas.microsoft.com/office/drawing/2014/main" id="{55413A1B-444A-435A-8D8F-C03659BF3FF8}"/>
                </a:ext>
              </a:extLst>
            </p:cNvPr>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64" name="Google Shape;344;p24">
              <a:extLst>
                <a:ext uri="{FF2B5EF4-FFF2-40B4-BE49-F238E27FC236}">
                  <a16:creationId xmlns:a16="http://schemas.microsoft.com/office/drawing/2014/main" id="{DB454944-369F-4EC2-B47A-AE79CC581306}"/>
                </a:ext>
              </a:extLst>
            </p:cNvPr>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65" name="Google Shape;345;p24">
            <a:extLst>
              <a:ext uri="{FF2B5EF4-FFF2-40B4-BE49-F238E27FC236}">
                <a16:creationId xmlns:a16="http://schemas.microsoft.com/office/drawing/2014/main" id="{FCEC0649-2D80-4CE6-8AB6-4D007EF1152F}"/>
              </a:ext>
            </a:extLst>
          </p:cNvPr>
          <p:cNvGrpSpPr/>
          <p:nvPr/>
        </p:nvGrpSpPr>
        <p:grpSpPr>
          <a:xfrm>
            <a:off x="3390291" y="1782576"/>
            <a:ext cx="406573" cy="402537"/>
            <a:chOff x="462200" y="569000"/>
            <a:chExt cx="1901650" cy="1882775"/>
          </a:xfrm>
        </p:grpSpPr>
        <p:sp>
          <p:nvSpPr>
            <p:cNvPr id="66" name="Google Shape;346;p24">
              <a:extLst>
                <a:ext uri="{FF2B5EF4-FFF2-40B4-BE49-F238E27FC236}">
                  <a16:creationId xmlns:a16="http://schemas.microsoft.com/office/drawing/2014/main" id="{235CF3BC-AD46-454D-9E55-7AD6A95ABADD}"/>
                </a:ext>
              </a:extLst>
            </p:cNvPr>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7;p24">
              <a:extLst>
                <a:ext uri="{FF2B5EF4-FFF2-40B4-BE49-F238E27FC236}">
                  <a16:creationId xmlns:a16="http://schemas.microsoft.com/office/drawing/2014/main" id="{092184D8-6524-410F-B976-142C2536DB54}"/>
                </a:ext>
              </a:extLst>
            </p:cNvPr>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8;p24">
              <a:extLst>
                <a:ext uri="{FF2B5EF4-FFF2-40B4-BE49-F238E27FC236}">
                  <a16:creationId xmlns:a16="http://schemas.microsoft.com/office/drawing/2014/main" id="{6AC49073-663A-43EA-865F-2120A8569FFB}"/>
                </a:ext>
              </a:extLst>
            </p:cNvPr>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9;p24">
              <a:extLst>
                <a:ext uri="{FF2B5EF4-FFF2-40B4-BE49-F238E27FC236}">
                  <a16:creationId xmlns:a16="http://schemas.microsoft.com/office/drawing/2014/main" id="{62E767D6-4088-4C1D-9DC6-BD9DB0D99D5E}"/>
                </a:ext>
              </a:extLst>
            </p:cNvPr>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50;p24">
            <a:extLst>
              <a:ext uri="{FF2B5EF4-FFF2-40B4-BE49-F238E27FC236}">
                <a16:creationId xmlns:a16="http://schemas.microsoft.com/office/drawing/2014/main" id="{B46E3E93-ECEE-468F-902F-03534979C993}"/>
              </a:ext>
            </a:extLst>
          </p:cNvPr>
          <p:cNvGrpSpPr/>
          <p:nvPr/>
        </p:nvGrpSpPr>
        <p:grpSpPr>
          <a:xfrm>
            <a:off x="3208667" y="3620568"/>
            <a:ext cx="372185" cy="370679"/>
            <a:chOff x="4991125" y="2436850"/>
            <a:chExt cx="1890225" cy="1882575"/>
          </a:xfrm>
        </p:grpSpPr>
        <p:sp>
          <p:nvSpPr>
            <p:cNvPr id="71" name="Google Shape;351;p24">
              <a:extLst>
                <a:ext uri="{FF2B5EF4-FFF2-40B4-BE49-F238E27FC236}">
                  <a16:creationId xmlns:a16="http://schemas.microsoft.com/office/drawing/2014/main" id="{A2D6EF06-4636-4943-96D6-E5611514EA89}"/>
                </a:ext>
              </a:extLst>
            </p:cNvPr>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2;p24">
              <a:extLst>
                <a:ext uri="{FF2B5EF4-FFF2-40B4-BE49-F238E27FC236}">
                  <a16:creationId xmlns:a16="http://schemas.microsoft.com/office/drawing/2014/main" id="{4735FF5F-A8E6-4E5D-9543-65D6FA3693F0}"/>
                </a:ext>
              </a:extLst>
            </p:cNvPr>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3;p24">
              <a:extLst>
                <a:ext uri="{FF2B5EF4-FFF2-40B4-BE49-F238E27FC236}">
                  <a16:creationId xmlns:a16="http://schemas.microsoft.com/office/drawing/2014/main" id="{AC0FBE98-1CD3-471B-AD26-DA6993B5D3CF}"/>
                </a:ext>
              </a:extLst>
            </p:cNvPr>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p24">
              <a:extLst>
                <a:ext uri="{FF2B5EF4-FFF2-40B4-BE49-F238E27FC236}">
                  <a16:creationId xmlns:a16="http://schemas.microsoft.com/office/drawing/2014/main" id="{D1878C6C-54A8-4A0D-A113-E16ED06F2DE6}"/>
                </a:ext>
              </a:extLst>
            </p:cNvPr>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55;p24">
            <a:extLst>
              <a:ext uri="{FF2B5EF4-FFF2-40B4-BE49-F238E27FC236}">
                <a16:creationId xmlns:a16="http://schemas.microsoft.com/office/drawing/2014/main" id="{D93126EE-1EAE-4627-B06F-D348A42704CD}"/>
              </a:ext>
            </a:extLst>
          </p:cNvPr>
          <p:cNvGrpSpPr/>
          <p:nvPr/>
        </p:nvGrpSpPr>
        <p:grpSpPr>
          <a:xfrm>
            <a:off x="1112845" y="3454559"/>
            <a:ext cx="372245" cy="369356"/>
            <a:chOff x="5249675" y="238125"/>
            <a:chExt cx="1897275" cy="1882550"/>
          </a:xfrm>
        </p:grpSpPr>
        <p:sp>
          <p:nvSpPr>
            <p:cNvPr id="76" name="Google Shape;356;p24">
              <a:extLst>
                <a:ext uri="{FF2B5EF4-FFF2-40B4-BE49-F238E27FC236}">
                  <a16:creationId xmlns:a16="http://schemas.microsoft.com/office/drawing/2014/main" id="{436A826B-1BB3-41C3-8A6E-6D04AF7948E9}"/>
                </a:ext>
              </a:extLst>
            </p:cNvPr>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7;p24">
              <a:extLst>
                <a:ext uri="{FF2B5EF4-FFF2-40B4-BE49-F238E27FC236}">
                  <a16:creationId xmlns:a16="http://schemas.microsoft.com/office/drawing/2014/main" id="{2B88962A-C402-4BDA-AD25-4042FBF6F58B}"/>
                </a:ext>
              </a:extLst>
            </p:cNvPr>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8;p24">
              <a:extLst>
                <a:ext uri="{FF2B5EF4-FFF2-40B4-BE49-F238E27FC236}">
                  <a16:creationId xmlns:a16="http://schemas.microsoft.com/office/drawing/2014/main" id="{77EA2D8F-B1E5-4557-AA3B-BFF6C9A2601C}"/>
                </a:ext>
              </a:extLst>
            </p:cNvPr>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9;p24">
              <a:extLst>
                <a:ext uri="{FF2B5EF4-FFF2-40B4-BE49-F238E27FC236}">
                  <a16:creationId xmlns:a16="http://schemas.microsoft.com/office/drawing/2014/main" id="{38FBE163-233E-4568-8B6A-CBBA021F6216}"/>
                </a:ext>
              </a:extLst>
            </p:cNvPr>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0;p24">
              <a:extLst>
                <a:ext uri="{FF2B5EF4-FFF2-40B4-BE49-F238E27FC236}">
                  <a16:creationId xmlns:a16="http://schemas.microsoft.com/office/drawing/2014/main" id="{9E82CF95-8D0F-40CA-B00C-C74833164BF1}"/>
                </a:ext>
              </a:extLst>
            </p:cNvPr>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361;p24">
            <a:extLst>
              <a:ext uri="{FF2B5EF4-FFF2-40B4-BE49-F238E27FC236}">
                <a16:creationId xmlns:a16="http://schemas.microsoft.com/office/drawing/2014/main" id="{5FAC2412-471C-4D17-9EDA-9F37DDDD74D6}"/>
              </a:ext>
            </a:extLst>
          </p:cNvPr>
          <p:cNvGrpSpPr/>
          <p:nvPr/>
        </p:nvGrpSpPr>
        <p:grpSpPr>
          <a:xfrm>
            <a:off x="1126337" y="1869842"/>
            <a:ext cx="357689" cy="347177"/>
            <a:chOff x="2652075" y="3639925"/>
            <a:chExt cx="1882575" cy="1827250"/>
          </a:xfrm>
        </p:grpSpPr>
        <p:sp>
          <p:nvSpPr>
            <p:cNvPr id="82" name="Google Shape;362;p24">
              <a:extLst>
                <a:ext uri="{FF2B5EF4-FFF2-40B4-BE49-F238E27FC236}">
                  <a16:creationId xmlns:a16="http://schemas.microsoft.com/office/drawing/2014/main" id="{33819E2F-EB19-4553-AF05-AEB1B127477E}"/>
                </a:ext>
              </a:extLst>
            </p:cNvPr>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3;p24">
              <a:extLst>
                <a:ext uri="{FF2B5EF4-FFF2-40B4-BE49-F238E27FC236}">
                  <a16:creationId xmlns:a16="http://schemas.microsoft.com/office/drawing/2014/main" id="{B5DD5BD8-724B-48CC-87F9-17B58DB65B4C}"/>
                </a:ext>
              </a:extLst>
            </p:cNvPr>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4;p24">
              <a:extLst>
                <a:ext uri="{FF2B5EF4-FFF2-40B4-BE49-F238E27FC236}">
                  <a16:creationId xmlns:a16="http://schemas.microsoft.com/office/drawing/2014/main" id="{7D3CECD5-69DD-4A9D-8EFF-6395D67E2EBA}"/>
                </a:ext>
              </a:extLst>
            </p:cNvPr>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5;p24">
              <a:extLst>
                <a:ext uri="{FF2B5EF4-FFF2-40B4-BE49-F238E27FC236}">
                  <a16:creationId xmlns:a16="http://schemas.microsoft.com/office/drawing/2014/main" id="{9C480E05-F942-4B91-B621-CFB3BDC650E3}"/>
                </a:ext>
              </a:extLst>
            </p:cNvPr>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6;p24">
              <a:extLst>
                <a:ext uri="{FF2B5EF4-FFF2-40B4-BE49-F238E27FC236}">
                  <a16:creationId xmlns:a16="http://schemas.microsoft.com/office/drawing/2014/main" id="{0BEE7A66-6C05-4AD6-AEEF-CA597F7EA14B}"/>
                </a:ext>
              </a:extLst>
            </p:cNvPr>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p24">
              <a:extLst>
                <a:ext uri="{FF2B5EF4-FFF2-40B4-BE49-F238E27FC236}">
                  <a16:creationId xmlns:a16="http://schemas.microsoft.com/office/drawing/2014/main" id="{3F96777B-20BF-40EB-92C2-EE381B71D715}"/>
                </a:ext>
              </a:extLst>
            </p:cNvPr>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8;p24">
              <a:extLst>
                <a:ext uri="{FF2B5EF4-FFF2-40B4-BE49-F238E27FC236}">
                  <a16:creationId xmlns:a16="http://schemas.microsoft.com/office/drawing/2014/main" id="{22A21318-A7F2-4B5C-8B1A-68A41DE8D0E4}"/>
                </a:ext>
              </a:extLst>
            </p:cNvPr>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TUJUAN</a:t>
            </a:r>
            <a:endParaRPr dirty="0">
              <a:solidFill>
                <a:srgbClr val="FFFFFF"/>
              </a:solidFill>
            </a:endParaRPr>
          </a:p>
        </p:txBody>
      </p:sp>
      <p:sp>
        <p:nvSpPr>
          <p:cNvPr id="400" name="Google Shape;400;p26"/>
          <p:cNvSpPr txBox="1">
            <a:spLocks noGrp="1"/>
          </p:cNvSpPr>
          <p:nvPr>
            <p:ph type="ctrTitle"/>
          </p:nvPr>
        </p:nvSpPr>
        <p:spPr>
          <a:xfrm>
            <a:off x="1308434" y="2103587"/>
            <a:ext cx="3212568" cy="380987"/>
          </a:xfrm>
          <a:prstGeom prst="rect">
            <a:avLst/>
          </a:prstGeom>
        </p:spPr>
        <p:txBody>
          <a:bodyPr spcFirstLastPara="1" wrap="square" lIns="91425" tIns="91425" rIns="91425" bIns="91425" anchor="b" anchorCtr="0">
            <a:noAutofit/>
          </a:bodyPr>
          <a:lstStyle/>
          <a:p>
            <a:r>
              <a:rPr lang="en-US" dirty="0"/>
              <a:t>Melakukan implementasi K-means dalam AODV routing protocol pada MANET.</a:t>
            </a:r>
            <a:br>
              <a:rPr lang="en-US" dirty="0"/>
            </a:br>
            <a:endParaRPr dirty="0">
              <a:solidFill>
                <a:schemeClr val="dk1"/>
              </a:solidFill>
            </a:endParaRPr>
          </a:p>
        </p:txBody>
      </p:sp>
      <p:sp>
        <p:nvSpPr>
          <p:cNvPr id="401" name="Google Shape;401;p26"/>
          <p:cNvSpPr txBox="1">
            <a:spLocks noGrp="1"/>
          </p:cNvSpPr>
          <p:nvPr>
            <p:ph type="ctrTitle" idx="2"/>
          </p:nvPr>
        </p:nvSpPr>
        <p:spPr>
          <a:xfrm>
            <a:off x="1280667" y="3578135"/>
            <a:ext cx="3505337" cy="600518"/>
          </a:xfrm>
          <a:prstGeom prst="rect">
            <a:avLst/>
          </a:prstGeom>
        </p:spPr>
        <p:txBody>
          <a:bodyPr spcFirstLastPara="1" wrap="square" lIns="91425" tIns="91425" rIns="91425" bIns="91425" anchor="b" anchorCtr="0">
            <a:noAutofit/>
          </a:bodyPr>
          <a:lstStyle/>
          <a:p>
            <a:r>
              <a:rPr lang="en-US" dirty="0"/>
              <a:t>Menganalisis performa AODV Based Backup Routing yang telah ditambah algoritma K-means dengan mengukur matriks Packet Delivery Ratio (PDR), End-to-end Delay, dan Routing Overhead.</a:t>
            </a:r>
            <a:br>
              <a:rPr lang="en-US" dirty="0"/>
            </a:br>
            <a:endParaRPr dirty="0">
              <a:solidFill>
                <a:schemeClr val="dk1"/>
              </a:solidFill>
            </a:endParaRPr>
          </a:p>
        </p:txBody>
      </p:sp>
      <p:sp>
        <p:nvSpPr>
          <p:cNvPr id="402" name="Google Shape;402;p26"/>
          <p:cNvSpPr txBox="1">
            <a:spLocks noGrp="1"/>
          </p:cNvSpPr>
          <p:nvPr>
            <p:ph type="ctrTitle" idx="3"/>
          </p:nvPr>
        </p:nvSpPr>
        <p:spPr>
          <a:xfrm>
            <a:off x="1303622" y="2718843"/>
            <a:ext cx="3253966" cy="549949"/>
          </a:xfrm>
          <a:prstGeom prst="rect">
            <a:avLst/>
          </a:prstGeom>
        </p:spPr>
        <p:txBody>
          <a:bodyPr spcFirstLastPara="1" wrap="square" lIns="91425" tIns="91425" rIns="91425" bIns="91425" anchor="b" anchorCtr="0">
            <a:noAutofit/>
          </a:bodyPr>
          <a:lstStyle/>
          <a:p>
            <a:br>
              <a:rPr lang="en-US" dirty="0"/>
            </a:br>
            <a:r>
              <a:rPr lang="en-US" dirty="0"/>
              <a:t>Menganalisis peranan Algoritma K-means dalam AODV Based Backup Routing dalam mengurangi Packet Loss Ratio pada MANET.</a:t>
            </a:r>
            <a:br>
              <a:rPr lang="en-US" dirty="0"/>
            </a:br>
            <a:endParaRPr dirty="0">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rgbClr val="48FFD5"/>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METODOLOGI</a:t>
            </a:r>
            <a:endParaRPr dirty="0"/>
          </a:p>
        </p:txBody>
      </p:sp>
      <p:sp>
        <p:nvSpPr>
          <p:cNvPr id="1000" name="Google Shape;1000;p35"/>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3023938" y="2122003"/>
            <a:ext cx="16" cy="617717"/>
          </a:xfrm>
          <a:custGeom>
            <a:avLst/>
            <a:gdLst/>
            <a:ahLst/>
            <a:cxnLst/>
            <a:rect l="l" t="t" r="r" b="b"/>
            <a:pathLst>
              <a:path w="1" h="38698" fill="none" extrusionOk="0">
                <a:moveTo>
                  <a:pt x="1" y="38698"/>
                </a:moveTo>
                <a:lnTo>
                  <a:pt x="1" y="0"/>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a:off x="2905736" y="2888729"/>
            <a:ext cx="235606" cy="294716"/>
            <a:chOff x="2905736" y="2888729"/>
            <a:chExt cx="235606" cy="294716"/>
          </a:xfrm>
        </p:grpSpPr>
        <p:sp>
          <p:nvSpPr>
            <p:cNvPr id="1009"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5097707" y="2067044"/>
            <a:ext cx="16" cy="690171"/>
          </a:xfrm>
          <a:custGeom>
            <a:avLst/>
            <a:gdLst/>
            <a:ahLst/>
            <a:cxnLst/>
            <a:rect l="l" t="t" r="r" b="b"/>
            <a:pathLst>
              <a:path w="1" h="43237" fill="none" extrusionOk="0">
                <a:moveTo>
                  <a:pt x="1" y="43236"/>
                </a:moveTo>
                <a:lnTo>
                  <a:pt x="1"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4060415" y="3250025"/>
            <a:ext cx="16" cy="752600"/>
          </a:xfrm>
          <a:custGeom>
            <a:avLst/>
            <a:gdLst/>
            <a:ahLst/>
            <a:cxnLst/>
            <a:rect l="l" t="t" r="r" b="b"/>
            <a:pathLst>
              <a:path w="1" h="47148" fill="none" extrusionOk="0">
                <a:moveTo>
                  <a:pt x="0" y="47148"/>
                </a:moveTo>
                <a:lnTo>
                  <a:pt x="0" y="1"/>
                </a:lnTo>
              </a:path>
            </a:pathLst>
          </a:custGeom>
          <a:solidFill>
            <a:srgbClr val="48FFD5"/>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6134184" y="3161784"/>
            <a:ext cx="16" cy="840841"/>
          </a:xfrm>
          <a:custGeom>
            <a:avLst/>
            <a:gdLst/>
            <a:ahLst/>
            <a:cxnLst/>
            <a:rect l="l" t="t" r="r" b="b"/>
            <a:pathLst>
              <a:path w="1" h="52676" fill="none" extrusionOk="0">
                <a:moveTo>
                  <a:pt x="0" y="52676"/>
                </a:moveTo>
                <a:lnTo>
                  <a:pt x="0"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txBox="1">
            <a:spLocks noGrp="1"/>
          </p:cNvSpPr>
          <p:nvPr>
            <p:ph type="ctrTitle" idx="4294967295"/>
          </p:nvPr>
        </p:nvSpPr>
        <p:spPr>
          <a:xfrm>
            <a:off x="2578301" y="1551150"/>
            <a:ext cx="890475" cy="3710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STUDI LITERATUR</a:t>
            </a:r>
            <a:endParaRPr sz="1000" dirty="0">
              <a:solidFill>
                <a:srgbClr val="FFFFFF"/>
              </a:solidFill>
            </a:endParaRPr>
          </a:p>
        </p:txBody>
      </p:sp>
      <p:sp>
        <p:nvSpPr>
          <p:cNvPr id="1036" name="Google Shape;1036;p35"/>
          <p:cNvSpPr txBox="1">
            <a:spLocks noGrp="1"/>
          </p:cNvSpPr>
          <p:nvPr>
            <p:ph type="ctrTitle" idx="4294967295"/>
          </p:nvPr>
        </p:nvSpPr>
        <p:spPr>
          <a:xfrm>
            <a:off x="3480756" y="4075849"/>
            <a:ext cx="1074409" cy="4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Analisis dan Desain Sistem</a:t>
            </a:r>
            <a:endParaRPr sz="1000" dirty="0">
              <a:solidFill>
                <a:srgbClr val="FFFFFF"/>
              </a:solidFill>
            </a:endParaRPr>
          </a:p>
        </p:txBody>
      </p:sp>
      <p:sp>
        <p:nvSpPr>
          <p:cNvPr id="1037" name="Google Shape;1037;p35"/>
          <p:cNvSpPr txBox="1">
            <a:spLocks noGrp="1"/>
          </p:cNvSpPr>
          <p:nvPr>
            <p:ph type="ctrTitle" idx="4294967295"/>
          </p:nvPr>
        </p:nvSpPr>
        <p:spPr>
          <a:xfrm>
            <a:off x="4598510" y="1536581"/>
            <a:ext cx="1061873" cy="4284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rgbClr val="FFFFFF"/>
                </a:solidFill>
              </a:rPr>
              <a:t>Implementasi Sistem</a:t>
            </a:r>
            <a:endParaRPr sz="1000" dirty="0">
              <a:solidFill>
                <a:srgbClr val="FFFFFF"/>
              </a:solidFill>
            </a:endParaRPr>
          </a:p>
        </p:txBody>
      </p:sp>
      <p:sp>
        <p:nvSpPr>
          <p:cNvPr id="1038" name="Google Shape;1038;p35"/>
          <p:cNvSpPr txBox="1">
            <a:spLocks noGrp="1"/>
          </p:cNvSpPr>
          <p:nvPr>
            <p:ph type="ctrTitle" idx="4294967295"/>
          </p:nvPr>
        </p:nvSpPr>
        <p:spPr>
          <a:xfrm>
            <a:off x="5447831" y="4082534"/>
            <a:ext cx="1403149" cy="534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t>Pengujian dan Evaluasi</a:t>
            </a:r>
            <a:endParaRPr sz="1000" dirty="0">
              <a:solidFill>
                <a:srgbClr val="FFFFFF"/>
              </a:solidFill>
            </a:endParaRPr>
          </a:p>
        </p:txBody>
      </p:sp>
      <p:sp>
        <p:nvSpPr>
          <p:cNvPr id="1041" name="Google Shape;1041;p35"/>
          <p:cNvSpPr txBox="1">
            <a:spLocks noGrp="1"/>
          </p:cNvSpPr>
          <p:nvPr>
            <p:ph type="subTitle" idx="4294967295"/>
          </p:nvPr>
        </p:nvSpPr>
        <p:spPr>
          <a:xfrm>
            <a:off x="1971235" y="2236635"/>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lang="en-US" sz="1000" dirty="0">
              <a:solidFill>
                <a:srgbClr val="FFFFFF"/>
              </a:solidFill>
            </a:endParaRPr>
          </a:p>
          <a:p>
            <a:pPr marL="0" lvl="0" indent="0" algn="ctr" rtl="0">
              <a:spcBef>
                <a:spcPts val="0"/>
              </a:spcBef>
              <a:spcAft>
                <a:spcPts val="1600"/>
              </a:spcAft>
              <a:buNone/>
            </a:pPr>
            <a:endParaRPr sz="1000" dirty="0">
              <a:solidFill>
                <a:srgbClr val="FFFFFF"/>
              </a:solidFill>
            </a:endParaRPr>
          </a:p>
        </p:txBody>
      </p:sp>
      <p:sp>
        <p:nvSpPr>
          <p:cNvPr id="1042" name="Google Shape;1042;p35"/>
          <p:cNvSpPr txBox="1">
            <a:spLocks noGrp="1"/>
          </p:cNvSpPr>
          <p:nvPr>
            <p:ph type="ctrTitle" idx="4294967295"/>
          </p:nvPr>
        </p:nvSpPr>
        <p:spPr>
          <a:xfrm>
            <a:off x="491318" y="2856123"/>
            <a:ext cx="1703957" cy="408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rgbClr val="FFFFFF"/>
                </a:solidFill>
              </a:rPr>
              <a:t>Penyusunan Proposal Tugas Akhir</a:t>
            </a:r>
            <a:endParaRPr sz="1000" dirty="0">
              <a:solidFill>
                <a:srgbClr val="FFFFFF"/>
              </a:solidFill>
            </a:endParaRPr>
          </a:p>
        </p:txBody>
      </p:sp>
      <p:sp>
        <p:nvSpPr>
          <p:cNvPr id="1043" name="Google Shape;1043;p35"/>
          <p:cNvSpPr txBox="1">
            <a:spLocks noGrp="1"/>
          </p:cNvSpPr>
          <p:nvPr>
            <p:ph type="ctrTitle" idx="4294967295"/>
          </p:nvPr>
        </p:nvSpPr>
        <p:spPr>
          <a:xfrm>
            <a:off x="6967550" y="2827624"/>
            <a:ext cx="1395242" cy="52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FFFFF"/>
                </a:solidFill>
              </a:rPr>
              <a:t>Penyusunan Buku Tugas Akhir</a:t>
            </a:r>
            <a:endParaRPr sz="1000" dirty="0">
              <a:solidFill>
                <a:srgbClr val="FFFFFF"/>
              </a:solidFill>
            </a:endParaRPr>
          </a:p>
        </p:txBody>
      </p:sp>
      <p:grpSp>
        <p:nvGrpSpPr>
          <p:cNvPr id="1044" name="Google Shape;1044;p35"/>
          <p:cNvGrpSpPr/>
          <p:nvPr/>
        </p:nvGrpSpPr>
        <p:grpSpPr>
          <a:xfrm>
            <a:off x="4985744" y="2902518"/>
            <a:ext cx="222293" cy="237986"/>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5"/>
          <p:cNvGrpSpPr/>
          <p:nvPr/>
        </p:nvGrpSpPr>
        <p:grpSpPr>
          <a:xfrm>
            <a:off x="6035044" y="2913719"/>
            <a:ext cx="196025" cy="243061"/>
            <a:chOff x="736175" y="1051000"/>
            <a:chExt cx="1678300" cy="2081000"/>
          </a:xfrm>
        </p:grpSpPr>
        <p:sp>
          <p:nvSpPr>
            <p:cNvPr id="1050"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3979968" y="2921659"/>
            <a:ext cx="160902" cy="226360"/>
            <a:chOff x="2790850"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7" name="Google Shape;1057;p35"/>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752</Words>
  <Application>Microsoft Office PowerPoint</Application>
  <PresentationFormat>On-screen Show (16:9)</PresentationFormat>
  <Paragraphs>132</Paragraphs>
  <Slides>38</Slides>
  <Notes>37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Cambria Math</vt:lpstr>
      <vt:lpstr>Didact Gothic</vt:lpstr>
      <vt:lpstr>Roboto Light</vt:lpstr>
      <vt:lpstr>Bree Serif</vt:lpstr>
      <vt:lpstr>Arial</vt:lpstr>
      <vt:lpstr>Times New Roman</vt:lpstr>
      <vt:lpstr>Roboto Black</vt:lpstr>
      <vt:lpstr>Roboto Thin</vt:lpstr>
      <vt:lpstr>Roboto Mono Regular</vt:lpstr>
      <vt:lpstr>WEB PROPOSAL</vt:lpstr>
      <vt:lpstr>IMPLEMENTASI K-MEANS CLUSTERING DAN MODIFIKASI ADHOC ON-DEMAND DISTANCE VECTOR ROUTING PROTOCOL PADA MOBILE ADHOC NETWORK UNTUK MENINGKATKAN PERFORMA PENGIRIMAN ANTAR NODE</vt:lpstr>
      <vt:lpstr>OUTLINES</vt:lpstr>
      <vt:lpstr>PowerPoint Presentation</vt:lpstr>
      <vt:lpstr>ADHOC ON-DEMAND DISTANCE VECTOR</vt:lpstr>
      <vt:lpstr>MOBILE ADHOC NETWORKS</vt:lpstr>
      <vt:lpstr>LATAR  BELAKANG</vt:lpstr>
      <vt:lpstr>RUMUSAN MASALAH</vt:lpstr>
      <vt:lpstr>TUJUAN</vt:lpstr>
      <vt:lpstr>METODOLOGI</vt:lpstr>
      <vt:lpstr>PowerPoint Presentation</vt:lpstr>
      <vt:lpstr>DIAGRAM ALUR SIMULASI</vt:lpstr>
      <vt:lpstr>MODIFIKASI PROTOKOL AODV</vt:lpstr>
      <vt:lpstr>K-MEANS CLUSTERING</vt:lpstr>
      <vt:lpstr>BACK-UP ROUTING</vt:lpstr>
      <vt:lpstr>BACKUP ROUTING</vt:lpstr>
      <vt:lpstr>SKENARIO MOBILITAS</vt:lpstr>
      <vt:lpstr>SKENARIO GRID</vt:lpstr>
      <vt:lpstr>SKENARIO REAL</vt:lpstr>
      <vt:lpstr>METRIK ANALISIS (FILE AWK)</vt:lpstr>
      <vt:lpstr>PowerPoint Presentation</vt:lpstr>
      <vt:lpstr>PowerPoint Presentation</vt:lpstr>
      <vt:lpstr>KONFIGURASI SIMULASI</vt:lpstr>
      <vt:lpstr>LINGKUNGAN UJI COBA</vt:lpstr>
      <vt:lpstr>SKENARIO GRID</vt:lpstr>
      <vt:lpstr>SKENARIO GRID: PACKET DELIVERY RATIO</vt:lpstr>
      <vt:lpstr>SKENARIO GRID: END TO DELAY</vt:lpstr>
      <vt:lpstr>SKENARIO GRID: ROUTING OVERHEAD</vt:lpstr>
      <vt:lpstr>SKENARIO GRID: AVERAGE HOP COUNT</vt:lpstr>
      <vt:lpstr>SKENARIO REAL</vt:lpstr>
      <vt:lpstr>SKENARIO REAL: PACKET DELIVERY RATIO</vt:lpstr>
      <vt:lpstr>SKENARIO REAL: END TO DELAY</vt:lpstr>
      <vt:lpstr>SKENARIO REAL: ROUTING OVERHEAD</vt:lpstr>
      <vt:lpstr>SKENARIO REAL: AVERAGE HOP COUNT</vt:lpstr>
      <vt:lpstr>PowerPoint Presentation</vt:lpstr>
      <vt:lpstr>  KESIMPULAN</vt:lpstr>
      <vt:lpstr>SARAN</vt:lpstr>
      <vt:lpstr>THANKS!</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K-MEANS CLUSTERING DAN MODIFIKASI ADHOC ON-DEMAND DISTANCE VECTOR ROUTING PROTOCOL PADA MOBILE ADHOC NETWORK UNTUK MENINGKATKAN PERFORMA PENGIRIMAN ANTAR NODE</dc:title>
  <dc:creator>fafa</dc:creator>
  <cp:lastModifiedBy>FAHRIZAL NAUFAL AHMAD(559576)</cp:lastModifiedBy>
  <cp:revision>20</cp:revision>
  <dcterms:modified xsi:type="dcterms:W3CDTF">2020-07-12T20:48:53Z</dcterms:modified>
</cp:coreProperties>
</file>