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erif Display" pitchFamily="2" charset="0"/>
      <p:regular r:id="rId17"/>
      <p:italic r:id="rId18"/>
    </p:embeddedFont>
    <p:embeddedFont>
      <p:font typeface="Futura Display" panose="020B0604020202020204" charset="0"/>
      <p:regular r:id="rId19"/>
    </p:embeddedFont>
    <p:embeddedFont>
      <p:font typeface="Gulfs Display" panose="020B0604020202020204" charset="0"/>
      <p:regular r:id="rId20"/>
    </p:embeddedFont>
    <p:embeddedFont>
      <p:font typeface="Montserrat Classic" panose="020B0604020202020204" charset="0"/>
      <p:regular r:id="rId21"/>
    </p:embeddedFont>
    <p:embeddedFont>
      <p:font typeface="Montserrat Classic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linkedin.com/in/fahrul-hanif/" TargetMode="Externa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3843"/>
            <a:ext cx="18288000" cy="10420843"/>
            <a:chOff x="0" y="0"/>
            <a:chExt cx="4816593" cy="2744584"/>
          </a:xfrm>
        </p:grpSpPr>
        <p:sp>
          <p:nvSpPr>
            <p:cNvPr id="3" name="Freeform 3"/>
            <p:cNvSpPr/>
            <p:nvPr/>
          </p:nvSpPr>
          <p:spPr>
            <a:xfrm>
              <a:off x="0" y="0"/>
              <a:ext cx="4816592" cy="2744584"/>
            </a:xfrm>
            <a:custGeom>
              <a:avLst/>
              <a:gdLst/>
              <a:ahLst/>
              <a:cxnLst/>
              <a:rect l="l" t="t" r="r" b="b"/>
              <a:pathLst>
                <a:path w="4816592" h="2744584">
                  <a:moveTo>
                    <a:pt x="0" y="0"/>
                  </a:moveTo>
                  <a:lnTo>
                    <a:pt x="4816592" y="0"/>
                  </a:lnTo>
                  <a:lnTo>
                    <a:pt x="4816592" y="2744584"/>
                  </a:lnTo>
                  <a:lnTo>
                    <a:pt x="0" y="2744584"/>
                  </a:lnTo>
                  <a:close/>
                </a:path>
              </a:pathLst>
            </a:custGeom>
            <a:solidFill>
              <a:srgbClr val="DED3BC"/>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732402" y="-2356862"/>
            <a:ext cx="5775950" cy="5775950"/>
          </a:xfrm>
          <a:custGeom>
            <a:avLst/>
            <a:gdLst/>
            <a:ahLst/>
            <a:cxnLst/>
            <a:rect l="l" t="t" r="r" b="b"/>
            <a:pathLst>
              <a:path w="5775950" h="5775950">
                <a:moveTo>
                  <a:pt x="0" y="0"/>
                </a:moveTo>
                <a:lnTo>
                  <a:pt x="5775950" y="0"/>
                </a:lnTo>
                <a:lnTo>
                  <a:pt x="5775950" y="5775951"/>
                </a:lnTo>
                <a:lnTo>
                  <a:pt x="0" y="577595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565208" y="7638459"/>
            <a:ext cx="4438255" cy="4438255"/>
          </a:xfrm>
          <a:custGeom>
            <a:avLst/>
            <a:gdLst/>
            <a:ahLst/>
            <a:cxnLst/>
            <a:rect l="l" t="t" r="r" b="b"/>
            <a:pathLst>
              <a:path w="4438255" h="4438255">
                <a:moveTo>
                  <a:pt x="0" y="0"/>
                </a:moveTo>
                <a:lnTo>
                  <a:pt x="4438255" y="0"/>
                </a:lnTo>
                <a:lnTo>
                  <a:pt x="4438255" y="4438254"/>
                </a:lnTo>
                <a:lnTo>
                  <a:pt x="0" y="4438254"/>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1391969"/>
            <a:ext cx="6772227" cy="5904856"/>
          </a:xfrm>
          <a:custGeom>
            <a:avLst/>
            <a:gdLst/>
            <a:ahLst/>
            <a:cxnLst/>
            <a:rect l="l" t="t" r="r" b="b"/>
            <a:pathLst>
              <a:path w="6772227" h="5904856">
                <a:moveTo>
                  <a:pt x="0" y="0"/>
                </a:moveTo>
                <a:lnTo>
                  <a:pt x="6772227" y="0"/>
                </a:lnTo>
                <a:lnTo>
                  <a:pt x="6772227" y="5904856"/>
                </a:lnTo>
                <a:lnTo>
                  <a:pt x="0" y="5904856"/>
                </a:lnTo>
                <a:lnTo>
                  <a:pt x="0" y="0"/>
                </a:lnTo>
                <a:close/>
              </a:path>
            </a:pathLst>
          </a:custGeom>
          <a:blipFill>
            <a:blip r:embed="rId4"/>
            <a:stretch>
              <a:fillRect l="-6679" r="-6679"/>
            </a:stretch>
          </a:blipFill>
        </p:spPr>
        <p:txBody>
          <a:bodyPr/>
          <a:lstStyle/>
          <a:p>
            <a:endParaRPr lang="en-US"/>
          </a:p>
        </p:txBody>
      </p:sp>
      <p:sp>
        <p:nvSpPr>
          <p:cNvPr id="8" name="TextBox 8"/>
          <p:cNvSpPr txBox="1"/>
          <p:nvPr/>
        </p:nvSpPr>
        <p:spPr>
          <a:xfrm>
            <a:off x="9659811" y="1287194"/>
            <a:ext cx="7599489" cy="3998361"/>
          </a:xfrm>
          <a:prstGeom prst="rect">
            <a:avLst/>
          </a:prstGeom>
        </p:spPr>
        <p:txBody>
          <a:bodyPr lIns="0" tIns="0" rIns="0" bIns="0" rtlCol="0" anchor="t">
            <a:spAutoFit/>
          </a:bodyPr>
          <a:lstStyle/>
          <a:p>
            <a:pPr algn="ctr">
              <a:lnSpc>
                <a:spcPts val="7992"/>
              </a:lnSpc>
            </a:pPr>
            <a:r>
              <a:rPr lang="en-US" sz="5709" dirty="0">
                <a:solidFill>
                  <a:srgbClr val="212121"/>
                </a:solidFill>
                <a:latin typeface="Montserrat Classic"/>
              </a:rPr>
              <a:t>ANALISIS DATA </a:t>
            </a:r>
          </a:p>
          <a:p>
            <a:pPr algn="ctr">
              <a:lnSpc>
                <a:spcPts val="7992"/>
              </a:lnSpc>
              <a:spcBef>
                <a:spcPct val="0"/>
              </a:spcBef>
            </a:pPr>
            <a:r>
              <a:rPr lang="en-US" sz="5709" dirty="0">
                <a:solidFill>
                  <a:srgbClr val="212121"/>
                </a:solidFill>
                <a:latin typeface="Montserrat Classic"/>
              </a:rPr>
              <a:t>E-COMMERCE MENGGUNAKAN SQL</a:t>
            </a:r>
          </a:p>
        </p:txBody>
      </p:sp>
      <p:grpSp>
        <p:nvGrpSpPr>
          <p:cNvPr id="9" name="Group 9"/>
          <p:cNvGrpSpPr/>
          <p:nvPr/>
        </p:nvGrpSpPr>
        <p:grpSpPr>
          <a:xfrm>
            <a:off x="10471530" y="5910145"/>
            <a:ext cx="5522184" cy="1014641"/>
            <a:chOff x="0" y="0"/>
            <a:chExt cx="7362911" cy="1352855"/>
          </a:xfrm>
        </p:grpSpPr>
        <p:grpSp>
          <p:nvGrpSpPr>
            <p:cNvPr id="10" name="Group 10"/>
            <p:cNvGrpSpPr/>
            <p:nvPr/>
          </p:nvGrpSpPr>
          <p:grpSpPr>
            <a:xfrm>
              <a:off x="0" y="0"/>
              <a:ext cx="7362911" cy="1352855"/>
              <a:chOff x="0" y="0"/>
              <a:chExt cx="2211832" cy="406400"/>
            </a:xfrm>
          </p:grpSpPr>
          <p:sp>
            <p:nvSpPr>
              <p:cNvPr id="11" name="Freeform 11"/>
              <p:cNvSpPr/>
              <p:nvPr/>
            </p:nvSpPr>
            <p:spPr>
              <a:xfrm>
                <a:off x="0" y="0"/>
                <a:ext cx="2211832" cy="406400"/>
              </a:xfrm>
              <a:custGeom>
                <a:avLst/>
                <a:gdLst/>
                <a:ahLst/>
                <a:cxnLst/>
                <a:rect l="l" t="t" r="r" b="b"/>
                <a:pathLst>
                  <a:path w="2211832" h="406400">
                    <a:moveTo>
                      <a:pt x="2008632" y="0"/>
                    </a:moveTo>
                    <a:cubicBezTo>
                      <a:pt x="2120856" y="0"/>
                      <a:pt x="2211832" y="90976"/>
                      <a:pt x="2211832" y="203200"/>
                    </a:cubicBezTo>
                    <a:cubicBezTo>
                      <a:pt x="2211832" y="315424"/>
                      <a:pt x="2120856" y="406400"/>
                      <a:pt x="2008632" y="406400"/>
                    </a:cubicBezTo>
                    <a:lnTo>
                      <a:pt x="203200" y="406400"/>
                    </a:lnTo>
                    <a:cubicBezTo>
                      <a:pt x="90976" y="406400"/>
                      <a:pt x="0" y="315424"/>
                      <a:pt x="0" y="203200"/>
                    </a:cubicBezTo>
                    <a:cubicBezTo>
                      <a:pt x="0" y="90976"/>
                      <a:pt x="90976" y="0"/>
                      <a:pt x="203200" y="0"/>
                    </a:cubicBezTo>
                    <a:close/>
                  </a:path>
                </a:pathLst>
              </a:custGeom>
              <a:solidFill>
                <a:srgbClr val="524E4E"/>
              </a:solidFill>
            </p:spPr>
            <p:txBody>
              <a:bodyPr/>
              <a:lstStyle/>
              <a:p>
                <a:endParaRPr lang="en-US"/>
              </a:p>
            </p:txBody>
          </p:sp>
          <p:sp>
            <p:nvSpPr>
              <p:cNvPr id="12" name="TextBox 12"/>
              <p:cNvSpPr txBox="1"/>
              <p:nvPr/>
            </p:nvSpPr>
            <p:spPr>
              <a:xfrm>
                <a:off x="0" y="-38100"/>
                <a:ext cx="812800" cy="4445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57873" y="214933"/>
              <a:ext cx="6647166" cy="846790"/>
            </a:xfrm>
            <a:prstGeom prst="rect">
              <a:avLst/>
            </a:prstGeom>
          </p:spPr>
          <p:txBody>
            <a:bodyPr lIns="0" tIns="0" rIns="0" bIns="0" rtlCol="0" anchor="t">
              <a:spAutoFit/>
            </a:bodyPr>
            <a:lstStyle/>
            <a:p>
              <a:pPr algn="ctr">
                <a:lnSpc>
                  <a:spcPts val="5365"/>
                </a:lnSpc>
                <a:spcBef>
                  <a:spcPct val="0"/>
                </a:spcBef>
              </a:pPr>
              <a:r>
                <a:rPr lang="en-US" sz="3832" dirty="0">
                  <a:solidFill>
                    <a:srgbClr val="D0D1D3"/>
                  </a:solidFill>
                  <a:latin typeface="Montserrat Classic"/>
                </a:rPr>
                <a:t>By: FAHRUL HANIF</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874046"/>
            <a:ext cx="16465019" cy="2577525"/>
            <a:chOff x="0" y="0"/>
            <a:chExt cx="4336466" cy="678854"/>
          </a:xfrm>
        </p:grpSpPr>
        <p:sp>
          <p:nvSpPr>
            <p:cNvPr id="3" name="Freeform 3"/>
            <p:cNvSpPr/>
            <p:nvPr/>
          </p:nvSpPr>
          <p:spPr>
            <a:xfrm>
              <a:off x="0" y="0"/>
              <a:ext cx="4336466" cy="678854"/>
            </a:xfrm>
            <a:custGeom>
              <a:avLst/>
              <a:gdLst/>
              <a:ahLst/>
              <a:cxnLst/>
              <a:rect l="l" t="t" r="r" b="b"/>
              <a:pathLst>
                <a:path w="4336466" h="678854">
                  <a:moveTo>
                    <a:pt x="23980" y="0"/>
                  </a:moveTo>
                  <a:lnTo>
                    <a:pt x="4312486" y="0"/>
                  </a:lnTo>
                  <a:cubicBezTo>
                    <a:pt x="4325729" y="0"/>
                    <a:pt x="4336466" y="10736"/>
                    <a:pt x="4336466" y="23980"/>
                  </a:cubicBezTo>
                  <a:lnTo>
                    <a:pt x="4336466" y="654874"/>
                  </a:lnTo>
                  <a:cubicBezTo>
                    <a:pt x="4336466" y="661234"/>
                    <a:pt x="4333939" y="667333"/>
                    <a:pt x="4329442" y="671831"/>
                  </a:cubicBezTo>
                  <a:cubicBezTo>
                    <a:pt x="4324945" y="676328"/>
                    <a:pt x="4318846" y="678854"/>
                    <a:pt x="4312486" y="678854"/>
                  </a:cubicBezTo>
                  <a:lnTo>
                    <a:pt x="23980" y="678854"/>
                  </a:lnTo>
                  <a:cubicBezTo>
                    <a:pt x="10736" y="678854"/>
                    <a:pt x="0" y="668118"/>
                    <a:pt x="0" y="654874"/>
                  </a:cubicBezTo>
                  <a:lnTo>
                    <a:pt x="0" y="23980"/>
                  </a:lnTo>
                  <a:cubicBezTo>
                    <a:pt x="0" y="10736"/>
                    <a:pt x="10736" y="0"/>
                    <a:pt x="23980" y="0"/>
                  </a:cubicBezTo>
                  <a:close/>
                </a:path>
              </a:pathLst>
            </a:custGeom>
            <a:solidFill>
              <a:srgbClr val="D0D1D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492850" y="1499561"/>
            <a:ext cx="9114215" cy="750112"/>
            <a:chOff x="0" y="0"/>
            <a:chExt cx="2400452" cy="197560"/>
          </a:xfrm>
        </p:grpSpPr>
        <p:sp>
          <p:nvSpPr>
            <p:cNvPr id="6" name="Freeform 6"/>
            <p:cNvSpPr/>
            <p:nvPr/>
          </p:nvSpPr>
          <p:spPr>
            <a:xfrm>
              <a:off x="0" y="0"/>
              <a:ext cx="2400452" cy="197560"/>
            </a:xfrm>
            <a:custGeom>
              <a:avLst/>
              <a:gdLst/>
              <a:ahLst/>
              <a:cxnLst/>
              <a:rect l="l" t="t" r="r" b="b"/>
              <a:pathLst>
                <a:path w="2400452" h="197560">
                  <a:moveTo>
                    <a:pt x="0" y="0"/>
                  </a:moveTo>
                  <a:lnTo>
                    <a:pt x="2400452" y="0"/>
                  </a:lnTo>
                  <a:lnTo>
                    <a:pt x="2400452"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Output</a:t>
              </a:r>
              <a:endParaRPr lang="en-US" sz="3200" dirty="0"/>
            </a:p>
          </p:txBody>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OUTPUT</a:t>
              </a:r>
            </a:p>
          </p:txBody>
        </p:sp>
      </p:grpSp>
      <p:sp>
        <p:nvSpPr>
          <p:cNvPr id="8" name="Freeform 8"/>
          <p:cNvSpPr/>
          <p:nvPr/>
        </p:nvSpPr>
        <p:spPr>
          <a:xfrm>
            <a:off x="4492850" y="2249673"/>
            <a:ext cx="9114215" cy="4060545"/>
          </a:xfrm>
          <a:custGeom>
            <a:avLst/>
            <a:gdLst/>
            <a:ahLst/>
            <a:cxnLst/>
            <a:rect l="l" t="t" r="r" b="b"/>
            <a:pathLst>
              <a:path w="9114215" h="4060545">
                <a:moveTo>
                  <a:pt x="0" y="0"/>
                </a:moveTo>
                <a:lnTo>
                  <a:pt x="9114215" y="0"/>
                </a:lnTo>
                <a:lnTo>
                  <a:pt x="9114215" y="4060545"/>
                </a:lnTo>
                <a:lnTo>
                  <a:pt x="0" y="4060545"/>
                </a:lnTo>
                <a:lnTo>
                  <a:pt x="0" y="0"/>
                </a:lnTo>
                <a:close/>
              </a:path>
            </a:pathLst>
          </a:custGeom>
          <a:blipFill>
            <a:blip r:embed="rId2"/>
            <a:stretch>
              <a:fillRect l="-5091" t="-5421" b="-7748"/>
            </a:stretch>
          </a:blipFill>
        </p:spPr>
        <p:txBody>
          <a:bodyPr/>
          <a:lstStyle/>
          <a:p>
            <a:endParaRPr lang="en-US"/>
          </a:p>
        </p:txBody>
      </p:sp>
      <p:grpSp>
        <p:nvGrpSpPr>
          <p:cNvPr id="9" name="Group 9"/>
          <p:cNvGrpSpPr/>
          <p:nvPr/>
        </p:nvGrpSpPr>
        <p:grpSpPr>
          <a:xfrm>
            <a:off x="1293944" y="7212414"/>
            <a:ext cx="15965356" cy="1762760"/>
            <a:chOff x="0" y="0"/>
            <a:chExt cx="21287142" cy="2350347"/>
          </a:xfrm>
        </p:grpSpPr>
        <p:sp>
          <p:nvSpPr>
            <p:cNvPr id="10" name="TextBox 10"/>
            <p:cNvSpPr txBox="1"/>
            <p:nvPr/>
          </p:nvSpPr>
          <p:spPr>
            <a:xfrm>
              <a:off x="1155724" y="-47625"/>
              <a:ext cx="20131418" cy="2397972"/>
            </a:xfrm>
            <a:prstGeom prst="rect">
              <a:avLst/>
            </a:prstGeom>
          </p:spPr>
          <p:txBody>
            <a:bodyPr lIns="0" tIns="0" rIns="0" bIns="0" rtlCol="0" anchor="t">
              <a:spAutoFit/>
            </a:bodyPr>
            <a:lstStyle/>
            <a:p>
              <a:pPr>
                <a:lnSpc>
                  <a:spcPts val="3640"/>
                </a:lnSpc>
                <a:spcBef>
                  <a:spcPct val="0"/>
                </a:spcBef>
              </a:pPr>
              <a:r>
                <a:rPr lang="en-US" sz="2600" spc="67">
                  <a:solidFill>
                    <a:srgbClr val="212121"/>
                  </a:solidFill>
                  <a:latin typeface="Montserrat Classic"/>
                </a:rPr>
                <a:t>produk dengan nilai transasksi paling besar </a:t>
              </a:r>
              <a:r>
                <a:rPr lang="en-US" sz="2600" spc="67">
                  <a:solidFill>
                    <a:srgbClr val="212121"/>
                  </a:solidFill>
                  <a:latin typeface="Montserrat Classic Bold"/>
                </a:rPr>
                <a:t>Samsung </a:t>
              </a:r>
              <a:r>
                <a:rPr lang="en-US" sz="2600" spc="67">
                  <a:solidFill>
                    <a:srgbClr val="212121"/>
                  </a:solidFill>
                  <a:latin typeface="Montserrat Classic"/>
                </a:rPr>
                <a:t>dengan total nilai transaksi sebesar </a:t>
              </a:r>
              <a:r>
                <a:rPr lang="en-US" sz="2600" spc="67">
                  <a:solidFill>
                    <a:srgbClr val="212121"/>
                  </a:solidFill>
                  <a:latin typeface="Montserrat Classic Bold"/>
                </a:rPr>
                <a:t>588764148</a:t>
              </a:r>
              <a:r>
                <a:rPr lang="en-US" sz="2600" spc="67">
                  <a:solidFill>
                    <a:srgbClr val="212121"/>
                  </a:solidFill>
                  <a:latin typeface="Montserrat Classic"/>
                </a:rPr>
                <a:t>, diikuti oleh </a:t>
              </a:r>
              <a:r>
                <a:rPr lang="en-US" sz="2600" spc="67">
                  <a:solidFill>
                    <a:srgbClr val="212121"/>
                  </a:solidFill>
                  <a:latin typeface="Montserrat Classic Bold"/>
                </a:rPr>
                <a:t>Apple</a:t>
              </a:r>
              <a:r>
                <a:rPr lang="en-US" sz="2600" spc="67">
                  <a:solidFill>
                    <a:srgbClr val="212121"/>
                  </a:solidFill>
                  <a:latin typeface="Montserrat Classic"/>
                </a:rPr>
                <a:t> di posisi ke-2 dengan total nilai transaksi sebesar </a:t>
              </a:r>
              <a:r>
                <a:rPr lang="en-US" sz="2600" spc="67">
                  <a:solidFill>
                    <a:srgbClr val="212121"/>
                  </a:solidFill>
                  <a:latin typeface="Montserrat Classic Bold"/>
                </a:rPr>
                <a:t>445282530,</a:t>
              </a:r>
              <a:r>
                <a:rPr lang="en-US" sz="2600" spc="67">
                  <a:solidFill>
                    <a:srgbClr val="212121"/>
                  </a:solidFill>
                  <a:latin typeface="Montserrat Classic"/>
                </a:rPr>
                <a:t> di posisi ke-3 </a:t>
              </a:r>
              <a:r>
                <a:rPr lang="en-US" sz="2600" spc="67">
                  <a:solidFill>
                    <a:srgbClr val="212121"/>
                  </a:solidFill>
                  <a:latin typeface="Montserrat Classic Bold"/>
                </a:rPr>
                <a:t>Sony</a:t>
              </a:r>
              <a:r>
                <a:rPr lang="en-US" sz="2600" spc="67">
                  <a:solidFill>
                    <a:srgbClr val="212121"/>
                  </a:solidFill>
                  <a:latin typeface="Montserrat Classic"/>
                </a:rPr>
                <a:t> sebesar </a:t>
              </a:r>
              <a:r>
                <a:rPr lang="en-US" sz="2600" spc="67">
                  <a:solidFill>
                    <a:srgbClr val="212121"/>
                  </a:solidFill>
                  <a:latin typeface="Montserrat Classic Bold"/>
                </a:rPr>
                <a:t>63960718</a:t>
              </a:r>
              <a:r>
                <a:rPr lang="en-US" sz="2600" spc="67">
                  <a:solidFill>
                    <a:srgbClr val="212121"/>
                  </a:solidFill>
                  <a:latin typeface="Montserrat Classic"/>
                </a:rPr>
                <a:t>, di posisi ke-4</a:t>
              </a:r>
              <a:r>
                <a:rPr lang="en-US" sz="2600" spc="67">
                  <a:solidFill>
                    <a:srgbClr val="212121"/>
                  </a:solidFill>
                  <a:latin typeface="Montserrat Classic Bold"/>
                </a:rPr>
                <a:t> Huawei</a:t>
              </a:r>
              <a:r>
                <a:rPr lang="en-US" sz="2600" spc="67">
                  <a:solidFill>
                    <a:srgbClr val="212121"/>
                  </a:solidFill>
                  <a:latin typeface="Montserrat Classic"/>
                </a:rPr>
                <a:t> sebesar </a:t>
              </a:r>
              <a:r>
                <a:rPr lang="en-US" sz="2600" spc="67">
                  <a:solidFill>
                    <a:srgbClr val="212121"/>
                  </a:solidFill>
                  <a:latin typeface="Montserrat Classic Bold"/>
                </a:rPr>
                <a:t>63160260</a:t>
              </a:r>
              <a:r>
                <a:rPr lang="en-US" sz="2600" spc="67">
                  <a:solidFill>
                    <a:srgbClr val="212121"/>
                  </a:solidFill>
                  <a:latin typeface="Montserrat Classic"/>
                </a:rPr>
                <a:t>, dan posisi ke-5 yaitu </a:t>
              </a:r>
              <a:r>
                <a:rPr lang="en-US" sz="2600" spc="67">
                  <a:solidFill>
                    <a:srgbClr val="212121"/>
                  </a:solidFill>
                  <a:latin typeface="Montserrat Classic Bold"/>
                </a:rPr>
                <a:t>Lenovo</a:t>
              </a:r>
              <a:r>
                <a:rPr lang="en-US" sz="2600" spc="67">
                  <a:solidFill>
                    <a:srgbClr val="212121"/>
                  </a:solidFill>
                  <a:latin typeface="Montserrat Classic"/>
                </a:rPr>
                <a:t> sebesar</a:t>
              </a:r>
              <a:r>
                <a:rPr lang="en-US" sz="2600" spc="67">
                  <a:solidFill>
                    <a:srgbClr val="212121"/>
                  </a:solidFill>
                  <a:latin typeface="Montserrat Classic Bold"/>
                </a:rPr>
                <a:t> 62379800.4.</a:t>
              </a:r>
            </a:p>
          </p:txBody>
        </p:sp>
        <p:sp>
          <p:nvSpPr>
            <p:cNvPr id="11" name="TextBox 11"/>
            <p:cNvSpPr txBox="1"/>
            <p:nvPr/>
          </p:nvSpPr>
          <p:spPr>
            <a:xfrm>
              <a:off x="0" y="-114300"/>
              <a:ext cx="1008340"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A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172200"/>
            <a:ext cx="18288000" cy="4114800"/>
            <a:chOff x="0" y="0"/>
            <a:chExt cx="4816593" cy="1083733"/>
          </a:xfrm>
        </p:grpSpPr>
        <p:sp>
          <p:nvSpPr>
            <p:cNvPr id="3" name="Freeform 3"/>
            <p:cNvSpPr/>
            <p:nvPr/>
          </p:nvSpPr>
          <p:spPr>
            <a:xfrm>
              <a:off x="0" y="0"/>
              <a:ext cx="4816592" cy="1083733"/>
            </a:xfrm>
            <a:custGeom>
              <a:avLst/>
              <a:gdLst/>
              <a:ahLst/>
              <a:cxnLst/>
              <a:rect l="l" t="t" r="r" b="b"/>
              <a:pathLst>
                <a:path w="4816592" h="1083733">
                  <a:moveTo>
                    <a:pt x="0" y="0"/>
                  </a:moveTo>
                  <a:lnTo>
                    <a:pt x="4816592" y="0"/>
                  </a:lnTo>
                  <a:lnTo>
                    <a:pt x="4816592" y="1083733"/>
                  </a:lnTo>
                  <a:lnTo>
                    <a:pt x="0" y="1083733"/>
                  </a:lnTo>
                  <a:close/>
                </a:path>
              </a:pathLst>
            </a:custGeom>
            <a:solidFill>
              <a:srgbClr val="DED3BC"/>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956567" y="1207513"/>
            <a:ext cx="7597069" cy="7303710"/>
            <a:chOff x="0" y="0"/>
            <a:chExt cx="10129425" cy="9738280"/>
          </a:xfrm>
        </p:grpSpPr>
        <p:pic>
          <p:nvPicPr>
            <p:cNvPr id="6" name="Picture 6"/>
            <p:cNvPicPr>
              <a:picLocks noChangeAspect="1"/>
            </p:cNvPicPr>
            <p:nvPr/>
          </p:nvPicPr>
          <p:blipFill>
            <a:blip r:embed="rId2"/>
            <a:srcRect l="15414" r="15414"/>
            <a:stretch>
              <a:fillRect/>
            </a:stretch>
          </p:blipFill>
          <p:spPr>
            <a:xfrm>
              <a:off x="0" y="0"/>
              <a:ext cx="10129425" cy="9738280"/>
            </a:xfrm>
            <a:prstGeom prst="rect">
              <a:avLst/>
            </a:prstGeom>
          </p:spPr>
        </p:pic>
      </p:grpSp>
      <p:sp>
        <p:nvSpPr>
          <p:cNvPr id="7" name="Freeform 7"/>
          <p:cNvSpPr/>
          <p:nvPr/>
        </p:nvSpPr>
        <p:spPr>
          <a:xfrm>
            <a:off x="-3375487" y="-2223019"/>
            <a:ext cx="5524800" cy="5524800"/>
          </a:xfrm>
          <a:custGeom>
            <a:avLst/>
            <a:gdLst/>
            <a:ahLst/>
            <a:cxnLst/>
            <a:rect l="l" t="t" r="r" b="b"/>
            <a:pathLst>
              <a:path w="5524800" h="5524800">
                <a:moveTo>
                  <a:pt x="0" y="0"/>
                </a:moveTo>
                <a:lnTo>
                  <a:pt x="5524801" y="0"/>
                </a:lnTo>
                <a:lnTo>
                  <a:pt x="5524801" y="5524801"/>
                </a:lnTo>
                <a:lnTo>
                  <a:pt x="0" y="5524801"/>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6050352" y="7053035"/>
            <a:ext cx="5524800" cy="5524800"/>
          </a:xfrm>
          <a:custGeom>
            <a:avLst/>
            <a:gdLst/>
            <a:ahLst/>
            <a:cxnLst/>
            <a:rect l="l" t="t" r="r" b="b"/>
            <a:pathLst>
              <a:path w="5524800" h="5524800">
                <a:moveTo>
                  <a:pt x="0" y="0"/>
                </a:moveTo>
                <a:lnTo>
                  <a:pt x="5524800" y="0"/>
                </a:lnTo>
                <a:lnTo>
                  <a:pt x="5524800" y="5524800"/>
                </a:lnTo>
                <a:lnTo>
                  <a:pt x="0" y="552480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1524065" y="4540249"/>
            <a:ext cx="3901641" cy="603251"/>
            <a:chOff x="0" y="0"/>
            <a:chExt cx="5202189" cy="804335"/>
          </a:xfrm>
        </p:grpSpPr>
        <p:sp>
          <p:nvSpPr>
            <p:cNvPr id="10" name="Freeform 10"/>
            <p:cNvSpPr/>
            <p:nvPr/>
          </p:nvSpPr>
          <p:spPr>
            <a:xfrm>
              <a:off x="0" y="84056"/>
              <a:ext cx="720279" cy="720279"/>
            </a:xfrm>
            <a:custGeom>
              <a:avLst/>
              <a:gdLst/>
              <a:ahLst/>
              <a:cxnLst/>
              <a:rect l="l" t="t" r="r" b="b"/>
              <a:pathLst>
                <a:path w="720279" h="720279">
                  <a:moveTo>
                    <a:pt x="0" y="0"/>
                  </a:moveTo>
                  <a:lnTo>
                    <a:pt x="720279" y="0"/>
                  </a:lnTo>
                  <a:lnTo>
                    <a:pt x="720279" y="720279"/>
                  </a:lnTo>
                  <a:lnTo>
                    <a:pt x="0" y="7202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TextBox 11"/>
            <p:cNvSpPr txBox="1"/>
            <p:nvPr/>
          </p:nvSpPr>
          <p:spPr>
            <a:xfrm>
              <a:off x="1072969" y="-76200"/>
              <a:ext cx="4129220" cy="880535"/>
            </a:xfrm>
            <a:prstGeom prst="rect">
              <a:avLst/>
            </a:prstGeom>
          </p:spPr>
          <p:txBody>
            <a:bodyPr lIns="0" tIns="0" rIns="0" bIns="0" rtlCol="0" anchor="t">
              <a:spAutoFit/>
            </a:bodyPr>
            <a:lstStyle/>
            <a:p>
              <a:pPr algn="ctr">
                <a:lnSpc>
                  <a:spcPts val="5599"/>
                </a:lnSpc>
                <a:spcBef>
                  <a:spcPct val="0"/>
                </a:spcBef>
              </a:pPr>
              <a:r>
                <a:rPr lang="en-US" sz="3999" u="sng">
                  <a:solidFill>
                    <a:srgbClr val="000000"/>
                  </a:solidFill>
                  <a:latin typeface="Montserrat Classic"/>
                  <a:hlinkClick r:id="rId7" tooltip="https://www.linkedin.com/in/fahrul-hanif/"/>
                </a:rPr>
                <a:t>Fahrul Hanif</a:t>
              </a:r>
            </a:p>
          </p:txBody>
        </p:sp>
      </p:grpSp>
      <p:sp>
        <p:nvSpPr>
          <p:cNvPr id="12" name="TextBox 12"/>
          <p:cNvSpPr txBox="1"/>
          <p:nvPr/>
        </p:nvSpPr>
        <p:spPr>
          <a:xfrm>
            <a:off x="1232559" y="3383544"/>
            <a:ext cx="4820381" cy="854077"/>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Montserrat Classic"/>
              </a:rPr>
              <a:t>Let’s Connect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379736" y="3079933"/>
            <a:ext cx="7961181" cy="5366458"/>
            <a:chOff x="0" y="0"/>
            <a:chExt cx="10614908" cy="7155277"/>
          </a:xfrm>
        </p:grpSpPr>
        <p:pic>
          <p:nvPicPr>
            <p:cNvPr id="3" name="Picture 3"/>
            <p:cNvPicPr>
              <a:picLocks noChangeAspect="1"/>
            </p:cNvPicPr>
            <p:nvPr/>
          </p:nvPicPr>
          <p:blipFill>
            <a:blip r:embed="rId2"/>
            <a:srcRect l="3640" r="3640"/>
            <a:stretch>
              <a:fillRect/>
            </a:stretch>
          </p:blipFill>
          <p:spPr>
            <a:xfrm>
              <a:off x="0" y="0"/>
              <a:ext cx="10614908" cy="7155277"/>
            </a:xfrm>
            <a:prstGeom prst="rect">
              <a:avLst/>
            </a:prstGeom>
          </p:spPr>
        </p:pic>
      </p:grpSp>
      <p:sp>
        <p:nvSpPr>
          <p:cNvPr id="4" name="Freeform 4"/>
          <p:cNvSpPr/>
          <p:nvPr/>
        </p:nvSpPr>
        <p:spPr>
          <a:xfrm>
            <a:off x="15942567" y="7369086"/>
            <a:ext cx="5524800" cy="5524800"/>
          </a:xfrm>
          <a:custGeom>
            <a:avLst/>
            <a:gdLst/>
            <a:ahLst/>
            <a:cxnLst/>
            <a:rect l="l" t="t" r="r" b="b"/>
            <a:pathLst>
              <a:path w="5524800" h="5524800">
                <a:moveTo>
                  <a:pt x="0" y="0"/>
                </a:moveTo>
                <a:lnTo>
                  <a:pt x="5524800" y="0"/>
                </a:lnTo>
                <a:lnTo>
                  <a:pt x="5524800" y="5524801"/>
                </a:lnTo>
                <a:lnTo>
                  <a:pt x="0" y="5524801"/>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5800756" y="914400"/>
            <a:ext cx="7884817" cy="938301"/>
          </a:xfrm>
          <a:prstGeom prst="rect">
            <a:avLst/>
          </a:prstGeom>
        </p:spPr>
        <p:txBody>
          <a:bodyPr lIns="0" tIns="0" rIns="0" bIns="0" rtlCol="0" anchor="t">
            <a:spAutoFit/>
          </a:bodyPr>
          <a:lstStyle/>
          <a:p>
            <a:pPr>
              <a:lnSpc>
                <a:spcPts val="7607"/>
              </a:lnSpc>
              <a:spcBef>
                <a:spcPct val="0"/>
              </a:spcBef>
            </a:pPr>
            <a:r>
              <a:rPr lang="en-US" sz="5433">
                <a:solidFill>
                  <a:srgbClr val="212121"/>
                </a:solidFill>
                <a:latin typeface="Montserrat Classic"/>
              </a:rPr>
              <a:t>PENDAHULUAN</a:t>
            </a:r>
          </a:p>
        </p:txBody>
      </p:sp>
      <p:sp>
        <p:nvSpPr>
          <p:cNvPr id="6" name="TextBox 6"/>
          <p:cNvSpPr txBox="1"/>
          <p:nvPr/>
        </p:nvSpPr>
        <p:spPr>
          <a:xfrm>
            <a:off x="8864826" y="2706263"/>
            <a:ext cx="8638539" cy="6990099"/>
          </a:xfrm>
          <a:prstGeom prst="rect">
            <a:avLst/>
          </a:prstGeom>
        </p:spPr>
        <p:txBody>
          <a:bodyPr lIns="0" tIns="0" rIns="0" bIns="0" rtlCol="0" anchor="t">
            <a:spAutoFit/>
          </a:bodyPr>
          <a:lstStyle/>
          <a:p>
            <a:pPr>
              <a:lnSpc>
                <a:spcPts val="3743"/>
              </a:lnSpc>
            </a:pPr>
            <a:r>
              <a:rPr lang="en-US" sz="2674" spc="69">
                <a:solidFill>
                  <a:srgbClr val="212121"/>
                </a:solidFill>
                <a:latin typeface="Montserrat Classic Bold"/>
              </a:rPr>
              <a:t>Structured Query Language</a:t>
            </a:r>
            <a:r>
              <a:rPr lang="en-US" sz="2674" spc="69">
                <a:solidFill>
                  <a:srgbClr val="212121"/>
                </a:solidFill>
                <a:latin typeface="Montserrat Classic"/>
              </a:rPr>
              <a:t> (SQL) adalah bahasa pemograman yang digunakan untuk menyimpan, mengambil dan memanipulasi data dalam suatu database. Bahasa ini perlu dikuasai oleh seorang data analis karena salah satu favorit yang banyak digunakan perusahaan dalam menganalisis suatu masalah bersadarkan data.</a:t>
            </a:r>
          </a:p>
          <a:p>
            <a:pPr>
              <a:lnSpc>
                <a:spcPts val="3743"/>
              </a:lnSpc>
            </a:pPr>
            <a:endParaRPr lang="en-US" sz="2674" spc="69">
              <a:solidFill>
                <a:srgbClr val="212121"/>
              </a:solidFill>
              <a:latin typeface="Montserrat Classic"/>
            </a:endParaRPr>
          </a:p>
          <a:p>
            <a:pPr>
              <a:lnSpc>
                <a:spcPts val="3743"/>
              </a:lnSpc>
            </a:pPr>
            <a:r>
              <a:rPr lang="en-US" sz="2674" spc="69">
                <a:solidFill>
                  <a:srgbClr val="212121"/>
                </a:solidFill>
                <a:latin typeface="Montserrat Classic"/>
              </a:rPr>
              <a:t>Terdapat beberapa aplikasi mengelola database menggunakan SQL, antara lain MySQL, PostgreSQL, Microsoft SQL Server, BigQuery, SQLite dan lainnya.</a:t>
            </a:r>
          </a:p>
          <a:p>
            <a:pPr>
              <a:lnSpc>
                <a:spcPts val="3743"/>
              </a:lnSpc>
            </a:pPr>
            <a:endParaRPr lang="en-US" sz="2674" spc="69">
              <a:solidFill>
                <a:srgbClr val="212121"/>
              </a:solidFill>
              <a:latin typeface="Montserrat Classic"/>
            </a:endParaRPr>
          </a:p>
          <a:p>
            <a:pPr>
              <a:lnSpc>
                <a:spcPts val="3743"/>
              </a:lnSpc>
              <a:spcBef>
                <a:spcPct val="0"/>
              </a:spcBef>
            </a:pPr>
            <a:endParaRPr lang="en-US" sz="2674" spc="69">
              <a:solidFill>
                <a:srgbClr val="212121"/>
              </a:solidFill>
              <a:latin typeface="Montserrat Class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752098" y="2519457"/>
            <a:ext cx="7121402" cy="6738843"/>
            <a:chOff x="0" y="0"/>
            <a:chExt cx="9495203" cy="8985124"/>
          </a:xfrm>
        </p:grpSpPr>
        <p:pic>
          <p:nvPicPr>
            <p:cNvPr id="3" name="Picture 3"/>
            <p:cNvPicPr>
              <a:picLocks noChangeAspect="1"/>
            </p:cNvPicPr>
            <p:nvPr/>
          </p:nvPicPr>
          <p:blipFill>
            <a:blip r:embed="rId2"/>
            <a:srcRect l="1443" r="1443"/>
            <a:stretch>
              <a:fillRect/>
            </a:stretch>
          </p:blipFill>
          <p:spPr>
            <a:xfrm>
              <a:off x="0" y="0"/>
              <a:ext cx="9495203" cy="8985124"/>
            </a:xfrm>
            <a:prstGeom prst="rect">
              <a:avLst/>
            </a:prstGeom>
          </p:spPr>
        </p:pic>
      </p:grpSp>
      <p:sp>
        <p:nvSpPr>
          <p:cNvPr id="4" name="Freeform 4"/>
          <p:cNvSpPr/>
          <p:nvPr/>
        </p:nvSpPr>
        <p:spPr>
          <a:xfrm>
            <a:off x="15942567" y="7369086"/>
            <a:ext cx="5524800" cy="5524800"/>
          </a:xfrm>
          <a:custGeom>
            <a:avLst/>
            <a:gdLst/>
            <a:ahLst/>
            <a:cxnLst/>
            <a:rect l="l" t="t" r="r" b="b"/>
            <a:pathLst>
              <a:path w="5524800" h="5524800">
                <a:moveTo>
                  <a:pt x="0" y="0"/>
                </a:moveTo>
                <a:lnTo>
                  <a:pt x="5524800" y="0"/>
                </a:lnTo>
                <a:lnTo>
                  <a:pt x="5524800" y="5524801"/>
                </a:lnTo>
                <a:lnTo>
                  <a:pt x="0" y="5524801"/>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5620877" y="914400"/>
            <a:ext cx="7884817" cy="938301"/>
          </a:xfrm>
          <a:prstGeom prst="rect">
            <a:avLst/>
          </a:prstGeom>
        </p:spPr>
        <p:txBody>
          <a:bodyPr lIns="0" tIns="0" rIns="0" bIns="0" rtlCol="0" anchor="t">
            <a:spAutoFit/>
          </a:bodyPr>
          <a:lstStyle/>
          <a:p>
            <a:pPr algn="ctr">
              <a:lnSpc>
                <a:spcPts val="7607"/>
              </a:lnSpc>
              <a:spcBef>
                <a:spcPct val="0"/>
              </a:spcBef>
            </a:pPr>
            <a:r>
              <a:rPr lang="en-US" sz="5433">
                <a:solidFill>
                  <a:srgbClr val="212121"/>
                </a:solidFill>
                <a:latin typeface="Montserrat Classic"/>
              </a:rPr>
              <a:t>DATA PREPARATION</a:t>
            </a:r>
          </a:p>
        </p:txBody>
      </p:sp>
      <p:sp>
        <p:nvSpPr>
          <p:cNvPr id="6" name="TextBox 6"/>
          <p:cNvSpPr txBox="1"/>
          <p:nvPr/>
        </p:nvSpPr>
        <p:spPr>
          <a:xfrm>
            <a:off x="9144000" y="2647838"/>
            <a:ext cx="7884817" cy="6424931"/>
          </a:xfrm>
          <a:prstGeom prst="rect">
            <a:avLst/>
          </a:prstGeom>
        </p:spPr>
        <p:txBody>
          <a:bodyPr lIns="0" tIns="0" rIns="0" bIns="0" rtlCol="0" anchor="t">
            <a:spAutoFit/>
          </a:bodyPr>
          <a:lstStyle/>
          <a:p>
            <a:pPr>
              <a:lnSpc>
                <a:spcPts val="3919"/>
              </a:lnSpc>
            </a:pPr>
            <a:r>
              <a:rPr lang="en-US" sz="2799" spc="72" dirty="0">
                <a:solidFill>
                  <a:srgbClr val="212121"/>
                </a:solidFill>
                <a:latin typeface="Montserrat Classic"/>
              </a:rPr>
              <a:t>Data yang </a:t>
            </a:r>
            <a:r>
              <a:rPr lang="en-US" sz="2799" spc="72" dirty="0" err="1">
                <a:solidFill>
                  <a:srgbClr val="212121"/>
                </a:solidFill>
                <a:latin typeface="Montserrat Classic"/>
              </a:rPr>
              <a:t>digunakan</a:t>
            </a:r>
            <a:r>
              <a:rPr lang="en-US" sz="2799" spc="72" dirty="0">
                <a:solidFill>
                  <a:srgbClr val="212121"/>
                </a:solidFill>
                <a:latin typeface="Montserrat Classic"/>
              </a:rPr>
              <a:t> </a:t>
            </a:r>
            <a:r>
              <a:rPr lang="en-US" sz="2799" spc="72" dirty="0" err="1">
                <a:solidFill>
                  <a:srgbClr val="212121"/>
                </a:solidFill>
                <a:latin typeface="Montserrat Classic"/>
              </a:rPr>
              <a:t>adalah</a:t>
            </a:r>
            <a:r>
              <a:rPr lang="en-US" sz="2799" spc="72" dirty="0">
                <a:solidFill>
                  <a:srgbClr val="212121"/>
                </a:solidFill>
                <a:latin typeface="Montserrat Classic"/>
              </a:rPr>
              <a:t> </a:t>
            </a:r>
            <a:r>
              <a:rPr lang="en-US" sz="2799" spc="72" dirty="0" err="1">
                <a:solidFill>
                  <a:srgbClr val="212121"/>
                </a:solidFill>
                <a:latin typeface="Montserrat Classic"/>
              </a:rPr>
              <a:t>penjualan</a:t>
            </a:r>
            <a:r>
              <a:rPr lang="en-US" sz="2799" spc="72" dirty="0">
                <a:solidFill>
                  <a:srgbClr val="212121"/>
                </a:solidFill>
                <a:latin typeface="Montserrat Classic"/>
              </a:rPr>
              <a:t> pada E-commerce </a:t>
            </a:r>
            <a:r>
              <a:rPr lang="en-US" sz="2799" spc="72" dirty="0" err="1">
                <a:solidFill>
                  <a:srgbClr val="212121"/>
                </a:solidFill>
                <a:latin typeface="Montserrat Classic"/>
              </a:rPr>
              <a:t>TokoPaedi</a:t>
            </a:r>
            <a:r>
              <a:rPr lang="en-US" sz="2799" spc="72" dirty="0">
                <a:solidFill>
                  <a:srgbClr val="212121"/>
                </a:solidFill>
                <a:latin typeface="Montserrat Classic"/>
              </a:rPr>
              <a:t>(Data Dummy) yang </a:t>
            </a:r>
            <a:r>
              <a:rPr lang="en-US" sz="2799" spc="72" dirty="0" err="1">
                <a:solidFill>
                  <a:srgbClr val="212121"/>
                </a:solidFill>
                <a:latin typeface="Montserrat Classic"/>
              </a:rPr>
              <a:t>telah</a:t>
            </a:r>
            <a:r>
              <a:rPr lang="en-US" sz="2799" spc="72" dirty="0">
                <a:solidFill>
                  <a:srgbClr val="212121"/>
                </a:solidFill>
                <a:latin typeface="Montserrat Classic"/>
              </a:rPr>
              <a:t> </a:t>
            </a:r>
            <a:r>
              <a:rPr lang="en-US" sz="2799" spc="72" dirty="0" err="1">
                <a:solidFill>
                  <a:srgbClr val="212121"/>
                </a:solidFill>
                <a:latin typeface="Montserrat Classic"/>
              </a:rPr>
              <a:t>diubah</a:t>
            </a:r>
            <a:r>
              <a:rPr lang="en-US" sz="2799" spc="72" dirty="0">
                <a:solidFill>
                  <a:srgbClr val="212121"/>
                </a:solidFill>
                <a:latin typeface="Montserrat Classic"/>
              </a:rPr>
              <a:t> </a:t>
            </a:r>
            <a:r>
              <a:rPr lang="en-US" sz="2799" spc="72" dirty="0" err="1">
                <a:solidFill>
                  <a:srgbClr val="212121"/>
                </a:solidFill>
                <a:latin typeface="Montserrat Classic"/>
              </a:rPr>
              <a:t>dengan</a:t>
            </a:r>
            <a:r>
              <a:rPr lang="en-US" sz="2799" spc="72" dirty="0">
                <a:solidFill>
                  <a:srgbClr val="212121"/>
                </a:solidFill>
                <a:latin typeface="Montserrat Classic"/>
              </a:rPr>
              <a:t> </a:t>
            </a:r>
            <a:r>
              <a:rPr lang="en-US" sz="2799" spc="72" dirty="0" err="1">
                <a:solidFill>
                  <a:srgbClr val="212121"/>
                </a:solidFill>
                <a:latin typeface="Montserrat Classic"/>
              </a:rPr>
              <a:t>beberapa</a:t>
            </a:r>
            <a:r>
              <a:rPr lang="en-US" sz="2799" spc="72" dirty="0">
                <a:solidFill>
                  <a:srgbClr val="212121"/>
                </a:solidFill>
                <a:latin typeface="Montserrat Classic"/>
              </a:rPr>
              <a:t> </a:t>
            </a:r>
            <a:r>
              <a:rPr lang="en-US" sz="2799" spc="72" dirty="0" err="1">
                <a:solidFill>
                  <a:srgbClr val="212121"/>
                </a:solidFill>
                <a:latin typeface="Montserrat Classic"/>
              </a:rPr>
              <a:t>perubahan</a:t>
            </a:r>
            <a:r>
              <a:rPr lang="en-US" sz="2799" spc="72" dirty="0">
                <a:solidFill>
                  <a:srgbClr val="212121"/>
                </a:solidFill>
                <a:latin typeface="Montserrat Classic"/>
              </a:rPr>
              <a:t> </a:t>
            </a:r>
            <a:r>
              <a:rPr lang="en-US" sz="2799" spc="72" dirty="0" err="1">
                <a:solidFill>
                  <a:srgbClr val="212121"/>
                </a:solidFill>
                <a:latin typeface="Montserrat Classic"/>
              </a:rPr>
              <a:t>datanya</a:t>
            </a:r>
            <a:r>
              <a:rPr lang="en-US" sz="2799" spc="72" dirty="0">
                <a:solidFill>
                  <a:srgbClr val="212121"/>
                </a:solidFill>
                <a:latin typeface="Montserrat Classic"/>
              </a:rPr>
              <a:t>.</a:t>
            </a:r>
          </a:p>
          <a:p>
            <a:pPr>
              <a:lnSpc>
                <a:spcPts val="3919"/>
              </a:lnSpc>
            </a:pPr>
            <a:endParaRPr lang="en-US" sz="2799" spc="72" dirty="0">
              <a:solidFill>
                <a:srgbClr val="212121"/>
              </a:solidFill>
              <a:latin typeface="Montserrat Classic"/>
            </a:endParaRPr>
          </a:p>
          <a:p>
            <a:pPr>
              <a:lnSpc>
                <a:spcPts val="3919"/>
              </a:lnSpc>
            </a:pPr>
            <a:r>
              <a:rPr lang="en-US" sz="2799" spc="72" dirty="0">
                <a:solidFill>
                  <a:srgbClr val="212121"/>
                </a:solidFill>
                <a:latin typeface="Montserrat Classic"/>
              </a:rPr>
              <a:t>Dataset yang </a:t>
            </a:r>
            <a:r>
              <a:rPr lang="en-US" sz="2799" spc="72" dirty="0" err="1">
                <a:solidFill>
                  <a:srgbClr val="212121"/>
                </a:solidFill>
                <a:latin typeface="Montserrat Classic"/>
              </a:rPr>
              <a:t>akan</a:t>
            </a:r>
            <a:r>
              <a:rPr lang="en-US" sz="2799" spc="72" dirty="0">
                <a:solidFill>
                  <a:srgbClr val="212121"/>
                </a:solidFill>
                <a:latin typeface="Montserrat Classic"/>
              </a:rPr>
              <a:t> </a:t>
            </a:r>
            <a:r>
              <a:rPr lang="en-US" sz="2799" spc="72" dirty="0" err="1">
                <a:solidFill>
                  <a:srgbClr val="212121"/>
                </a:solidFill>
                <a:latin typeface="Montserrat Classic"/>
              </a:rPr>
              <a:t>digunakan</a:t>
            </a:r>
            <a:r>
              <a:rPr lang="en-US" sz="2799" spc="72" dirty="0">
                <a:solidFill>
                  <a:srgbClr val="212121"/>
                </a:solidFill>
                <a:latin typeface="Montserrat Classic"/>
              </a:rPr>
              <a:t>:</a:t>
            </a:r>
          </a:p>
          <a:p>
            <a:pPr marL="604515" lvl="1" indent="-302257">
              <a:lnSpc>
                <a:spcPts val="3919"/>
              </a:lnSpc>
              <a:buFont typeface="Arial"/>
              <a:buChar char="•"/>
            </a:pPr>
            <a:r>
              <a:rPr lang="en-US" sz="2799" spc="72">
                <a:solidFill>
                  <a:srgbClr val="212121"/>
                </a:solidFill>
                <a:latin typeface="Montserrat Classic"/>
              </a:rPr>
              <a:t>Order </a:t>
            </a:r>
            <a:r>
              <a:rPr lang="en-US" sz="2799" spc="72" dirty="0">
                <a:solidFill>
                  <a:srgbClr val="212121"/>
                </a:solidFill>
                <a:latin typeface="Montserrat Classic"/>
              </a:rPr>
              <a:t>Detail</a:t>
            </a:r>
          </a:p>
          <a:p>
            <a:pPr marL="604515" lvl="1" indent="-302257">
              <a:lnSpc>
                <a:spcPts val="3919"/>
              </a:lnSpc>
              <a:buFont typeface="Arial"/>
              <a:buChar char="•"/>
            </a:pPr>
            <a:r>
              <a:rPr lang="en-US" sz="2799" spc="72" dirty="0">
                <a:solidFill>
                  <a:srgbClr val="212121"/>
                </a:solidFill>
                <a:latin typeface="Montserrat Classic"/>
              </a:rPr>
              <a:t>SKU Detail</a:t>
            </a:r>
          </a:p>
          <a:p>
            <a:pPr marL="604515" lvl="1" indent="-302257">
              <a:lnSpc>
                <a:spcPts val="3919"/>
              </a:lnSpc>
              <a:buFont typeface="Arial"/>
              <a:buChar char="•"/>
            </a:pPr>
            <a:r>
              <a:rPr lang="en-US" sz="2799" spc="72" dirty="0">
                <a:solidFill>
                  <a:srgbClr val="212121"/>
                </a:solidFill>
                <a:latin typeface="Montserrat Classic"/>
              </a:rPr>
              <a:t>Customer Detail</a:t>
            </a:r>
          </a:p>
          <a:p>
            <a:pPr marL="604515" lvl="1" indent="-302257">
              <a:lnSpc>
                <a:spcPts val="3919"/>
              </a:lnSpc>
              <a:buFont typeface="Arial"/>
              <a:buChar char="•"/>
            </a:pPr>
            <a:r>
              <a:rPr lang="en-US" sz="2799" spc="72" dirty="0">
                <a:solidFill>
                  <a:srgbClr val="212121"/>
                </a:solidFill>
                <a:latin typeface="Montserrat Classic"/>
              </a:rPr>
              <a:t>Payment detail</a:t>
            </a:r>
          </a:p>
          <a:p>
            <a:pPr>
              <a:lnSpc>
                <a:spcPts val="3919"/>
              </a:lnSpc>
            </a:pPr>
            <a:endParaRPr lang="en-US" sz="2799" spc="72" dirty="0">
              <a:solidFill>
                <a:srgbClr val="212121"/>
              </a:solidFill>
              <a:latin typeface="Montserrat Classic"/>
            </a:endParaRPr>
          </a:p>
          <a:p>
            <a:pPr>
              <a:lnSpc>
                <a:spcPts val="3919"/>
              </a:lnSpc>
            </a:pPr>
            <a:r>
              <a:rPr lang="en-US" sz="2799" spc="72" dirty="0" err="1">
                <a:solidFill>
                  <a:srgbClr val="212121"/>
                </a:solidFill>
                <a:latin typeface="Montserrat Classic"/>
              </a:rPr>
              <a:t>Pengolahan</a:t>
            </a:r>
            <a:r>
              <a:rPr lang="en-US" sz="2799" spc="72" dirty="0">
                <a:solidFill>
                  <a:srgbClr val="212121"/>
                </a:solidFill>
                <a:latin typeface="Montserrat Classic"/>
              </a:rPr>
              <a:t> data </a:t>
            </a:r>
            <a:r>
              <a:rPr lang="en-US" sz="2799" spc="72" dirty="0" err="1">
                <a:solidFill>
                  <a:srgbClr val="212121"/>
                </a:solidFill>
                <a:latin typeface="Montserrat Classic"/>
              </a:rPr>
              <a:t>akan</a:t>
            </a:r>
            <a:r>
              <a:rPr lang="en-US" sz="2799" spc="72" dirty="0">
                <a:solidFill>
                  <a:srgbClr val="212121"/>
                </a:solidFill>
                <a:latin typeface="Montserrat Classic"/>
              </a:rPr>
              <a:t> </a:t>
            </a:r>
            <a:r>
              <a:rPr lang="en-US" sz="2799" spc="72" dirty="0" err="1">
                <a:solidFill>
                  <a:srgbClr val="212121"/>
                </a:solidFill>
                <a:latin typeface="Montserrat Classic"/>
              </a:rPr>
              <a:t>menggunakan</a:t>
            </a:r>
            <a:r>
              <a:rPr lang="en-US" sz="2799" spc="72" dirty="0">
                <a:solidFill>
                  <a:srgbClr val="212121"/>
                </a:solidFill>
                <a:latin typeface="Montserrat Classic"/>
              </a:rPr>
              <a:t> </a:t>
            </a:r>
            <a:r>
              <a:rPr lang="en-US" sz="2799" spc="72" dirty="0">
                <a:solidFill>
                  <a:srgbClr val="212121"/>
                </a:solidFill>
                <a:latin typeface="Montserrat Classic Bold"/>
              </a:rPr>
              <a:t>Google </a:t>
            </a:r>
            <a:r>
              <a:rPr lang="en-US" sz="2799" spc="72" dirty="0" err="1">
                <a:solidFill>
                  <a:srgbClr val="212121"/>
                </a:solidFill>
                <a:latin typeface="Montserrat Classic Bold"/>
              </a:rPr>
              <a:t>BigQuery</a:t>
            </a:r>
            <a:endParaRPr lang="en-US" sz="2799" spc="72" dirty="0">
              <a:solidFill>
                <a:srgbClr val="212121"/>
              </a:solidFill>
              <a:latin typeface="Montserrat Classic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394848" y="2805639"/>
            <a:ext cx="8850744" cy="4516142"/>
            <a:chOff x="0" y="-289322"/>
            <a:chExt cx="11800992" cy="6021524"/>
          </a:xfrm>
        </p:grpSpPr>
        <p:grpSp>
          <p:nvGrpSpPr>
            <p:cNvPr id="3" name="Group 3"/>
            <p:cNvGrpSpPr/>
            <p:nvPr/>
          </p:nvGrpSpPr>
          <p:grpSpPr>
            <a:xfrm>
              <a:off x="0" y="-289322"/>
              <a:ext cx="11800992" cy="4404128"/>
              <a:chOff x="0" y="-57150"/>
              <a:chExt cx="2331060" cy="869950"/>
            </a:xfrm>
          </p:grpSpPr>
          <p:sp>
            <p:nvSpPr>
              <p:cNvPr id="4" name="Freeform 4"/>
              <p:cNvSpPr/>
              <p:nvPr/>
            </p:nvSpPr>
            <p:spPr>
              <a:xfrm>
                <a:off x="0" y="42579"/>
                <a:ext cx="2331060" cy="197560"/>
              </a:xfrm>
              <a:custGeom>
                <a:avLst/>
                <a:gdLst/>
                <a:ahLst/>
                <a:cxnLst/>
                <a:rect l="l" t="t" r="r" b="b"/>
                <a:pathLst>
                  <a:path w="2331060" h="197560">
                    <a:moveTo>
                      <a:pt x="0" y="0"/>
                    </a:moveTo>
                    <a:lnTo>
                      <a:pt x="2331060" y="0"/>
                    </a:lnTo>
                    <a:lnTo>
                      <a:pt x="2331060" y="197560"/>
                    </a:lnTo>
                    <a:lnTo>
                      <a:pt x="0" y="197560"/>
                    </a:lnTo>
                    <a:close/>
                  </a:path>
                </a:pathLst>
              </a:custGeom>
              <a:solidFill>
                <a:srgbClr val="524E4E"/>
              </a:solidFill>
            </p:spPr>
            <p:txBody>
              <a:bodyPr/>
              <a:lstStyle/>
              <a:p>
                <a:pPr algn="ctr"/>
                <a:r>
                  <a:rPr lang="en-US" sz="2800" dirty="0">
                    <a:solidFill>
                      <a:schemeClr val="bg2">
                        <a:lumMod val="75000"/>
                      </a:schemeClr>
                    </a:solidFill>
                    <a:latin typeface="Montserrat Classic" panose="020B0604020202020204" charset="0"/>
                  </a:rPr>
                  <a:t>Input/Query</a:t>
                </a:r>
              </a:p>
            </p:txBody>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INPUT</a:t>
                </a:r>
              </a:p>
            </p:txBody>
          </p:sp>
        </p:grpSp>
        <p:sp>
          <p:nvSpPr>
            <p:cNvPr id="6" name="Freeform 6"/>
            <p:cNvSpPr/>
            <p:nvPr/>
          </p:nvSpPr>
          <p:spPr>
            <a:xfrm>
              <a:off x="0" y="1000149"/>
              <a:ext cx="11800992" cy="4732053"/>
            </a:xfrm>
            <a:custGeom>
              <a:avLst/>
              <a:gdLst/>
              <a:ahLst/>
              <a:cxnLst/>
              <a:rect l="l" t="t" r="r" b="b"/>
              <a:pathLst>
                <a:path w="11800992" h="4732053">
                  <a:moveTo>
                    <a:pt x="0" y="0"/>
                  </a:moveTo>
                  <a:lnTo>
                    <a:pt x="11800992" y="0"/>
                  </a:lnTo>
                  <a:lnTo>
                    <a:pt x="11800992" y="4732053"/>
                  </a:lnTo>
                  <a:lnTo>
                    <a:pt x="0" y="4732053"/>
                  </a:lnTo>
                  <a:lnTo>
                    <a:pt x="0" y="0"/>
                  </a:lnTo>
                  <a:close/>
                </a:path>
              </a:pathLst>
            </a:custGeom>
            <a:blipFill>
              <a:blip r:embed="rId2"/>
              <a:stretch>
                <a:fillRect b="-5097"/>
              </a:stretch>
            </a:blipFill>
          </p:spPr>
          <p:txBody>
            <a:bodyPr/>
            <a:lstStyle/>
            <a:p>
              <a:endParaRPr lang="en-US"/>
            </a:p>
          </p:txBody>
        </p:sp>
      </p:grpSp>
      <p:grpSp>
        <p:nvGrpSpPr>
          <p:cNvPr id="7" name="Group 7"/>
          <p:cNvGrpSpPr/>
          <p:nvPr/>
        </p:nvGrpSpPr>
        <p:grpSpPr>
          <a:xfrm>
            <a:off x="11223564" y="3866127"/>
            <a:ext cx="6697122" cy="3303096"/>
            <a:chOff x="0" y="-289322"/>
            <a:chExt cx="8929495" cy="4404128"/>
          </a:xfrm>
        </p:grpSpPr>
        <p:grpSp>
          <p:nvGrpSpPr>
            <p:cNvPr id="8" name="Group 8"/>
            <p:cNvGrpSpPr/>
            <p:nvPr/>
          </p:nvGrpSpPr>
          <p:grpSpPr>
            <a:xfrm>
              <a:off x="0" y="-289322"/>
              <a:ext cx="8929495" cy="4404128"/>
              <a:chOff x="0" y="-57150"/>
              <a:chExt cx="1763851" cy="869950"/>
            </a:xfrm>
          </p:grpSpPr>
          <p:sp>
            <p:nvSpPr>
              <p:cNvPr id="9" name="Freeform 9"/>
              <p:cNvSpPr/>
              <p:nvPr/>
            </p:nvSpPr>
            <p:spPr>
              <a:xfrm>
                <a:off x="0" y="18724"/>
                <a:ext cx="1763851" cy="178836"/>
              </a:xfrm>
              <a:custGeom>
                <a:avLst/>
                <a:gdLst/>
                <a:ahLst/>
                <a:cxnLst/>
                <a:rect l="l" t="t" r="r" b="b"/>
                <a:pathLst>
                  <a:path w="1763851" h="197560">
                    <a:moveTo>
                      <a:pt x="0" y="0"/>
                    </a:moveTo>
                    <a:lnTo>
                      <a:pt x="1763851" y="0"/>
                    </a:lnTo>
                    <a:lnTo>
                      <a:pt x="1763851" y="197560"/>
                    </a:lnTo>
                    <a:lnTo>
                      <a:pt x="0" y="197560"/>
                    </a:lnTo>
                    <a:close/>
                  </a:path>
                </a:pathLst>
              </a:custGeom>
              <a:solidFill>
                <a:srgbClr val="524E4E"/>
              </a:solidFill>
            </p:spPr>
            <p:txBody>
              <a:bodyPr/>
              <a:lstStyle/>
              <a:p>
                <a:pPr algn="ctr"/>
                <a:r>
                  <a:rPr lang="en-US" sz="2800" dirty="0">
                    <a:solidFill>
                      <a:schemeClr val="bg2">
                        <a:lumMod val="75000"/>
                      </a:schemeClr>
                    </a:solidFill>
                    <a:latin typeface="Montserrat Classic" panose="020B0604020202020204" charset="0"/>
                  </a:rPr>
                  <a:t>Output</a:t>
                </a:r>
              </a:p>
            </p:txBody>
          </p:sp>
          <p:sp>
            <p:nvSpPr>
              <p:cNvPr id="10" name="TextBox 10"/>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OUTPUT</a:t>
                </a:r>
              </a:p>
            </p:txBody>
          </p:sp>
        </p:grpSp>
        <p:sp>
          <p:nvSpPr>
            <p:cNvPr id="11" name="Freeform 11"/>
            <p:cNvSpPr/>
            <p:nvPr/>
          </p:nvSpPr>
          <p:spPr>
            <a:xfrm>
              <a:off x="0" y="1000149"/>
              <a:ext cx="8929495" cy="1904084"/>
            </a:xfrm>
            <a:custGeom>
              <a:avLst/>
              <a:gdLst/>
              <a:ahLst/>
              <a:cxnLst/>
              <a:rect l="l" t="t" r="r" b="b"/>
              <a:pathLst>
                <a:path w="8929495" h="1904084">
                  <a:moveTo>
                    <a:pt x="0" y="0"/>
                  </a:moveTo>
                  <a:lnTo>
                    <a:pt x="8929495" y="0"/>
                  </a:lnTo>
                  <a:lnTo>
                    <a:pt x="8929495" y="1904084"/>
                  </a:lnTo>
                  <a:lnTo>
                    <a:pt x="0" y="1904084"/>
                  </a:lnTo>
                  <a:lnTo>
                    <a:pt x="0" y="0"/>
                  </a:lnTo>
                  <a:close/>
                </a:path>
              </a:pathLst>
            </a:custGeom>
            <a:blipFill>
              <a:blip r:embed="rId3"/>
              <a:stretch>
                <a:fillRect/>
              </a:stretch>
            </a:blipFill>
          </p:spPr>
          <p:txBody>
            <a:bodyPr/>
            <a:lstStyle/>
            <a:p>
              <a:endParaRPr lang="en-US"/>
            </a:p>
          </p:txBody>
        </p:sp>
      </p:grpSp>
      <p:grpSp>
        <p:nvGrpSpPr>
          <p:cNvPr id="12" name="Group 12"/>
          <p:cNvGrpSpPr/>
          <p:nvPr/>
        </p:nvGrpSpPr>
        <p:grpSpPr>
          <a:xfrm>
            <a:off x="9511370" y="4448998"/>
            <a:ext cx="1446415" cy="1446415"/>
            <a:chOff x="0" y="0"/>
            <a:chExt cx="812800" cy="812800"/>
          </a:xfrm>
        </p:grpSpPr>
        <p:sp>
          <p:nvSpPr>
            <p:cNvPr id="13" name="Freeform 13"/>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12121"/>
            </a:solidFill>
          </p:spPr>
          <p:txBody>
            <a:bodyPr/>
            <a:lstStyle/>
            <a:p>
              <a:endParaRPr lang="en-US"/>
            </a:p>
          </p:txBody>
        </p:sp>
        <p:sp>
          <p:nvSpPr>
            <p:cNvPr id="14" name="TextBox 14"/>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94848" y="-95250"/>
            <a:ext cx="3553773" cy="811222"/>
          </a:xfrm>
          <a:prstGeom prst="rect">
            <a:avLst/>
          </a:prstGeom>
        </p:spPr>
        <p:txBody>
          <a:bodyPr lIns="0" tIns="0" rIns="0" bIns="0" rtlCol="0" anchor="t">
            <a:spAutoFit/>
          </a:bodyPr>
          <a:lstStyle/>
          <a:p>
            <a:pPr>
              <a:lnSpc>
                <a:spcPts val="6610"/>
              </a:lnSpc>
              <a:spcBef>
                <a:spcPct val="0"/>
              </a:spcBef>
            </a:pPr>
            <a:r>
              <a:rPr lang="en-US" sz="4721">
                <a:solidFill>
                  <a:srgbClr val="212121"/>
                </a:solidFill>
                <a:latin typeface="Gulfs Display"/>
              </a:rPr>
              <a:t>NOMOR 1</a:t>
            </a:r>
          </a:p>
        </p:txBody>
      </p:sp>
      <p:grpSp>
        <p:nvGrpSpPr>
          <p:cNvPr id="16" name="Group 16"/>
          <p:cNvGrpSpPr/>
          <p:nvPr/>
        </p:nvGrpSpPr>
        <p:grpSpPr>
          <a:xfrm>
            <a:off x="801564" y="1042214"/>
            <a:ext cx="14913867" cy="1656566"/>
            <a:chOff x="0" y="0"/>
            <a:chExt cx="19885156" cy="2208755"/>
          </a:xfrm>
        </p:grpSpPr>
        <p:sp>
          <p:nvSpPr>
            <p:cNvPr id="17" name="TextBox 17"/>
            <p:cNvSpPr txBox="1"/>
            <p:nvPr/>
          </p:nvSpPr>
          <p:spPr>
            <a:xfrm>
              <a:off x="1079607" y="-47625"/>
              <a:ext cx="18805548" cy="2256380"/>
            </a:xfrm>
            <a:prstGeom prst="rect">
              <a:avLst/>
            </a:prstGeom>
          </p:spPr>
          <p:txBody>
            <a:bodyPr lIns="0" tIns="0" rIns="0" bIns="0" rtlCol="0" anchor="t">
              <a:spAutoFit/>
            </a:bodyPr>
            <a:lstStyle/>
            <a:p>
              <a:pPr>
                <a:lnSpc>
                  <a:spcPts val="3640"/>
                </a:lnSpc>
                <a:spcBef>
                  <a:spcPct val="0"/>
                </a:spcBef>
              </a:pPr>
              <a:r>
                <a:rPr lang="en-US" sz="2600" spc="67" dirty="0" err="1">
                  <a:solidFill>
                    <a:srgbClr val="212121"/>
                  </a:solidFill>
                  <a:latin typeface="Montserrat Classic"/>
                </a:rPr>
                <a:t>Selama</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yang </a:t>
              </a:r>
              <a:r>
                <a:rPr lang="en-US" sz="2600" spc="67" dirty="0" err="1">
                  <a:solidFill>
                    <a:srgbClr val="212121"/>
                  </a:solidFill>
                  <a:latin typeface="Montserrat Classic"/>
                </a:rPr>
                <a:t>terjadi</a:t>
              </a:r>
              <a:r>
                <a:rPr lang="en-US" sz="2600" spc="67" dirty="0">
                  <a:solidFill>
                    <a:srgbClr val="212121"/>
                  </a:solidFill>
                  <a:latin typeface="Montserrat Classic"/>
                </a:rPr>
                <a:t> </a:t>
              </a:r>
              <a:r>
                <a:rPr lang="en-US" sz="2600" spc="67" dirty="0" err="1">
                  <a:solidFill>
                    <a:srgbClr val="212121"/>
                  </a:solidFill>
                  <a:latin typeface="Montserrat Classic"/>
                </a:rPr>
                <a:t>selama</a:t>
              </a:r>
              <a:r>
                <a:rPr lang="en-US" sz="2600" spc="67" dirty="0">
                  <a:solidFill>
                    <a:srgbClr val="212121"/>
                  </a:solidFill>
                  <a:latin typeface="Montserrat Classic"/>
                </a:rPr>
                <a:t> 2021, pada </a:t>
              </a:r>
              <a:r>
                <a:rPr lang="en-US" sz="2600" spc="67" dirty="0" err="1">
                  <a:solidFill>
                    <a:srgbClr val="212121"/>
                  </a:solidFill>
                  <a:latin typeface="Montserrat Classic"/>
                </a:rPr>
                <a:t>bulan</a:t>
              </a:r>
              <a:r>
                <a:rPr lang="en-US" sz="2600" spc="67" dirty="0">
                  <a:solidFill>
                    <a:srgbClr val="212121"/>
                  </a:solidFill>
                  <a:latin typeface="Montserrat Classic"/>
                </a:rPr>
                <a:t> </a:t>
              </a:r>
              <a:r>
                <a:rPr lang="en-US" sz="2600" spc="67" dirty="0" err="1">
                  <a:solidFill>
                    <a:srgbClr val="212121"/>
                  </a:solidFill>
                  <a:latin typeface="Montserrat Classic"/>
                </a:rPr>
                <a:t>apa</a:t>
              </a:r>
              <a:r>
                <a:rPr lang="en-US" sz="2600" spc="67" dirty="0">
                  <a:solidFill>
                    <a:srgbClr val="212121"/>
                  </a:solidFill>
                  <a:latin typeface="Montserrat Classic"/>
                </a:rPr>
                <a:t> total </a:t>
              </a:r>
              <a:r>
                <a:rPr lang="en-US" sz="2600" spc="67" dirty="0" err="1">
                  <a:solidFill>
                    <a:srgbClr val="212121"/>
                  </a:solidFill>
                  <a:latin typeface="Montserrat Classic"/>
                </a:rPr>
                <a:t>nilai</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a:t>
              </a:r>
              <a:r>
                <a:rPr lang="en-US" sz="2600" spc="67" dirty="0" err="1">
                  <a:solidFill>
                    <a:srgbClr val="212121"/>
                  </a:solidFill>
                  <a:latin typeface="Montserrat Classic"/>
                </a:rPr>
                <a:t>after_discount</a:t>
              </a:r>
              <a:r>
                <a:rPr lang="en-US" sz="2600" spc="67" dirty="0">
                  <a:solidFill>
                    <a:srgbClr val="212121"/>
                  </a:solidFill>
                  <a:latin typeface="Montserrat Classic"/>
                </a:rPr>
                <a:t>) paling </a:t>
              </a:r>
              <a:r>
                <a:rPr lang="en-US" sz="2600" spc="67" dirty="0" err="1">
                  <a:solidFill>
                    <a:srgbClr val="212121"/>
                  </a:solidFill>
                  <a:latin typeface="Montserrat Classic"/>
                </a:rPr>
                <a:t>besar</a:t>
              </a:r>
              <a:r>
                <a:rPr lang="en-US" sz="2600" spc="67" dirty="0">
                  <a:solidFill>
                    <a:srgbClr val="212121"/>
                  </a:solidFill>
                  <a:latin typeface="Montserrat Classic"/>
                </a:rPr>
                <a:t>? </a:t>
              </a:r>
              <a:r>
                <a:rPr lang="en-US" sz="2600" spc="67" dirty="0" err="1">
                  <a:solidFill>
                    <a:srgbClr val="212121"/>
                  </a:solidFill>
                  <a:latin typeface="Montserrat Classic"/>
                </a:rPr>
                <a:t>Gunakan</a:t>
              </a:r>
              <a:r>
                <a:rPr lang="en-US" sz="2600" spc="67" dirty="0">
                  <a:solidFill>
                    <a:srgbClr val="212121"/>
                  </a:solidFill>
                  <a:latin typeface="Montserrat Classic"/>
                </a:rPr>
                <a:t> </a:t>
              </a:r>
              <a:r>
                <a:rPr lang="en-US" sz="2600" spc="67" dirty="0" err="1">
                  <a:solidFill>
                    <a:srgbClr val="212121"/>
                  </a:solidFill>
                  <a:latin typeface="Montserrat Classic"/>
                </a:rPr>
                <a:t>is_valid</a:t>
              </a:r>
              <a:r>
                <a:rPr lang="en-US" sz="2600" spc="67" dirty="0">
                  <a:solidFill>
                    <a:srgbClr val="212121"/>
                  </a:solidFill>
                  <a:latin typeface="Montserrat Classic"/>
                </a:rPr>
                <a:t> = 1 </a:t>
              </a:r>
              <a:r>
                <a:rPr lang="en-US" sz="2600" spc="67" dirty="0" err="1">
                  <a:solidFill>
                    <a:srgbClr val="212121"/>
                  </a:solidFill>
                  <a:latin typeface="Montserrat Classic"/>
                </a:rPr>
                <a:t>untuk</a:t>
              </a:r>
              <a:r>
                <a:rPr lang="en-US" sz="2600" spc="67" dirty="0">
                  <a:solidFill>
                    <a:srgbClr val="212121"/>
                  </a:solidFill>
                  <a:latin typeface="Montserrat Classic"/>
                </a:rPr>
                <a:t> </a:t>
              </a:r>
              <a:r>
                <a:rPr lang="en-US" sz="2600" spc="67" dirty="0" err="1">
                  <a:solidFill>
                    <a:srgbClr val="212121"/>
                  </a:solidFill>
                  <a:latin typeface="Montserrat Classic"/>
                </a:rPr>
                <a:t>memfilter</a:t>
              </a:r>
              <a:r>
                <a:rPr lang="en-US" sz="2600" spc="67" dirty="0">
                  <a:solidFill>
                    <a:srgbClr val="212121"/>
                  </a:solidFill>
                  <a:latin typeface="Montserrat Classic"/>
                </a:rPr>
                <a:t> data </a:t>
              </a:r>
              <a:r>
                <a:rPr lang="en-US" sz="2600" spc="67" dirty="0" err="1">
                  <a:solidFill>
                    <a:srgbClr val="212121"/>
                  </a:solidFill>
                  <a:latin typeface="Montserrat Classic"/>
                </a:rPr>
                <a:t>transaksi</a:t>
              </a:r>
              <a:r>
                <a:rPr lang="en-US" sz="2600" spc="67" dirty="0">
                  <a:solidFill>
                    <a:srgbClr val="212121"/>
                  </a:solidFill>
                  <a:latin typeface="Montserrat Classic"/>
                </a:rPr>
                <a:t>. Source table: </a:t>
              </a:r>
              <a:r>
                <a:rPr lang="en-US" sz="2600" spc="67" dirty="0" err="1">
                  <a:solidFill>
                    <a:srgbClr val="212121"/>
                  </a:solidFill>
                  <a:latin typeface="Montserrat Classic"/>
                </a:rPr>
                <a:t>order_detail</a:t>
              </a:r>
              <a:endParaRPr lang="en-US" sz="2600" spc="67" dirty="0">
                <a:solidFill>
                  <a:srgbClr val="212121"/>
                </a:solidFill>
                <a:latin typeface="Montserrat Classic"/>
              </a:endParaRPr>
            </a:p>
            <a:p>
              <a:pPr>
                <a:lnSpc>
                  <a:spcPts val="2746"/>
                </a:lnSpc>
                <a:spcBef>
                  <a:spcPct val="0"/>
                </a:spcBef>
              </a:pPr>
              <a:endParaRPr lang="en-US" sz="2600" spc="67" dirty="0">
                <a:solidFill>
                  <a:srgbClr val="212121"/>
                </a:solidFill>
                <a:latin typeface="Montserrat Classic"/>
              </a:endParaRPr>
            </a:p>
          </p:txBody>
        </p:sp>
        <p:sp>
          <p:nvSpPr>
            <p:cNvPr id="18" name="TextBox 18"/>
            <p:cNvSpPr txBox="1"/>
            <p:nvPr/>
          </p:nvSpPr>
          <p:spPr>
            <a:xfrm>
              <a:off x="0" y="-114300"/>
              <a:ext cx="941930"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Q :</a:t>
              </a:r>
            </a:p>
          </p:txBody>
        </p:sp>
      </p:grpSp>
      <p:grpSp>
        <p:nvGrpSpPr>
          <p:cNvPr id="19" name="Group 19"/>
          <p:cNvGrpSpPr/>
          <p:nvPr/>
        </p:nvGrpSpPr>
        <p:grpSpPr>
          <a:xfrm>
            <a:off x="801564" y="7716725"/>
            <a:ext cx="14605232" cy="1819894"/>
            <a:chOff x="0" y="0"/>
            <a:chExt cx="3846645" cy="479314"/>
          </a:xfrm>
        </p:grpSpPr>
        <p:sp>
          <p:nvSpPr>
            <p:cNvPr id="20" name="Freeform 20"/>
            <p:cNvSpPr/>
            <p:nvPr/>
          </p:nvSpPr>
          <p:spPr>
            <a:xfrm>
              <a:off x="0" y="0"/>
              <a:ext cx="3846645" cy="479314"/>
            </a:xfrm>
            <a:custGeom>
              <a:avLst/>
              <a:gdLst/>
              <a:ahLst/>
              <a:cxnLst/>
              <a:rect l="l" t="t" r="r" b="b"/>
              <a:pathLst>
                <a:path w="3846645" h="479314">
                  <a:moveTo>
                    <a:pt x="27034" y="0"/>
                  </a:moveTo>
                  <a:lnTo>
                    <a:pt x="3819611" y="0"/>
                  </a:lnTo>
                  <a:cubicBezTo>
                    <a:pt x="3826781" y="0"/>
                    <a:pt x="3833657" y="2848"/>
                    <a:pt x="3838727" y="7918"/>
                  </a:cubicBezTo>
                  <a:cubicBezTo>
                    <a:pt x="3843797" y="12988"/>
                    <a:pt x="3846645" y="19864"/>
                    <a:pt x="3846645" y="27034"/>
                  </a:cubicBezTo>
                  <a:lnTo>
                    <a:pt x="3846645" y="452280"/>
                  </a:lnTo>
                  <a:cubicBezTo>
                    <a:pt x="3846645" y="459450"/>
                    <a:pt x="3843797" y="466326"/>
                    <a:pt x="3838727" y="471396"/>
                  </a:cubicBezTo>
                  <a:cubicBezTo>
                    <a:pt x="3833657" y="476465"/>
                    <a:pt x="3826781" y="479314"/>
                    <a:pt x="3819611" y="479314"/>
                  </a:cubicBezTo>
                  <a:lnTo>
                    <a:pt x="27034" y="479314"/>
                  </a:lnTo>
                  <a:cubicBezTo>
                    <a:pt x="19864" y="479314"/>
                    <a:pt x="12988" y="476465"/>
                    <a:pt x="7918" y="471396"/>
                  </a:cubicBezTo>
                  <a:cubicBezTo>
                    <a:pt x="2848" y="466326"/>
                    <a:pt x="0" y="459450"/>
                    <a:pt x="0" y="452280"/>
                  </a:cubicBezTo>
                  <a:lnTo>
                    <a:pt x="0" y="27034"/>
                  </a:lnTo>
                  <a:cubicBezTo>
                    <a:pt x="0" y="19864"/>
                    <a:pt x="2848" y="12988"/>
                    <a:pt x="7918" y="7918"/>
                  </a:cubicBezTo>
                  <a:cubicBezTo>
                    <a:pt x="12988" y="2848"/>
                    <a:pt x="19864" y="0"/>
                    <a:pt x="27034" y="0"/>
                  </a:cubicBezTo>
                  <a:close/>
                </a:path>
              </a:pathLst>
            </a:custGeom>
            <a:solidFill>
              <a:srgbClr val="D0D1D3"/>
            </a:solidFill>
          </p:spPr>
          <p:txBody>
            <a:bodyPr/>
            <a:lstStyle/>
            <a:p>
              <a:endParaRPr lang="en-US"/>
            </a:p>
          </p:txBody>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28700" y="8215558"/>
            <a:ext cx="14913867" cy="848360"/>
            <a:chOff x="0" y="0"/>
            <a:chExt cx="19885156" cy="1131147"/>
          </a:xfrm>
        </p:grpSpPr>
        <p:sp>
          <p:nvSpPr>
            <p:cNvPr id="23" name="TextBox 23"/>
            <p:cNvSpPr txBox="1"/>
            <p:nvPr/>
          </p:nvSpPr>
          <p:spPr>
            <a:xfrm>
              <a:off x="1079607" y="-47625"/>
              <a:ext cx="18805548" cy="1178772"/>
            </a:xfrm>
            <a:prstGeom prst="rect">
              <a:avLst/>
            </a:prstGeom>
          </p:spPr>
          <p:txBody>
            <a:bodyPr lIns="0" tIns="0" rIns="0" bIns="0" rtlCol="0" anchor="t">
              <a:spAutoFit/>
            </a:bodyPr>
            <a:lstStyle/>
            <a:p>
              <a:pPr>
                <a:lnSpc>
                  <a:spcPts val="3640"/>
                </a:lnSpc>
                <a:spcBef>
                  <a:spcPct val="0"/>
                </a:spcBef>
              </a:pPr>
              <a:r>
                <a:rPr lang="en-US" sz="2600" spc="67">
                  <a:solidFill>
                    <a:srgbClr val="212121"/>
                  </a:solidFill>
                  <a:latin typeface="Montserrat Classic"/>
                </a:rPr>
                <a:t>Bulan Agustus  menjadi bulan dengan total nilai transaksi paling besar dalam kurun waktu tahun 2021 yaitu sebesar 227862744.0</a:t>
              </a:r>
            </a:p>
          </p:txBody>
        </p:sp>
        <p:sp>
          <p:nvSpPr>
            <p:cNvPr id="24" name="TextBox 24"/>
            <p:cNvSpPr txBox="1"/>
            <p:nvPr/>
          </p:nvSpPr>
          <p:spPr>
            <a:xfrm>
              <a:off x="0" y="-114300"/>
              <a:ext cx="941930"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A :</a:t>
              </a:r>
            </a:p>
          </p:txBody>
        </p:sp>
      </p:grpSp>
      <p:grpSp>
        <p:nvGrpSpPr>
          <p:cNvPr id="25" name="Group 25"/>
          <p:cNvGrpSpPr/>
          <p:nvPr/>
        </p:nvGrpSpPr>
        <p:grpSpPr>
          <a:xfrm>
            <a:off x="801564" y="7716725"/>
            <a:ext cx="14577674" cy="1819894"/>
            <a:chOff x="0" y="0"/>
            <a:chExt cx="3839387" cy="479314"/>
          </a:xfrm>
        </p:grpSpPr>
        <p:sp>
          <p:nvSpPr>
            <p:cNvPr id="26" name="Freeform 26"/>
            <p:cNvSpPr/>
            <p:nvPr/>
          </p:nvSpPr>
          <p:spPr>
            <a:xfrm>
              <a:off x="0" y="0"/>
              <a:ext cx="3839387" cy="479314"/>
            </a:xfrm>
            <a:custGeom>
              <a:avLst/>
              <a:gdLst/>
              <a:ahLst/>
              <a:cxnLst/>
              <a:rect l="l" t="t" r="r" b="b"/>
              <a:pathLst>
                <a:path w="3839387" h="479314">
                  <a:moveTo>
                    <a:pt x="27085" y="0"/>
                  </a:moveTo>
                  <a:lnTo>
                    <a:pt x="3812302" y="0"/>
                  </a:lnTo>
                  <a:cubicBezTo>
                    <a:pt x="3827261" y="0"/>
                    <a:pt x="3839387" y="12126"/>
                    <a:pt x="3839387" y="27085"/>
                  </a:cubicBezTo>
                  <a:lnTo>
                    <a:pt x="3839387" y="452229"/>
                  </a:lnTo>
                  <a:cubicBezTo>
                    <a:pt x="3839387" y="459412"/>
                    <a:pt x="3836534" y="466301"/>
                    <a:pt x="3831455" y="471381"/>
                  </a:cubicBezTo>
                  <a:cubicBezTo>
                    <a:pt x="3826375" y="476460"/>
                    <a:pt x="3819486" y="479314"/>
                    <a:pt x="3812302" y="479314"/>
                  </a:cubicBezTo>
                  <a:lnTo>
                    <a:pt x="27085" y="479314"/>
                  </a:lnTo>
                  <a:cubicBezTo>
                    <a:pt x="12126" y="479314"/>
                    <a:pt x="0" y="467187"/>
                    <a:pt x="0" y="452229"/>
                  </a:cubicBezTo>
                  <a:lnTo>
                    <a:pt x="0" y="27085"/>
                  </a:lnTo>
                  <a:cubicBezTo>
                    <a:pt x="0" y="12126"/>
                    <a:pt x="12126" y="0"/>
                    <a:pt x="27085" y="0"/>
                  </a:cubicBezTo>
                  <a:close/>
                </a:path>
              </a:pathLst>
            </a:custGeom>
            <a:solidFill>
              <a:srgbClr val="000000">
                <a:alpha val="0"/>
              </a:srgbClr>
            </a:solidFill>
          </p:spPr>
          <p:txBody>
            <a:bodyPr/>
            <a:lstStyle/>
            <a:p>
              <a:endParaRPr lang="en-US"/>
            </a:p>
          </p:txBody>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11205070" y="4123487"/>
            <a:ext cx="6697122" cy="2040026"/>
            <a:chOff x="0" y="0"/>
            <a:chExt cx="8929495" cy="2720035"/>
          </a:xfrm>
        </p:grpSpPr>
        <p:grpSp>
          <p:nvGrpSpPr>
            <p:cNvPr id="3" name="Group 3"/>
            <p:cNvGrpSpPr/>
            <p:nvPr/>
          </p:nvGrpSpPr>
          <p:grpSpPr>
            <a:xfrm>
              <a:off x="0" y="0"/>
              <a:ext cx="8929495" cy="1000149"/>
              <a:chOff x="0" y="0"/>
              <a:chExt cx="1763851" cy="197560"/>
            </a:xfrm>
          </p:grpSpPr>
          <p:sp>
            <p:nvSpPr>
              <p:cNvPr id="4" name="Freeform 4"/>
              <p:cNvSpPr/>
              <p:nvPr/>
            </p:nvSpPr>
            <p:spPr>
              <a:xfrm>
                <a:off x="0" y="0"/>
                <a:ext cx="1763851" cy="197560"/>
              </a:xfrm>
              <a:custGeom>
                <a:avLst/>
                <a:gdLst/>
                <a:ahLst/>
                <a:cxnLst/>
                <a:rect l="l" t="t" r="r" b="b"/>
                <a:pathLst>
                  <a:path w="1763851" h="197560">
                    <a:moveTo>
                      <a:pt x="0" y="0"/>
                    </a:moveTo>
                    <a:lnTo>
                      <a:pt x="1763851" y="0"/>
                    </a:lnTo>
                    <a:lnTo>
                      <a:pt x="1763851"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Output</a:t>
                </a:r>
                <a:endParaRPr lang="en-US" dirty="0"/>
              </a:p>
            </p:txBody>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OUTPUT</a:t>
                </a:r>
              </a:p>
            </p:txBody>
          </p:sp>
        </p:grpSp>
        <p:sp>
          <p:nvSpPr>
            <p:cNvPr id="6" name="Freeform 6"/>
            <p:cNvSpPr/>
            <p:nvPr/>
          </p:nvSpPr>
          <p:spPr>
            <a:xfrm>
              <a:off x="0" y="1000149"/>
              <a:ext cx="8929495" cy="1719886"/>
            </a:xfrm>
            <a:custGeom>
              <a:avLst/>
              <a:gdLst/>
              <a:ahLst/>
              <a:cxnLst/>
              <a:rect l="l" t="t" r="r" b="b"/>
              <a:pathLst>
                <a:path w="8929495" h="1719886">
                  <a:moveTo>
                    <a:pt x="0" y="0"/>
                  </a:moveTo>
                  <a:lnTo>
                    <a:pt x="8929495" y="0"/>
                  </a:lnTo>
                  <a:lnTo>
                    <a:pt x="8929495" y="1719886"/>
                  </a:lnTo>
                  <a:lnTo>
                    <a:pt x="0" y="1719886"/>
                  </a:lnTo>
                  <a:lnTo>
                    <a:pt x="0" y="0"/>
                  </a:lnTo>
                  <a:close/>
                </a:path>
              </a:pathLst>
            </a:custGeom>
            <a:blipFill>
              <a:blip r:embed="rId2"/>
              <a:stretch>
                <a:fillRect t="-34751"/>
              </a:stretch>
            </a:blipFill>
          </p:spPr>
          <p:txBody>
            <a:bodyPr/>
            <a:lstStyle/>
            <a:p>
              <a:endParaRPr lang="en-US"/>
            </a:p>
          </p:txBody>
        </p:sp>
      </p:grpSp>
      <p:grpSp>
        <p:nvGrpSpPr>
          <p:cNvPr id="7" name="Group 7"/>
          <p:cNvGrpSpPr/>
          <p:nvPr/>
        </p:nvGrpSpPr>
        <p:grpSpPr>
          <a:xfrm>
            <a:off x="293256" y="3022630"/>
            <a:ext cx="8850744" cy="4370245"/>
            <a:chOff x="0" y="0"/>
            <a:chExt cx="11800992" cy="5826993"/>
          </a:xfrm>
        </p:grpSpPr>
        <p:grpSp>
          <p:nvGrpSpPr>
            <p:cNvPr id="8" name="Group 8"/>
            <p:cNvGrpSpPr/>
            <p:nvPr/>
          </p:nvGrpSpPr>
          <p:grpSpPr>
            <a:xfrm>
              <a:off x="0" y="0"/>
              <a:ext cx="11800992" cy="1000149"/>
              <a:chOff x="0" y="0"/>
              <a:chExt cx="2331060" cy="197560"/>
            </a:xfrm>
          </p:grpSpPr>
          <p:sp>
            <p:nvSpPr>
              <p:cNvPr id="9" name="Freeform 9"/>
              <p:cNvSpPr/>
              <p:nvPr/>
            </p:nvSpPr>
            <p:spPr>
              <a:xfrm>
                <a:off x="0" y="0"/>
                <a:ext cx="2331060" cy="197560"/>
              </a:xfrm>
              <a:custGeom>
                <a:avLst/>
                <a:gdLst/>
                <a:ahLst/>
                <a:cxnLst/>
                <a:rect l="l" t="t" r="r" b="b"/>
                <a:pathLst>
                  <a:path w="2331060" h="197560">
                    <a:moveTo>
                      <a:pt x="0" y="0"/>
                    </a:moveTo>
                    <a:lnTo>
                      <a:pt x="2331060" y="0"/>
                    </a:lnTo>
                    <a:lnTo>
                      <a:pt x="2331060"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Input/Query</a:t>
                </a:r>
                <a:endParaRPr lang="en-US" sz="3200" dirty="0"/>
              </a:p>
            </p:txBody>
          </p:sp>
          <p:sp>
            <p:nvSpPr>
              <p:cNvPr id="10" name="TextBox 10"/>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INPUT</a:t>
                </a:r>
              </a:p>
            </p:txBody>
          </p:sp>
        </p:grpSp>
        <p:sp>
          <p:nvSpPr>
            <p:cNvPr id="11" name="Freeform 11"/>
            <p:cNvSpPr/>
            <p:nvPr/>
          </p:nvSpPr>
          <p:spPr>
            <a:xfrm>
              <a:off x="0" y="1000149"/>
              <a:ext cx="11800992" cy="4826844"/>
            </a:xfrm>
            <a:custGeom>
              <a:avLst/>
              <a:gdLst/>
              <a:ahLst/>
              <a:cxnLst/>
              <a:rect l="l" t="t" r="r" b="b"/>
              <a:pathLst>
                <a:path w="11800992" h="4826844">
                  <a:moveTo>
                    <a:pt x="0" y="0"/>
                  </a:moveTo>
                  <a:lnTo>
                    <a:pt x="11800992" y="0"/>
                  </a:lnTo>
                  <a:lnTo>
                    <a:pt x="11800992" y="4826844"/>
                  </a:lnTo>
                  <a:lnTo>
                    <a:pt x="0" y="4826844"/>
                  </a:lnTo>
                  <a:lnTo>
                    <a:pt x="0" y="0"/>
                  </a:lnTo>
                  <a:close/>
                </a:path>
              </a:pathLst>
            </a:custGeom>
            <a:blipFill>
              <a:blip r:embed="rId3"/>
              <a:stretch>
                <a:fillRect/>
              </a:stretch>
            </a:blipFill>
          </p:spPr>
          <p:txBody>
            <a:bodyPr/>
            <a:lstStyle/>
            <a:p>
              <a:endParaRPr lang="en-US"/>
            </a:p>
          </p:txBody>
        </p:sp>
      </p:grpSp>
      <p:grpSp>
        <p:nvGrpSpPr>
          <p:cNvPr id="12" name="Group 12"/>
          <p:cNvGrpSpPr/>
          <p:nvPr/>
        </p:nvGrpSpPr>
        <p:grpSpPr>
          <a:xfrm>
            <a:off x="9554669" y="4537973"/>
            <a:ext cx="1446415" cy="1446415"/>
            <a:chOff x="0" y="0"/>
            <a:chExt cx="812800" cy="812800"/>
          </a:xfrm>
        </p:grpSpPr>
        <p:sp>
          <p:nvSpPr>
            <p:cNvPr id="13" name="Freeform 13"/>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12121"/>
            </a:solidFill>
          </p:spPr>
          <p:txBody>
            <a:bodyPr/>
            <a:lstStyle/>
            <a:p>
              <a:endParaRPr lang="en-US"/>
            </a:p>
          </p:txBody>
        </p:sp>
        <p:sp>
          <p:nvSpPr>
            <p:cNvPr id="14" name="TextBox 14"/>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67080" y="7716725"/>
            <a:ext cx="3086100" cy="1819894"/>
            <a:chOff x="0" y="0"/>
            <a:chExt cx="812800" cy="479314"/>
          </a:xfrm>
        </p:grpSpPr>
        <p:sp>
          <p:nvSpPr>
            <p:cNvPr id="16" name="Freeform 16"/>
            <p:cNvSpPr/>
            <p:nvPr/>
          </p:nvSpPr>
          <p:spPr>
            <a:xfrm>
              <a:off x="0" y="0"/>
              <a:ext cx="812800" cy="479314"/>
            </a:xfrm>
            <a:custGeom>
              <a:avLst/>
              <a:gdLst/>
              <a:ahLst/>
              <a:cxnLst/>
              <a:rect l="l" t="t" r="r" b="b"/>
              <a:pathLst>
                <a:path w="812800" h="479314">
                  <a:moveTo>
                    <a:pt x="127941" y="0"/>
                  </a:moveTo>
                  <a:lnTo>
                    <a:pt x="684859" y="0"/>
                  </a:lnTo>
                  <a:cubicBezTo>
                    <a:pt x="718791" y="0"/>
                    <a:pt x="751333" y="13479"/>
                    <a:pt x="775327" y="37473"/>
                  </a:cubicBezTo>
                  <a:cubicBezTo>
                    <a:pt x="799321" y="61467"/>
                    <a:pt x="812800" y="94009"/>
                    <a:pt x="812800" y="127941"/>
                  </a:cubicBezTo>
                  <a:lnTo>
                    <a:pt x="812800" y="351373"/>
                  </a:lnTo>
                  <a:cubicBezTo>
                    <a:pt x="812800" y="385305"/>
                    <a:pt x="799321" y="417847"/>
                    <a:pt x="775327" y="441841"/>
                  </a:cubicBezTo>
                  <a:cubicBezTo>
                    <a:pt x="751333" y="465834"/>
                    <a:pt x="718791" y="479314"/>
                    <a:pt x="684859" y="479314"/>
                  </a:cubicBezTo>
                  <a:lnTo>
                    <a:pt x="127941" y="479314"/>
                  </a:lnTo>
                  <a:cubicBezTo>
                    <a:pt x="94009" y="479314"/>
                    <a:pt x="61467" y="465834"/>
                    <a:pt x="37473" y="441841"/>
                  </a:cubicBezTo>
                  <a:cubicBezTo>
                    <a:pt x="13479" y="417847"/>
                    <a:pt x="0" y="385305"/>
                    <a:pt x="0" y="351373"/>
                  </a:cubicBezTo>
                  <a:lnTo>
                    <a:pt x="0" y="127941"/>
                  </a:lnTo>
                  <a:cubicBezTo>
                    <a:pt x="0" y="94009"/>
                    <a:pt x="13479" y="61467"/>
                    <a:pt x="37473" y="37473"/>
                  </a:cubicBezTo>
                  <a:cubicBezTo>
                    <a:pt x="61467" y="13479"/>
                    <a:pt x="94009" y="0"/>
                    <a:pt x="127941" y="0"/>
                  </a:cubicBezTo>
                  <a:close/>
                </a:path>
              </a:pathLst>
            </a:custGeom>
            <a:solidFill>
              <a:srgbClr val="000000">
                <a:alpha val="0"/>
              </a:srgbClr>
            </a:solidFill>
          </p:spPr>
          <p:txBody>
            <a:bodyPr/>
            <a:lstStyle/>
            <a:p>
              <a:endParaRPr lang="en-US"/>
            </a:p>
          </p:txBody>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801564" y="7716725"/>
            <a:ext cx="14605232" cy="1819894"/>
            <a:chOff x="0" y="0"/>
            <a:chExt cx="3846645" cy="479314"/>
          </a:xfrm>
        </p:grpSpPr>
        <p:sp>
          <p:nvSpPr>
            <p:cNvPr id="19" name="Freeform 19"/>
            <p:cNvSpPr/>
            <p:nvPr/>
          </p:nvSpPr>
          <p:spPr>
            <a:xfrm>
              <a:off x="0" y="0"/>
              <a:ext cx="3846645" cy="479314"/>
            </a:xfrm>
            <a:custGeom>
              <a:avLst/>
              <a:gdLst/>
              <a:ahLst/>
              <a:cxnLst/>
              <a:rect l="l" t="t" r="r" b="b"/>
              <a:pathLst>
                <a:path w="3846645" h="479314">
                  <a:moveTo>
                    <a:pt x="27034" y="0"/>
                  </a:moveTo>
                  <a:lnTo>
                    <a:pt x="3819611" y="0"/>
                  </a:lnTo>
                  <a:cubicBezTo>
                    <a:pt x="3826781" y="0"/>
                    <a:pt x="3833657" y="2848"/>
                    <a:pt x="3838727" y="7918"/>
                  </a:cubicBezTo>
                  <a:cubicBezTo>
                    <a:pt x="3843797" y="12988"/>
                    <a:pt x="3846645" y="19864"/>
                    <a:pt x="3846645" y="27034"/>
                  </a:cubicBezTo>
                  <a:lnTo>
                    <a:pt x="3846645" y="452280"/>
                  </a:lnTo>
                  <a:cubicBezTo>
                    <a:pt x="3846645" y="459450"/>
                    <a:pt x="3843797" y="466326"/>
                    <a:pt x="3838727" y="471396"/>
                  </a:cubicBezTo>
                  <a:cubicBezTo>
                    <a:pt x="3833657" y="476465"/>
                    <a:pt x="3826781" y="479314"/>
                    <a:pt x="3819611" y="479314"/>
                  </a:cubicBezTo>
                  <a:lnTo>
                    <a:pt x="27034" y="479314"/>
                  </a:lnTo>
                  <a:cubicBezTo>
                    <a:pt x="19864" y="479314"/>
                    <a:pt x="12988" y="476465"/>
                    <a:pt x="7918" y="471396"/>
                  </a:cubicBezTo>
                  <a:cubicBezTo>
                    <a:pt x="2848" y="466326"/>
                    <a:pt x="0" y="459450"/>
                    <a:pt x="0" y="452280"/>
                  </a:cubicBezTo>
                  <a:lnTo>
                    <a:pt x="0" y="27034"/>
                  </a:lnTo>
                  <a:cubicBezTo>
                    <a:pt x="0" y="19864"/>
                    <a:pt x="2848" y="12988"/>
                    <a:pt x="7918" y="7918"/>
                  </a:cubicBezTo>
                  <a:cubicBezTo>
                    <a:pt x="12988" y="2848"/>
                    <a:pt x="19864" y="0"/>
                    <a:pt x="27034" y="0"/>
                  </a:cubicBezTo>
                  <a:close/>
                </a:path>
              </a:pathLst>
            </a:custGeom>
            <a:solidFill>
              <a:srgbClr val="D0D1D3"/>
            </a:solidFill>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394848" y="-95250"/>
            <a:ext cx="3553773" cy="811222"/>
          </a:xfrm>
          <a:prstGeom prst="rect">
            <a:avLst/>
          </a:prstGeom>
        </p:spPr>
        <p:txBody>
          <a:bodyPr lIns="0" tIns="0" rIns="0" bIns="0" rtlCol="0" anchor="t">
            <a:spAutoFit/>
          </a:bodyPr>
          <a:lstStyle/>
          <a:p>
            <a:pPr>
              <a:lnSpc>
                <a:spcPts val="6610"/>
              </a:lnSpc>
              <a:spcBef>
                <a:spcPct val="0"/>
              </a:spcBef>
            </a:pPr>
            <a:r>
              <a:rPr lang="en-US" sz="4721">
                <a:solidFill>
                  <a:srgbClr val="212121"/>
                </a:solidFill>
                <a:latin typeface="Gulfs Display"/>
              </a:rPr>
              <a:t>NOMOR 2</a:t>
            </a:r>
          </a:p>
        </p:txBody>
      </p:sp>
      <p:grpSp>
        <p:nvGrpSpPr>
          <p:cNvPr id="22" name="Group 22"/>
          <p:cNvGrpSpPr/>
          <p:nvPr/>
        </p:nvGrpSpPr>
        <p:grpSpPr>
          <a:xfrm>
            <a:off x="801564" y="1042214"/>
            <a:ext cx="14913867" cy="1656566"/>
            <a:chOff x="0" y="0"/>
            <a:chExt cx="19885156" cy="2208755"/>
          </a:xfrm>
        </p:grpSpPr>
        <p:sp>
          <p:nvSpPr>
            <p:cNvPr id="23" name="TextBox 23"/>
            <p:cNvSpPr txBox="1"/>
            <p:nvPr/>
          </p:nvSpPr>
          <p:spPr>
            <a:xfrm>
              <a:off x="1079607" y="-47625"/>
              <a:ext cx="18805548" cy="2256380"/>
            </a:xfrm>
            <a:prstGeom prst="rect">
              <a:avLst/>
            </a:prstGeom>
          </p:spPr>
          <p:txBody>
            <a:bodyPr lIns="0" tIns="0" rIns="0" bIns="0" rtlCol="0" anchor="t">
              <a:spAutoFit/>
            </a:bodyPr>
            <a:lstStyle/>
            <a:p>
              <a:pPr>
                <a:lnSpc>
                  <a:spcPts val="3640"/>
                </a:lnSpc>
                <a:spcBef>
                  <a:spcPct val="0"/>
                </a:spcBef>
              </a:pPr>
              <a:r>
                <a:rPr lang="en-US" sz="2600" spc="67" dirty="0" err="1">
                  <a:solidFill>
                    <a:srgbClr val="212121"/>
                  </a:solidFill>
                  <a:latin typeface="Montserrat Classic"/>
                </a:rPr>
                <a:t>Selama</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pada </a:t>
              </a:r>
              <a:r>
                <a:rPr lang="en-US" sz="2600" spc="67" dirty="0" err="1">
                  <a:solidFill>
                    <a:srgbClr val="212121"/>
                  </a:solidFill>
                  <a:latin typeface="Montserrat Classic"/>
                </a:rPr>
                <a:t>tahun</a:t>
              </a:r>
              <a:r>
                <a:rPr lang="en-US" sz="2600" spc="67" dirty="0">
                  <a:solidFill>
                    <a:srgbClr val="212121"/>
                  </a:solidFill>
                  <a:latin typeface="Montserrat Classic"/>
                </a:rPr>
                <a:t> 2022, </a:t>
              </a:r>
              <a:r>
                <a:rPr lang="en-US" sz="2600" spc="67" dirty="0" err="1">
                  <a:solidFill>
                    <a:srgbClr val="212121"/>
                  </a:solidFill>
                  <a:latin typeface="Montserrat Classic"/>
                </a:rPr>
                <a:t>kategori</a:t>
              </a:r>
              <a:r>
                <a:rPr lang="en-US" sz="2600" spc="67" dirty="0">
                  <a:solidFill>
                    <a:srgbClr val="212121"/>
                  </a:solidFill>
                  <a:latin typeface="Montserrat Classic"/>
                </a:rPr>
                <a:t> </a:t>
              </a:r>
              <a:r>
                <a:rPr lang="en-US" sz="2600" spc="67" dirty="0" err="1">
                  <a:solidFill>
                    <a:srgbClr val="212121"/>
                  </a:solidFill>
                  <a:latin typeface="Montserrat Classic"/>
                </a:rPr>
                <a:t>apa</a:t>
              </a:r>
              <a:r>
                <a:rPr lang="en-US" sz="2600" spc="67" dirty="0">
                  <a:solidFill>
                    <a:srgbClr val="212121"/>
                  </a:solidFill>
                  <a:latin typeface="Montserrat Classic"/>
                </a:rPr>
                <a:t> yang </a:t>
              </a:r>
              <a:r>
                <a:rPr lang="en-US" sz="2600" spc="67" dirty="0" err="1">
                  <a:solidFill>
                    <a:srgbClr val="212121"/>
                  </a:solidFill>
                  <a:latin typeface="Montserrat Classic"/>
                </a:rPr>
                <a:t>menghasilkan</a:t>
              </a:r>
              <a:r>
                <a:rPr lang="en-US" sz="2600" spc="67" dirty="0">
                  <a:solidFill>
                    <a:srgbClr val="212121"/>
                  </a:solidFill>
                  <a:latin typeface="Montserrat Classic"/>
                </a:rPr>
                <a:t> </a:t>
              </a:r>
              <a:r>
                <a:rPr lang="en-US" sz="2600" spc="67" dirty="0" err="1">
                  <a:solidFill>
                    <a:srgbClr val="212121"/>
                  </a:solidFill>
                  <a:latin typeface="Montserrat Classic"/>
                </a:rPr>
                <a:t>nilai</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paling </a:t>
              </a:r>
              <a:r>
                <a:rPr lang="en-US" sz="2600" spc="67" dirty="0" err="1">
                  <a:solidFill>
                    <a:srgbClr val="212121"/>
                  </a:solidFill>
                  <a:latin typeface="Montserrat Classic"/>
                </a:rPr>
                <a:t>besar</a:t>
              </a:r>
              <a:r>
                <a:rPr lang="en-US" sz="2600" spc="67" dirty="0">
                  <a:solidFill>
                    <a:srgbClr val="212121"/>
                  </a:solidFill>
                  <a:latin typeface="Montserrat Classic"/>
                </a:rPr>
                <a:t>? </a:t>
              </a:r>
              <a:r>
                <a:rPr lang="en-US" sz="2600" spc="67" dirty="0" err="1">
                  <a:solidFill>
                    <a:srgbClr val="212121"/>
                  </a:solidFill>
                  <a:latin typeface="Montserrat Classic"/>
                </a:rPr>
                <a:t>Gunakan</a:t>
              </a:r>
              <a:r>
                <a:rPr lang="en-US" sz="2600" spc="67" dirty="0">
                  <a:solidFill>
                    <a:srgbClr val="212121"/>
                  </a:solidFill>
                  <a:latin typeface="Montserrat Classic"/>
                </a:rPr>
                <a:t> </a:t>
              </a:r>
              <a:r>
                <a:rPr lang="en-US" sz="2600" spc="67" dirty="0" err="1">
                  <a:solidFill>
                    <a:srgbClr val="212121"/>
                  </a:solidFill>
                  <a:latin typeface="Montserrat Classic"/>
                </a:rPr>
                <a:t>is_valid</a:t>
              </a:r>
              <a:r>
                <a:rPr lang="en-US" sz="2600" spc="67" dirty="0">
                  <a:solidFill>
                    <a:srgbClr val="212121"/>
                  </a:solidFill>
                  <a:latin typeface="Montserrat Classic"/>
                </a:rPr>
                <a:t> = 1 </a:t>
              </a:r>
              <a:r>
                <a:rPr lang="en-US" sz="2600" spc="67" dirty="0" err="1">
                  <a:solidFill>
                    <a:srgbClr val="212121"/>
                  </a:solidFill>
                  <a:latin typeface="Montserrat Classic"/>
                </a:rPr>
                <a:t>untuk</a:t>
              </a:r>
              <a:r>
                <a:rPr lang="en-US" sz="2600" spc="67" dirty="0">
                  <a:solidFill>
                    <a:srgbClr val="212121"/>
                  </a:solidFill>
                  <a:latin typeface="Montserrat Classic"/>
                </a:rPr>
                <a:t> </a:t>
              </a:r>
              <a:r>
                <a:rPr lang="en-US" sz="2600" spc="67" dirty="0" err="1">
                  <a:solidFill>
                    <a:srgbClr val="212121"/>
                  </a:solidFill>
                  <a:latin typeface="Montserrat Classic"/>
                </a:rPr>
                <a:t>memfilter</a:t>
              </a:r>
              <a:r>
                <a:rPr lang="en-US" sz="2600" spc="67" dirty="0">
                  <a:solidFill>
                    <a:srgbClr val="212121"/>
                  </a:solidFill>
                  <a:latin typeface="Montserrat Classic"/>
                </a:rPr>
                <a:t> data </a:t>
              </a:r>
              <a:r>
                <a:rPr lang="en-US" sz="2600" spc="67" dirty="0" err="1">
                  <a:solidFill>
                    <a:srgbClr val="212121"/>
                  </a:solidFill>
                  <a:latin typeface="Montserrat Classic"/>
                </a:rPr>
                <a:t>transaksi</a:t>
              </a:r>
              <a:r>
                <a:rPr lang="en-US" sz="2600" spc="67" dirty="0">
                  <a:solidFill>
                    <a:srgbClr val="212121"/>
                  </a:solidFill>
                  <a:latin typeface="Montserrat Classic"/>
                </a:rPr>
                <a:t>. Source table: </a:t>
              </a:r>
              <a:r>
                <a:rPr lang="en-US" sz="2600" spc="67" dirty="0" err="1">
                  <a:solidFill>
                    <a:srgbClr val="212121"/>
                  </a:solidFill>
                  <a:latin typeface="Montserrat Classic"/>
                </a:rPr>
                <a:t>order_detail</a:t>
              </a:r>
              <a:r>
                <a:rPr lang="en-US" sz="2600" spc="67" dirty="0">
                  <a:solidFill>
                    <a:srgbClr val="212121"/>
                  </a:solidFill>
                  <a:latin typeface="Montserrat Classic"/>
                </a:rPr>
                <a:t>, </a:t>
              </a:r>
              <a:r>
                <a:rPr lang="en-US" sz="2600" spc="67" dirty="0" err="1">
                  <a:solidFill>
                    <a:srgbClr val="212121"/>
                  </a:solidFill>
                  <a:latin typeface="Montserrat Classic"/>
                </a:rPr>
                <a:t>sku_detail</a:t>
              </a:r>
              <a:endParaRPr lang="en-US" sz="2600" spc="67" dirty="0">
                <a:solidFill>
                  <a:srgbClr val="212121"/>
                </a:solidFill>
                <a:latin typeface="Montserrat Classic"/>
              </a:endParaRPr>
            </a:p>
            <a:p>
              <a:pPr>
                <a:lnSpc>
                  <a:spcPts val="2746"/>
                </a:lnSpc>
                <a:spcBef>
                  <a:spcPct val="0"/>
                </a:spcBef>
              </a:pPr>
              <a:endParaRPr lang="en-US" sz="2600" spc="67" dirty="0">
                <a:solidFill>
                  <a:srgbClr val="212121"/>
                </a:solidFill>
                <a:latin typeface="Montserrat Classic"/>
              </a:endParaRPr>
            </a:p>
          </p:txBody>
        </p:sp>
        <p:sp>
          <p:nvSpPr>
            <p:cNvPr id="24" name="TextBox 24"/>
            <p:cNvSpPr txBox="1"/>
            <p:nvPr/>
          </p:nvSpPr>
          <p:spPr>
            <a:xfrm>
              <a:off x="0" y="-114300"/>
              <a:ext cx="941930"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Q :</a:t>
              </a:r>
            </a:p>
          </p:txBody>
        </p:sp>
      </p:grpSp>
      <p:grpSp>
        <p:nvGrpSpPr>
          <p:cNvPr id="25" name="Group 25"/>
          <p:cNvGrpSpPr/>
          <p:nvPr/>
        </p:nvGrpSpPr>
        <p:grpSpPr>
          <a:xfrm>
            <a:off x="1028700" y="8215558"/>
            <a:ext cx="14378096" cy="848360"/>
            <a:chOff x="0" y="0"/>
            <a:chExt cx="19170794" cy="1131147"/>
          </a:xfrm>
        </p:grpSpPr>
        <p:sp>
          <p:nvSpPr>
            <p:cNvPr id="26" name="TextBox 26"/>
            <p:cNvSpPr txBox="1"/>
            <p:nvPr/>
          </p:nvSpPr>
          <p:spPr>
            <a:xfrm>
              <a:off x="1040823" y="-47625"/>
              <a:ext cx="18129971" cy="1178772"/>
            </a:xfrm>
            <a:prstGeom prst="rect">
              <a:avLst/>
            </a:prstGeom>
          </p:spPr>
          <p:txBody>
            <a:bodyPr lIns="0" tIns="0" rIns="0" bIns="0" rtlCol="0" anchor="t">
              <a:spAutoFit/>
            </a:bodyPr>
            <a:lstStyle/>
            <a:p>
              <a:pPr>
                <a:lnSpc>
                  <a:spcPts val="3640"/>
                </a:lnSpc>
                <a:spcBef>
                  <a:spcPct val="0"/>
                </a:spcBef>
              </a:pPr>
              <a:r>
                <a:rPr lang="en-US" sz="2600" spc="67">
                  <a:solidFill>
                    <a:srgbClr val="212121"/>
                  </a:solidFill>
                  <a:latin typeface="Montserrat Classic"/>
                </a:rPr>
                <a:t>Kategori dengan total nilai transaksi paling besar pada tahun 2022 adalah kategori Mobiles &amp; Tablets sebesar 227862744.0</a:t>
              </a:r>
            </a:p>
          </p:txBody>
        </p:sp>
        <p:sp>
          <p:nvSpPr>
            <p:cNvPr id="27" name="TextBox 27"/>
            <p:cNvSpPr txBox="1"/>
            <p:nvPr/>
          </p:nvSpPr>
          <p:spPr>
            <a:xfrm>
              <a:off x="0" y="-114300"/>
              <a:ext cx="908092"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A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1267080" y="7716725"/>
            <a:ext cx="3086100" cy="1819894"/>
            <a:chOff x="0" y="0"/>
            <a:chExt cx="812800" cy="479314"/>
          </a:xfrm>
        </p:grpSpPr>
        <p:sp>
          <p:nvSpPr>
            <p:cNvPr id="3" name="Freeform 3"/>
            <p:cNvSpPr/>
            <p:nvPr/>
          </p:nvSpPr>
          <p:spPr>
            <a:xfrm>
              <a:off x="0" y="0"/>
              <a:ext cx="812800" cy="479314"/>
            </a:xfrm>
            <a:custGeom>
              <a:avLst/>
              <a:gdLst/>
              <a:ahLst/>
              <a:cxnLst/>
              <a:rect l="l" t="t" r="r" b="b"/>
              <a:pathLst>
                <a:path w="812800" h="479314">
                  <a:moveTo>
                    <a:pt x="127941" y="0"/>
                  </a:moveTo>
                  <a:lnTo>
                    <a:pt x="684859" y="0"/>
                  </a:lnTo>
                  <a:cubicBezTo>
                    <a:pt x="718791" y="0"/>
                    <a:pt x="751333" y="13479"/>
                    <a:pt x="775327" y="37473"/>
                  </a:cubicBezTo>
                  <a:cubicBezTo>
                    <a:pt x="799321" y="61467"/>
                    <a:pt x="812800" y="94009"/>
                    <a:pt x="812800" y="127941"/>
                  </a:cubicBezTo>
                  <a:lnTo>
                    <a:pt x="812800" y="351373"/>
                  </a:lnTo>
                  <a:cubicBezTo>
                    <a:pt x="812800" y="385305"/>
                    <a:pt x="799321" y="417847"/>
                    <a:pt x="775327" y="441841"/>
                  </a:cubicBezTo>
                  <a:cubicBezTo>
                    <a:pt x="751333" y="465834"/>
                    <a:pt x="718791" y="479314"/>
                    <a:pt x="684859" y="479314"/>
                  </a:cubicBezTo>
                  <a:lnTo>
                    <a:pt x="127941" y="479314"/>
                  </a:lnTo>
                  <a:cubicBezTo>
                    <a:pt x="94009" y="479314"/>
                    <a:pt x="61467" y="465834"/>
                    <a:pt x="37473" y="441841"/>
                  </a:cubicBezTo>
                  <a:cubicBezTo>
                    <a:pt x="13479" y="417847"/>
                    <a:pt x="0" y="385305"/>
                    <a:pt x="0" y="351373"/>
                  </a:cubicBezTo>
                  <a:lnTo>
                    <a:pt x="0" y="127941"/>
                  </a:lnTo>
                  <a:cubicBezTo>
                    <a:pt x="0" y="94009"/>
                    <a:pt x="13479" y="61467"/>
                    <a:pt x="37473" y="37473"/>
                  </a:cubicBezTo>
                  <a:cubicBezTo>
                    <a:pt x="61467" y="13479"/>
                    <a:pt x="94009" y="0"/>
                    <a:pt x="127941" y="0"/>
                  </a:cubicBezTo>
                  <a:close/>
                </a:path>
              </a:pathLst>
            </a:custGeom>
            <a:solidFill>
              <a:srgbClr val="000000">
                <a:alpha val="0"/>
              </a:srgbClr>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352902" y="3213130"/>
            <a:ext cx="11582195" cy="5494232"/>
            <a:chOff x="0" y="0"/>
            <a:chExt cx="15442927" cy="7325642"/>
          </a:xfrm>
        </p:grpSpPr>
        <p:grpSp>
          <p:nvGrpSpPr>
            <p:cNvPr id="6" name="Group 6"/>
            <p:cNvGrpSpPr/>
            <p:nvPr/>
          </p:nvGrpSpPr>
          <p:grpSpPr>
            <a:xfrm>
              <a:off x="0" y="0"/>
              <a:ext cx="15442927" cy="1000149"/>
              <a:chOff x="0" y="0"/>
              <a:chExt cx="3050455" cy="197560"/>
            </a:xfrm>
          </p:grpSpPr>
          <p:sp>
            <p:nvSpPr>
              <p:cNvPr id="7" name="Freeform 7"/>
              <p:cNvSpPr/>
              <p:nvPr/>
            </p:nvSpPr>
            <p:spPr>
              <a:xfrm>
                <a:off x="0" y="0"/>
                <a:ext cx="3050455" cy="197560"/>
              </a:xfrm>
              <a:custGeom>
                <a:avLst/>
                <a:gdLst/>
                <a:ahLst/>
                <a:cxnLst/>
                <a:rect l="l" t="t" r="r" b="b"/>
                <a:pathLst>
                  <a:path w="3050455" h="197560">
                    <a:moveTo>
                      <a:pt x="0" y="0"/>
                    </a:moveTo>
                    <a:lnTo>
                      <a:pt x="3050455" y="0"/>
                    </a:lnTo>
                    <a:lnTo>
                      <a:pt x="3050455"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Input/Query</a:t>
                </a:r>
                <a:endParaRPr lang="en-US" sz="3200" dirty="0"/>
              </a:p>
            </p:txBody>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INPUT</a:t>
                </a:r>
              </a:p>
            </p:txBody>
          </p:sp>
        </p:grpSp>
        <p:sp>
          <p:nvSpPr>
            <p:cNvPr id="9" name="Freeform 9"/>
            <p:cNvSpPr/>
            <p:nvPr/>
          </p:nvSpPr>
          <p:spPr>
            <a:xfrm>
              <a:off x="0" y="1000149"/>
              <a:ext cx="15442927" cy="6325493"/>
            </a:xfrm>
            <a:custGeom>
              <a:avLst/>
              <a:gdLst/>
              <a:ahLst/>
              <a:cxnLst/>
              <a:rect l="l" t="t" r="r" b="b"/>
              <a:pathLst>
                <a:path w="15442927" h="6325493">
                  <a:moveTo>
                    <a:pt x="0" y="0"/>
                  </a:moveTo>
                  <a:lnTo>
                    <a:pt x="15442927" y="0"/>
                  </a:lnTo>
                  <a:lnTo>
                    <a:pt x="15442927" y="6325493"/>
                  </a:lnTo>
                  <a:lnTo>
                    <a:pt x="0" y="6325493"/>
                  </a:lnTo>
                  <a:lnTo>
                    <a:pt x="0" y="0"/>
                  </a:lnTo>
                  <a:close/>
                </a:path>
              </a:pathLst>
            </a:custGeom>
            <a:blipFill>
              <a:blip r:embed="rId2"/>
              <a:stretch>
                <a:fillRect t="-10449"/>
              </a:stretch>
            </a:blipFill>
          </p:spPr>
          <p:txBody>
            <a:bodyPr/>
            <a:lstStyle/>
            <a:p>
              <a:endParaRPr lang="en-US"/>
            </a:p>
          </p:txBody>
        </p:sp>
      </p:grpSp>
      <p:sp>
        <p:nvSpPr>
          <p:cNvPr id="10" name="TextBox 10"/>
          <p:cNvSpPr txBox="1"/>
          <p:nvPr/>
        </p:nvSpPr>
        <p:spPr>
          <a:xfrm>
            <a:off x="394848" y="-95250"/>
            <a:ext cx="3553773" cy="811222"/>
          </a:xfrm>
          <a:prstGeom prst="rect">
            <a:avLst/>
          </a:prstGeom>
        </p:spPr>
        <p:txBody>
          <a:bodyPr lIns="0" tIns="0" rIns="0" bIns="0" rtlCol="0" anchor="t">
            <a:spAutoFit/>
          </a:bodyPr>
          <a:lstStyle/>
          <a:p>
            <a:pPr>
              <a:lnSpc>
                <a:spcPts val="6610"/>
              </a:lnSpc>
              <a:spcBef>
                <a:spcPct val="0"/>
              </a:spcBef>
            </a:pPr>
            <a:r>
              <a:rPr lang="en-US" sz="4721">
                <a:solidFill>
                  <a:srgbClr val="212121"/>
                </a:solidFill>
                <a:latin typeface="Gulfs Display"/>
              </a:rPr>
              <a:t>NOMOR 3</a:t>
            </a:r>
          </a:p>
        </p:txBody>
      </p:sp>
      <p:grpSp>
        <p:nvGrpSpPr>
          <p:cNvPr id="11" name="Group 11"/>
          <p:cNvGrpSpPr/>
          <p:nvPr/>
        </p:nvGrpSpPr>
        <p:grpSpPr>
          <a:xfrm>
            <a:off x="801564" y="908864"/>
            <a:ext cx="16457736" cy="2113766"/>
            <a:chOff x="0" y="0"/>
            <a:chExt cx="21943649" cy="2818355"/>
          </a:xfrm>
        </p:grpSpPr>
        <p:sp>
          <p:nvSpPr>
            <p:cNvPr id="12" name="TextBox 12"/>
            <p:cNvSpPr txBox="1"/>
            <p:nvPr/>
          </p:nvSpPr>
          <p:spPr>
            <a:xfrm>
              <a:off x="1191367" y="-47625"/>
              <a:ext cx="20752281" cy="2865980"/>
            </a:xfrm>
            <a:prstGeom prst="rect">
              <a:avLst/>
            </a:prstGeom>
          </p:spPr>
          <p:txBody>
            <a:bodyPr lIns="0" tIns="0" rIns="0" bIns="0" rtlCol="0" anchor="t">
              <a:spAutoFit/>
            </a:bodyPr>
            <a:lstStyle/>
            <a:p>
              <a:pPr>
                <a:lnSpc>
                  <a:spcPts val="3640"/>
                </a:lnSpc>
                <a:spcBef>
                  <a:spcPct val="0"/>
                </a:spcBef>
              </a:pPr>
              <a:r>
                <a:rPr lang="en-US" sz="2600" spc="67" dirty="0" err="1">
                  <a:solidFill>
                    <a:srgbClr val="212121"/>
                  </a:solidFill>
                  <a:latin typeface="Montserrat Classic"/>
                </a:rPr>
                <a:t>Bandingkan</a:t>
              </a:r>
              <a:r>
                <a:rPr lang="en-US" sz="2600" spc="67" dirty="0">
                  <a:solidFill>
                    <a:srgbClr val="212121"/>
                  </a:solidFill>
                  <a:latin typeface="Montserrat Classic"/>
                </a:rPr>
                <a:t> </a:t>
              </a:r>
              <a:r>
                <a:rPr lang="en-US" sz="2600" spc="67" dirty="0" err="1">
                  <a:solidFill>
                    <a:srgbClr val="212121"/>
                  </a:solidFill>
                  <a:latin typeface="Montserrat Classic"/>
                </a:rPr>
                <a:t>nilai</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a:t>
              </a:r>
              <a:r>
                <a:rPr lang="en-US" sz="2600" spc="67" dirty="0" err="1">
                  <a:solidFill>
                    <a:srgbClr val="212121"/>
                  </a:solidFill>
                  <a:latin typeface="Montserrat Classic"/>
                </a:rPr>
                <a:t>dari</a:t>
              </a:r>
              <a:r>
                <a:rPr lang="en-US" sz="2600" spc="67" dirty="0">
                  <a:solidFill>
                    <a:srgbClr val="212121"/>
                  </a:solidFill>
                  <a:latin typeface="Montserrat Classic"/>
                </a:rPr>
                <a:t> masing-masing </a:t>
              </a:r>
              <a:r>
                <a:rPr lang="en-US" sz="2600" spc="67" dirty="0" err="1">
                  <a:solidFill>
                    <a:srgbClr val="212121"/>
                  </a:solidFill>
                  <a:latin typeface="Montserrat Classic"/>
                </a:rPr>
                <a:t>kategori</a:t>
              </a:r>
              <a:r>
                <a:rPr lang="en-US" sz="2600" spc="67" dirty="0">
                  <a:solidFill>
                    <a:srgbClr val="212121"/>
                  </a:solidFill>
                  <a:latin typeface="Montserrat Classic"/>
                </a:rPr>
                <a:t> pada </a:t>
              </a:r>
              <a:r>
                <a:rPr lang="en-US" sz="2600" spc="67" dirty="0" err="1">
                  <a:solidFill>
                    <a:srgbClr val="212121"/>
                  </a:solidFill>
                  <a:latin typeface="Montserrat Classic"/>
                </a:rPr>
                <a:t>tahun</a:t>
              </a:r>
              <a:r>
                <a:rPr lang="en-US" sz="2600" spc="67" dirty="0">
                  <a:solidFill>
                    <a:srgbClr val="212121"/>
                  </a:solidFill>
                  <a:latin typeface="Montserrat Classic"/>
                </a:rPr>
                <a:t> 2021 </a:t>
              </a:r>
              <a:r>
                <a:rPr lang="en-US" sz="2600" spc="67" dirty="0" err="1">
                  <a:solidFill>
                    <a:srgbClr val="212121"/>
                  </a:solidFill>
                  <a:latin typeface="Montserrat Classic"/>
                </a:rPr>
                <a:t>dengan</a:t>
              </a:r>
              <a:r>
                <a:rPr lang="en-US" sz="2600" spc="67" dirty="0">
                  <a:solidFill>
                    <a:srgbClr val="212121"/>
                  </a:solidFill>
                  <a:latin typeface="Montserrat Classic"/>
                </a:rPr>
                <a:t> 2022. </a:t>
              </a:r>
              <a:r>
                <a:rPr lang="en-US" sz="2600" spc="67" dirty="0" err="1">
                  <a:solidFill>
                    <a:srgbClr val="212121"/>
                  </a:solidFill>
                  <a:latin typeface="Montserrat Classic"/>
                </a:rPr>
                <a:t>Sebutkan</a:t>
              </a:r>
              <a:r>
                <a:rPr lang="en-US" sz="2600" spc="67" dirty="0">
                  <a:solidFill>
                    <a:srgbClr val="212121"/>
                  </a:solidFill>
                  <a:latin typeface="Montserrat Classic"/>
                </a:rPr>
                <a:t> </a:t>
              </a:r>
              <a:r>
                <a:rPr lang="en-US" sz="2600" spc="67" dirty="0" err="1">
                  <a:solidFill>
                    <a:srgbClr val="212121"/>
                  </a:solidFill>
                  <a:latin typeface="Montserrat Classic"/>
                </a:rPr>
                <a:t>kategori</a:t>
              </a:r>
              <a:r>
                <a:rPr lang="en-US" sz="2600" spc="67" dirty="0">
                  <a:solidFill>
                    <a:srgbClr val="212121"/>
                  </a:solidFill>
                  <a:latin typeface="Montserrat Classic"/>
                </a:rPr>
                <a:t> </a:t>
              </a:r>
              <a:r>
                <a:rPr lang="en-US" sz="2600" spc="67" dirty="0" err="1">
                  <a:solidFill>
                    <a:srgbClr val="212121"/>
                  </a:solidFill>
                  <a:latin typeface="Montserrat Classic"/>
                </a:rPr>
                <a:t>apa</a:t>
              </a:r>
              <a:r>
                <a:rPr lang="en-US" sz="2600" spc="67" dirty="0">
                  <a:solidFill>
                    <a:srgbClr val="212121"/>
                  </a:solidFill>
                  <a:latin typeface="Montserrat Classic"/>
                </a:rPr>
                <a:t> </a:t>
              </a:r>
              <a:r>
                <a:rPr lang="en-US" sz="2600" spc="67" dirty="0" err="1">
                  <a:solidFill>
                    <a:srgbClr val="212121"/>
                  </a:solidFill>
                  <a:latin typeface="Montserrat Classic"/>
                </a:rPr>
                <a:t>saja</a:t>
              </a:r>
              <a:r>
                <a:rPr lang="en-US" sz="2600" spc="67" dirty="0">
                  <a:solidFill>
                    <a:srgbClr val="212121"/>
                  </a:solidFill>
                  <a:latin typeface="Montserrat Classic"/>
                </a:rPr>
                <a:t> yang </a:t>
              </a:r>
              <a:r>
                <a:rPr lang="en-US" sz="2600" spc="67" dirty="0" err="1">
                  <a:solidFill>
                    <a:srgbClr val="212121"/>
                  </a:solidFill>
                  <a:latin typeface="Montserrat Classic"/>
                </a:rPr>
                <a:t>mengalami</a:t>
              </a:r>
              <a:r>
                <a:rPr lang="en-US" sz="2600" spc="67" dirty="0">
                  <a:solidFill>
                    <a:srgbClr val="212121"/>
                  </a:solidFill>
                  <a:latin typeface="Montserrat Classic"/>
                </a:rPr>
                <a:t> </a:t>
              </a:r>
              <a:r>
                <a:rPr lang="en-US" sz="2600" spc="67" dirty="0" err="1">
                  <a:solidFill>
                    <a:srgbClr val="212121"/>
                  </a:solidFill>
                  <a:latin typeface="Montserrat Classic"/>
                </a:rPr>
                <a:t>peningkatan</a:t>
              </a:r>
              <a:r>
                <a:rPr lang="en-US" sz="2600" spc="67" dirty="0">
                  <a:solidFill>
                    <a:srgbClr val="212121"/>
                  </a:solidFill>
                  <a:latin typeface="Montserrat Classic"/>
                </a:rPr>
                <a:t> dan </a:t>
              </a:r>
              <a:r>
                <a:rPr lang="en-US" sz="2600" spc="67" dirty="0" err="1">
                  <a:solidFill>
                    <a:srgbClr val="212121"/>
                  </a:solidFill>
                  <a:latin typeface="Montserrat Classic"/>
                </a:rPr>
                <a:t>kategori</a:t>
              </a:r>
              <a:r>
                <a:rPr lang="en-US" sz="2600" spc="67" dirty="0">
                  <a:solidFill>
                    <a:srgbClr val="212121"/>
                  </a:solidFill>
                  <a:latin typeface="Montserrat Classic"/>
                </a:rPr>
                <a:t> </a:t>
              </a:r>
              <a:r>
                <a:rPr lang="en-US" sz="2600" spc="67" dirty="0" err="1">
                  <a:solidFill>
                    <a:srgbClr val="212121"/>
                  </a:solidFill>
                  <a:latin typeface="Montserrat Classic"/>
                </a:rPr>
                <a:t>apa</a:t>
              </a:r>
              <a:r>
                <a:rPr lang="en-US" sz="2600" spc="67" dirty="0">
                  <a:solidFill>
                    <a:srgbClr val="212121"/>
                  </a:solidFill>
                  <a:latin typeface="Montserrat Classic"/>
                </a:rPr>
                <a:t> yang </a:t>
              </a:r>
              <a:r>
                <a:rPr lang="en-US" sz="2600" spc="67" dirty="0" err="1">
                  <a:solidFill>
                    <a:srgbClr val="212121"/>
                  </a:solidFill>
                  <a:latin typeface="Montserrat Classic"/>
                </a:rPr>
                <a:t>mengalami</a:t>
              </a:r>
              <a:r>
                <a:rPr lang="en-US" sz="2600" spc="67" dirty="0">
                  <a:solidFill>
                    <a:srgbClr val="212121"/>
                  </a:solidFill>
                  <a:latin typeface="Montserrat Classic"/>
                </a:rPr>
                <a:t> </a:t>
              </a:r>
              <a:r>
                <a:rPr lang="en-US" sz="2600" spc="67" dirty="0" err="1">
                  <a:solidFill>
                    <a:srgbClr val="212121"/>
                  </a:solidFill>
                  <a:latin typeface="Montserrat Classic"/>
                </a:rPr>
                <a:t>penurunan</a:t>
              </a:r>
              <a:r>
                <a:rPr lang="en-US" sz="2600" spc="67" dirty="0">
                  <a:solidFill>
                    <a:srgbClr val="212121"/>
                  </a:solidFill>
                  <a:latin typeface="Montserrat Classic"/>
                </a:rPr>
                <a:t> </a:t>
              </a:r>
              <a:r>
                <a:rPr lang="en-US" sz="2600" spc="67" dirty="0" err="1">
                  <a:solidFill>
                    <a:srgbClr val="212121"/>
                  </a:solidFill>
                  <a:latin typeface="Montserrat Classic"/>
                </a:rPr>
                <a:t>nilai</a:t>
              </a:r>
              <a:r>
                <a:rPr lang="en-US" sz="2600" spc="67" dirty="0">
                  <a:solidFill>
                    <a:srgbClr val="212121"/>
                  </a:solidFill>
                  <a:latin typeface="Montserrat Classic"/>
                </a:rPr>
                <a:t> </a:t>
              </a:r>
              <a:r>
                <a:rPr lang="en-US" sz="2600" spc="67" dirty="0" err="1">
                  <a:solidFill>
                    <a:srgbClr val="212121"/>
                  </a:solidFill>
                  <a:latin typeface="Montserrat Classic"/>
                </a:rPr>
                <a:t>transaksi</a:t>
              </a:r>
              <a:r>
                <a:rPr lang="en-US" sz="2600" spc="67" dirty="0">
                  <a:solidFill>
                    <a:srgbClr val="212121"/>
                  </a:solidFill>
                  <a:latin typeface="Montserrat Classic"/>
                </a:rPr>
                <a:t> </a:t>
              </a:r>
              <a:r>
                <a:rPr lang="en-US" sz="2600" spc="67" dirty="0" err="1">
                  <a:solidFill>
                    <a:srgbClr val="212121"/>
                  </a:solidFill>
                  <a:latin typeface="Montserrat Classic"/>
                </a:rPr>
                <a:t>dari</a:t>
              </a:r>
              <a:r>
                <a:rPr lang="en-US" sz="2600" spc="67" dirty="0">
                  <a:solidFill>
                    <a:srgbClr val="212121"/>
                  </a:solidFill>
                  <a:latin typeface="Montserrat Classic"/>
                </a:rPr>
                <a:t> </a:t>
              </a:r>
              <a:r>
                <a:rPr lang="en-US" sz="2600" spc="67" dirty="0" err="1">
                  <a:solidFill>
                    <a:srgbClr val="212121"/>
                  </a:solidFill>
                  <a:latin typeface="Montserrat Classic"/>
                </a:rPr>
                <a:t>tahun</a:t>
              </a:r>
              <a:r>
                <a:rPr lang="en-US" sz="2600" spc="67" dirty="0">
                  <a:solidFill>
                    <a:srgbClr val="212121"/>
                  </a:solidFill>
                  <a:latin typeface="Montserrat Classic"/>
                </a:rPr>
                <a:t> 2021 </a:t>
              </a:r>
              <a:r>
                <a:rPr lang="en-US" sz="2600" spc="67" dirty="0" err="1">
                  <a:solidFill>
                    <a:srgbClr val="212121"/>
                  </a:solidFill>
                  <a:latin typeface="Montserrat Classic"/>
                </a:rPr>
                <a:t>ke</a:t>
              </a:r>
              <a:r>
                <a:rPr lang="en-US" sz="2600" spc="67" dirty="0">
                  <a:solidFill>
                    <a:srgbClr val="212121"/>
                  </a:solidFill>
                  <a:latin typeface="Montserrat Classic"/>
                </a:rPr>
                <a:t> 2022. </a:t>
              </a:r>
              <a:r>
                <a:rPr lang="en-US" sz="2600" spc="67" dirty="0" err="1">
                  <a:solidFill>
                    <a:srgbClr val="212121"/>
                  </a:solidFill>
                  <a:latin typeface="Montserrat Classic"/>
                </a:rPr>
                <a:t>Gunakan</a:t>
              </a:r>
              <a:r>
                <a:rPr lang="en-US" sz="2600" spc="67" dirty="0">
                  <a:solidFill>
                    <a:srgbClr val="212121"/>
                  </a:solidFill>
                  <a:latin typeface="Montserrat Classic"/>
                </a:rPr>
                <a:t> </a:t>
              </a:r>
              <a:r>
                <a:rPr lang="en-US" sz="2600" spc="67" dirty="0" err="1">
                  <a:solidFill>
                    <a:srgbClr val="212121"/>
                  </a:solidFill>
                  <a:latin typeface="Montserrat Classic"/>
                </a:rPr>
                <a:t>is_valid</a:t>
              </a:r>
              <a:r>
                <a:rPr lang="en-US" sz="2600" spc="67" dirty="0">
                  <a:solidFill>
                    <a:srgbClr val="212121"/>
                  </a:solidFill>
                  <a:latin typeface="Montserrat Classic"/>
                </a:rPr>
                <a:t> = 1 </a:t>
              </a:r>
              <a:r>
                <a:rPr lang="en-US" sz="2600" spc="67" dirty="0" err="1">
                  <a:solidFill>
                    <a:srgbClr val="212121"/>
                  </a:solidFill>
                  <a:latin typeface="Montserrat Classic"/>
                </a:rPr>
                <a:t>untuk</a:t>
              </a:r>
              <a:r>
                <a:rPr lang="en-US" sz="2600" spc="67" dirty="0">
                  <a:solidFill>
                    <a:srgbClr val="212121"/>
                  </a:solidFill>
                  <a:latin typeface="Montserrat Classic"/>
                </a:rPr>
                <a:t> </a:t>
              </a:r>
              <a:r>
                <a:rPr lang="en-US" sz="2600" spc="67" dirty="0" err="1">
                  <a:solidFill>
                    <a:srgbClr val="212121"/>
                  </a:solidFill>
                  <a:latin typeface="Montserrat Classic"/>
                </a:rPr>
                <a:t>memfilter</a:t>
              </a:r>
              <a:r>
                <a:rPr lang="en-US" sz="2600" spc="67" dirty="0">
                  <a:solidFill>
                    <a:srgbClr val="212121"/>
                  </a:solidFill>
                  <a:latin typeface="Montserrat Classic"/>
                </a:rPr>
                <a:t> data </a:t>
              </a:r>
              <a:r>
                <a:rPr lang="en-US" sz="2600" spc="67" dirty="0" err="1">
                  <a:solidFill>
                    <a:srgbClr val="212121"/>
                  </a:solidFill>
                  <a:latin typeface="Montserrat Classic"/>
                </a:rPr>
                <a:t>transaksi</a:t>
              </a:r>
              <a:r>
                <a:rPr lang="en-US" sz="2600" spc="67" dirty="0">
                  <a:solidFill>
                    <a:srgbClr val="212121"/>
                  </a:solidFill>
                  <a:latin typeface="Montserrat Classic"/>
                </a:rPr>
                <a:t>.</a:t>
              </a:r>
            </a:p>
            <a:p>
              <a:pPr>
                <a:lnSpc>
                  <a:spcPts val="2746"/>
                </a:lnSpc>
                <a:spcBef>
                  <a:spcPct val="0"/>
                </a:spcBef>
              </a:pPr>
              <a:endParaRPr lang="en-US" sz="2600" spc="67" dirty="0">
                <a:solidFill>
                  <a:srgbClr val="212121"/>
                </a:solidFill>
                <a:latin typeface="Montserrat Classic"/>
              </a:endParaRPr>
            </a:p>
          </p:txBody>
        </p:sp>
        <p:sp>
          <p:nvSpPr>
            <p:cNvPr id="13" name="TextBox 13"/>
            <p:cNvSpPr txBox="1"/>
            <p:nvPr/>
          </p:nvSpPr>
          <p:spPr>
            <a:xfrm>
              <a:off x="0" y="-114300"/>
              <a:ext cx="1039438"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Q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801564" y="7837648"/>
            <a:ext cx="16457736" cy="1709663"/>
            <a:chOff x="0" y="0"/>
            <a:chExt cx="21943649" cy="2279551"/>
          </a:xfrm>
        </p:grpSpPr>
        <p:grpSp>
          <p:nvGrpSpPr>
            <p:cNvPr id="3" name="Group 3"/>
            <p:cNvGrpSpPr/>
            <p:nvPr/>
          </p:nvGrpSpPr>
          <p:grpSpPr>
            <a:xfrm>
              <a:off x="0" y="0"/>
              <a:ext cx="21310825" cy="2279551"/>
              <a:chOff x="0" y="0"/>
              <a:chExt cx="4209546" cy="450282"/>
            </a:xfrm>
          </p:grpSpPr>
          <p:sp>
            <p:nvSpPr>
              <p:cNvPr id="4" name="Freeform 4"/>
              <p:cNvSpPr/>
              <p:nvPr/>
            </p:nvSpPr>
            <p:spPr>
              <a:xfrm>
                <a:off x="0" y="0"/>
                <a:ext cx="4209546" cy="450282"/>
              </a:xfrm>
              <a:custGeom>
                <a:avLst/>
                <a:gdLst/>
                <a:ahLst/>
                <a:cxnLst/>
                <a:rect l="l" t="t" r="r" b="b"/>
                <a:pathLst>
                  <a:path w="4209546" h="450282">
                    <a:moveTo>
                      <a:pt x="24703" y="0"/>
                    </a:moveTo>
                    <a:lnTo>
                      <a:pt x="4184842" y="0"/>
                    </a:lnTo>
                    <a:cubicBezTo>
                      <a:pt x="4198486" y="0"/>
                      <a:pt x="4209546" y="11060"/>
                      <a:pt x="4209546" y="24703"/>
                    </a:cubicBezTo>
                    <a:lnTo>
                      <a:pt x="4209546" y="425578"/>
                    </a:lnTo>
                    <a:cubicBezTo>
                      <a:pt x="4209546" y="439222"/>
                      <a:pt x="4198486" y="450282"/>
                      <a:pt x="4184842" y="450282"/>
                    </a:cubicBezTo>
                    <a:lnTo>
                      <a:pt x="24703" y="450282"/>
                    </a:lnTo>
                    <a:cubicBezTo>
                      <a:pt x="18152" y="450282"/>
                      <a:pt x="11868" y="447679"/>
                      <a:pt x="7235" y="443046"/>
                    </a:cubicBezTo>
                    <a:cubicBezTo>
                      <a:pt x="2603" y="438413"/>
                      <a:pt x="0" y="432130"/>
                      <a:pt x="0" y="425578"/>
                    </a:cubicBezTo>
                    <a:lnTo>
                      <a:pt x="0" y="24703"/>
                    </a:lnTo>
                    <a:cubicBezTo>
                      <a:pt x="0" y="18152"/>
                      <a:pt x="2603" y="11868"/>
                      <a:pt x="7235" y="7235"/>
                    </a:cubicBezTo>
                    <a:cubicBezTo>
                      <a:pt x="11868" y="2603"/>
                      <a:pt x="18152" y="0"/>
                      <a:pt x="24703" y="0"/>
                    </a:cubicBezTo>
                    <a:close/>
                  </a:path>
                </a:pathLst>
              </a:custGeom>
              <a:solidFill>
                <a:srgbClr val="D0D1D3"/>
              </a:solidFill>
            </p:spPr>
            <p:txBody>
              <a:bodyPr/>
              <a:lstStyle/>
              <a:p>
                <a:endParaRPr lang="en-US"/>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77774" y="600065"/>
              <a:ext cx="20465875" cy="1178772"/>
            </a:xfrm>
            <a:prstGeom prst="rect">
              <a:avLst/>
            </a:prstGeom>
          </p:spPr>
          <p:txBody>
            <a:bodyPr lIns="0" tIns="0" rIns="0" bIns="0" rtlCol="0" anchor="t">
              <a:spAutoFit/>
            </a:bodyPr>
            <a:lstStyle/>
            <a:p>
              <a:pPr>
                <a:lnSpc>
                  <a:spcPts val="3640"/>
                </a:lnSpc>
                <a:spcBef>
                  <a:spcPct val="0"/>
                </a:spcBef>
              </a:pPr>
              <a:r>
                <a:rPr lang="en-US" sz="2600" spc="67">
                  <a:solidFill>
                    <a:srgbClr val="212121"/>
                  </a:solidFill>
                  <a:latin typeface="Montserrat Classic"/>
                </a:rPr>
                <a:t>Kategori dengan total nilai transaksi paling besar pada tahun 2022 adalah kategori Mobiles &amp; Tablets sebesar 227862744.0</a:t>
              </a:r>
            </a:p>
          </p:txBody>
        </p:sp>
        <p:sp>
          <p:nvSpPr>
            <p:cNvPr id="7" name="TextBox 7"/>
            <p:cNvSpPr txBox="1"/>
            <p:nvPr/>
          </p:nvSpPr>
          <p:spPr>
            <a:xfrm>
              <a:off x="302849" y="533390"/>
              <a:ext cx="1025093"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A :</a:t>
              </a:r>
            </a:p>
          </p:txBody>
        </p:sp>
      </p:grpSp>
      <p:grpSp>
        <p:nvGrpSpPr>
          <p:cNvPr id="8" name="Group 8"/>
          <p:cNvGrpSpPr/>
          <p:nvPr/>
        </p:nvGrpSpPr>
        <p:grpSpPr>
          <a:xfrm>
            <a:off x="3979930" y="1028700"/>
            <a:ext cx="10101003" cy="6351457"/>
            <a:chOff x="0" y="0"/>
            <a:chExt cx="13468004" cy="8468609"/>
          </a:xfrm>
        </p:grpSpPr>
        <p:grpSp>
          <p:nvGrpSpPr>
            <p:cNvPr id="9" name="Group 9"/>
            <p:cNvGrpSpPr/>
            <p:nvPr/>
          </p:nvGrpSpPr>
          <p:grpSpPr>
            <a:xfrm>
              <a:off x="0" y="0"/>
              <a:ext cx="13468004" cy="1000149"/>
              <a:chOff x="0" y="0"/>
              <a:chExt cx="2660346" cy="197560"/>
            </a:xfrm>
          </p:grpSpPr>
          <p:sp>
            <p:nvSpPr>
              <p:cNvPr id="10" name="Freeform 10"/>
              <p:cNvSpPr/>
              <p:nvPr/>
            </p:nvSpPr>
            <p:spPr>
              <a:xfrm>
                <a:off x="0" y="0"/>
                <a:ext cx="2660347" cy="197560"/>
              </a:xfrm>
              <a:custGeom>
                <a:avLst/>
                <a:gdLst/>
                <a:ahLst/>
                <a:cxnLst/>
                <a:rect l="l" t="t" r="r" b="b"/>
                <a:pathLst>
                  <a:path w="2660347" h="197560">
                    <a:moveTo>
                      <a:pt x="0" y="0"/>
                    </a:moveTo>
                    <a:lnTo>
                      <a:pt x="2660347" y="0"/>
                    </a:lnTo>
                    <a:lnTo>
                      <a:pt x="2660347"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Output</a:t>
                </a:r>
                <a:endParaRPr lang="en-US" dirty="0"/>
              </a:p>
            </p:txBody>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OUTPUT</a:t>
                </a:r>
              </a:p>
            </p:txBody>
          </p:sp>
        </p:grpSp>
        <p:sp>
          <p:nvSpPr>
            <p:cNvPr id="12" name="Freeform 12"/>
            <p:cNvSpPr/>
            <p:nvPr/>
          </p:nvSpPr>
          <p:spPr>
            <a:xfrm>
              <a:off x="0" y="1000149"/>
              <a:ext cx="13468004" cy="7468460"/>
            </a:xfrm>
            <a:custGeom>
              <a:avLst/>
              <a:gdLst/>
              <a:ahLst/>
              <a:cxnLst/>
              <a:rect l="l" t="t" r="r" b="b"/>
              <a:pathLst>
                <a:path w="13468004" h="7468460">
                  <a:moveTo>
                    <a:pt x="0" y="0"/>
                  </a:moveTo>
                  <a:lnTo>
                    <a:pt x="13468004" y="0"/>
                  </a:lnTo>
                  <a:lnTo>
                    <a:pt x="13468004" y="7468460"/>
                  </a:lnTo>
                  <a:lnTo>
                    <a:pt x="0" y="7468460"/>
                  </a:lnTo>
                  <a:lnTo>
                    <a:pt x="0" y="0"/>
                  </a:lnTo>
                  <a:close/>
                </a:path>
              </a:pathLst>
            </a:custGeom>
            <a:blipFill>
              <a:blip r:embed="rId2"/>
              <a:stretch>
                <a:fillRect/>
              </a:stretch>
            </a:blipFill>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293256" y="3056630"/>
            <a:ext cx="9411357" cy="750112"/>
            <a:chOff x="0" y="0"/>
            <a:chExt cx="2478711" cy="197560"/>
          </a:xfrm>
        </p:grpSpPr>
        <p:sp>
          <p:nvSpPr>
            <p:cNvPr id="3" name="Freeform 3"/>
            <p:cNvSpPr/>
            <p:nvPr/>
          </p:nvSpPr>
          <p:spPr>
            <a:xfrm>
              <a:off x="0" y="0"/>
              <a:ext cx="2478711" cy="197560"/>
            </a:xfrm>
            <a:custGeom>
              <a:avLst/>
              <a:gdLst/>
              <a:ahLst/>
              <a:cxnLst/>
              <a:rect l="l" t="t" r="r" b="b"/>
              <a:pathLst>
                <a:path w="2478711" h="197560">
                  <a:moveTo>
                    <a:pt x="0" y="0"/>
                  </a:moveTo>
                  <a:lnTo>
                    <a:pt x="2478711" y="0"/>
                  </a:lnTo>
                  <a:lnTo>
                    <a:pt x="2478711"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Input/Query</a:t>
              </a:r>
              <a:endParaRPr lang="en-US" sz="3200" dirty="0"/>
            </a:p>
          </p:txBody>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INPUT</a:t>
              </a:r>
            </a:p>
          </p:txBody>
        </p:sp>
      </p:grpSp>
      <p:grpSp>
        <p:nvGrpSpPr>
          <p:cNvPr id="5" name="Group 5"/>
          <p:cNvGrpSpPr/>
          <p:nvPr/>
        </p:nvGrpSpPr>
        <p:grpSpPr>
          <a:xfrm>
            <a:off x="1267080" y="7716725"/>
            <a:ext cx="3086100" cy="1819894"/>
            <a:chOff x="0" y="0"/>
            <a:chExt cx="812800" cy="479314"/>
          </a:xfrm>
        </p:grpSpPr>
        <p:sp>
          <p:nvSpPr>
            <p:cNvPr id="6" name="Freeform 6"/>
            <p:cNvSpPr/>
            <p:nvPr/>
          </p:nvSpPr>
          <p:spPr>
            <a:xfrm>
              <a:off x="0" y="0"/>
              <a:ext cx="812800" cy="479314"/>
            </a:xfrm>
            <a:custGeom>
              <a:avLst/>
              <a:gdLst/>
              <a:ahLst/>
              <a:cxnLst/>
              <a:rect l="l" t="t" r="r" b="b"/>
              <a:pathLst>
                <a:path w="812800" h="479314">
                  <a:moveTo>
                    <a:pt x="127941" y="0"/>
                  </a:moveTo>
                  <a:lnTo>
                    <a:pt x="684859" y="0"/>
                  </a:lnTo>
                  <a:cubicBezTo>
                    <a:pt x="718791" y="0"/>
                    <a:pt x="751333" y="13479"/>
                    <a:pt x="775327" y="37473"/>
                  </a:cubicBezTo>
                  <a:cubicBezTo>
                    <a:pt x="799321" y="61467"/>
                    <a:pt x="812800" y="94009"/>
                    <a:pt x="812800" y="127941"/>
                  </a:cubicBezTo>
                  <a:lnTo>
                    <a:pt x="812800" y="351373"/>
                  </a:lnTo>
                  <a:cubicBezTo>
                    <a:pt x="812800" y="385305"/>
                    <a:pt x="799321" y="417847"/>
                    <a:pt x="775327" y="441841"/>
                  </a:cubicBezTo>
                  <a:cubicBezTo>
                    <a:pt x="751333" y="465834"/>
                    <a:pt x="718791" y="479314"/>
                    <a:pt x="684859" y="479314"/>
                  </a:cubicBezTo>
                  <a:lnTo>
                    <a:pt x="127941" y="479314"/>
                  </a:lnTo>
                  <a:cubicBezTo>
                    <a:pt x="94009" y="479314"/>
                    <a:pt x="61467" y="465834"/>
                    <a:pt x="37473" y="441841"/>
                  </a:cubicBezTo>
                  <a:cubicBezTo>
                    <a:pt x="13479" y="417847"/>
                    <a:pt x="0" y="385305"/>
                    <a:pt x="0" y="351373"/>
                  </a:cubicBezTo>
                  <a:lnTo>
                    <a:pt x="0" y="127941"/>
                  </a:lnTo>
                  <a:cubicBezTo>
                    <a:pt x="0" y="94009"/>
                    <a:pt x="13479" y="61467"/>
                    <a:pt x="37473" y="37473"/>
                  </a:cubicBezTo>
                  <a:cubicBezTo>
                    <a:pt x="61467" y="13479"/>
                    <a:pt x="94009" y="0"/>
                    <a:pt x="127941" y="0"/>
                  </a:cubicBezTo>
                  <a:close/>
                </a:path>
              </a:pathLst>
            </a:custGeom>
            <a:solidFill>
              <a:srgbClr val="000000">
                <a:alpha val="0"/>
              </a:srgbClr>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564" y="7958391"/>
            <a:ext cx="15329088" cy="1918602"/>
            <a:chOff x="0" y="0"/>
            <a:chExt cx="4037291" cy="505311"/>
          </a:xfrm>
        </p:grpSpPr>
        <p:sp>
          <p:nvSpPr>
            <p:cNvPr id="9" name="Freeform 9"/>
            <p:cNvSpPr/>
            <p:nvPr/>
          </p:nvSpPr>
          <p:spPr>
            <a:xfrm>
              <a:off x="0" y="0"/>
              <a:ext cx="4037291" cy="505311"/>
            </a:xfrm>
            <a:custGeom>
              <a:avLst/>
              <a:gdLst/>
              <a:ahLst/>
              <a:cxnLst/>
              <a:rect l="l" t="t" r="r" b="b"/>
              <a:pathLst>
                <a:path w="4037291" h="505311">
                  <a:moveTo>
                    <a:pt x="25757" y="0"/>
                  </a:moveTo>
                  <a:lnTo>
                    <a:pt x="4011533" y="0"/>
                  </a:lnTo>
                  <a:cubicBezTo>
                    <a:pt x="4025759" y="0"/>
                    <a:pt x="4037291" y="11532"/>
                    <a:pt x="4037291" y="25757"/>
                  </a:cubicBezTo>
                  <a:lnTo>
                    <a:pt x="4037291" y="479553"/>
                  </a:lnTo>
                  <a:cubicBezTo>
                    <a:pt x="4037291" y="493779"/>
                    <a:pt x="4025759" y="505311"/>
                    <a:pt x="4011533" y="505311"/>
                  </a:cubicBezTo>
                  <a:lnTo>
                    <a:pt x="25757" y="505311"/>
                  </a:lnTo>
                  <a:cubicBezTo>
                    <a:pt x="18926" y="505311"/>
                    <a:pt x="12375" y="502597"/>
                    <a:pt x="7544" y="497767"/>
                  </a:cubicBezTo>
                  <a:cubicBezTo>
                    <a:pt x="2714" y="492936"/>
                    <a:pt x="0" y="486385"/>
                    <a:pt x="0" y="479553"/>
                  </a:cubicBezTo>
                  <a:lnTo>
                    <a:pt x="0" y="25757"/>
                  </a:lnTo>
                  <a:cubicBezTo>
                    <a:pt x="0" y="11532"/>
                    <a:pt x="11532" y="0"/>
                    <a:pt x="25757" y="0"/>
                  </a:cubicBezTo>
                  <a:close/>
                </a:path>
              </a:pathLst>
            </a:custGeom>
            <a:solidFill>
              <a:srgbClr val="D0D1D3"/>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93256" y="3772742"/>
            <a:ext cx="9411357" cy="3860165"/>
          </a:xfrm>
          <a:custGeom>
            <a:avLst/>
            <a:gdLst/>
            <a:ahLst/>
            <a:cxnLst/>
            <a:rect l="l" t="t" r="r" b="b"/>
            <a:pathLst>
              <a:path w="9411357" h="3860165">
                <a:moveTo>
                  <a:pt x="0" y="0"/>
                </a:moveTo>
                <a:lnTo>
                  <a:pt x="9411357" y="0"/>
                </a:lnTo>
                <a:lnTo>
                  <a:pt x="9411357" y="3860165"/>
                </a:lnTo>
                <a:lnTo>
                  <a:pt x="0" y="3860165"/>
                </a:lnTo>
                <a:lnTo>
                  <a:pt x="0" y="0"/>
                </a:lnTo>
                <a:close/>
              </a:path>
            </a:pathLst>
          </a:custGeom>
          <a:blipFill>
            <a:blip r:embed="rId2"/>
            <a:stretch>
              <a:fillRect l="-5340"/>
            </a:stretch>
          </a:blipFill>
        </p:spPr>
        <p:txBody>
          <a:bodyPr/>
          <a:lstStyle/>
          <a:p>
            <a:endParaRPr lang="en-US"/>
          </a:p>
        </p:txBody>
      </p:sp>
      <p:grpSp>
        <p:nvGrpSpPr>
          <p:cNvPr id="12" name="Group 12"/>
          <p:cNvGrpSpPr/>
          <p:nvPr/>
        </p:nvGrpSpPr>
        <p:grpSpPr>
          <a:xfrm>
            <a:off x="10193363" y="3397686"/>
            <a:ext cx="7725822" cy="3904403"/>
            <a:chOff x="0" y="0"/>
            <a:chExt cx="10301095" cy="5205871"/>
          </a:xfrm>
        </p:grpSpPr>
        <p:grpSp>
          <p:nvGrpSpPr>
            <p:cNvPr id="13" name="Group 13"/>
            <p:cNvGrpSpPr/>
            <p:nvPr/>
          </p:nvGrpSpPr>
          <p:grpSpPr>
            <a:xfrm>
              <a:off x="0" y="0"/>
              <a:ext cx="10301095" cy="1000149"/>
              <a:chOff x="0" y="0"/>
              <a:chExt cx="2034784" cy="197560"/>
            </a:xfrm>
          </p:grpSpPr>
          <p:sp>
            <p:nvSpPr>
              <p:cNvPr id="14" name="Freeform 14"/>
              <p:cNvSpPr/>
              <p:nvPr/>
            </p:nvSpPr>
            <p:spPr>
              <a:xfrm>
                <a:off x="0" y="0"/>
                <a:ext cx="2034784" cy="197560"/>
              </a:xfrm>
              <a:custGeom>
                <a:avLst/>
                <a:gdLst/>
                <a:ahLst/>
                <a:cxnLst/>
                <a:rect l="l" t="t" r="r" b="b"/>
                <a:pathLst>
                  <a:path w="2034784" h="197560">
                    <a:moveTo>
                      <a:pt x="0" y="0"/>
                    </a:moveTo>
                    <a:lnTo>
                      <a:pt x="2034784" y="0"/>
                    </a:lnTo>
                    <a:lnTo>
                      <a:pt x="2034784"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Output</a:t>
                </a:r>
                <a:endParaRPr lang="en-US" sz="3200" dirty="0"/>
              </a:p>
            </p:txBody>
          </p:sp>
          <p:sp>
            <p:nvSpPr>
              <p:cNvPr id="15" name="TextBox 15"/>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OUTPUT</a:t>
                </a:r>
              </a:p>
            </p:txBody>
          </p:sp>
        </p:grpSp>
        <p:sp>
          <p:nvSpPr>
            <p:cNvPr id="16" name="Freeform 16"/>
            <p:cNvSpPr/>
            <p:nvPr/>
          </p:nvSpPr>
          <p:spPr>
            <a:xfrm>
              <a:off x="0" y="1000149"/>
              <a:ext cx="10301095" cy="4205722"/>
            </a:xfrm>
            <a:custGeom>
              <a:avLst/>
              <a:gdLst/>
              <a:ahLst/>
              <a:cxnLst/>
              <a:rect l="l" t="t" r="r" b="b"/>
              <a:pathLst>
                <a:path w="10301095" h="4205722">
                  <a:moveTo>
                    <a:pt x="0" y="0"/>
                  </a:moveTo>
                  <a:lnTo>
                    <a:pt x="10301095" y="0"/>
                  </a:lnTo>
                  <a:lnTo>
                    <a:pt x="10301095" y="4205722"/>
                  </a:lnTo>
                  <a:lnTo>
                    <a:pt x="0" y="4205722"/>
                  </a:lnTo>
                  <a:lnTo>
                    <a:pt x="0" y="0"/>
                  </a:lnTo>
                  <a:close/>
                </a:path>
              </a:pathLst>
            </a:custGeom>
            <a:blipFill>
              <a:blip r:embed="rId3"/>
              <a:stretch>
                <a:fillRect t="-41068" b="-4155"/>
              </a:stretch>
            </a:blipFill>
          </p:spPr>
          <p:txBody>
            <a:bodyPr/>
            <a:lstStyle/>
            <a:p>
              <a:endParaRPr lang="en-US"/>
            </a:p>
          </p:txBody>
        </p:sp>
      </p:grpSp>
      <p:sp>
        <p:nvSpPr>
          <p:cNvPr id="17" name="TextBox 17"/>
          <p:cNvSpPr txBox="1"/>
          <p:nvPr/>
        </p:nvSpPr>
        <p:spPr>
          <a:xfrm>
            <a:off x="394848" y="-95250"/>
            <a:ext cx="3553773" cy="811222"/>
          </a:xfrm>
          <a:prstGeom prst="rect">
            <a:avLst/>
          </a:prstGeom>
        </p:spPr>
        <p:txBody>
          <a:bodyPr lIns="0" tIns="0" rIns="0" bIns="0" rtlCol="0" anchor="t">
            <a:spAutoFit/>
          </a:bodyPr>
          <a:lstStyle/>
          <a:p>
            <a:pPr>
              <a:lnSpc>
                <a:spcPts val="6610"/>
              </a:lnSpc>
              <a:spcBef>
                <a:spcPct val="0"/>
              </a:spcBef>
            </a:pPr>
            <a:r>
              <a:rPr lang="en-US" sz="4721">
                <a:solidFill>
                  <a:srgbClr val="212121"/>
                </a:solidFill>
                <a:latin typeface="Gulfs Display"/>
              </a:rPr>
              <a:t>NOMOR 4</a:t>
            </a:r>
          </a:p>
        </p:txBody>
      </p:sp>
      <p:grpSp>
        <p:nvGrpSpPr>
          <p:cNvPr id="18" name="Group 18"/>
          <p:cNvGrpSpPr/>
          <p:nvPr/>
        </p:nvGrpSpPr>
        <p:grpSpPr>
          <a:xfrm>
            <a:off x="801564" y="1042214"/>
            <a:ext cx="14913867" cy="1656566"/>
            <a:chOff x="0" y="0"/>
            <a:chExt cx="19885156" cy="2208755"/>
          </a:xfrm>
        </p:grpSpPr>
        <p:sp>
          <p:nvSpPr>
            <p:cNvPr id="19" name="TextBox 19"/>
            <p:cNvSpPr txBox="1"/>
            <p:nvPr/>
          </p:nvSpPr>
          <p:spPr>
            <a:xfrm>
              <a:off x="1079607" y="-47625"/>
              <a:ext cx="18805548" cy="2256380"/>
            </a:xfrm>
            <a:prstGeom prst="rect">
              <a:avLst/>
            </a:prstGeom>
          </p:spPr>
          <p:txBody>
            <a:bodyPr lIns="0" tIns="0" rIns="0" bIns="0" rtlCol="0" anchor="t">
              <a:spAutoFit/>
            </a:bodyPr>
            <a:lstStyle/>
            <a:p>
              <a:pPr>
                <a:lnSpc>
                  <a:spcPts val="3640"/>
                </a:lnSpc>
                <a:spcBef>
                  <a:spcPct val="0"/>
                </a:spcBef>
              </a:pPr>
              <a:r>
                <a:rPr lang="en-US" sz="2600" spc="67" dirty="0" err="1">
                  <a:solidFill>
                    <a:srgbClr val="212121"/>
                  </a:solidFill>
                  <a:latin typeface="Montserrat Classic"/>
                </a:rPr>
                <a:t>Tampilkan</a:t>
              </a:r>
              <a:r>
                <a:rPr lang="en-US" sz="2600" spc="67" dirty="0">
                  <a:solidFill>
                    <a:srgbClr val="212121"/>
                  </a:solidFill>
                  <a:latin typeface="Montserrat Classic"/>
                </a:rPr>
                <a:t> top 5 </a:t>
              </a:r>
              <a:r>
                <a:rPr lang="en-US" sz="2600" spc="67" dirty="0" err="1">
                  <a:solidFill>
                    <a:srgbClr val="212121"/>
                  </a:solidFill>
                  <a:latin typeface="Montserrat Classic"/>
                </a:rPr>
                <a:t>metode</a:t>
              </a:r>
              <a:r>
                <a:rPr lang="en-US" sz="2600" spc="67" dirty="0">
                  <a:solidFill>
                    <a:srgbClr val="212121"/>
                  </a:solidFill>
                  <a:latin typeface="Montserrat Classic"/>
                </a:rPr>
                <a:t> </a:t>
              </a:r>
              <a:r>
                <a:rPr lang="en-US" sz="2600" spc="67" dirty="0" err="1">
                  <a:solidFill>
                    <a:srgbClr val="212121"/>
                  </a:solidFill>
                  <a:latin typeface="Montserrat Classic"/>
                </a:rPr>
                <a:t>pembayaran</a:t>
              </a:r>
              <a:r>
                <a:rPr lang="en-US" sz="2600" spc="67" dirty="0">
                  <a:solidFill>
                    <a:srgbClr val="212121"/>
                  </a:solidFill>
                  <a:latin typeface="Montserrat Classic"/>
                </a:rPr>
                <a:t> yang paling </a:t>
              </a:r>
              <a:r>
                <a:rPr lang="en-US" sz="2600" spc="67" dirty="0" err="1">
                  <a:solidFill>
                    <a:srgbClr val="212121"/>
                  </a:solidFill>
                  <a:latin typeface="Montserrat Classic"/>
                </a:rPr>
                <a:t>populer</a:t>
              </a:r>
              <a:r>
                <a:rPr lang="en-US" sz="2600" spc="67" dirty="0">
                  <a:solidFill>
                    <a:srgbClr val="212121"/>
                  </a:solidFill>
                  <a:latin typeface="Montserrat Classic"/>
                </a:rPr>
                <a:t> </a:t>
              </a:r>
              <a:r>
                <a:rPr lang="en-US" sz="2600" spc="67" dirty="0" err="1">
                  <a:solidFill>
                    <a:srgbClr val="212121"/>
                  </a:solidFill>
                  <a:latin typeface="Montserrat Classic"/>
                </a:rPr>
                <a:t>digunakan</a:t>
              </a:r>
              <a:r>
                <a:rPr lang="en-US" sz="2600" spc="67" dirty="0">
                  <a:solidFill>
                    <a:srgbClr val="212121"/>
                  </a:solidFill>
                  <a:latin typeface="Montserrat Classic"/>
                </a:rPr>
                <a:t> </a:t>
              </a:r>
              <a:r>
                <a:rPr lang="en-US" sz="2600" spc="67" dirty="0" err="1">
                  <a:solidFill>
                    <a:srgbClr val="212121"/>
                  </a:solidFill>
                  <a:latin typeface="Montserrat Classic"/>
                </a:rPr>
                <a:t>selama</a:t>
              </a:r>
              <a:r>
                <a:rPr lang="en-US" sz="2600" spc="67" dirty="0">
                  <a:solidFill>
                    <a:srgbClr val="212121"/>
                  </a:solidFill>
                  <a:latin typeface="Montserrat Classic"/>
                </a:rPr>
                <a:t> 2022 (</a:t>
              </a:r>
              <a:r>
                <a:rPr lang="en-US" sz="2600" spc="67" dirty="0" err="1">
                  <a:solidFill>
                    <a:srgbClr val="212121"/>
                  </a:solidFill>
                  <a:latin typeface="Montserrat Classic"/>
                </a:rPr>
                <a:t>berdasarkan</a:t>
              </a:r>
              <a:r>
                <a:rPr lang="en-US" sz="2600" spc="67" dirty="0">
                  <a:solidFill>
                    <a:srgbClr val="212121"/>
                  </a:solidFill>
                  <a:latin typeface="Montserrat Classic"/>
                </a:rPr>
                <a:t> total unique order). </a:t>
              </a:r>
              <a:r>
                <a:rPr lang="en-US" sz="2600" spc="67" dirty="0" err="1">
                  <a:solidFill>
                    <a:srgbClr val="212121"/>
                  </a:solidFill>
                  <a:latin typeface="Montserrat Classic"/>
                </a:rPr>
                <a:t>Gunakan</a:t>
              </a:r>
              <a:r>
                <a:rPr lang="en-US" sz="2600" spc="67" dirty="0">
                  <a:solidFill>
                    <a:srgbClr val="212121"/>
                  </a:solidFill>
                  <a:latin typeface="Montserrat Classic"/>
                </a:rPr>
                <a:t> </a:t>
              </a:r>
              <a:r>
                <a:rPr lang="en-US" sz="2600" spc="67" dirty="0" err="1">
                  <a:solidFill>
                    <a:srgbClr val="212121"/>
                  </a:solidFill>
                  <a:latin typeface="Montserrat Classic"/>
                </a:rPr>
                <a:t>is_valid</a:t>
              </a:r>
              <a:r>
                <a:rPr lang="en-US" sz="2600" spc="67" dirty="0">
                  <a:solidFill>
                    <a:srgbClr val="212121"/>
                  </a:solidFill>
                  <a:latin typeface="Montserrat Classic"/>
                </a:rPr>
                <a:t> = 1 </a:t>
              </a:r>
              <a:r>
                <a:rPr lang="en-US" sz="2600" spc="67" dirty="0" err="1">
                  <a:solidFill>
                    <a:srgbClr val="212121"/>
                  </a:solidFill>
                  <a:latin typeface="Montserrat Classic"/>
                </a:rPr>
                <a:t>untuk</a:t>
              </a:r>
              <a:r>
                <a:rPr lang="en-US" sz="2600" spc="67" dirty="0">
                  <a:solidFill>
                    <a:srgbClr val="212121"/>
                  </a:solidFill>
                  <a:latin typeface="Montserrat Classic"/>
                </a:rPr>
                <a:t> </a:t>
              </a:r>
              <a:r>
                <a:rPr lang="en-US" sz="2600" spc="67" dirty="0" err="1">
                  <a:solidFill>
                    <a:srgbClr val="212121"/>
                  </a:solidFill>
                  <a:latin typeface="Montserrat Classic"/>
                </a:rPr>
                <a:t>memfilter</a:t>
              </a:r>
              <a:r>
                <a:rPr lang="en-US" sz="2600" spc="67" dirty="0">
                  <a:solidFill>
                    <a:srgbClr val="212121"/>
                  </a:solidFill>
                  <a:latin typeface="Montserrat Classic"/>
                </a:rPr>
                <a:t> data </a:t>
              </a:r>
              <a:r>
                <a:rPr lang="en-US" sz="2600" spc="67" dirty="0" err="1">
                  <a:solidFill>
                    <a:srgbClr val="212121"/>
                  </a:solidFill>
                  <a:latin typeface="Montserrat Classic"/>
                </a:rPr>
                <a:t>transaksi</a:t>
              </a:r>
              <a:r>
                <a:rPr lang="en-US" sz="2600" spc="67" dirty="0">
                  <a:solidFill>
                    <a:srgbClr val="212121"/>
                  </a:solidFill>
                  <a:latin typeface="Montserrat Classic"/>
                </a:rPr>
                <a:t>. Source table: </a:t>
              </a:r>
              <a:r>
                <a:rPr lang="en-US" sz="2600" spc="67" dirty="0" err="1">
                  <a:solidFill>
                    <a:srgbClr val="212121"/>
                  </a:solidFill>
                  <a:latin typeface="Montserrat Classic"/>
                </a:rPr>
                <a:t>order_detail</a:t>
              </a:r>
              <a:r>
                <a:rPr lang="en-US" sz="2600" spc="67" dirty="0">
                  <a:solidFill>
                    <a:srgbClr val="212121"/>
                  </a:solidFill>
                  <a:latin typeface="Montserrat Classic"/>
                </a:rPr>
                <a:t>, </a:t>
              </a:r>
              <a:r>
                <a:rPr lang="en-US" sz="2600" spc="67" dirty="0" err="1">
                  <a:solidFill>
                    <a:srgbClr val="212121"/>
                  </a:solidFill>
                  <a:latin typeface="Montserrat Classic"/>
                </a:rPr>
                <a:t>payment_method</a:t>
              </a:r>
              <a:endParaRPr lang="en-US" sz="2600" spc="67" dirty="0">
                <a:solidFill>
                  <a:srgbClr val="212121"/>
                </a:solidFill>
                <a:latin typeface="Montserrat Classic"/>
              </a:endParaRPr>
            </a:p>
            <a:p>
              <a:pPr>
                <a:lnSpc>
                  <a:spcPts val="2746"/>
                </a:lnSpc>
                <a:spcBef>
                  <a:spcPct val="0"/>
                </a:spcBef>
              </a:pPr>
              <a:endParaRPr lang="en-US" sz="2600" spc="67" dirty="0">
                <a:solidFill>
                  <a:srgbClr val="212121"/>
                </a:solidFill>
                <a:latin typeface="Montserrat Classic"/>
              </a:endParaRPr>
            </a:p>
          </p:txBody>
        </p:sp>
        <p:sp>
          <p:nvSpPr>
            <p:cNvPr id="20" name="TextBox 20"/>
            <p:cNvSpPr txBox="1"/>
            <p:nvPr/>
          </p:nvSpPr>
          <p:spPr>
            <a:xfrm>
              <a:off x="0" y="-114300"/>
              <a:ext cx="941930"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Q :</a:t>
              </a:r>
            </a:p>
          </p:txBody>
        </p:sp>
      </p:grpSp>
      <p:grpSp>
        <p:nvGrpSpPr>
          <p:cNvPr id="21" name="Group 21"/>
          <p:cNvGrpSpPr/>
          <p:nvPr/>
        </p:nvGrpSpPr>
        <p:grpSpPr>
          <a:xfrm>
            <a:off x="1028700" y="8215558"/>
            <a:ext cx="14686730" cy="1305560"/>
            <a:chOff x="0" y="0"/>
            <a:chExt cx="19582307" cy="1740747"/>
          </a:xfrm>
        </p:grpSpPr>
        <p:sp>
          <p:nvSpPr>
            <p:cNvPr id="22" name="TextBox 22"/>
            <p:cNvSpPr txBox="1"/>
            <p:nvPr/>
          </p:nvSpPr>
          <p:spPr>
            <a:xfrm>
              <a:off x="1063165" y="-47625"/>
              <a:ext cx="18519142" cy="1788372"/>
            </a:xfrm>
            <a:prstGeom prst="rect">
              <a:avLst/>
            </a:prstGeom>
          </p:spPr>
          <p:txBody>
            <a:bodyPr lIns="0" tIns="0" rIns="0" bIns="0" rtlCol="0" anchor="t">
              <a:spAutoFit/>
            </a:bodyPr>
            <a:lstStyle/>
            <a:p>
              <a:pPr>
                <a:lnSpc>
                  <a:spcPts val="3640"/>
                </a:lnSpc>
                <a:spcBef>
                  <a:spcPct val="0"/>
                </a:spcBef>
              </a:pPr>
              <a:r>
                <a:rPr lang="en-US" sz="2600" spc="67">
                  <a:solidFill>
                    <a:srgbClr val="212121"/>
                  </a:solidFill>
                  <a:latin typeface="Montserrat Classic"/>
                </a:rPr>
                <a:t>Berdasarkan total unique order, top 5 metode pembayaran yang palin populer yang digunakan selama tahun 2022 secara berurutan dari yang terbesar jumlah transaksinya yaitu </a:t>
              </a:r>
              <a:r>
                <a:rPr lang="en-US" sz="2600" spc="67">
                  <a:solidFill>
                    <a:srgbClr val="212121"/>
                  </a:solidFill>
                  <a:latin typeface="Montserrat Classic Bold"/>
                </a:rPr>
                <a:t>COD, Payaxis, Customercredit, Easypay dan Jazzwallet</a:t>
              </a:r>
            </a:p>
          </p:txBody>
        </p:sp>
        <p:sp>
          <p:nvSpPr>
            <p:cNvPr id="23" name="TextBox 23"/>
            <p:cNvSpPr txBox="1"/>
            <p:nvPr/>
          </p:nvSpPr>
          <p:spPr>
            <a:xfrm>
              <a:off x="0" y="-114300"/>
              <a:ext cx="927585"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A :</a:t>
              </a:r>
            </a:p>
          </p:txBody>
        </p:sp>
      </p:grpSp>
      <p:sp>
        <p:nvSpPr>
          <p:cNvPr id="25" name="TextBox 24">
            <a:extLst>
              <a:ext uri="{FF2B5EF4-FFF2-40B4-BE49-F238E27FC236}">
                <a16:creationId xmlns:a16="http://schemas.microsoft.com/office/drawing/2014/main" id="{FA170DE4-75CE-E0CE-773E-ECFC4FF5B459}"/>
              </a:ext>
            </a:extLst>
          </p:cNvPr>
          <p:cNvSpPr txBox="1"/>
          <p:nvPr/>
        </p:nvSpPr>
        <p:spPr>
          <a:xfrm>
            <a:off x="4572000" y="5211926"/>
            <a:ext cx="9144000" cy="369332"/>
          </a:xfrm>
          <a:prstGeom prst="rect">
            <a:avLst/>
          </a:prstGeom>
          <a:noFill/>
        </p:spPr>
        <p:txBody>
          <a:bodyPr wrap="square">
            <a:spAutoFit/>
          </a:bodyPr>
          <a:lstStyle/>
          <a:p>
            <a:r>
              <a:rPr lang="en-US" sz="1800" dirty="0">
                <a:solidFill>
                  <a:schemeClr val="bg2">
                    <a:lumMod val="75000"/>
                  </a:schemeClr>
                </a:solidFill>
                <a:latin typeface="Montserrat Classic" panose="020B0604020202020204" charset="0"/>
              </a:rPr>
              <a:t>Input/Code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D3BC"/>
        </a:solidFill>
        <a:effectLst/>
      </p:bgPr>
    </p:bg>
    <p:spTree>
      <p:nvGrpSpPr>
        <p:cNvPr id="1" name=""/>
        <p:cNvGrpSpPr/>
        <p:nvPr/>
      </p:nvGrpSpPr>
      <p:grpSpPr>
        <a:xfrm>
          <a:off x="0" y="0"/>
          <a:ext cx="0" cy="0"/>
          <a:chOff x="0" y="0"/>
          <a:chExt cx="0" cy="0"/>
        </a:xfrm>
      </p:grpSpPr>
      <p:grpSp>
        <p:nvGrpSpPr>
          <p:cNvPr id="2" name="Group 2"/>
          <p:cNvGrpSpPr/>
          <p:nvPr/>
        </p:nvGrpSpPr>
        <p:grpSpPr>
          <a:xfrm>
            <a:off x="1267080" y="7716725"/>
            <a:ext cx="3086100" cy="1819894"/>
            <a:chOff x="0" y="0"/>
            <a:chExt cx="812800" cy="479314"/>
          </a:xfrm>
        </p:grpSpPr>
        <p:sp>
          <p:nvSpPr>
            <p:cNvPr id="3" name="Freeform 3"/>
            <p:cNvSpPr/>
            <p:nvPr/>
          </p:nvSpPr>
          <p:spPr>
            <a:xfrm>
              <a:off x="0" y="0"/>
              <a:ext cx="812800" cy="479314"/>
            </a:xfrm>
            <a:custGeom>
              <a:avLst/>
              <a:gdLst/>
              <a:ahLst/>
              <a:cxnLst/>
              <a:rect l="l" t="t" r="r" b="b"/>
              <a:pathLst>
                <a:path w="812800" h="479314">
                  <a:moveTo>
                    <a:pt x="127941" y="0"/>
                  </a:moveTo>
                  <a:lnTo>
                    <a:pt x="684859" y="0"/>
                  </a:lnTo>
                  <a:cubicBezTo>
                    <a:pt x="718791" y="0"/>
                    <a:pt x="751333" y="13479"/>
                    <a:pt x="775327" y="37473"/>
                  </a:cubicBezTo>
                  <a:cubicBezTo>
                    <a:pt x="799321" y="61467"/>
                    <a:pt x="812800" y="94009"/>
                    <a:pt x="812800" y="127941"/>
                  </a:cubicBezTo>
                  <a:lnTo>
                    <a:pt x="812800" y="351373"/>
                  </a:lnTo>
                  <a:cubicBezTo>
                    <a:pt x="812800" y="385305"/>
                    <a:pt x="799321" y="417847"/>
                    <a:pt x="775327" y="441841"/>
                  </a:cubicBezTo>
                  <a:cubicBezTo>
                    <a:pt x="751333" y="465834"/>
                    <a:pt x="718791" y="479314"/>
                    <a:pt x="684859" y="479314"/>
                  </a:cubicBezTo>
                  <a:lnTo>
                    <a:pt x="127941" y="479314"/>
                  </a:lnTo>
                  <a:cubicBezTo>
                    <a:pt x="94009" y="479314"/>
                    <a:pt x="61467" y="465834"/>
                    <a:pt x="37473" y="441841"/>
                  </a:cubicBezTo>
                  <a:cubicBezTo>
                    <a:pt x="13479" y="417847"/>
                    <a:pt x="0" y="385305"/>
                    <a:pt x="0" y="351373"/>
                  </a:cubicBezTo>
                  <a:lnTo>
                    <a:pt x="0" y="127941"/>
                  </a:lnTo>
                  <a:cubicBezTo>
                    <a:pt x="0" y="94009"/>
                    <a:pt x="13479" y="61467"/>
                    <a:pt x="37473" y="37473"/>
                  </a:cubicBezTo>
                  <a:cubicBezTo>
                    <a:pt x="61467" y="13479"/>
                    <a:pt x="94009" y="0"/>
                    <a:pt x="127941" y="0"/>
                  </a:cubicBezTo>
                  <a:close/>
                </a:path>
              </a:pathLst>
            </a:custGeom>
            <a:solidFill>
              <a:srgbClr val="000000">
                <a:alpha val="0"/>
              </a:srgbClr>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278280" y="2792544"/>
            <a:ext cx="9731440" cy="6262826"/>
            <a:chOff x="0" y="0"/>
            <a:chExt cx="12975254" cy="8350435"/>
          </a:xfrm>
        </p:grpSpPr>
        <p:grpSp>
          <p:nvGrpSpPr>
            <p:cNvPr id="6" name="Group 6"/>
            <p:cNvGrpSpPr/>
            <p:nvPr/>
          </p:nvGrpSpPr>
          <p:grpSpPr>
            <a:xfrm>
              <a:off x="53202" y="0"/>
              <a:ext cx="12922052" cy="1000149"/>
              <a:chOff x="0" y="0"/>
              <a:chExt cx="2552504" cy="197560"/>
            </a:xfrm>
          </p:grpSpPr>
          <p:sp>
            <p:nvSpPr>
              <p:cNvPr id="7" name="Freeform 7"/>
              <p:cNvSpPr/>
              <p:nvPr/>
            </p:nvSpPr>
            <p:spPr>
              <a:xfrm>
                <a:off x="0" y="0"/>
                <a:ext cx="2552504" cy="197560"/>
              </a:xfrm>
              <a:custGeom>
                <a:avLst/>
                <a:gdLst/>
                <a:ahLst/>
                <a:cxnLst/>
                <a:rect l="l" t="t" r="r" b="b"/>
                <a:pathLst>
                  <a:path w="2552504" h="197560">
                    <a:moveTo>
                      <a:pt x="0" y="0"/>
                    </a:moveTo>
                    <a:lnTo>
                      <a:pt x="2552504" y="0"/>
                    </a:lnTo>
                    <a:lnTo>
                      <a:pt x="2552504" y="197560"/>
                    </a:lnTo>
                    <a:lnTo>
                      <a:pt x="0" y="197560"/>
                    </a:lnTo>
                    <a:close/>
                  </a:path>
                </a:pathLst>
              </a:custGeom>
              <a:solidFill>
                <a:srgbClr val="524E4E"/>
              </a:solidFill>
            </p:spPr>
            <p:txBody>
              <a:bodyPr anchor="ctr"/>
              <a:lstStyle/>
              <a:p>
                <a:pPr algn="ctr"/>
                <a:r>
                  <a:rPr lang="en-US" sz="3200" dirty="0">
                    <a:solidFill>
                      <a:schemeClr val="bg2">
                        <a:lumMod val="75000"/>
                      </a:schemeClr>
                    </a:solidFill>
                    <a:latin typeface="Montserrat Classic" panose="020B0604020202020204" charset="0"/>
                  </a:rPr>
                  <a:t>Input/Query</a:t>
                </a:r>
                <a:endParaRPr lang="en-US" sz="3200" dirty="0"/>
              </a:p>
            </p:txBody>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4759"/>
                  </a:lnSpc>
                </a:pPr>
                <a:r>
                  <a:rPr lang="en-US" sz="3399">
                    <a:solidFill>
                      <a:srgbClr val="FFFFFF"/>
                    </a:solidFill>
                    <a:latin typeface="DM Serif Display"/>
                  </a:rPr>
                  <a:t>INPUT</a:t>
                </a:r>
              </a:p>
            </p:txBody>
          </p:sp>
        </p:grpSp>
        <p:sp>
          <p:nvSpPr>
            <p:cNvPr id="9" name="Freeform 9"/>
            <p:cNvSpPr/>
            <p:nvPr/>
          </p:nvSpPr>
          <p:spPr>
            <a:xfrm>
              <a:off x="0" y="1000149"/>
              <a:ext cx="12922052" cy="7350286"/>
            </a:xfrm>
            <a:custGeom>
              <a:avLst/>
              <a:gdLst/>
              <a:ahLst/>
              <a:cxnLst/>
              <a:rect l="l" t="t" r="r" b="b"/>
              <a:pathLst>
                <a:path w="12922052" h="7350286">
                  <a:moveTo>
                    <a:pt x="0" y="0"/>
                  </a:moveTo>
                  <a:lnTo>
                    <a:pt x="12922052" y="0"/>
                  </a:lnTo>
                  <a:lnTo>
                    <a:pt x="12922052" y="7350286"/>
                  </a:lnTo>
                  <a:lnTo>
                    <a:pt x="0" y="7350286"/>
                  </a:lnTo>
                  <a:lnTo>
                    <a:pt x="0" y="0"/>
                  </a:lnTo>
                  <a:close/>
                </a:path>
              </a:pathLst>
            </a:custGeom>
            <a:blipFill>
              <a:blip r:embed="rId2"/>
              <a:stretch>
                <a:fillRect/>
              </a:stretch>
            </a:blipFill>
          </p:spPr>
          <p:txBody>
            <a:bodyPr/>
            <a:lstStyle/>
            <a:p>
              <a:endParaRPr lang="en-US"/>
            </a:p>
          </p:txBody>
        </p:sp>
      </p:grpSp>
      <p:sp>
        <p:nvSpPr>
          <p:cNvPr id="10" name="TextBox 10"/>
          <p:cNvSpPr txBox="1"/>
          <p:nvPr/>
        </p:nvSpPr>
        <p:spPr>
          <a:xfrm>
            <a:off x="394848" y="-95250"/>
            <a:ext cx="3553773" cy="811222"/>
          </a:xfrm>
          <a:prstGeom prst="rect">
            <a:avLst/>
          </a:prstGeom>
        </p:spPr>
        <p:txBody>
          <a:bodyPr lIns="0" tIns="0" rIns="0" bIns="0" rtlCol="0" anchor="t">
            <a:spAutoFit/>
          </a:bodyPr>
          <a:lstStyle/>
          <a:p>
            <a:pPr>
              <a:lnSpc>
                <a:spcPts val="6610"/>
              </a:lnSpc>
              <a:spcBef>
                <a:spcPct val="0"/>
              </a:spcBef>
            </a:pPr>
            <a:r>
              <a:rPr lang="en-US" sz="4721">
                <a:solidFill>
                  <a:srgbClr val="212121"/>
                </a:solidFill>
                <a:latin typeface="Gulfs Display"/>
              </a:rPr>
              <a:t>NOMOR 5</a:t>
            </a:r>
          </a:p>
        </p:txBody>
      </p:sp>
      <p:grpSp>
        <p:nvGrpSpPr>
          <p:cNvPr id="11" name="Group 11"/>
          <p:cNvGrpSpPr/>
          <p:nvPr/>
        </p:nvGrpSpPr>
        <p:grpSpPr>
          <a:xfrm>
            <a:off x="801564" y="1042214"/>
            <a:ext cx="16065456" cy="1305560"/>
            <a:chOff x="0" y="0"/>
            <a:chExt cx="21420609" cy="1740747"/>
          </a:xfrm>
        </p:grpSpPr>
        <p:sp>
          <p:nvSpPr>
            <p:cNvPr id="12" name="TextBox 12"/>
            <p:cNvSpPr txBox="1"/>
            <p:nvPr/>
          </p:nvSpPr>
          <p:spPr>
            <a:xfrm>
              <a:off x="1162970" y="-47625"/>
              <a:ext cx="20257638" cy="1788372"/>
            </a:xfrm>
            <a:prstGeom prst="rect">
              <a:avLst/>
            </a:prstGeom>
          </p:spPr>
          <p:txBody>
            <a:bodyPr lIns="0" tIns="0" rIns="0" bIns="0" rtlCol="0" anchor="t">
              <a:spAutoFit/>
            </a:bodyPr>
            <a:lstStyle/>
            <a:p>
              <a:pPr>
                <a:lnSpc>
                  <a:spcPts val="3640"/>
                </a:lnSpc>
              </a:pPr>
              <a:r>
                <a:rPr lang="en-US" sz="2600" spc="67" dirty="0" err="1">
                  <a:solidFill>
                    <a:srgbClr val="212121"/>
                  </a:solidFill>
                  <a:latin typeface="Montserrat Classic"/>
                </a:rPr>
                <a:t>Urutkan</a:t>
              </a:r>
              <a:r>
                <a:rPr lang="en-US" sz="2600" spc="67" dirty="0">
                  <a:solidFill>
                    <a:srgbClr val="212121"/>
                  </a:solidFill>
                  <a:latin typeface="Montserrat Classic"/>
                </a:rPr>
                <a:t> </a:t>
              </a:r>
              <a:r>
                <a:rPr lang="en-US" sz="2600" spc="67" dirty="0" err="1">
                  <a:solidFill>
                    <a:srgbClr val="212121"/>
                  </a:solidFill>
                  <a:latin typeface="Montserrat Classic"/>
                </a:rPr>
                <a:t>dari</a:t>
              </a:r>
              <a:r>
                <a:rPr lang="en-US" sz="2600" spc="67" dirty="0">
                  <a:solidFill>
                    <a:srgbClr val="212121"/>
                  </a:solidFill>
                  <a:latin typeface="Montserrat Classic"/>
                </a:rPr>
                <a:t> ke-5 </a:t>
              </a:r>
              <a:r>
                <a:rPr lang="en-US" sz="2600" spc="67" dirty="0" err="1">
                  <a:solidFill>
                    <a:srgbClr val="212121"/>
                  </a:solidFill>
                  <a:latin typeface="Montserrat Classic"/>
                </a:rPr>
                <a:t>produk</a:t>
              </a:r>
              <a:r>
                <a:rPr lang="en-US" sz="2600" spc="67" dirty="0">
                  <a:solidFill>
                    <a:srgbClr val="212121"/>
                  </a:solidFill>
                  <a:latin typeface="Montserrat Classic"/>
                </a:rPr>
                <a:t> </a:t>
              </a:r>
              <a:r>
                <a:rPr lang="en-US" sz="2600" spc="67" dirty="0" err="1">
                  <a:solidFill>
                    <a:srgbClr val="212121"/>
                  </a:solidFill>
                  <a:latin typeface="Montserrat Classic"/>
                </a:rPr>
                <a:t>ini</a:t>
              </a:r>
              <a:r>
                <a:rPr lang="en-US" sz="2600" spc="67" dirty="0">
                  <a:solidFill>
                    <a:srgbClr val="212121"/>
                  </a:solidFill>
                  <a:latin typeface="Montserrat Classic"/>
                </a:rPr>
                <a:t> </a:t>
              </a:r>
              <a:r>
                <a:rPr lang="en-US" sz="2600" spc="67" dirty="0" err="1">
                  <a:solidFill>
                    <a:srgbClr val="212121"/>
                  </a:solidFill>
                  <a:latin typeface="Montserrat Classic"/>
                </a:rPr>
                <a:t>berdasarkan</a:t>
              </a:r>
              <a:r>
                <a:rPr lang="en-US" sz="2600" spc="67" dirty="0">
                  <a:solidFill>
                    <a:srgbClr val="212121"/>
                  </a:solidFill>
                  <a:latin typeface="Montserrat Classic"/>
                </a:rPr>
                <a:t> </a:t>
              </a:r>
              <a:r>
                <a:rPr lang="en-US" sz="2600" spc="67" dirty="0" err="1">
                  <a:solidFill>
                    <a:srgbClr val="212121"/>
                  </a:solidFill>
                  <a:latin typeface="Montserrat Classic"/>
                </a:rPr>
                <a:t>nilai</a:t>
              </a:r>
              <a:r>
                <a:rPr lang="en-US" sz="2600" spc="67" dirty="0">
                  <a:solidFill>
                    <a:srgbClr val="212121"/>
                  </a:solidFill>
                  <a:latin typeface="Montserrat Classic"/>
                </a:rPr>
                <a:t> </a:t>
              </a:r>
              <a:r>
                <a:rPr lang="en-US" sz="2600" spc="67" dirty="0" err="1">
                  <a:solidFill>
                    <a:srgbClr val="212121"/>
                  </a:solidFill>
                  <a:latin typeface="Montserrat Classic"/>
                </a:rPr>
                <a:t>transaksinya</a:t>
              </a:r>
              <a:r>
                <a:rPr lang="en-US" sz="2600" spc="67" dirty="0">
                  <a:solidFill>
                    <a:srgbClr val="212121"/>
                  </a:solidFill>
                  <a:latin typeface="Montserrat Classic"/>
                </a:rPr>
                <a:t>, </a:t>
              </a:r>
              <a:r>
                <a:rPr lang="en-US" sz="2600" spc="67" dirty="0" err="1">
                  <a:solidFill>
                    <a:srgbClr val="212121"/>
                  </a:solidFill>
                  <a:latin typeface="Montserrat Classic"/>
                </a:rPr>
                <a:t>yaitu</a:t>
              </a:r>
              <a:r>
                <a:rPr lang="en-US" sz="2600" spc="67" dirty="0">
                  <a:solidFill>
                    <a:srgbClr val="212121"/>
                  </a:solidFill>
                  <a:latin typeface="Montserrat Classic"/>
                </a:rPr>
                <a:t> Samsung, Apple, Sony, Huawei, dan Lenovo. </a:t>
              </a:r>
              <a:r>
                <a:rPr lang="en-US" sz="2600" spc="67" dirty="0" err="1">
                  <a:solidFill>
                    <a:srgbClr val="212121"/>
                  </a:solidFill>
                  <a:latin typeface="Montserrat Classic"/>
                </a:rPr>
                <a:t>Gunakan</a:t>
              </a:r>
              <a:r>
                <a:rPr lang="en-US" sz="2600" spc="67" dirty="0">
                  <a:solidFill>
                    <a:srgbClr val="212121"/>
                  </a:solidFill>
                  <a:latin typeface="Montserrat Classic"/>
                </a:rPr>
                <a:t> </a:t>
              </a:r>
              <a:r>
                <a:rPr lang="en-US" sz="2600" spc="67" dirty="0" err="1">
                  <a:solidFill>
                    <a:srgbClr val="212121"/>
                  </a:solidFill>
                  <a:latin typeface="Montserrat Classic"/>
                </a:rPr>
                <a:t>is_valid</a:t>
              </a:r>
              <a:r>
                <a:rPr lang="en-US" sz="2600" spc="67" dirty="0">
                  <a:solidFill>
                    <a:srgbClr val="212121"/>
                  </a:solidFill>
                  <a:latin typeface="Montserrat Classic"/>
                </a:rPr>
                <a:t> = 1 </a:t>
              </a:r>
              <a:r>
                <a:rPr lang="en-US" sz="2600" spc="67" dirty="0" err="1">
                  <a:solidFill>
                    <a:srgbClr val="212121"/>
                  </a:solidFill>
                  <a:latin typeface="Montserrat Classic"/>
                </a:rPr>
                <a:t>untuk</a:t>
              </a:r>
              <a:r>
                <a:rPr lang="en-US" sz="2600" spc="67" dirty="0">
                  <a:solidFill>
                    <a:srgbClr val="212121"/>
                  </a:solidFill>
                  <a:latin typeface="Montserrat Classic"/>
                </a:rPr>
                <a:t> </a:t>
              </a:r>
              <a:r>
                <a:rPr lang="en-US" sz="2600" spc="67" dirty="0" err="1">
                  <a:solidFill>
                    <a:srgbClr val="212121"/>
                  </a:solidFill>
                  <a:latin typeface="Montserrat Classic"/>
                </a:rPr>
                <a:t>memfilter</a:t>
              </a:r>
              <a:r>
                <a:rPr lang="en-US" sz="2600" spc="67" dirty="0">
                  <a:solidFill>
                    <a:srgbClr val="212121"/>
                  </a:solidFill>
                  <a:latin typeface="Montserrat Classic"/>
                </a:rPr>
                <a:t> data </a:t>
              </a:r>
              <a:r>
                <a:rPr lang="en-US" sz="2600" spc="67" dirty="0" err="1">
                  <a:solidFill>
                    <a:srgbClr val="212121"/>
                  </a:solidFill>
                  <a:latin typeface="Montserrat Classic"/>
                </a:rPr>
                <a:t>transaksi</a:t>
              </a:r>
              <a:r>
                <a:rPr lang="en-US" sz="2600" spc="67" dirty="0">
                  <a:solidFill>
                    <a:srgbClr val="212121"/>
                  </a:solidFill>
                  <a:latin typeface="Montserrat Classic"/>
                </a:rPr>
                <a:t>. </a:t>
              </a:r>
            </a:p>
            <a:p>
              <a:pPr>
                <a:lnSpc>
                  <a:spcPts val="3640"/>
                </a:lnSpc>
                <a:spcBef>
                  <a:spcPct val="0"/>
                </a:spcBef>
              </a:pPr>
              <a:r>
                <a:rPr lang="en-US" sz="2600" spc="67" dirty="0">
                  <a:solidFill>
                    <a:srgbClr val="212121"/>
                  </a:solidFill>
                  <a:latin typeface="Montserrat Classic"/>
                </a:rPr>
                <a:t>Source table: </a:t>
              </a:r>
              <a:r>
                <a:rPr lang="en-US" sz="2600" spc="67" dirty="0" err="1">
                  <a:solidFill>
                    <a:srgbClr val="212121"/>
                  </a:solidFill>
                  <a:latin typeface="Montserrat Classic"/>
                </a:rPr>
                <a:t>order_detail</a:t>
              </a:r>
              <a:r>
                <a:rPr lang="en-US" sz="2600" spc="67" dirty="0">
                  <a:solidFill>
                    <a:srgbClr val="212121"/>
                  </a:solidFill>
                  <a:latin typeface="Montserrat Classic"/>
                </a:rPr>
                <a:t>, </a:t>
              </a:r>
              <a:r>
                <a:rPr lang="en-US" sz="2600" spc="67" dirty="0" err="1">
                  <a:solidFill>
                    <a:srgbClr val="212121"/>
                  </a:solidFill>
                  <a:latin typeface="Montserrat Classic"/>
                </a:rPr>
                <a:t>sku_detail</a:t>
              </a:r>
              <a:endParaRPr lang="en-US" sz="2600" spc="67" dirty="0">
                <a:solidFill>
                  <a:srgbClr val="212121"/>
                </a:solidFill>
                <a:latin typeface="Montserrat Classic"/>
              </a:endParaRPr>
            </a:p>
          </p:txBody>
        </p:sp>
        <p:sp>
          <p:nvSpPr>
            <p:cNvPr id="13" name="TextBox 13"/>
            <p:cNvSpPr txBox="1"/>
            <p:nvPr/>
          </p:nvSpPr>
          <p:spPr>
            <a:xfrm>
              <a:off x="0" y="-114300"/>
              <a:ext cx="1014662" cy="1125336"/>
            </a:xfrm>
            <a:prstGeom prst="rect">
              <a:avLst/>
            </a:prstGeom>
          </p:spPr>
          <p:txBody>
            <a:bodyPr lIns="0" tIns="0" rIns="0" bIns="0" rtlCol="0" anchor="t">
              <a:spAutoFit/>
            </a:bodyPr>
            <a:lstStyle/>
            <a:p>
              <a:pPr>
                <a:lnSpc>
                  <a:spcPts val="7030"/>
                </a:lnSpc>
                <a:spcBef>
                  <a:spcPct val="0"/>
                </a:spcBef>
              </a:pPr>
              <a:r>
                <a:rPr lang="en-US" sz="5021">
                  <a:solidFill>
                    <a:srgbClr val="212121"/>
                  </a:solidFill>
                  <a:latin typeface="Futura Display"/>
                </a:rPr>
                <a:t>Q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521</Words>
  <Application>Microsoft Office PowerPoint</Application>
  <PresentationFormat>Custom</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Montserrat Classic Bold</vt:lpstr>
      <vt:lpstr>Montserrat Classic</vt:lpstr>
      <vt:lpstr>Calibri</vt:lpstr>
      <vt:lpstr>Gulfs Display</vt:lpstr>
      <vt:lpstr>Arial</vt:lpstr>
      <vt:lpstr>DM Serif Display</vt:lpstr>
      <vt:lpstr>Futura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SQL Data Analisis</dc:title>
  <cp:lastModifiedBy>Fahrul Hanif</cp:lastModifiedBy>
  <cp:revision>7</cp:revision>
  <dcterms:created xsi:type="dcterms:W3CDTF">2006-08-16T00:00:00Z</dcterms:created>
  <dcterms:modified xsi:type="dcterms:W3CDTF">2023-10-18T14:47:51Z</dcterms:modified>
  <dc:identifier>DAFw0NlEJY4</dc:identifier>
</cp:coreProperties>
</file>