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9"/>
  </p:notesMasterIdLst>
  <p:handoutMasterIdLst>
    <p:handoutMasterId r:id="rId40"/>
  </p:handoutMasterIdLst>
  <p:sldIdLst>
    <p:sldId id="256" r:id="rId2"/>
    <p:sldId id="257" r:id="rId3"/>
    <p:sldId id="258" r:id="rId4"/>
    <p:sldId id="259" r:id="rId5"/>
    <p:sldId id="260" r:id="rId6"/>
    <p:sldId id="261" r:id="rId7"/>
    <p:sldId id="262" r:id="rId8"/>
    <p:sldId id="263" r:id="rId9"/>
    <p:sldId id="266" r:id="rId10"/>
    <p:sldId id="268" r:id="rId11"/>
    <p:sldId id="264"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8" r:id="rId27"/>
    <p:sldId id="284" r:id="rId28"/>
    <p:sldId id="285" r:id="rId29"/>
    <p:sldId id="286" r:id="rId30"/>
    <p:sldId id="287" r:id="rId31"/>
    <p:sldId id="290" r:id="rId32"/>
    <p:sldId id="289" r:id="rId33"/>
    <p:sldId id="291" r:id="rId34"/>
    <p:sldId id="294" r:id="rId35"/>
    <p:sldId id="297" r:id="rId36"/>
    <p:sldId id="295" r:id="rId37"/>
    <p:sldId id="296" r:id="rId38"/>
  </p:sldIdLst>
  <p:sldSz cx="9144000" cy="5143500" type="screen16x9"/>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wrap="none" lIns="78903" tIns="39452" rIns="78903" bIns="39452" anchorCtr="0" compatLnSpc="0"/>
          <a:lstStyle/>
          <a:p>
            <a:pPr hangingPunct="0">
              <a:defRPr sz="1400"/>
            </a:pPr>
            <a:endParaRPr lang="en-US" sz="1200">
              <a:latin typeface="Liberation Sans" pitchFamily="18"/>
              <a:ea typeface="Linux Libertine G" pitchFamily="2"/>
              <a:cs typeface="Linux Libertine G"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wrap="none" lIns="78903" tIns="39452" rIns="78903" bIns="39452" anchorCtr="0" compatLnSpc="0"/>
          <a:lstStyle/>
          <a:p>
            <a:pPr algn="r" hangingPunct="0">
              <a:defRPr sz="1400"/>
            </a:pPr>
            <a:fld id="{BBAF36C6-F55D-4090-865F-4DCA2DCA4F74}" type="datetimeFigureOut">
              <a:t>10/21/2020</a:t>
            </a:fld>
            <a:endParaRPr lang="en-US" sz="1200">
              <a:latin typeface="Liberation Sans" pitchFamily="18"/>
              <a:ea typeface="Linux Libertine G" pitchFamily="2"/>
              <a:cs typeface="Linux Libertine G"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wrap="none" lIns="78903" tIns="39452" rIns="78903" bIns="39452" anchor="b" anchorCtr="0" compatLnSpc="0"/>
          <a:lstStyle/>
          <a:p>
            <a:pPr hangingPunct="0">
              <a:defRPr sz="1400"/>
            </a:pPr>
            <a:endParaRPr lang="en-US" sz="1200">
              <a:latin typeface="Liberation Sans" pitchFamily="18"/>
              <a:ea typeface="Linux Libertine G" pitchFamily="2"/>
              <a:cs typeface="Linux Libertine G"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wrap="none" lIns="78903" tIns="39452" rIns="78903" bIns="39452" anchor="b" anchorCtr="0" compatLnSpc="0"/>
          <a:lstStyle/>
          <a:p>
            <a:pPr algn="r" hangingPunct="0">
              <a:defRPr sz="1400"/>
            </a:pPr>
            <a:fld id="{3D74E79C-2E58-4B85-B021-3011366542EA}" type="slidenum">
              <a:t>‹#›</a:t>
            </a:fld>
            <a:endParaRPr lang="en-US" sz="1200">
              <a:latin typeface="Liberation Sans" pitchFamily="18"/>
              <a:ea typeface="Linux Libertine G" pitchFamily="2"/>
              <a:cs typeface="Linux Libertine G" pitchFamily="2"/>
            </a:endParaRPr>
          </a:p>
        </p:txBody>
      </p:sp>
    </p:spTree>
    <p:extLst>
      <p:ext uri="{BB962C8B-B14F-4D97-AF65-F5344CB8AC3E}">
        <p14:creationId xmlns:p14="http://schemas.microsoft.com/office/powerpoint/2010/main" val="398597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7488" y="812800"/>
            <a:ext cx="7124700"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Linux Libertine G"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Linux Libertine G" pitchFamily="2"/>
              </a:defRPr>
            </a:lvl1pPr>
          </a:lstStyle>
          <a:p>
            <a:pPr lvl="0"/>
            <a:fld id="{DB490E69-77DF-4464-AD80-048914F7DE54}" type="datetimeFigureOut">
              <a:t>10/21/2020</a:t>
            </a:fld>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hangingPunct="0">
              <a:buNone/>
              <a:tabLst/>
              <a:defRPr lang="en-US" sz="1400" kern="1200">
                <a:latin typeface="Liberation Serif" pitchFamily="18"/>
                <a:ea typeface="DejaVu Sans" pitchFamily="2"/>
                <a:cs typeface="Linux Libertine G"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hangingPunct="0">
              <a:buNone/>
              <a:tabLst/>
              <a:defRPr lang="en-US" sz="1400" kern="1200">
                <a:latin typeface="Liberation Serif" pitchFamily="18"/>
                <a:ea typeface="DejaVu Sans" pitchFamily="2"/>
                <a:cs typeface="Linux Libertine G" pitchFamily="2"/>
              </a:defRPr>
            </a:lvl1pPr>
          </a:lstStyle>
          <a:p>
            <a:pPr lvl="0"/>
            <a:fld id="{24BE0F74-53C1-4EBA-885B-2D6AF2F046EE}" type="slidenum">
              <a:t>‹#›</a:t>
            </a:fld>
            <a:endParaRPr lang="en-US"/>
          </a:p>
        </p:txBody>
      </p:sp>
    </p:spTree>
    <p:extLst>
      <p:ext uri="{BB962C8B-B14F-4D97-AF65-F5344CB8AC3E}">
        <p14:creationId xmlns:p14="http://schemas.microsoft.com/office/powerpoint/2010/main" val="2790682367"/>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3;p: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64;p: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0;ga41d2d76ee_1_38: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111;ga41d2d76ee_1_38: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0;ga41d2d76ee_1_38: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111;ga41d2d76ee_1_38: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9;ga41d2d76ee_1_0: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70;ga41d2d76ee_1_0: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5;ga41d2d76ee_1_12: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76;ga41d2d76ee_1_12: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0;ga41d2d76ee_1_32: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81;ga41d2d76ee_1_32: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6;ga41d2d76ee_1_20: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87;ga41d2d76ee_1_20: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ga41d2d78b7_0_0: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93;ga41d2d78b7_0_0: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8;ga41d2d78b7_0_5: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99;ga41d2d78b7_0_5: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4;ga41d2d76ee_1_27: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105;ga41d2d76ee_1_27: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0;ga41d2d76ee_1_38:notes"/>
          <p:cNvSpPr>
            <a:spLocks noGrp="1" noRot="1" noChangeAspect="1" noResize="1"/>
          </p:cNvSpPr>
          <p:nvPr>
            <p:ph type="sldImg"/>
          </p:nvPr>
        </p:nvSpPr>
        <p:spPr>
          <a:xfrm>
            <a:off x="381000" y="685800"/>
            <a:ext cx="6096000" cy="3429000"/>
          </a:xfrm>
          <a:solidFill>
            <a:srgbClr val="729FCF"/>
          </a:solidFill>
          <a:ln w="25400">
            <a:solidFill>
              <a:srgbClr val="3465A4"/>
            </a:solidFill>
            <a:prstDash val="solid"/>
          </a:ln>
        </p:spPr>
      </p:sp>
      <p:sp>
        <p:nvSpPr>
          <p:cNvPr id="3" name="Google Shape;111;ga41d2d76ee_1_38:notes"/>
          <p:cNvSpPr txBox="1">
            <a:spLocks noGrp="1"/>
          </p:cNvSpPr>
          <p:nvPr>
            <p:ph type="body" sz="quarter" idx="1"/>
          </p:nvPr>
        </p:nvSpPr>
        <p:spPr>
          <a:xfrm>
            <a:off x="685799" y="4343400"/>
            <a:ext cx="5486040" cy="4114440"/>
          </a:xfrm>
        </p:spPr>
        <p:txBody>
          <a:bodyPr wrap="square" lIns="91440" tIns="91440" rIns="91440" bIns="91440" anchor="t"/>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B095E3-8330-480E-A5A6-DB8FAD983097}"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8F6DEA4-2A40-4181-B231-1E105121AE1A}" type="slidenum">
              <a:rPr lang="id-ID" smtClean="0"/>
              <a:t>‹#›</a:t>
            </a:fld>
            <a:endParaRPr lang="id-ID"/>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B095E3-8330-480E-A5A6-DB8FAD983097}"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88B7222-BF8D-4D42-9595-6B8CA5DBDB56}"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B095E3-8330-480E-A5A6-DB8FAD983097}"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BC60B5D-5408-4BCF-A940-C9AAF351D207}"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B095E3-8330-480E-A5A6-DB8FAD983097}"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379E230-DBDD-4F1F-9276-F93655F3512E}"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B095E3-8330-480E-A5A6-DB8FAD983097}"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EC056B9-915A-41E7-A67E-F0DC8401D7A2}" type="slidenum">
              <a:rPr lang="id-ID" smtClean="0"/>
              <a:t>‹#›</a:t>
            </a:fld>
            <a:endParaRPr lang="id-ID"/>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B095E3-8330-480E-A5A6-DB8FAD983097}" type="datetimeFigureOut">
              <a:rPr lang="id-ID" smtClean="0"/>
              <a:t>21/10/2020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BCA15DB-FD7D-4352-933A-916ECB59AD68}"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B095E3-8330-480E-A5A6-DB8FAD983097}" type="datetimeFigureOut">
              <a:rPr lang="id-ID" smtClean="0"/>
              <a:t>21/10/2020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04037CE-039B-4337-BEC5-2BA8712CABC0}" type="slidenum">
              <a:rPr lang="id-ID" smtClean="0"/>
              <a:t>‹#›</a:t>
            </a:fld>
            <a:endParaRPr lang="id-ID"/>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B095E3-8330-480E-A5A6-DB8FAD983097}" type="datetimeFigureOut">
              <a:rPr lang="id-ID" smtClean="0"/>
              <a:t>21/10/2020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7707C1A-FD20-49C6-848D-F71DCFF00FAD}"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095E3-8330-480E-A5A6-DB8FAD983097}" type="datetimeFigureOut">
              <a:rPr lang="id-ID" smtClean="0"/>
              <a:t>21/10/2020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5A07B8E-2042-4BD2-92C7-ACDF09F11425}" type="slidenum">
              <a:rPr lang="id-ID" smtClean="0"/>
              <a:t>‹#›</a:t>
            </a:fld>
            <a:endParaRPr lang="id-ID"/>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B095E3-8330-480E-A5A6-DB8FAD983097}" type="datetimeFigureOut">
              <a:rPr lang="id-ID" smtClean="0"/>
              <a:t>21/10/2020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A3AB9AA-9274-44AA-A4E9-85E57EF2C963}" type="slidenum">
              <a:rPr lang="id-ID" smtClean="0"/>
              <a:t>‹#›</a:t>
            </a:fld>
            <a:endParaRPr lang="id-ID"/>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B095E3-8330-480E-A5A6-DB8FAD983097}" type="datetimeFigureOut">
              <a:rPr lang="id-ID" smtClean="0"/>
              <a:t>21/10/2020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BF630AD-3C26-4038-9CEF-F255AAD91340}"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10/21/2020</a:t>
            </a:fld>
            <a:endParaRPr lang="en-US"/>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lvl="0"/>
            <a:fld id="{ACC5D4FB-0FBD-48F1-A242-EE51B952FD2C}" type="slidenum">
              <a:rPr lang="id-ID" smtClean="0"/>
              <a:t>‹#›</a:t>
            </a:fld>
            <a:endParaRPr lang="id-ID"/>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Google Shape;66;p13"/>
          <p:cNvSpPr txBox="1">
            <a:spLocks noGrp="1"/>
          </p:cNvSpPr>
          <p:nvPr>
            <p:ph type="title" idx="4294967295"/>
          </p:nvPr>
        </p:nvSpPr>
        <p:spPr>
          <a:xfrm>
            <a:off x="1091572" y="411510"/>
            <a:ext cx="7137400" cy="1742430"/>
          </a:xfrm>
        </p:spPr>
        <p:txBody>
          <a:bodyPr wrap="square" lIns="91440" tIns="91440" rIns="91440" bIns="91440" anchor="b">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rtl="0">
              <a:buNone/>
              <a:tabLst>
                <a:tab pos="0" algn="l"/>
              </a:tabLst>
            </a:pPr>
            <a:r>
              <a:rPr lang="en-US" b="1" dirty="0">
                <a:solidFill>
                  <a:srgbClr val="EF6C00"/>
                </a:solidFill>
                <a:latin typeface="PT Sans Narrow"/>
              </a:rPr>
              <a:t>Nutrition Facts for McDonald’s Menu</a:t>
            </a:r>
          </a:p>
        </p:txBody>
      </p:sp>
      <p:sp>
        <p:nvSpPr>
          <p:cNvPr id="3" name="Google Shape;67;p13"/>
          <p:cNvSpPr txBox="1">
            <a:spLocks noGrp="1"/>
          </p:cNvSpPr>
          <p:nvPr>
            <p:ph type="subTitle" idx="4294967295"/>
          </p:nvPr>
        </p:nvSpPr>
        <p:spPr>
          <a:xfrm>
            <a:off x="2267744" y="2211710"/>
            <a:ext cx="5040560" cy="1493996"/>
          </a:xfrm>
        </p:spPr>
        <p:txBody>
          <a:bodyPr wrap="square" lIns="91440" tIns="91440" rIns="91440" bIns="91440" anchor="t">
            <a:normAutofit fontScale="92500" lnSpcReduction="2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rtl="0">
              <a:lnSpc>
                <a:spcPct val="115000"/>
              </a:lnSpc>
              <a:spcBef>
                <a:spcPts val="0"/>
              </a:spcBef>
              <a:buNone/>
              <a:tabLst>
                <a:tab pos="0" algn="l"/>
              </a:tabLst>
            </a:pPr>
            <a:r>
              <a:rPr lang="en-US" sz="1600" dirty="0" err="1">
                <a:solidFill>
                  <a:srgbClr val="695D46"/>
                </a:solidFill>
                <a:latin typeface="Aharoni" pitchFamily="2" charset="-79"/>
                <a:cs typeface="Aharoni" pitchFamily="2" charset="-79"/>
              </a:rPr>
              <a:t>Oleh</a:t>
            </a:r>
            <a:r>
              <a:rPr lang="en-US" sz="1600" dirty="0">
                <a:solidFill>
                  <a:srgbClr val="695D46"/>
                </a:solidFill>
                <a:latin typeface="Aharoni" pitchFamily="2" charset="-79"/>
                <a:cs typeface="Aharoni" pitchFamily="2" charset="-79"/>
              </a:rPr>
              <a:t> :</a:t>
            </a:r>
            <a:endParaRPr lang="id-ID" sz="1600" dirty="0">
              <a:solidFill>
                <a:srgbClr val="695D46"/>
              </a:solidFill>
              <a:latin typeface="Aharoni" pitchFamily="2" charset="-79"/>
              <a:cs typeface="Aharoni" pitchFamily="2" charset="-79"/>
            </a:endParaRPr>
          </a:p>
          <a:p>
            <a:pPr marL="0" lvl="0" indent="0" algn="ctr" rtl="0">
              <a:lnSpc>
                <a:spcPct val="115000"/>
              </a:lnSpc>
              <a:spcBef>
                <a:spcPts val="0"/>
              </a:spcBef>
              <a:buNone/>
              <a:tabLst>
                <a:tab pos="0" algn="l"/>
              </a:tabLst>
            </a:pPr>
            <a:endParaRPr lang="en-US" sz="1600" dirty="0">
              <a:solidFill>
                <a:srgbClr val="695D46"/>
              </a:solidFill>
              <a:latin typeface="Aharoni" pitchFamily="2" charset="-79"/>
              <a:cs typeface="Aharoni" pitchFamily="2" charset="-79"/>
            </a:endParaRPr>
          </a:p>
          <a:p>
            <a:pPr marL="0" lvl="0" indent="0" algn="ctr" rtl="0">
              <a:lnSpc>
                <a:spcPct val="115000"/>
              </a:lnSpc>
              <a:spcBef>
                <a:spcPts val="0"/>
              </a:spcBef>
              <a:buNone/>
              <a:tabLst>
                <a:tab pos="0" algn="l"/>
              </a:tabLst>
            </a:pPr>
            <a:r>
              <a:rPr lang="en-US" sz="2000" dirty="0" err="1">
                <a:solidFill>
                  <a:srgbClr val="695D46"/>
                </a:solidFill>
                <a:latin typeface="Aharoni" pitchFamily="2" charset="-79"/>
                <a:cs typeface="Aharoni" pitchFamily="2" charset="-79"/>
              </a:rPr>
              <a:t>Fahrul</a:t>
            </a:r>
            <a:r>
              <a:rPr lang="en-US" sz="2000" dirty="0">
                <a:solidFill>
                  <a:srgbClr val="695D46"/>
                </a:solidFill>
                <a:latin typeface="Aharoni" pitchFamily="2" charset="-79"/>
                <a:cs typeface="Aharoni" pitchFamily="2" charset="-79"/>
              </a:rPr>
              <a:t> </a:t>
            </a:r>
            <a:r>
              <a:rPr lang="en-US" sz="2000" dirty="0" err="1">
                <a:solidFill>
                  <a:srgbClr val="695D46"/>
                </a:solidFill>
                <a:latin typeface="Aharoni" pitchFamily="2" charset="-79"/>
                <a:cs typeface="Aharoni" pitchFamily="2" charset="-79"/>
              </a:rPr>
              <a:t>Rozi</a:t>
            </a:r>
            <a:r>
              <a:rPr lang="en-US" sz="2000" dirty="0">
                <a:solidFill>
                  <a:srgbClr val="695D46"/>
                </a:solidFill>
                <a:latin typeface="Aharoni" pitchFamily="2" charset="-79"/>
                <a:cs typeface="Aharoni" pitchFamily="2" charset="-79"/>
              </a:rPr>
              <a:t> M</a:t>
            </a:r>
          </a:p>
          <a:p>
            <a:pPr marL="0" lvl="0" indent="0" algn="ctr" rtl="0">
              <a:lnSpc>
                <a:spcPct val="115000"/>
              </a:lnSpc>
              <a:spcBef>
                <a:spcPts val="0"/>
              </a:spcBef>
              <a:buNone/>
              <a:tabLst>
                <a:tab pos="0" algn="l"/>
              </a:tabLst>
            </a:pPr>
            <a:r>
              <a:rPr lang="en-US" sz="2000" dirty="0" err="1">
                <a:solidFill>
                  <a:srgbClr val="695D46"/>
                </a:solidFill>
                <a:latin typeface="Aharoni" pitchFamily="2" charset="-79"/>
                <a:cs typeface="Aharoni" pitchFamily="2" charset="-79"/>
              </a:rPr>
              <a:t>Febriana</a:t>
            </a:r>
            <a:r>
              <a:rPr lang="en-US" sz="2000" dirty="0">
                <a:solidFill>
                  <a:srgbClr val="695D46"/>
                </a:solidFill>
                <a:latin typeface="Aharoni" pitchFamily="2" charset="-79"/>
                <a:cs typeface="Aharoni" pitchFamily="2" charset="-79"/>
              </a:rPr>
              <a:t> </a:t>
            </a:r>
            <a:r>
              <a:rPr lang="en-US" sz="2000" dirty="0" err="1">
                <a:solidFill>
                  <a:srgbClr val="695D46"/>
                </a:solidFill>
                <a:latin typeface="Aharoni" pitchFamily="2" charset="-79"/>
                <a:cs typeface="Aharoni" pitchFamily="2" charset="-79"/>
              </a:rPr>
              <a:t>Sulistya</a:t>
            </a:r>
            <a:r>
              <a:rPr lang="id-ID" sz="2000" dirty="0">
                <a:solidFill>
                  <a:srgbClr val="695D46"/>
                </a:solidFill>
                <a:latin typeface="Aharoni" pitchFamily="2" charset="-79"/>
                <a:cs typeface="Aharoni" pitchFamily="2" charset="-79"/>
              </a:rPr>
              <a:t> P</a:t>
            </a:r>
            <a:endParaRPr lang="en-US" sz="2000" dirty="0">
              <a:solidFill>
                <a:srgbClr val="695D46"/>
              </a:solidFill>
              <a:latin typeface="Aharoni" pitchFamily="2" charset="-79"/>
              <a:cs typeface="Aharoni" pitchFamily="2" charset="-79"/>
            </a:endParaRPr>
          </a:p>
          <a:p>
            <a:pPr marL="0" lvl="0" indent="0" algn="ctr" rtl="0">
              <a:lnSpc>
                <a:spcPct val="115000"/>
              </a:lnSpc>
              <a:spcBef>
                <a:spcPts val="0"/>
              </a:spcBef>
              <a:buNone/>
              <a:tabLst>
                <a:tab pos="0" algn="l"/>
              </a:tabLst>
            </a:pPr>
            <a:r>
              <a:rPr lang="en-US" sz="2000" dirty="0" err="1">
                <a:solidFill>
                  <a:srgbClr val="695D46"/>
                </a:solidFill>
                <a:latin typeface="Aharoni" pitchFamily="2" charset="-79"/>
                <a:cs typeface="Aharoni" pitchFamily="2" charset="-79"/>
              </a:rPr>
              <a:t>Fauni</a:t>
            </a:r>
            <a:r>
              <a:rPr lang="en-US" sz="2000" dirty="0">
                <a:solidFill>
                  <a:srgbClr val="695D46"/>
                </a:solidFill>
                <a:latin typeface="Aharoni" pitchFamily="2" charset="-79"/>
                <a:cs typeface="Aharoni" pitchFamily="2" charset="-79"/>
              </a:rPr>
              <a:t> </a:t>
            </a:r>
            <a:r>
              <a:rPr lang="en-US" sz="2000" dirty="0" err="1">
                <a:solidFill>
                  <a:srgbClr val="695D46"/>
                </a:solidFill>
                <a:latin typeface="Aharoni" pitchFamily="2" charset="-79"/>
                <a:cs typeface="Aharoni" pitchFamily="2" charset="-79"/>
              </a:rPr>
              <a:t>Ambarsari</a:t>
            </a:r>
            <a:endParaRPr lang="en-US" sz="2000" dirty="0">
              <a:solidFill>
                <a:srgbClr val="695D46"/>
              </a:solidFill>
              <a:latin typeface="Aharoni" pitchFamily="2" charset="-79"/>
              <a:cs typeface="Aharoni" pitchFamily="2" charset="-79"/>
            </a:endParaRPr>
          </a:p>
          <a:p>
            <a:pPr marL="0" lvl="0" indent="0" algn="ctr" rtl="0">
              <a:spcBef>
                <a:spcPts val="0"/>
              </a:spcBef>
              <a:buNone/>
              <a:tabLst>
                <a:tab pos="0" algn="l"/>
              </a:tabLst>
            </a:pPr>
            <a:endParaRPr lang="en-US" sz="1600" dirty="0">
              <a:solidFill>
                <a:srgbClr val="695D46"/>
              </a:solidFill>
              <a:latin typeface="Aharoni" pitchFamily="2" charset="-79"/>
              <a:cs typeface="Aharoni" pitchFamily="2" charset="-79"/>
            </a:endParaRPr>
          </a:p>
        </p:txBody>
      </p:sp>
      <p:sp>
        <p:nvSpPr>
          <p:cNvPr id="4" name="Google Shape;66;p13"/>
          <p:cNvSpPr txBox="1">
            <a:spLocks/>
          </p:cNvSpPr>
          <p:nvPr/>
        </p:nvSpPr>
        <p:spPr>
          <a:xfrm>
            <a:off x="1450504" y="3849722"/>
            <a:ext cx="6840760" cy="662310"/>
          </a:xfrm>
          <a:prstGeom prst="rect">
            <a:avLst/>
          </a:prstGeom>
        </p:spPr>
        <p:txBody>
          <a:bodyPr vert="horz" wrap="square" lIns="91440" tIns="91440" rIns="91440" bIns="91440" rtlCol="0" anchor="b" anchorCtr="0">
            <a:noAutofit/>
          </a:bodyPr>
          <a:lstStyle>
            <a:defPPr lvl="0">
              <a:buSzPct val="45000"/>
              <a:buFont typeface="StarSymbol"/>
              <a:buNone/>
              <a:defRPr/>
            </a:defPPr>
            <a:lvl1pPr lvl="0" algn="l" defTabSz="914400" rtl="0" eaLnBrk="1" latinLnBrk="0" hangingPunct="1">
              <a:spcBef>
                <a:spcPct val="0"/>
              </a:spcBef>
              <a:buSzPct val="45000"/>
              <a:buFont typeface="StarSymbol"/>
              <a:buChar char="●"/>
              <a:defRPr sz="5400" kern="1200">
                <a:solidFill>
                  <a:schemeClr val="tx1">
                    <a:lumMod val="85000"/>
                    <a:lumOff val="15000"/>
                  </a:schemeClr>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lgn="ctr">
              <a:buFont typeface="StarSymbol"/>
              <a:buNone/>
              <a:tabLst>
                <a:tab pos="0" algn="l"/>
              </a:tabLst>
            </a:pPr>
            <a:r>
              <a:rPr lang="id-ID" sz="1600" b="1" dirty="0">
                <a:solidFill>
                  <a:srgbClr val="EF6C00"/>
                </a:solidFill>
                <a:latin typeface="PT Sans Narrow"/>
              </a:rPr>
              <a:t>DATA SCIENTIST 01</a:t>
            </a:r>
          </a:p>
          <a:p>
            <a:pPr algn="ctr">
              <a:buFont typeface="StarSymbol"/>
              <a:buNone/>
              <a:tabLst>
                <a:tab pos="0" algn="l"/>
              </a:tabLst>
            </a:pPr>
            <a:r>
              <a:rPr lang="id-ID" sz="1600" b="1" dirty="0">
                <a:solidFill>
                  <a:srgbClr val="EF6C00"/>
                </a:solidFill>
                <a:latin typeface="PT Sans Narrow"/>
              </a:rPr>
              <a:t>DIGITAL TALENT SCHOLARSHIP</a:t>
            </a:r>
            <a:endParaRPr lang="en-US" sz="1600" b="1" dirty="0">
              <a:solidFill>
                <a:srgbClr val="EF6C00"/>
              </a:solidFill>
              <a:latin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2;p19"/>
          <p:cNvSpPr txBox="1">
            <a:spLocks/>
          </p:cNvSpPr>
          <p:nvPr/>
        </p:nvSpPr>
        <p:spPr>
          <a:xfrm>
            <a:off x="107504" y="513451"/>
            <a:ext cx="8124577" cy="850692"/>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32000" lvl="1" indent="0" hangingPunct="0">
              <a:lnSpc>
                <a:spcPct val="115000"/>
              </a:lnSpc>
              <a:spcBef>
                <a:spcPts val="1599"/>
              </a:spcBef>
              <a:spcAft>
                <a:spcPts val="1599"/>
              </a:spcAft>
              <a:buFont typeface="StarSymbol"/>
              <a:buNone/>
              <a:tabLst>
                <a:tab pos="0" algn="l"/>
              </a:tabLst>
            </a:pPr>
            <a:r>
              <a:rPr lang="id-ID" sz="1600" dirty="0">
                <a:latin typeface="Arial Rounded MT Bold" pitchFamily="34" charset="0"/>
              </a:rPr>
              <a:t>Selanjutnya ditampilan mengenai tipe data dari tiap atribut pada dataset.</a:t>
            </a:r>
            <a:endParaRPr lang="en-US" sz="1600" dirty="0">
              <a:latin typeface="Arial Rounded MT Bold"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63" y="1203598"/>
            <a:ext cx="43529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6192" y="1964035"/>
            <a:ext cx="42957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88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ata Preparation">
    <p:spTree>
      <p:nvGrpSpPr>
        <p:cNvPr id="1" name=""/>
        <p:cNvGrpSpPr/>
        <p:nvPr/>
      </p:nvGrpSpPr>
      <p:grpSpPr>
        <a:xfrm>
          <a:off x="0" y="0"/>
          <a:ext cx="0" cy="0"/>
          <a:chOff x="0" y="0"/>
          <a:chExt cx="0" cy="0"/>
        </a:xfrm>
      </p:grpSpPr>
      <p:sp>
        <p:nvSpPr>
          <p:cNvPr id="2" name="Google Shape;113;p21"/>
          <p:cNvSpPr txBox="1">
            <a:spLocks noGrp="1"/>
          </p:cNvSpPr>
          <p:nvPr>
            <p:ph type="title" idx="4294967295"/>
          </p:nvPr>
        </p:nvSpPr>
        <p:spPr>
          <a:xfrm>
            <a:off x="323528" y="444500"/>
            <a:ext cx="8196585" cy="708025"/>
          </a:xfrm>
          <a:noFill/>
          <a:ln>
            <a:noFill/>
          </a:ln>
        </p:spPr>
        <p:txBody>
          <a:bodyPr wrap="square" tIns="91440" bIns="91440" anchor="t">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hangingPunct="0">
              <a:buNone/>
              <a:tabLst>
                <a:tab pos="0" algn="l"/>
              </a:tabLst>
            </a:pPr>
            <a:r>
              <a:rPr lang="en-US" sz="3600" b="1" kern="1200" dirty="0">
                <a:solidFill>
                  <a:srgbClr val="EF6C00"/>
                </a:solidFill>
                <a:highlight>
                  <a:scrgbClr r="0" g="0" b="0">
                    <a:alpha val="0"/>
                  </a:scrgbClr>
                </a:highlight>
                <a:latin typeface="PT Sans Narrow"/>
              </a:rPr>
              <a:t>Data Preparation</a:t>
            </a:r>
          </a:p>
        </p:txBody>
      </p:sp>
      <p:sp>
        <p:nvSpPr>
          <p:cNvPr id="3" name="Google Shape;114;p21"/>
          <p:cNvSpPr txBox="1">
            <a:spLocks noGrp="1"/>
          </p:cNvSpPr>
          <p:nvPr>
            <p:ph type="body" idx="4294967295"/>
          </p:nvPr>
        </p:nvSpPr>
        <p:spPr>
          <a:xfrm>
            <a:off x="467544" y="1266825"/>
            <a:ext cx="8052569" cy="3302000"/>
          </a:xfrm>
          <a:noFill/>
          <a:ln>
            <a:noFill/>
          </a:ln>
        </p:spPr>
        <p:txBody>
          <a:bodyPr wrap="square" tIns="91440" bIns="91440" anchor="t">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a:lnSpc>
                <a:spcPct val="100000"/>
              </a:lnSpc>
              <a:spcBef>
                <a:spcPts val="1417"/>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a:lnSpc>
                <a:spcPct val="100000"/>
              </a:lnSpc>
              <a:spcBef>
                <a:spcPts val="1134"/>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a:lnSpc>
                <a:spcPct val="100000"/>
              </a:lnSpc>
              <a:spcBef>
                <a:spcPts val="850"/>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a:lnSpc>
                <a:spcPct val="100000"/>
              </a:lnSpc>
              <a:spcBef>
                <a:spcPts val="567"/>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lvl="0" indent="0" algn="just" rtl="0" hangingPunct="0">
              <a:lnSpc>
                <a:spcPct val="115000"/>
              </a:lnSpc>
              <a:spcBef>
                <a:spcPts val="0"/>
              </a:spcBef>
              <a:buNone/>
              <a:tabLst>
                <a:tab pos="0" algn="l"/>
              </a:tabLst>
            </a:pPr>
            <a:r>
              <a:rPr lang="en-US" dirty="0">
                <a:latin typeface="Arial Rounded MT Bold" pitchFamily="34" charset="0"/>
              </a:rPr>
              <a:t>Data preparation m</a:t>
            </a:r>
            <a:r>
              <a:rPr lang="id-ID" dirty="0">
                <a:latin typeface="Arial Rounded MT Bold" pitchFamily="34" charset="0"/>
              </a:rPr>
              <a:t>engolah data menjadi format yang lebih modah untuk dianalisis dan divisualisasikan dengan set data yang telah dibersihkan.</a:t>
            </a:r>
          </a:p>
          <a:p>
            <a:pPr marL="0" lvl="0" indent="0" algn="just" rtl="0" hangingPunct="0">
              <a:lnSpc>
                <a:spcPct val="115000"/>
              </a:lnSpc>
              <a:spcBef>
                <a:spcPts val="0"/>
              </a:spcBef>
              <a:buNone/>
              <a:tabLst>
                <a:tab pos="0" algn="l"/>
              </a:tabLst>
            </a:pPr>
            <a:endParaRPr lang="id-ID" dirty="0">
              <a:latin typeface="Arial Rounded MT Bold" pitchFamily="34" charset="0"/>
            </a:endParaRPr>
          </a:p>
          <a:p>
            <a:pPr marL="0" lvl="0" indent="0" algn="just" rtl="0" hangingPunct="0">
              <a:lnSpc>
                <a:spcPct val="115000"/>
              </a:lnSpc>
              <a:spcBef>
                <a:spcPts val="0"/>
              </a:spcBef>
              <a:buNone/>
              <a:tabLst>
                <a:tab pos="0" algn="l"/>
              </a:tabLst>
            </a:pPr>
            <a:endParaRPr lang="id-ID" dirty="0">
              <a:latin typeface="Arial Rounded MT Bold" pitchFamily="34" charset="0"/>
            </a:endParaRPr>
          </a:p>
          <a:p>
            <a:pPr marL="0" lvl="0" indent="0" algn="just" rtl="0" hangingPunct="0">
              <a:lnSpc>
                <a:spcPct val="115000"/>
              </a:lnSpc>
              <a:spcBef>
                <a:spcPts val="0"/>
              </a:spcBef>
              <a:buNone/>
              <a:tabLst>
                <a:tab pos="0" algn="l"/>
              </a:tabLst>
            </a:pPr>
            <a:endParaRPr lang="id-ID" dirty="0">
              <a:latin typeface="Arial Rounded MT Bold" pitchFamily="34" charset="0"/>
            </a:endParaRPr>
          </a:p>
          <a:p>
            <a:pPr marL="0" lvl="0" indent="0" algn="just" rtl="0" hangingPunct="0">
              <a:lnSpc>
                <a:spcPct val="115000"/>
              </a:lnSpc>
              <a:spcBef>
                <a:spcPts val="0"/>
              </a:spcBef>
              <a:buNone/>
              <a:tabLst>
                <a:tab pos="0" algn="l"/>
              </a:tabLst>
            </a:pPr>
            <a:endParaRPr lang="en-US" dirty="0">
              <a:latin typeface="Arial Rounded MT Bold" pitchFamily="34" charset="0"/>
            </a:endParaRPr>
          </a:p>
          <a:p>
            <a:pPr marL="0" lvl="0" indent="0" algn="just" rtl="0" hangingPunct="0">
              <a:lnSpc>
                <a:spcPct val="115000"/>
              </a:lnSpc>
              <a:spcBef>
                <a:spcPts val="1599"/>
              </a:spcBef>
              <a:spcAft>
                <a:spcPts val="1599"/>
              </a:spcAft>
              <a:buNone/>
              <a:tabLst>
                <a:tab pos="0" algn="l"/>
              </a:tabLst>
            </a:pPr>
            <a:r>
              <a:rPr lang="id-ID" dirty="0">
                <a:latin typeface="Arial Rounded MT Bold" pitchFamily="34" charset="0"/>
              </a:rPr>
              <a:t>Berdasarkan hasil di atas, dapat diketahui bahwa tidak ada missing value dalam dataset sehingga dapat dilakukan analisis selanjutnya.</a:t>
            </a:r>
            <a:endParaRPr lang="en-US" dirty="0">
              <a:latin typeface="Arial Rounded MT Bold"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16" y="1970570"/>
            <a:ext cx="3140888" cy="961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3;p21"/>
          <p:cNvSpPr txBox="1">
            <a:spLocks noGrp="1"/>
          </p:cNvSpPr>
          <p:nvPr>
            <p:ph type="title" idx="4294967295"/>
          </p:nvPr>
        </p:nvSpPr>
        <p:spPr>
          <a:xfrm>
            <a:off x="323528" y="444500"/>
            <a:ext cx="8196585" cy="708025"/>
          </a:xfrm>
          <a:noFill/>
          <a:ln>
            <a:noFill/>
          </a:ln>
        </p:spPr>
        <p:txBody>
          <a:bodyPr wrap="square" tIns="91440" bIns="91440" anchor="t">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hangingPunct="0">
              <a:buNone/>
              <a:tabLst>
                <a:tab pos="0" algn="l"/>
              </a:tabLst>
            </a:pPr>
            <a:r>
              <a:rPr lang="id-ID" sz="3600" b="1" kern="1200" dirty="0">
                <a:solidFill>
                  <a:srgbClr val="EF6C00"/>
                </a:solidFill>
                <a:highlight>
                  <a:scrgbClr r="0" g="0" b="0">
                    <a:alpha val="0"/>
                  </a:scrgbClr>
                </a:highlight>
                <a:latin typeface="PT Sans Narrow"/>
              </a:rPr>
              <a:t>Modeling</a:t>
            </a:r>
            <a:endParaRPr lang="en-US" sz="3600" b="1" kern="1200" dirty="0">
              <a:solidFill>
                <a:srgbClr val="EF6C00"/>
              </a:solidFill>
              <a:highlight>
                <a:scrgbClr r="0" g="0" b="0">
                  <a:alpha val="0"/>
                </a:scrgbClr>
              </a:highlight>
              <a:latin typeface="PT Sans Narrow"/>
            </a:endParaRPr>
          </a:p>
        </p:txBody>
      </p:sp>
      <p:sp>
        <p:nvSpPr>
          <p:cNvPr id="3" name="Google Shape;114;p21"/>
          <p:cNvSpPr txBox="1">
            <a:spLocks noGrp="1"/>
          </p:cNvSpPr>
          <p:nvPr>
            <p:ph type="body" idx="4294967295"/>
          </p:nvPr>
        </p:nvSpPr>
        <p:spPr>
          <a:xfrm>
            <a:off x="467544" y="1266825"/>
            <a:ext cx="8052569" cy="3302000"/>
          </a:xfrm>
          <a:noFill/>
          <a:ln>
            <a:noFill/>
          </a:ln>
        </p:spPr>
        <p:txBody>
          <a:bodyPr wrap="square" tIns="91440" bIns="91440" anchor="t">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a:lnSpc>
                <a:spcPct val="100000"/>
              </a:lnSpc>
              <a:spcBef>
                <a:spcPts val="1417"/>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a:lnSpc>
                <a:spcPct val="100000"/>
              </a:lnSpc>
              <a:spcBef>
                <a:spcPts val="1134"/>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a:lnSpc>
                <a:spcPct val="100000"/>
              </a:lnSpc>
              <a:spcBef>
                <a:spcPts val="850"/>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a:lnSpc>
                <a:spcPct val="100000"/>
              </a:lnSpc>
              <a:spcBef>
                <a:spcPts val="567"/>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57200" lvl="0" indent="0" hangingPunct="0">
              <a:lnSpc>
                <a:spcPct val="150000"/>
              </a:lnSpc>
              <a:spcBef>
                <a:spcPts val="1199"/>
              </a:spcBef>
              <a:buNone/>
              <a:tabLst>
                <a:tab pos="457200" algn="l"/>
              </a:tabLst>
            </a:pPr>
            <a:r>
              <a:rPr lang="id-ID" sz="2000" dirty="0">
                <a:solidFill>
                  <a:schemeClr val="accent1">
                    <a:lumMod val="60000"/>
                    <a:lumOff val="40000"/>
                  </a:schemeClr>
                </a:solidFill>
                <a:latin typeface="Arial Rounded MT Bold" pitchFamily="34" charset="0"/>
                <a:cs typeface="Times New Roman"/>
              </a:rPr>
              <a:t>QUESTION 1  </a:t>
            </a:r>
            <a:r>
              <a:rPr lang="id-ID" dirty="0">
                <a:latin typeface="Arial Rounded MT Bold" pitchFamily="34" charset="0"/>
                <a:cs typeface="Times New Roman"/>
              </a:rPr>
              <a:t>: </a:t>
            </a:r>
            <a:r>
              <a:rPr lang="en-US" dirty="0">
                <a:latin typeface="Arial Rounded MT Bold" pitchFamily="34" charset="0"/>
                <a:cs typeface="Times New Roman"/>
              </a:rPr>
              <a:t>How many calories does the average McDonald's value meal contain</a:t>
            </a:r>
            <a:r>
              <a:rPr lang="id-ID" dirty="0">
                <a:latin typeface="Arial Rounded MT Bold" pitchFamily="34" charset="0"/>
                <a:cs typeface="Times New Roman"/>
              </a:rPr>
              <a:t>?</a:t>
            </a:r>
          </a:p>
          <a:p>
            <a:pPr marL="457200" lvl="0" indent="0" hangingPunct="0">
              <a:lnSpc>
                <a:spcPct val="150000"/>
              </a:lnSpc>
              <a:spcBef>
                <a:spcPts val="1199"/>
              </a:spcBef>
              <a:buNone/>
              <a:tabLst>
                <a:tab pos="457200" algn="l"/>
              </a:tabLst>
            </a:pPr>
            <a:r>
              <a:rPr lang="id-ID" dirty="0">
                <a:latin typeface="Arial Rounded MT Bold" pitchFamily="34" charset="0"/>
                <a:cs typeface="Times New Roman"/>
              </a:rPr>
              <a:t>Untuk menjawab problem tersebut, langkah yang dilakukan adalah perhitungan rata-rata kalori yang terkandung dalam tiap kategori menu di McDonalds.</a:t>
            </a:r>
          </a:p>
          <a:p>
            <a:pPr marL="457200" lvl="0" indent="0" hangingPunct="0">
              <a:lnSpc>
                <a:spcPct val="150000"/>
              </a:lnSpc>
              <a:spcBef>
                <a:spcPts val="1199"/>
              </a:spcBef>
              <a:buNone/>
              <a:tabLst>
                <a:tab pos="457200" algn="l"/>
              </a:tabLst>
            </a:pPr>
            <a:endParaRPr lang="id-ID" dirty="0">
              <a:latin typeface="Arial Rounded MT Bold" pitchFamily="34" charset="0"/>
              <a:cs typeface="Times New Roman"/>
            </a:endParaRPr>
          </a:p>
        </p:txBody>
      </p:sp>
    </p:spTree>
    <p:extLst>
      <p:ext uri="{BB962C8B-B14F-4D97-AF65-F5344CB8AC3E}">
        <p14:creationId xmlns:p14="http://schemas.microsoft.com/office/powerpoint/2010/main" val="242818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png;base64,iVBORw0KGgoAAAANSUhEUgAAA20AAAJOCAYAAAAkve/mAAAAOXRFWHRTb2Z0d2FyZQBNYXRwbG90bGliIHZlcnNpb24zLjMuMiwgaHR0cHM6Ly9tYXRwbG90bGliLm9yZy8vihELAAAACXBIWXMAAAsTAAALEwEAmpwYAABGt0lEQVR4nO3de7wVdb3/8dcHSBDxkqIeEBMvmMhtA1vFU94i1LwjqSglllSeslPaqazzKz2lB2+VVnZMiyQv4F1JzUDNRFIUFES84QUFIwGVFE0T+P7+mGG72KwNe8ve8BVez8djP/asme/MfGfNd6817/nOzI6UEpIkSZKkPLVa1xWQJEmSJDXM0CZJkiRJGTO0SZIkSVLGDG2SJEmSlDFDmyRJkiRlzNAmSZIkSRkztEmSVhARV0TE2Wsw/+KI2KmZ69Tsy/ywiIh7I2JEA9O6RkSKiDZru14VdWiwfo2Yd1JE9C2Hvx8Rv2ne2q12/XVtPSJ6R8Rf1+b6JamxDG2SRN2B5+sR0XZd16U5RMSuEXF9RCyMiH9ExGMRcXpEtG7pdaeUOqSUns9hmRWh5pF64ztGxL8iYnYjlnFSRCwtg+PiiHghIn4XEbs2tT5rW0TMLrezY73x08r3pes6qhoRcTjwZkrpUYCU0v+mlD5Q+GsOKaXHgEVlvSQpK4Y2SRu88sB1HyABR7TA8tdqL0hE7AxMBuYAvVJKmwPHALXApi243nXW29MIm0REz4rXJwAvNGH+B1JKHYDNgU8D/wSm1ltmrl4Ajl/+IiJ6ARuvu+rUOQW4cl1Xop6rga+s60pIUn2GNkmCE4EHgSuA4QAR0TYiFlUelEfE1hHxz4jYpnx9WNljsSgi/hoRvSvKzo6I70bEY8BbEdEmIs6IiOci4s2IeCIiBleUbx0RPyl7xl6IiFMrL3uLiM0j4rcRMS8iXo6Is1fRa/Y/wF9TSqenlOYBpJSeTimdkFJaVC7v+oj4e9kLd19E9GjozYmIL0XEsxHxWkSMi4jOFdNSRHwtImYBsyrG7VLxPl4YES9FxCsRcWlEbFxO6xgRt5Xv32sRMTEiqn4v1VvmFRFxSUTcXr6Xk8uguipXUu7b0onA7+utY/uIuCkiFkTEqxHxy/oLSSktTSk9l1L6KvAX4KyK+Y+IiJnl9twbEd0rps2OiP8qezz/ERHXRkS7ctpHy/dhQdnbe1tEdGngfWhdvp8LI+J54NDVbPfybT+x4vXwKtu+qv3UlPrtEhF/KbdxYURc20C5jYBPUbyHy8edFRFXlcPLe0iHl3VaGBH/3dAGRsTG5d/Pi+W676+of6PbOnAvMDDWkx53SesPQ5skFQe0V5c/B0XEtimld4GbqOihAI4F/pJSmh8R/YBRFGfltwJ+DYyrd7B3PMVB9RYppSXAcxQ9eptTBKurIqJTWfZLwGeAGqAfcFS9Oo4GlgC7AH2BA4GGLiX7NHDDarb5j0A3YBvgkXLbVxIRnwJGltveCXgRGFuv2FHAXsDuVRZxHrArxXbtAmwH/LCc9i1gLrA1sC3wfYrezsY4nuI9/CjwLHDOaspfBQwtQ093ih7HycsnlgH4Nort61rWs/521ncTxf4kikslxwDfLLfnDuAPZThZ7ljgYGBHoDdwUjm+FfA7YAfgYxS9eCsFxtKXgMMo2kAt8NnV1BGKExKbRUT3cjuPo3g/Kq1qPzWlfj8GxlPsly7ALxoo1w1YllKau5q6fxL4ODAQ+GFlEK7nQqA/8O/AlsB3gGXltEa1dYCU0svAe+U6JSkbhjZJG7SI+CTFweh1KaWpFMHqhHLyNawY2k4ox0Fx8PzrlNLksvdlNPAuMKCi/M9TSnNSSv8ESCldn1L6W0ppWUrpWoqeqT3LsscCF6eU5qaUXgfOrajjthSB7psppbdSSvOBnwFDG9isrYB5q9rulNKolNKbZTg9C+gTEZtXKToMGJVSeqQs+z1g71jxXqiRKaXXlm9nRb2jfJ9OK6e/CfxvRb3fowiCO6SU3kspTUwpNTa03ZRSeqgMw1dThI1VmQs8TRFoV+ppotgPnYFvl+/xOyml+1ezzL9RBAQogtDtKaUJKaX3KELExhQhYrmfl/v/NeAPy+ucUno1pXRjSunt8j06B9ivgXUeC1xUtqvXKAJ1YyzvbRsEPAW8vHzC6vZTE+v3HsXfU+fVvIdbAG82ot7/k1L6Z0ppOjAd6FO/QNk7+0XgGymll8u/x7+W7bUpbX25N8v6SVI2DG2SNnTDgfEppYXl62t4/zK6e4CNI2KviNiB4iD75nLaDsC3ykvhFkXEImB7igP/5eZUrigiToz3L6dcBPQElj8gonO98pXDOwAfAeZVzPtrip6Dal6lCENVlb1N50ZxqeYbwOxyUscqxTtT9D4BkFJaXC5/u4a2s8LWQHuKe7+W1/vOcjzABRS9ZOMj4vmIOKOhOlfx94rht4EOjZjn9xS9W8ezck/T9sCLZQhsrO2A18rh+u/TMor3pfJ9qlrniGgfEb8uL+17A7gP2CKqX/5av528WKVMNVdSnHQ4iZUD6yr3UxPr9x0ggIfKS0W/2EB9Xqdx91c2Zj93BNpRnHBZQRPb+nKbAosaUTdJWmtyvmlcklpUec/LsUDriFh+cNiW4oC0T0ppekRcR3GQ/wpwW9nTAMWB8zkppVVdllfXa1SGvsspLvN6IKW0NCKmURzgQtEzVnmf0PYVw3MoevE6NjJU3AUMobikrZoTgCMpep1mU1yu+XpFXSr9jSI0Lt+OTSh68l6uKNNQ79hCikvpepSXna2gfC+/RRF+ewB/joiHU0p3N7hla+ZGisv6pqaUXoyIbhXT5gAfi4g2TQhug4GJ5fDfgF7LJ5S9V9uz4vvUkG9RXI63V0rp7xFRAzxK9f0xjxXbxscaU9Fye18ADgFOrjd5lfupKfVLKf2dotdueS/2XRFxX0rp2XpFZxVFYrsG1tkUC4F3gJ0peuMqNaWtE8X9mhtR9MpKUjbsaZO0ITsKWEpxL1ZN+dOd4kB8+YMbrqG49G0Y718aCUUAO6XshYuI2CQiDo2IhnoPNqEINwsAIuILFD1ty10HfCMitouILYDvLp9QPkxkPPCTiNgsIlpFxM4R0dAlamcC/x4RF0TEv5Xr2yUiriqXvSlFCHyVooflfxt+i7gG+EJE1JT36/0vMDmlNHsV8yyv9zKK9+ln8f7DW7aLiIPK4cPKegXwBsW+WLq65X5QKaW3KB5+Ue1ewIcoAtG55b5sFxGfqF+o7LnZMSJ+AexPcV8dFPvv0IgYGBEfoQg67wKN+b9fm1KEpkURsSXF/mvIdcB/RkSXiPgo0JTeyZOBT5XvQ53V7aem1C8ijon3H1LyOkWbX2mflpeQ3kXDl1k2Wln/UcBPI6JzuY/2LttrU9o6FPv0nuWXVkpSLgxtkjZkw4HfpZReSin9ffkPRW/MsLLXZTLwFsVlaX9cPmNKaQpFj8IvKQ5On+X9B0usJKX0BPAT4AGKXrtewKSKIpdTBLPHKHox7qB48MjyA94TKXoAnijXdwMNXAKZUnoO2JvigRozI+IfFL1MUyju1/k9xWV1L5fLe3AV9b4b+EE5/zyK3oyG7qWr5rsU782D5eVpd/H+Qx66la8XU7wvv0op3duEZTdZSmlK+f7UH78UOJziIRwvUdwDd1xFkb0jYjFFuLwX2AzYI6U0o5z/aeBzFA/eWFgu6/CU0r8aUa2LKO5/W0ixL+5cRdnLgT9R9Cg9QvEwlEYpn3o5pYHJq9pPTanfHsDk8r0aR3GfWUP/WuHXwOcbW//V+C9gBvAwxSWr51Ec4zS6rZeGAZc2U50kqdlE4+/5liStLRHxGeDSlNIOqy0sfUhFxP3A11P5D7bXcV16AZellPZe13WRpPoMbZKUgfL+ugMoetu2pejZejCl9M11WS9JkrTuGdokKQMR0Z7iHw3vRnH/0O0Ul5a9sU4rJkmS1jlDmyRJkiRlzAeRSJIkSVLGsvg/bR07dkxdu3Zd19WQJEmSpHVi6tSpC1NKW1eblkVo69q1K1OmNPQUYkmSJElav0XEiw1N8/JISZIkScqYoU2SJEmSMmZokyRJkqSMZXFPmyRJkqT3vffee8ydO5d33nlnXVdFzaxdu3Z06dKFj3zkI42ex9AmSZIkZWbu3LlsuummdO3alYhY19VRM0kp8eqrrzJ37lx23HHHRs/n5ZGSJElSZt555x222morA9t6JiLYaqutmtyDamiTJEmSMmRgWz99kP1qaJMkSZKkjBnaJEmSpMxFNO9PY918881EBE899VTLbVwzWbx4MV/5ylfYeeed6dGjB/vuuy+TJ09e5Txdu3Zl4cKFTVrPIYccwqJFi9agpk1naJOktaxr16706tWLmpoaamtrATjrrLPYbrvtqKmpoaamhjvuuAOACRMm0L9/f3r16kX//v255557qi5z+vTp7L333vTq1YvDDz+cN954o27aY489xt57702PHj3o1auXTyKTJDXamDFj+OQnP8nYsWObZXlLly5tluVUM2LECLbccktmzZrFzJkzueKKK5ocyFYlpcSyZcu444472GKLLZptuY1haJOkdeDPf/4z06ZNY8qUKXXjTjvtNKZNm8a0adM45JBDAOjYsSN/+MMfmDFjBqNHj+bzn/981eWNGDGCc889lxkzZjB48GAuuOACAJYsWcLnPvc5Lr30UmbOnMm9997bpEcMS5I2XIsXL2bSpEn89re/rQttf/zjHzn22GPrytx7770cfvjhAIwfP569996bfv36ccwxx7B48WKgOFn5ox/9iE9+8pNcf/31XH755eyxxx706dOHIUOG8PbbbwPw3HPPMWDAAPbYYw9++MMf0qFDh7r1XHDBBeyxxx707t2bM888c6W6Pvfcc0yePJmzzz6bVq2KiLPTTjtx6KGHAnDUUUfRv39/evTowWWXXVZ1e3/605/Ss2dPevbsyUUXXQTA7Nmz6d69O1/96lfp168fc+bMWaF37qqrrmLPPfekpqaGr3zlKyxdupSlS5dy0kkn0bNnT3r16sXPfvazD7wPljO0SVLG+vbtS+fOnQHo0aMH77zzDu++++5K5Z5++mn23XdfAAYNGsSNN94IFF+gvXv3pk+fPgBstdVWtG7dei3VXpL0YXbLLbdw8MEHs+uuu7LlllvyyCOPMGjQIB588EHeeustAK699lqOO+44Fi5cyNlnn81dd93FI488Qm1tLT/96U/rltWuXTvuv/9+hg4dytFHH83DDz/M9OnT6d69O7/97W8B+MY3vsE3vvENHn744brvPii+y2bNmsVDDz3EtGnTmDp1Kvfdd98KdZ05cyY1NTUNfseNGjWKqVOnMmXKFH7+85/z6quvrjB96tSp/O53v2Py5Mk8+OCDXH755Tz66KNA8R174okn8uijj7LDDjvUzfPkk09y7bXXMmnSJKZNm0br1q25+uqrmTZtGi+//DKPP/44M2bM4Atf+MIa7IWCoU2S1rKI4MADD6R///4rnO375S9/Se/evfniF7/I66+/vtJ8N954I3379qVt27YrTevZsyfjxo0D4Prrr2fOnDkAPPPMM0QEBx10EP369eP8889voa2SJK1vxowZw9ChQwEYOnQoY8aMoU2bNhx88MH84Q9/YMmSJdx+++0ceeSRPPjggzzxxBN84hOfoKamhtGjR/Piiy/WLeu4446rG3788cfZZ5996NWrF1dffTUzZ84E4IEHHuCYY44B4IQTTqgrP378eMaPH0/fvn3p168fTz31FLNmzWrStvz85z+nT58+DBgwgDlz5qw0//3338/gwYPZZJNN6NChA0cffTQTJ04EYIcddmDAgAErLfPuu+9m6tSp7LHHHtTU1HD33Xfz/PPPs9NOO/H888/z9a9/nTvvvJPNNtusSXWtxn+uLUlr2aRJk+jcuTPz589n0KBB7LbbbvzHf/wHP/jBD4gIfvCDH/Ctb32LUaNG1c0zc+ZMvvvd7zJ+/Piqyxw1ahT/+Z//yY9+9COOOOIINtpoI6C4PPL+++/n4Ycfpn379gwcOJD+/fszcODAtbKtkqQPp1dffZV77rmHxx9/nIhg6dKlRATnn38+xx13HJdccglbbrkle+yxB5tuuikpJQYNGsSYMWOqLm+TTTapGz7ppJO45ZZb6NOnD1dccQX33nvvKuuSUuJ73/seX/nKVxos06NHD6ZPn86yZcvqLo9c7t577+Wuu+7igQceoH379uy///4r3d+dUmpw2ZV1rz/P8OHDGTly5ErTpk+fzp/+9CcuueQSrrvuuhW+0z8Ie9okaS1bfsnHNttsw+DBg3nooYfYdtttad26Na1ateJLX/oSDz30UF35uXPnMnjwYH7/+9+z8847V13mbrvtxvjx45k6dSrHH398XbkuXbqw33770bFjR9q3b88hhxzCI4880vIbKUn6ULvhhhs48cQTefHFF5k9ezZz5sxhxx135P7772f//ffnkUce4fLLL6/rQRswYACTJk3i2WefBeDtt9/mmWeeqbrsN998k06dOvHee+9x9dVX140fMGBA3eX9lQ8+Oeiggxg1alTdPXIvv/wy8+fPX2GZO++8M7W1tZx55pl1AWzWrFnceuut/OMf/+CjH/0o7du356mnnuLBBx9cqU777rsvt9xyC2+//TZvvfUWN998M/vss88q36OBAwdyww031NXltdde48UXX2ThwoUsW7aMIUOG8OMf/7hZvncNbZK0Fr311lu8+eabdcPjx4+nZ8+ezJs3r67MzTffTM+ePQFYtGgRhx56KCNHjuQTn/hEg8td/oWxbNkyzj77bE455RSg+KJ77LHHePvtt1myZAl/+ctf2H333Vtq8yRJLSSl5v1ZnTFjxjB48OAVxg0ZMoRrrrmG1q1bc9hhh/HHP/6Rww47DICtt96aK664guOPP57evXszYMCABv9NwI9//GP22muvuqtNlrvooov46U9/yp577sm8efPYfPPNATjwwAM54YQT6p6S/NnPfrbuu7TSb37zG/7+97+zyy670KtXL770pS/RuXNnDj74YJYsWULv3r35wQ9+UPVSx379+nHSSSex5557stdeezFixAj69u27yvdo99135+yzz+bAAw+kd+/eDBo0iHnz5vHyyy+z//77U1NTw0knnVS1J66pYlVdgWtLbW1tqnyCmiStr55//vm6L8ElS5Zwwgkn8N///d98/vOfZ9q0aUQEXbt25de//jWdOnXi7LPPZuTIkXTr1q1uGePHj2ebbbZhxIgRnHLKKdTW1nLxxRdzySWXAHD00UczcuRIovxHPFdddVXd60MOOcT72iTpQ+DJJ5+ke/fu67oaa9Xbb7/NxhtvTEQwduxYxowZw6233rquq9Uiqu3fiJiaUqqtVt7QJkmSJGVmQwxtEydO5NRTTyWlxBZbbMGoUaPYZZdd1nW1WkRTQ5sPIpEkSZK0zu2zzz5Mnz59XVcjS97TJkmSJGUohyvi1Pw+yH41tEmSJEmZadeuHa+++qrBbT2TUuLVV1+lXbt2TZrPyyMlSZKkzHTp0oW5c+eyYMGCdV0VNbN27drRpUuXJs1jaJMkSZIy85GPfIQdd9xxXVdDmfDySEmSJEnKmD1tkrQWlP8yTfV4q4YkSatnT5skSZIkZczQJkmSJEkZM7RJkiRJUsYMbZIkSZKUMUObJEmSJGXM0CZJkiRJGTO0SZIkSVLGDG2SJEmSlDFDmyRJkiRlzNDWgK5du9KrVy9qamqora0F4Nvf/ja77bYbvXv3ZvDgwSxatKiu/GOPPcbee+9Njx496NWrF++8807V5f7iF7/g4x//OD169OA73/kOAFdffTU1NTV1P61atWLatGktvYmSJEmSPgQipbSu60BtbW2aMmXKuq7GCrp27cqUKVPo2LFj3bjx48fzqU99ijZt2vDd734XgPPOO48lS5bQr18/rrzySvr06cOrr77KFltsQevWrVdY5p///GfOOeccbr/9dtq2bcv8+fPZZpttVigzY8YMjjzySJ5//vmW30hJa03Euq5BnjL4CpIkKQsRMTWlVFttmj1tTXDggQfSpk0bAAYMGMDcuXOBIsz17t2bPn36ALDVVlutFNgA/u///o8zzjiDtm3bAqwU2ADGjBnD8ccf31KbIEmSJOlDxtDWgIjgwAMPpH///lx22WUrTR81ahSf+cxnAHjmmWeICA466CD69evH+eefX3WZzzzzDBMnTmSvvfZiv/324+GHH16pzLXXXmtokyRJklSnzbquQK4mTZpE586dmT9/PoMGDWK33XZj3333BeCcc86hTZs2DBs2DIAlS5Zw//338/DDD9O+fXsGDhxI//79GThw4ArLXLJkCa+//joPPvggDz/8MMceeyzPP/88UV43NXnyZNq3b0/Pnj3X7sZKkiRJypY9bQ3o3LkzUFzCOHjwYB566CEARo8ezW233cbVV19dF7a6dOnCfvvtR8eOHWnfvj2HHHIIjzzyyErL7NKlC0cffTQRwZ577kmrVq1YuHBh3fSxY8fayyZJkiRpBYa2Kt566y3efPPNuuHx48fTs2dP7rzzTs477zzGjRtH+/bt68ofdNBBPPbYY7z99tssWbKEv/zlL+y+++4rLfeoo47innvuAYpLJf/1r3/VPehk2bJlXH/99QwdOnQtbKEkSZKkDwsvj6zilVdeYfDgwUBxSeMJJ5zAwQcfzC677MK7777LoEGDgOJhJJdeeikf/ehHOf3009ljjz2ICA455BAOPfRQAEaMGMEpp5xCbW0tX/ziF/niF79Iz5492WijjRg9enRdb919991Hly5d2GmnndbNRkuSJEnKko/8l6S1wEf+V5fBV5AkSVnwkf+SJEmS9CFlaJMkSZKkjBnaJEmSJCljhjZJkiRJypihTZIkSZIyZmiTJEmSpIz5f9rq8bHc1flYbkmSJGndsKdNkiRJkjJmaJMkSZKkjBnaJEmSJCljhjZJkiRJypihTZIkSZIyZmiTJEmSpIwZ2iRJkiQpY4Y2SZIkScqYoU2SJEmSMmZokyRJkqSMGdokSZIkKWOGNkmSJEnKmKFNkiRJkjJmaJMkSZKkjBnaJEmSJCljhjapmSxdupS+ffty2GGHATB9+nT23ntvevXqxeGHH84bb7yxQvmXXnqJDh06cOGFF1Zd3muvvcagQYPo1q0bgwYN4vXXX2/xbZAkSVJ+DG1SM7n44ovp3r173esRI0Zw7rnnMmPGDAYPHswFF1ywQvnTTjuNz3zmMw0u79xzz2XgwIHMmjWLgQMHcu6557ZY3SVJkpQvQ5vUDObOncvtt9/OiBEj6sY9/fTT7LvvvgAMGjSIG2+8sW7aLbfcwk477USPHj0aXOatt97K8OHDARg+fDi33HJLy1RekiRJWTO0Sc3gm9/8Jueffz6tWr3/J9WzZ0/GjRsHwPXXX8+cOXMAeOuttzjvvPM488wzV7nMV155hU6dOgHQqVMn5s+f30K1lyRJUs4MbdIauu2229hmm23o37//CuNHjRrFJZdcQv/+/XnzzTfZaKONADjzzDM57bTT6NChw7qoriRJkj5k2qzrCkgfdpMmTWLcuHHccccdvPPOO7zxxht87nOf46qrrmL8+PEAPPPMM9x+++0ATJ48mRtuuIHvfOc7LFq0iFatWtGuXTtOPfXUFZa77bbbMm/ePDp16sS8efPYZptt1vq2SZIkad1rVE9bRMyOiBkRMS0ippTjtoyICRExq/z90Yry34uIZyPi6Yg4qKUqL+Vg5MiRzJ07l9mzZzN27Fg+9alPcdVVV9Vdzrhs2TLOPvtsTjnlFAAmTpzI7NmzmT17Nt/85jf5/ve/v1JgAzjiiCMYPXo0AKNHj+bII49cexslSZKkbDTl8sgDUko1KaXa8vUZwN0ppW7A3eVrImJ3YCjQAzgY+FVEtG7GOksfCmPGjGHXXXdlt912o3PnznzhC19Y7TwjRoxgypQpAJxxxhlMmDCBbt26MWHCBM4444yWrrIkSZIyFCml1ReKmA3UppQWVox7Gtg/pTQvIjoB96aUPh4R3wNIKY0sy/0JOCul9EBDy6+trU3LD1TXtYh1XYM8NaKZSFoFP1uq87NFkqRCREyt6CBbQWN72hIwPiKmRsSXy3HbppTmAZS/l99wsx0wp2LeueW4+pX6ckRMiYgpCxYsaGQ1JEmSJGnD0tgHkXwipfS3iNgGmBART62ibLXzySudS00pXQZcBkVPWyPrIUmSJEkblEb1tKWU/lb+ng/cDOwJvFJeFkn5e/k/kZoLbF8xexfgb81VYUmSJEnakKw2tEXEJhGx6fJh4EDgcWAcMLwsNhy4tRweBwyNiLYRsSPQDXiouSsuSZIkSRuCxlweuS1wcxR30bcBrkkp3RkRDwPXRcTJwEvAMQAppZkRcR3wBLAE+FpKaWmL1F6SJEmS1nOrDW0ppeeBPlXGvwoMbGCec4Bz1rh2UuZ8IuDKfBqgJElS82rK/2mTJEmSJK1l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DU6tEVE64h4NCJuK19vGRETImJW+fujFWW/FxHPRsTTEXFQS1RckiRJkjYETelp+wbwZMXrM4C7U0rdgLvL10TE7sBQoAdwMPCriGjdPNWVJEmSpA1Lo0JbRHQBDgV+UzH6SGB0OTwaOKpi/NiU0rsppReAZ4E9m6W2kiRJkrSBaWxP20XAd4BlFeO2TSnNAyh/b1OO3w6YU1FubjluBRHx5YiYEhFTFixY0NR6S5IkSdIGYbWhLSIOA+anlKY2cplRZVxaaURKl6WUalNKtVtvvXUjFy1JkiRJG5Y2jSjzCeCIiDgEaAdsFhFXAa9ERKeU0ryI6ATML8vPBbavmL8L8LfmrLQkSZIkbShW29OWUvpeSqlLSqkrxQNG7kkpfQ4YBwwviw0Hbi2HxwFDI6JtROwIdAMeavaaS5IkSdIGoDE9bQ05F7guIk4GXgKOAUgpzYyI64AngCXA11JKS9e4ppIkSZK0AYqUVrrdbK2rra1NU6ZMWdfVACCq3ZEnMmgmWbK9rMy2Up1tpTrbiyRJhYiYmlKqrTatKf+nTZIkSZK0lh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K02tEVEu4h4KCKmR8TMiPifcvyWETEhImaVvz9aMc/3IuLZiHg6Ig5qyQ2QJEmSpPVZY3ra3gU+lVLqA9QAB0fEAOAM4O6UUjfg7vI1EbE7MBToARwM/CoiWrdA3SVJkiRpvbfa0JYKi8uXHyl/EnAkMLocPxo4qhw+EhibUno3pfQC8CywZ3NWWpIkSZI2FI26py0iWkfENGA+MCGlNBnYNqU0D6D8vU1ZfDtgTsXsc8tx9Zf55YiYEhFTFixYsAabIEmSJEnrr0aFtpTS0pRSDdAF2DMieq6ieFRbRJVlXpZSqk0p1W699daNqqwkSZIkbWia9PTIlNIi4F6Ke9VeiYhOAOXv+WWxucD2FbN1Af62phWVJEmSpA1RY54euXVEbFEObwx8GngKGAcML4sNB24th8cBQyOibUTsCHQDHmrmekuSJEnSBqFNI8p0AkaXT4BsBVyXUrotIh4ArouIk4GXgGMAUkozI+I64AlgCfC1lNLSlqm+JEmSJK3fVhvaUkqPAX2rjH8VGNjAPOcA56xx7SRJkiRpA9eke9okSZIkSWuXoU2SJEmSMmZokyRJkqSMGdokSZIkKWOGNkmSJEnKmKFNkiRJkjJmaJMkSZKkjBnaJEmSJCljhjZJkiRJypihTZIkSZIyZmiTJEmSpIwZ2iRJytScOXM44IAD6N69Oz169ODiiy8G4LjjjqOmpoaamhq6du1KTU1N3TwjR45kl1124eMf/zh/+tOfqi73tddeY9CgQXTr1o1Bgwbx+uuvr43NkSR9QIY2SZIy1aZNG37yk5/w5JNP8uCDD3LJJZfwxBNPcO211zJt2jSmTZvGkCFDOProowF44oknGDt2LDNnzuTOO+/kq1/9KkuXLl1pueeeey4DBw5k1qxZDBw4kHPPPXdtb5okqQkMbZIkZapTp07069cPgE033ZTu3bvz8ssv101PKXHddddx/PHHA3DrrbcydOhQ2rZty4477sguu+zCQw89tNJyb731VoYPHw7A8OHDueWWW1p+YyRJH5ihTZKkD4HZs2fz6KOPstdee9WNmzhxIttuuy3dunUD4OWXX2b77bevm96lS5cVQt5yr7zyCp06dQKKYDh//vwWrr0kaU0Y2iRJytzixYsZMmQIF110EZtttlnd+DFjxtT1skHR81ZfRKyVOkqSWk6bdV0BSZLUsPfee48hQ4YwbNiwunvXAJYsWcJNN93E1KlT68Z16dKFOXPm1L2eO3cunTt3XmmZ2267LfPmzaNTp07MmzePbbbZpmU3QpK0RuxpkyQpUyklTj75ZLp3787pp5++wrS77rqL3XbbjS5dutSNO+KIIxg7dizvvvsuL7zwArNmzWLPPfdcablHHHEEo0ePBmD06NEceeSRLbshkqQ1YmiTJClTkyZN4sorr+See+6pe8T/HXfcAcDYsWNXuDQSoEePHhx77LHsvvvuHHzwwVxyySW0bt0agBEjRjBlyhQAzjjjDCZMmEC3bt2YMGECZ5xxxtrdMElSk0S169/Xttra2rT8i2Rd89L/6jJoJlmyvazMtlKdbaU624skSYWImJpSqq02zZ42SZIkScqYoU2SJEmSMubTIyVJyoyX067MS2klbcjsaZMkSZKkjBnaJEmSJCljhjZJkiRJypihTZIkSZIyZmiTJEmSpIwZ2iRJkiQpY4Y2SZIkScqYoU2SJEmSMmZokyRJkqSMGdokSZIkKWOGNkmSJEnKmKFNkiRpPTFnzhwOOOAAunfvTo8ePbj44otXmH7hhRcSESxcuBCA2bNns/HGG1NTU0NNTQ2nnHJK1eUed9xxdWW6du1KTU0NAFdffXXd+JqaGlq1asW0adNachOlDVKbdV0BSZIkNY82bdrwk5/8hH79+vHmm2/Sv39/Bg0axO67786cOXOYMGECH/vYx1aYZ+edd15t0Lr22mvrhr/1rW+x+eabAzBs2DCGDRsGwIwZMzjyyCPrAp2k5mNPmyRJ0nqiU6dO9OvXD4BNN92U7t278/LLLwNw2mmncf755xMRH3j5KSWuu+46jj/++JWmjRkzpup4SWvO0CZJkrQemj17No8++ih77bUX48aNY7vttqNPnz4rlXvhhRfo27cv++23HxMnTlzlMidOnMi2225Lt27dVpp27bXXGtqkFuLlkZIkSeuZxYsXM2TIEC666CLatGnDOeecw/jx41cq16lTJ1566SW22morpk6dylFHHcXMmTPZbLPNqi63od60yZMn0759e3r27Nns2yLJnjZJkqT1ynvvvceQIUMYNmwYRx99NM899xwvvPACffr0oWvXrsydO5d+/frx97//nbZt27LVVlsB0L9/f3beeWeeeeaZqstdsmQJN910E8cdd9xK08aOHWsvm9SC7GmTJElaT6SUOPnkk+nevTunn346AL169WL+/Pl1Zbp27cqUKVPo2LEjCxYsYMstt6R169Y8//zzzJo1i5122qnqsu+66y522203unTpssL4ZcuWcf3113Pfffe13IZJGzh72iRJktYTkyZN4sorr+See+6pewz/HXfc0WD5++67j969e9OnTx8++9nPcumll7LlllsCMGLECKZMmVJXtqHetPvuu48uXbo0GPYkrblIKa3rOlBbW5sqPxTWpTV4oNJ6LYNmkiXby8psK9XZVqqzvVRne1mZbUXS+i4ipqaUaqtNs6dNkiRJkjJmaJMkSZKkjPkgEkmSpA8pL6Wtzstptb6xp02SJEmSMmZokyRJkqSMGdokSZIkKWOGNkmSJEnKmKFNkiRJkjJmaJMkSZKkjBnaJEmSJCljhjZJkiRJypihTZIkSZIyZmiTJEmSpIwZ2iRJkiQpY4Y2SZIkaQM0Z84cDjjgALp3706PHj24+OKLAfj2t7/NbrvtRu/evRk8eDCLFi0CYMKECfTv359evXrRv39/7rnnnqrLvf766+nRowetWrViypQpK01/6aWX6NChAxdeeGGLbdv6xtAmSZIkbYDatGnDT37yE5588kkefPBBLrnkEp544gkGDRrE448/zmOPPcauu+7KyJEjAejYsSN/+MMfmDFjBqNHj+bzn/981eX27NmTm266iX333bfq9NNOO43PfOYzLbZd66M267oCkiRJkta+Tp060alTJwA23XRTunfvzssvv8yBBx5YV2bAgAHccMMNAPTt27dufI8ePXjnnXd49913adu27QrL7d69e4PrvOWWW9hpp53YZJNNmnNT1nv2tEmSJEkbuNmzZ/Poo4+y1157rTB+1KhRVXvFbrzxRvr27btSYFuVt956i/POO48zzzxzjeu7obGnTZIkSdqALV68mCFDhnDRRRex2Wab1Y0/55xzaNOmDcOGDVuh/MyZM/nud7/L+PHjm7SeM888k9NOO40OHTo0S703JIY2SZIkaQP13nvvMWTIEIYNG8bRRx9dN3706NHcdttt3H333URE3fi5c+cyePBgfv/737Pzzjs3aV2TJ0/mhhtu4Dvf+Q6LFi2iVatWtGvXjlNPPbXZtmd9ZWiTJEmSNkApJU4++WS6d+/O6aefXjf+zjvv5LzzzuMvf/kL7du3rxu/aNEiDj30UEaOHMknPvGJJq9v4sSJdcNnnXUWHTp0MLA1kve0SZIkSRugSZMmceWVV3LPPfdQU1NDTU0Nd9xxB6eeeipvvvkmgwYNoqamhlNOOQWAX/7ylzz77LP8+Mc/ris/f/58AEaMGFH3eP+bb76ZLl268MADD3DooYdy0EEHrbNtXF9ESmld14Ha2tpU7X84rAsVvb+qkEEzyZLtZWW2lepsK9XZXqqzvazMtlKdbaU624s+jCJiakqptto0e9okSZIkKWPe0yZJkiRtAOyZXdmHpVfWnjZJkiRJypihTZIkSZIyZmiTJEmSpIwZ2iRJkiQpY4Y2SZIkScqYoU2SJEmSMmZokyRJkqSMGdokSZIkKWOGNkmSJEnKmKFNkiRJkjJmaJMkSZKkjBnaJEmSJCljhjZJkiRJypihTZIkSZIyZmiTJEmSpIwZ2iRJkiQpY4Y2SZIkScrYakNbRGwfEX+OiCcjYmZEfKMcv2VETIiIWeXvj1bM872IeDYino6Ig1pyAyRJkiRpfdaYnrYlwLdSSt2BAcDXImJ34Azg7pRSN+Du8jXltKFAD+Bg4FcR0bolKi9JkiRJ67vVhraU0ryU0iPl8JvAk8B2wJHA6LLYaOCocvhIYGxK6d2U0gvAs8CezVxvSZIkSdogNOmetojoCvQFJgPbppTmQRHsgG3KYtsBcypmm1uOq7+sL0fElIiYsmDBgg9QdUmSJEla/zU6tEVEB+BG4JsppTdWVbTKuLTSiJQuSynVppRqt95668ZWQ5IkSZI2KI0KbRHxEYrAdnVK6aZy9CsR0amc3gmYX46fC2xfMXsX4G/NU11JkiRJ2rA05umRAfwWeDKl9NOKSeOA4eXwcODWivFDI6JtROwIdAMear4qS5IkSdKGo00jynwC+DwwIyKmleO+D5wLXBcRJwMvAccApJRmRsR1wBMUT578WkppaXNXXJIkSZI2BKsNbSml+6l+nxrAwAbmOQc4Zw3qJUmSJEmiiU+PlCRJkiStXY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ytNrRFxKiImB8Rj1eM2zIiJkTErPL3RyumfS8ino2IpyPioJaquCRJkiRtCBrT03YFcHC9cWcAd6eUugF3l6+JiN2BoUCPcp5fRUTrZqutJEmSJG1gVhvaUkr3Aa/VG30kMLocHg0cVTF+bErp3ZTSC8CzwJ7NU1VJkiRJ2vB80Hvatk0pzQMof29Tjt8OmFNRbm45biUR8eWImBIRUxYsWPABqyFJkiRJ67fmfhBJVBmXqhVMKV2WUqpNKdVuvfXWzVwNSZIkSVo/fNDQ9kpEdAIof88vx88Ftq8o1wX42wevniRJkiRt2D5oaBsHDC+HhwO3VowfGhFtI2JHoBvw0JpVUZIkSZI2XG1WVyAixgD7Ax0jYi5wJnAucF1EnAy8BBwDkFKaGRHXAU8AS4CvpZSWtlDdJUmSJGm9t9rQllI6voFJAxsofw5wzppUSpIkSZJUaO4HkUiSJEmSmpG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pihTZIkSZIyZmiTJEmSpIwZ2iRJkiQpY4Y2SZIkScqYoU2SJEmSMmZokyRJkqSMGdokSZIkKWOGNkmSJEnKmKFNkiRJkjJmaJMkSZKkjBnaJEmSJCljhjZJkiRJyliLhbaIODgino6IZyPijJZajyRJkiStz1oktEVEa+AS4DPA7sDxEbF7S6xLkiRJktZnLdXTtifwbErp+ZTSv4CxwJEttC5JkiRJWm+1aaHlbgfMqXg9F9irskBEfBn4cvlycUQ83UJ1+TDrCCxc15UAiFjXNVAjZNFebCsfClm0FbC9fEhk0V5sKx8KWbQVsL18SGTRXjJrKzs0NKGlQlu1zU8rvEjpMuCyFlr/eiEipqSUatd1PfThYHtRY9lW1BS2FzWWbUVNYXtpmpa6PHIusH3F6y7A31poXZIkSZK03mqp0PYw0C0idoyIjYChwLgWWpckSZIkrbda5PLIlNKSiDgV+BPQGhiVUprZEutaz3n5qJrC9qLGsq2oKWwvaizbiprC9tIEkVJafSlJkiRJ0jrRYv9cW5IkSZK05gxtkiRJkpQxQ9saioilETEtIqZHxCMR8e/NtNyuEfF4A9PGRMRjEXFaE5dZExGHNEf9tGrN2S4i4piIeDIi/lxlWreIeKhsD3etYhldI+KfZZ2eiIhLI6LRf/8RcVZE/NcH3QZBRPxbRIyNiOfKfXBHROwaEftHxG0NzPObiNh9Fctskf0SEYeXdXw8Is5ZRbmTImJB2a6mRcTvI+KIiDhjNfP8srnrrFWLiP+OiJnlZ8W0iNhrFWWviIjPNmHZDX5fqeU0ZZ9+wOXPjoiOH3DesyLiqfIzZPAqyg2IiMll/Z+MiLPK8Q1+jkTE4g9SJ62ZiuOameWxzelNOY5oxnrs31zH2h82LfV/2jYk/0wp1QBExEHASGC/ygIR0TqltLQ5VhYR/wb8e0qpwX++two1QC1wR3PURau02nbRBCcDX00prRTagDOA/0sp/S4idlzNcp5LKdVERBvgHuAo4KbVrbwsrzUQEQHcDIxOKQ0tx9UA265qvpTSiJavXVUXAZ9OKb3QiHZ1bUrp1HrjfFpwRiJib+AwoF9K6d3yQHyjdVwtrYGc92lEbA8MA3an+B+9/7aK4qOBY1NK0yOiNfBxgJTSOPwcyU3lcc02wDXA5sCZa6sC5fHI/sBi4K9ra725sKeteW0GvA51ZwL+HBHXADMionVEXBARD5dnxb5SlusQEXeXvTEzIuLI+guNiJ0i4tGI2AMYD2xTnu3YJyK+VC5zekTcGBHty3mOKc9wTY+I+6L41ws/Ao4r5z1ubb0per9dAETEtyvawf9UjP9cFL1m0yLi12Wb+SHwSeDSiLigyrL/RfF/EEkpvdCYyqSUllB82O0SETuU7e+x8vfHyrpcERE/jaJ377zK+cs298eI2Lhpb8MG7QDgvZTSpctHpJSmpZQmli87RMQN5Znpq8uQR0TcGxG15fDB5efE9Ii4u/4KKvdLtbZUllkcEeeUy3gwIhoKjU1uVxX1qOtJq/85VFGsc0TcGRGzIuL8pixfH0gnYGFK6V2AlNLClNLfIuKH5WfR4xFx2fJ2V6mhMhHRv9yvDwBfqyjfo6LtPRYR3dbWRm5gqu5TqOsh+5+K44rdyvF7RsRfy+OJv0bEx8vxrSPiwrLsYxHx9coVlZ8pd5afMZtExO3lvn+8gWOJJRTfex1SSktSSnNXsR3bAPPKbViaUnqiXGfl58iOEfFA2Q5/XK9uK32fNrKOWgMppfnAl4FTo9DQMW6nKI5Bp5X7Yp+y7BXl6xlRXjUWETuX7WxqREysaLeVxyPXAqcAp8X7x8ENfc+sf1JK/qzBD7AUmAY8BfwD6F+O3x94C9ixfP1l4P+Vw22BKcCOFL2dm5XjOwLPAgF0BR6nOOv0KFBTlukKPF6x/q0qhs8Gvl4OzwC2K4e3KH+fBPxyXb9nG8LPKtrFgRSPuA2Kkya3AfsC3YE/AB8py/0KOLEcvheobWA9/wUsBA5bTX3q2g3QnuJ/KX6mXOfwcvwXgVvK4SvKurUuX59VrutUirOfbdf1e/xh+gH+E/hZA9P2L9tIl7JNPAB8snLfA1sDcyo+T7ZsaL+spi0l4PBy+Pzln0n16tOKogd21vL1rWK7TgIWlG19GvCFys+ZVXwOPU9xhrYd8CKw/breR+vzD9Ch3D/PlO1hv8p2VA5fWdE2rgA+u5oyj1Us54KKz5dfAMPK4Y2Ajdf19q+PPw3t03LabN4/Fvgq8JtyeDOgTTn8aeDGcvg/gBsrpm1ZsZyuwF0VnyFDgMsr1rV5lbptWbaPP7Oa7wrghxQnNW8GvgK0K8dXfo6Mq1j/14DF5XBD36erraM/H6jNLa4y7nWKK0YaOsb9FvDf5fjWwKZAf2BCxTK2KH/fDXQrh/cC7imHr6DK8UjF/Ct9z6yvP/a0rbl/ppRqUkq7AQcDv684W/lQev8s9YHAiRExDZgMbAV0o/iw+d+IeIzig3E73r9kamvgVuBzKaVpDay/Z3lGYgbF5Qg9yvGTgCsi4ksUfyhauxpqFweWP48CjwC7UbSDgRQfZA+XbWQgsNOqVhAR/YBDgL7ABRHx7+UZr+ernTEHdi6XPQm4PaX0R2BvikscoDgg+2RF+evTipf1fp4i6A1J5dldNZuHUkpzU0rLKA7EutabPgC4b/nnSUrptYpp9ffLqtrSvyi+/ACmVlkPwNeBmRQHcn+IiK3LM/TXN1D3a8u2XpNS+l29aQ19Dt2dUvpHSukd4Angg1zurUZKKS2maBNfpgjZ10bEScABUdxPNAP4FO9/f1RaqUxEbE5xcPSXssyVFeUfAL4fEd8Fdkgp/bNltmrDtop9utzyS98r/843B66P4v7Dn/H+/v40cGkqrsKo//lyK/C7lNLvy9czgE9HxHkRsU9K6R9Vqvdb4DSKy/CviYhWEfGdiPha/YIppR9RnJgaD5wA3FlleZ8AxpTDlW2toe/TxtRRzWP5sUZDx7gPA1+I4l7FXimlNylO2u0UEb+IiIOBNyKiA/DvFO1zGvBrit7k5eofj1TaYI53vVelGaWUHojiuvKty1FvVUwOijNff6qcp/yQ3ZqiJ+a9iJhNcfYZirPvcyg+sBr65+RXAEel4nrwkyjO2pNSOiWKm5IPBaZFcf+M1oF67SKAkSmlX1eWKS9HGZ1S+l4TFv1pigP5OVHc6D0OuBS4I5WnnOp5LpXXo6+quhXDb9Wb9jjFfZFdgCZdMidmAqt6sENlCF7Kyp/NwYr7plL9/RI03Jbeq2gb1dYDcBBwfkrp3oj4EXA78BDFZSlNsorPodVtr5pZecBzL3BvGcC+AvSm6MWfUx5UtaucJyLaUfTi1C/TYHtMKV0TEZMp9vmfImJESumeltmqDVuVfTqc4pgA3v8bq/z7+jHw55TS4IjoWs4Lq/58mQR8JiKuSYVnIqI/xQnDkRExvgxelT5N0VN7d0T8gqINfRw4sYHteA74v4i4HFgQEVtVK1ZlXNXvUygu311NHbWGImInivY1nwaOccty+1J8HlwZEReklH4fEX0ovmu+BhwLfBNYtIpjlPrHI3Wqfc+klF794FuWL3vamlF5/W1roFpj+RPwHxHxkbLsrhGxCcWZr/llYDuAFc84/4viYREnRsQJDax2U2BeudxhFXXZOaU0OaX0Q4rL57YH3izLay2q1y7+BHyxPKtERGwXxQ29dwOfLYeJiC0jYnW9D48CR0bE5imlpyguUfoJcFUTqvdXYGg5PAy4fzXr+wowLiI6N2EdKs44ty3PBAIQEXtERGMfTvMAsF+UDwWJiC0rptXfLx+kLVV6FPhcRLRKKV1HcZnkCRThrUka+BzSWhYRH48V7y2rAZ4uhxeWn0fVTiq0q1YmpbQI+EdELO+Zr/zu2Ql4PqX0c4oTSb2bazv0vgb26YurmW1z4OVy+KSK8eOBU6J86FS9z5cfUnx3/aqc1hl4O6V0FXAh0K/Keh4DPlcOf4cixL2bUppTZTsOrbgypBtFCFhUr9gkVvyeWq7q92kj66g1EBFbU5wk/mV5IrDqMW753TM/pXQ5RQ9sv/IkdquU0o3ADygepvMG8EJEHFPOH2Wwq2aFY9kN6XvGs5trbuOyKxeKMw3DU0pLY+Wr035DcYnCI+UH1AKKQHY1xSVIU3j/Hqg6KaW3IuIwYEJEvAVMr7fcH1B0Rb9IcUnA8oZ8QfmBHhQHcdOBl4AzyvqOTCk1+cy5Gq1quwDGR0R34IGyjSymuPz1iYj4f+X0VsB7FGegGvwSTilNiIirgAcj4m2KXpYvUFwmsE9KaUEj6vmfwKiI+DZFm/zCqgqnlO6P4hHzt0fEoJTSwkasY4OXUkplb+hFUTzG+h2K+0W+SXFJ9OrmXxARXwZuKtvHfGBQxfS6/VKOb1JbquccivuSHo+IfwJ/obhU5ZqIGFJewtlY1T6Hapowv5pHB+AXEbEFxUMinqW4rG4RxffGbIrLmFaQUlpU9n5UK/MFis+OtykO2JY7jiL0vwf8neIBWGp+De3TVTkfGB0Rp1OcSFruN8CuwGPlfrscqPy3HN+k2NfnU/wdXxARyyg+W/6jynpOBH4dEd+i+Ky7EBgSEaenlH5ar+zngZ+V7WgJxf2Q9Y+hvkHx+fMNinvvAEgpVf0+BXZpRB3VdMuPaz5Csa+uBJbvz4aOcfcHvl22q8UUbWM74Hfx/r8LWH5VyDCKHtf/V65jLCsf80Jxz/YNUTy47+sUDyWp/z2zXorqV1FJkiRJknLg5ZGSJEmSlDFDmyRJkiRlzNAmSZIkSRkztEmSJElSxgxtkiRJkpQxQ5skSZIkZczQJkmSJEkZ+/9JNtwTlnm+O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76" y="278472"/>
            <a:ext cx="7228924" cy="4835674"/>
          </a:xfrm>
          <a:prstGeom prst="rect">
            <a:avLst/>
          </a:prstGeom>
        </p:spPr>
      </p:pic>
    </p:spTree>
    <p:extLst>
      <p:ext uri="{BB962C8B-B14F-4D97-AF65-F5344CB8AC3E}">
        <p14:creationId xmlns:p14="http://schemas.microsoft.com/office/powerpoint/2010/main" val="190630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p21"/>
          <p:cNvSpPr txBox="1">
            <a:spLocks/>
          </p:cNvSpPr>
          <p:nvPr/>
        </p:nvSpPr>
        <p:spPr>
          <a:xfrm>
            <a:off x="793657" y="843558"/>
            <a:ext cx="7666776" cy="3105125"/>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92075" indent="0" algn="just" hangingPunct="0">
              <a:lnSpc>
                <a:spcPct val="150000"/>
              </a:lnSpc>
              <a:spcBef>
                <a:spcPts val="1199"/>
              </a:spcBef>
              <a:buNone/>
              <a:tabLst>
                <a:tab pos="457200" algn="l"/>
              </a:tabLst>
            </a:pPr>
            <a:r>
              <a:rPr lang="id-ID" dirty="0">
                <a:latin typeface="Arial Rounded MT Bold" pitchFamily="34" charset="0"/>
                <a:cs typeface="Times New Roman"/>
              </a:rPr>
              <a:t>Berdasarkan output yang dihasilkan, nilai rata-rata kalori untuk kategori </a:t>
            </a:r>
            <a:r>
              <a:rPr lang="en-US" dirty="0">
                <a:latin typeface="Arial Rounded MT Bold" pitchFamily="34" charset="0"/>
                <a:cs typeface="JasmineUPC" pitchFamily="18" charset="-34"/>
              </a:rPr>
              <a:t>Breakfast</a:t>
            </a:r>
            <a:r>
              <a:rPr lang="id-ID" dirty="0">
                <a:latin typeface="Arial Rounded MT Bold" pitchFamily="34" charset="0"/>
                <a:cs typeface="JasmineUPC" pitchFamily="18" charset="-34"/>
              </a:rPr>
              <a:t> sebesar 526,67 kal</a:t>
            </a:r>
            <a:r>
              <a:rPr lang="en-US" dirty="0">
                <a:latin typeface="Arial Rounded MT Bold" pitchFamily="34" charset="0"/>
                <a:cs typeface="JasmineUPC" pitchFamily="18" charset="-34"/>
              </a:rPr>
              <a:t>, Beef &amp; Pork</a:t>
            </a:r>
            <a:r>
              <a:rPr lang="id-ID" dirty="0">
                <a:latin typeface="Arial Rounded MT Bold" pitchFamily="34" charset="0"/>
                <a:cs typeface="JasmineUPC" pitchFamily="18" charset="-34"/>
              </a:rPr>
              <a:t> sebesar 494 kal</a:t>
            </a:r>
            <a:r>
              <a:rPr lang="en-US" dirty="0">
                <a:latin typeface="Arial Rounded MT Bold" pitchFamily="34" charset="0"/>
                <a:cs typeface="JasmineUPC" pitchFamily="18" charset="-34"/>
              </a:rPr>
              <a:t>, Chicken &amp; Fish</a:t>
            </a:r>
            <a:r>
              <a:rPr lang="id-ID" dirty="0">
                <a:latin typeface="Arial Rounded MT Bold" pitchFamily="34" charset="0"/>
                <a:cs typeface="JasmineUPC" pitchFamily="18" charset="-34"/>
              </a:rPr>
              <a:t> sebesar 552.96 kal</a:t>
            </a:r>
            <a:r>
              <a:rPr lang="en-US" dirty="0">
                <a:latin typeface="Arial Rounded MT Bold" pitchFamily="34" charset="0"/>
                <a:cs typeface="JasmineUPC" pitchFamily="18" charset="-34"/>
              </a:rPr>
              <a:t>, Salads</a:t>
            </a:r>
            <a:r>
              <a:rPr lang="id-ID" dirty="0">
                <a:latin typeface="Arial Rounded MT Bold" pitchFamily="34" charset="0"/>
                <a:cs typeface="JasmineUPC" pitchFamily="18" charset="-34"/>
              </a:rPr>
              <a:t> sebesar 270 kal</a:t>
            </a:r>
            <a:r>
              <a:rPr lang="en-US" dirty="0">
                <a:latin typeface="Arial Rounded MT Bold" pitchFamily="34" charset="0"/>
                <a:cs typeface="JasmineUPC" pitchFamily="18" charset="-34"/>
              </a:rPr>
              <a:t>, Snacks &amp; Sides</a:t>
            </a:r>
            <a:r>
              <a:rPr lang="id-ID" dirty="0">
                <a:latin typeface="Arial Rounded MT Bold" pitchFamily="34" charset="0"/>
                <a:cs typeface="JasmineUPC" pitchFamily="18" charset="-34"/>
              </a:rPr>
              <a:t> sebesar 245.77 kal</a:t>
            </a:r>
            <a:r>
              <a:rPr lang="en-US" dirty="0">
                <a:latin typeface="Arial Rounded MT Bold" pitchFamily="34" charset="0"/>
                <a:cs typeface="JasmineUPC" pitchFamily="18" charset="-34"/>
              </a:rPr>
              <a:t>, Desserts</a:t>
            </a:r>
            <a:r>
              <a:rPr lang="id-ID" dirty="0">
                <a:latin typeface="Arial Rounded MT Bold" pitchFamily="34" charset="0"/>
                <a:cs typeface="JasmineUPC" pitchFamily="18" charset="-34"/>
              </a:rPr>
              <a:t> sebesar 222.14 kal</a:t>
            </a:r>
            <a:r>
              <a:rPr lang="en-US" dirty="0">
                <a:latin typeface="Arial Rounded MT Bold" pitchFamily="34" charset="0"/>
                <a:cs typeface="JasmineUPC" pitchFamily="18" charset="-34"/>
              </a:rPr>
              <a:t>, Beverages</a:t>
            </a:r>
            <a:r>
              <a:rPr lang="id-ID" dirty="0">
                <a:latin typeface="Arial Rounded MT Bold" pitchFamily="34" charset="0"/>
                <a:cs typeface="JasmineUPC" pitchFamily="18" charset="-34"/>
              </a:rPr>
              <a:t> sebesar 113.7 kal</a:t>
            </a:r>
            <a:r>
              <a:rPr lang="en-US" dirty="0">
                <a:latin typeface="Arial Rounded MT Bold" pitchFamily="34" charset="0"/>
                <a:cs typeface="JasmineUPC" pitchFamily="18" charset="-34"/>
              </a:rPr>
              <a:t>, Coffee &amp; Tea</a:t>
            </a:r>
            <a:r>
              <a:rPr lang="id-ID" dirty="0">
                <a:latin typeface="Arial Rounded MT Bold" pitchFamily="34" charset="0"/>
                <a:cs typeface="JasmineUPC" pitchFamily="18" charset="-34"/>
              </a:rPr>
              <a:t> sebesar 283.89 kal</a:t>
            </a:r>
            <a:r>
              <a:rPr lang="en-US" dirty="0">
                <a:latin typeface="Arial Rounded MT Bold" pitchFamily="34" charset="0"/>
                <a:cs typeface="JasmineUPC" pitchFamily="18" charset="-34"/>
              </a:rPr>
              <a:t>, Smoothies &amp; Shakes</a:t>
            </a:r>
            <a:r>
              <a:rPr lang="id-ID" dirty="0">
                <a:latin typeface="Arial Rounded MT Bold" pitchFamily="34" charset="0"/>
                <a:cs typeface="JasmineUPC" pitchFamily="18" charset="-34"/>
              </a:rPr>
              <a:t> sebesar 531.43 kal.</a:t>
            </a:r>
            <a:endParaRPr lang="id-ID" dirty="0">
              <a:latin typeface="Arial Rounded MT Bold" pitchFamily="34" charset="0"/>
              <a:cs typeface="Times New Roman"/>
            </a:endParaRPr>
          </a:p>
          <a:p>
            <a:pPr marL="457200" indent="0" algn="just" hangingPunct="0">
              <a:lnSpc>
                <a:spcPct val="150000"/>
              </a:lnSpc>
              <a:spcBef>
                <a:spcPts val="1199"/>
              </a:spcBef>
              <a:buFont typeface="StarSymbol"/>
              <a:buNone/>
              <a:tabLst>
                <a:tab pos="457200" algn="l"/>
              </a:tabLst>
            </a:pPr>
            <a:endParaRPr lang="id-ID" dirty="0">
              <a:latin typeface="Arial Rounded MT Bold" pitchFamily="34" charset="0"/>
              <a:cs typeface="Times New Roman"/>
            </a:endParaRPr>
          </a:p>
        </p:txBody>
      </p:sp>
    </p:spTree>
    <p:extLst>
      <p:ext uri="{BB962C8B-B14F-4D97-AF65-F5344CB8AC3E}">
        <p14:creationId xmlns:p14="http://schemas.microsoft.com/office/powerpoint/2010/main" val="119982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467544" y="1266825"/>
            <a:ext cx="8052569" cy="3302000"/>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57200" lvl="0" indent="0" hangingPunct="0">
              <a:lnSpc>
                <a:spcPct val="150000"/>
              </a:lnSpc>
              <a:spcBef>
                <a:spcPts val="1199"/>
              </a:spcBef>
              <a:buNone/>
              <a:tabLst>
                <a:tab pos="457200" algn="l"/>
              </a:tabLst>
            </a:pPr>
            <a:r>
              <a:rPr lang="id-ID" sz="2000" dirty="0">
                <a:solidFill>
                  <a:schemeClr val="accent1">
                    <a:lumMod val="60000"/>
                    <a:lumOff val="40000"/>
                  </a:schemeClr>
                </a:solidFill>
                <a:latin typeface="Arial Rounded MT Bold" pitchFamily="34" charset="0"/>
                <a:cs typeface="Times New Roman"/>
              </a:rPr>
              <a:t>QUESTION 2 </a:t>
            </a:r>
            <a:r>
              <a:rPr lang="id-ID" dirty="0">
                <a:latin typeface="Arial Rounded MT Bold" pitchFamily="34" charset="0"/>
                <a:cs typeface="Times New Roman"/>
              </a:rPr>
              <a:t> : </a:t>
            </a:r>
            <a:r>
              <a:rPr lang="en-US" dirty="0">
                <a:latin typeface="Arial Rounded MT Bold" pitchFamily="34" charset="0"/>
                <a:cs typeface="Times New Roman"/>
              </a:rPr>
              <a:t>How much do beverages, like soda or coffee, contribute to the overall caloric intake?</a:t>
            </a:r>
            <a:endParaRPr lang="id-ID" dirty="0">
              <a:latin typeface="Arial Rounded MT Bold" pitchFamily="34" charset="0"/>
              <a:cs typeface="Times New Roman"/>
            </a:endParaRPr>
          </a:p>
          <a:p>
            <a:pPr marL="457200" indent="0" hangingPunct="0">
              <a:lnSpc>
                <a:spcPct val="150000"/>
              </a:lnSpc>
              <a:spcBef>
                <a:spcPts val="1199"/>
              </a:spcBef>
              <a:buFont typeface="StarSymbol"/>
              <a:buNone/>
              <a:tabLst>
                <a:tab pos="457200" algn="l"/>
              </a:tabLst>
            </a:pPr>
            <a:r>
              <a:rPr lang="id-ID" dirty="0">
                <a:latin typeface="Arial Rounded MT Bold" pitchFamily="34" charset="0"/>
                <a:cs typeface="Times New Roman"/>
              </a:rPr>
              <a:t>Untuk menjawab problem tersebut, langkah yang dilakukan adalah perhitungan rata-rata kalori yang terkandung dalam kategori menu minuman (beverages, coffee &amp; tea, smoothies &amp; shakes) di McDonalds dibandingkan dengan standar kebutuhan kalori yang diperlukan tubuh yaitu sebesar 2000 kal.</a:t>
            </a:r>
          </a:p>
          <a:p>
            <a:pPr marL="457200" indent="0" hangingPunct="0">
              <a:lnSpc>
                <a:spcPct val="150000"/>
              </a:lnSpc>
              <a:spcBef>
                <a:spcPts val="1199"/>
              </a:spcBef>
              <a:buFont typeface="StarSymbol"/>
              <a:buNone/>
              <a:tabLst>
                <a:tab pos="457200" algn="l"/>
              </a:tabLst>
            </a:pPr>
            <a:endParaRPr lang="id-ID" dirty="0">
              <a:latin typeface="Arial Rounded MT Bold" pitchFamily="34" charset="0"/>
              <a:cs typeface="Times New Roman"/>
            </a:endParaRPr>
          </a:p>
        </p:txBody>
      </p:sp>
    </p:spTree>
    <p:extLst>
      <p:ext uri="{BB962C8B-B14F-4D97-AF65-F5344CB8AC3E}">
        <p14:creationId xmlns:p14="http://schemas.microsoft.com/office/powerpoint/2010/main" val="2454037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553305" y="2787774"/>
            <a:ext cx="7704856" cy="1296144"/>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182563" indent="0" algn="just" hangingPunct="0">
              <a:lnSpc>
                <a:spcPct val="150000"/>
              </a:lnSpc>
              <a:spcBef>
                <a:spcPts val="1199"/>
              </a:spcBef>
              <a:buFont typeface="StarSymbol"/>
              <a:buNone/>
              <a:tabLst>
                <a:tab pos="182563" algn="l"/>
              </a:tabLst>
            </a:pPr>
            <a:r>
              <a:rPr lang="id-ID" dirty="0">
                <a:latin typeface="Arial Rounded MT Bold" pitchFamily="34" charset="0"/>
                <a:cs typeface="Times New Roman"/>
              </a:rPr>
              <a:t>Untuk kategori Beverages, rata-rata kalori yang terkandung adalah sebesar 113.7037 kal. Dengan demikian, kontribusi kategori Beverages terhadap asupan kalori keseluruhan adalah 0.0596</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758378"/>
            <a:ext cx="6136268" cy="188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26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553305" y="2787774"/>
            <a:ext cx="7704856" cy="1296144"/>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182563" indent="0" algn="just" hangingPunct="0">
              <a:lnSpc>
                <a:spcPct val="150000"/>
              </a:lnSpc>
              <a:spcBef>
                <a:spcPts val="1199"/>
              </a:spcBef>
              <a:buNone/>
              <a:tabLst>
                <a:tab pos="182563" algn="l"/>
              </a:tabLst>
            </a:pPr>
            <a:r>
              <a:rPr lang="id-ID" dirty="0">
                <a:latin typeface="Arial Rounded MT Bold" pitchFamily="34" charset="0"/>
                <a:cs typeface="Times New Roman"/>
              </a:rPr>
              <a:t>Untuk kategori Coffee &amp; Tea, rata-rata kalori yang terkandung adalah sebesar 283.8947 kal. Dengan demikian, kontribusi kategori Coffee &amp; Tea terhadap asupan kalori keseluruhan adalah 0.1419</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71550"/>
            <a:ext cx="6248792" cy="1879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235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553305" y="2787774"/>
            <a:ext cx="7704856" cy="1296144"/>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182563" indent="0" algn="just" hangingPunct="0">
              <a:lnSpc>
                <a:spcPct val="150000"/>
              </a:lnSpc>
              <a:spcBef>
                <a:spcPts val="1199"/>
              </a:spcBef>
              <a:buNone/>
              <a:tabLst>
                <a:tab pos="182563" algn="l"/>
              </a:tabLst>
            </a:pPr>
            <a:r>
              <a:rPr lang="id-ID" dirty="0">
                <a:latin typeface="Arial Rounded MT Bold" pitchFamily="34" charset="0"/>
                <a:cs typeface="Times New Roman"/>
              </a:rPr>
              <a:t>Untuk kategori Smoothies &amp; Shakes, rata-rata kalori yang terkandung adalah sebesar 531.4286 kal. Dengan demikian, kontribusi kategori Smoothies &amp; Shakes terhadap asupan kalori keseluruhan adalah 0.2657</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43558"/>
            <a:ext cx="7128792" cy="1880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8731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553305" y="3363838"/>
            <a:ext cx="7704856" cy="1296144"/>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182563" indent="0" algn="just" hangingPunct="0">
              <a:lnSpc>
                <a:spcPct val="150000"/>
              </a:lnSpc>
              <a:spcBef>
                <a:spcPts val="1199"/>
              </a:spcBef>
              <a:buNone/>
              <a:tabLst>
                <a:tab pos="182563" algn="l"/>
              </a:tabLst>
            </a:pPr>
            <a:r>
              <a:rPr lang="id-ID" dirty="0">
                <a:latin typeface="Arial Rounded MT Bold" pitchFamily="34" charset="0"/>
                <a:cs typeface="Times New Roman"/>
              </a:rPr>
              <a:t>Untuk semua kategori Minuman, rata-rata kalori yang terkandung adalah sebesar 299.4667 kal. Dengan demikian, kontribusi semua kategori Minuman terhadap asupan kalori keseluruhan adalah 0.1497</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555526"/>
            <a:ext cx="7522021"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43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Business Understanding&#10;">
    <p:spTree>
      <p:nvGrpSpPr>
        <p:cNvPr id="1" name=""/>
        <p:cNvGrpSpPr/>
        <p:nvPr/>
      </p:nvGrpSpPr>
      <p:grpSpPr>
        <a:xfrm>
          <a:off x="0" y="0"/>
          <a:ext cx="0" cy="0"/>
          <a:chOff x="0" y="0"/>
          <a:chExt cx="0" cy="0"/>
        </a:xfrm>
      </p:grpSpPr>
      <p:sp>
        <p:nvSpPr>
          <p:cNvPr id="3" name="Google Shape;73;p14"/>
          <p:cNvSpPr txBox="1">
            <a:spLocks noGrp="1"/>
          </p:cNvSpPr>
          <p:nvPr>
            <p:ph type="body" idx="4294967295"/>
          </p:nvPr>
        </p:nvSpPr>
        <p:spPr>
          <a:xfrm>
            <a:off x="755576" y="1266825"/>
            <a:ext cx="7764537" cy="3302000"/>
          </a:xfrm>
          <a:noFill/>
          <a:ln>
            <a:noFill/>
          </a:ln>
        </p:spPr>
        <p:txBody>
          <a:bodyPr wrap="square" tIns="91440" bIns="91440" anchor="t"/>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a:lnSpc>
                <a:spcPct val="100000"/>
              </a:lnSpc>
              <a:spcBef>
                <a:spcPts val="1417"/>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a:lnSpc>
                <a:spcPct val="100000"/>
              </a:lnSpc>
              <a:spcBef>
                <a:spcPts val="1134"/>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a:lnSpc>
                <a:spcPct val="100000"/>
              </a:lnSpc>
              <a:spcBef>
                <a:spcPts val="850"/>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a:lnSpc>
                <a:spcPct val="100000"/>
              </a:lnSpc>
              <a:spcBef>
                <a:spcPts val="567"/>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lvl="0" indent="0" rtl="0" hangingPunct="0">
              <a:lnSpc>
                <a:spcPct val="115000"/>
              </a:lnSpc>
              <a:spcBef>
                <a:spcPts val="1800"/>
              </a:spcBef>
              <a:buNone/>
              <a:tabLst>
                <a:tab pos="0" algn="l"/>
              </a:tabLst>
            </a:pPr>
            <a:r>
              <a:rPr lang="en-US" sz="1700" b="1" dirty="0">
                <a:latin typeface="Arial Rounded MT Bold" pitchFamily="34" charset="0"/>
                <a:cs typeface="Aharoni" pitchFamily="2" charset="-79"/>
              </a:rPr>
              <a:t>Context</a:t>
            </a:r>
          </a:p>
          <a:p>
            <a:pPr marL="0" lvl="0" indent="0" algn="just" rtl="0" hangingPunct="0">
              <a:lnSpc>
                <a:spcPct val="150000"/>
              </a:lnSpc>
              <a:spcBef>
                <a:spcPts val="1199"/>
              </a:spcBef>
              <a:buNone/>
              <a:tabLst>
                <a:tab pos="0" algn="l"/>
              </a:tabLst>
            </a:pPr>
            <a:r>
              <a:rPr lang="en-US" sz="1300" dirty="0">
                <a:latin typeface="Arial Rounded MT Bold" pitchFamily="34" charset="0"/>
                <a:cs typeface="Aharoni" pitchFamily="2" charset="-79"/>
              </a:rPr>
              <a:t>Ray Kroc wanted to build a restaurant system that would be famous for providing food of consistently high quality and uniform methods of preparation. He wanted to serve burgers, buns, fries and beverages that tasted just the same in Alaska as they did in Alabama. To achieve this, he chose a unique path: persuading both franchisees and suppliers to buy into his vision, working not for McDonald’s but for themselves, together with McDonald’s. Many of McDonald’s most famous menu items – like the Big Mac, Filet-O-Fish, and Egg </a:t>
            </a:r>
            <a:r>
              <a:rPr lang="en-US" sz="1300" dirty="0" err="1">
                <a:latin typeface="Arial Rounded MT Bold" pitchFamily="34" charset="0"/>
                <a:cs typeface="Aharoni" pitchFamily="2" charset="-79"/>
              </a:rPr>
              <a:t>McMuffin</a:t>
            </a:r>
            <a:r>
              <a:rPr lang="en-US" sz="1300" dirty="0">
                <a:latin typeface="Arial Rounded MT Bold" pitchFamily="34" charset="0"/>
                <a:cs typeface="Aharoni" pitchFamily="2" charset="-79"/>
              </a:rPr>
              <a:t> – were created by franchisees.</a:t>
            </a:r>
          </a:p>
          <a:p>
            <a:pPr marL="0" lvl="0" indent="0" algn="just" rtl="0" hangingPunct="0">
              <a:lnSpc>
                <a:spcPct val="150000"/>
              </a:lnSpc>
              <a:spcBef>
                <a:spcPts val="1199"/>
              </a:spcBef>
              <a:spcAft>
                <a:spcPts val="1599"/>
              </a:spcAft>
              <a:buNone/>
              <a:tabLst>
                <a:tab pos="0" algn="l"/>
              </a:tabLst>
            </a:pPr>
            <a:endParaRPr lang="en-US" sz="2000" dirty="0">
              <a:solidFill>
                <a:srgbClr val="695D46"/>
              </a:solidFill>
              <a:latin typeface="Arial Rounded MT Bold" pitchFamily="34" charset="0"/>
              <a:cs typeface="Aharoni" pitchFamily="2" charset="-79"/>
            </a:endParaRPr>
          </a:p>
        </p:txBody>
      </p:sp>
      <p:sp>
        <p:nvSpPr>
          <p:cNvPr id="4" name="Google Shape;72;p14"/>
          <p:cNvSpPr txBox="1">
            <a:spLocks/>
          </p:cNvSpPr>
          <p:nvPr/>
        </p:nvSpPr>
        <p:spPr>
          <a:xfrm>
            <a:off x="311760" y="444960"/>
            <a:ext cx="8520120" cy="707040"/>
          </a:xfrm>
          <a:prstGeom prst="rect">
            <a:avLst/>
          </a:prstGeom>
          <a:noFill/>
          <a:ln>
            <a:noFill/>
          </a:ln>
        </p:spPr>
        <p:txBody>
          <a:bodyPr vert="horz" wrap="square" lIns="91440" tIns="91440" rIns="91440" bIns="91440" rtlCol="0" anchor="t">
            <a:noAutofit/>
          </a:bodyPr>
          <a:lstStyle>
            <a:defPPr lvl="0">
              <a:buSzPct val="45000"/>
              <a:buFont typeface="StarSymbol"/>
              <a:buNone/>
              <a:defRPr/>
            </a:defPPr>
            <a:lvl1pPr lvl="0">
              <a:buSzPct val="45000"/>
              <a:buFont typeface="StarSymbol"/>
              <a:buChar char="●"/>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lgn="l" rtl="0" hangingPunct="0">
              <a:buFont typeface="StarSymbol"/>
              <a:buNone/>
              <a:tabLst>
                <a:tab pos="0" algn="l"/>
              </a:tabLst>
            </a:pPr>
            <a:r>
              <a:rPr lang="en-US" sz="3200" b="1" kern="1200" dirty="0">
                <a:solidFill>
                  <a:srgbClr val="EF6C00"/>
                </a:solidFill>
                <a:highlight>
                  <a:scrgbClr r="0" g="0" b="0">
                    <a:alpha val="0"/>
                  </a:scrgbClr>
                </a:highlight>
                <a:latin typeface="PT Sans Narrow"/>
              </a:rPr>
              <a:t>Business Understanding</a:t>
            </a:r>
            <a:br>
              <a:rPr lang="en-US" sz="3200" b="1" kern="1200" dirty="0">
                <a:solidFill>
                  <a:srgbClr val="EF6C00"/>
                </a:solidFill>
                <a:highlight>
                  <a:scrgbClr r="0" g="0" b="0">
                    <a:alpha val="0"/>
                  </a:scrgbClr>
                </a:highlight>
                <a:latin typeface="PT Sans Narrow"/>
              </a:rPr>
            </a:br>
            <a:endParaRPr lang="en-US" sz="3200" b="1" kern="1200" dirty="0">
              <a:solidFill>
                <a:srgbClr val="EF6C00"/>
              </a:solidFill>
              <a:highlight>
                <a:scrgbClr r="0" g="0" b="0">
                  <a:alpha val="0"/>
                </a:scrgbClr>
              </a:highlight>
              <a:latin typeface="PT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611560" y="535692"/>
            <a:ext cx="7704856" cy="969268"/>
          </a:xfrm>
          <a:prstGeom prst="rect">
            <a:avLst/>
          </a:prstGeom>
          <a:noFill/>
          <a:ln>
            <a:noFill/>
          </a:ln>
        </p:spPr>
        <p:txBody>
          <a:bodyPr vert="horz" wrap="square" lIns="91440" tIns="91440" rIns="91440" bIns="91440" rtlCol="0" anchor="t" anchorCtr="0">
            <a:normAutofit fontScale="92500"/>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182563" indent="0" algn="just" hangingPunct="0">
              <a:lnSpc>
                <a:spcPct val="150000"/>
              </a:lnSpc>
              <a:spcBef>
                <a:spcPts val="1199"/>
              </a:spcBef>
              <a:buNone/>
              <a:tabLst>
                <a:tab pos="182563" algn="l"/>
              </a:tabLst>
            </a:pPr>
            <a:r>
              <a:rPr lang="id-ID" dirty="0">
                <a:latin typeface="Arial Rounded MT Bold" pitchFamily="34" charset="0"/>
                <a:cs typeface="Times New Roman"/>
              </a:rPr>
              <a:t>Berikut adalah visualisasi bar chart dari kontribusi tiap kategori minuman dan seluruh kategori minuman pada menu McDonalds tergadap asupan kalori keseluruhan.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008" y="1437123"/>
            <a:ext cx="5452288" cy="314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57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467544" y="1266825"/>
            <a:ext cx="8052569" cy="3302000"/>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57200" indent="0" algn="just" hangingPunct="0">
              <a:lnSpc>
                <a:spcPct val="150000"/>
              </a:lnSpc>
              <a:spcBef>
                <a:spcPts val="1199"/>
              </a:spcBef>
              <a:buNone/>
              <a:tabLst>
                <a:tab pos="457200" algn="l"/>
              </a:tabLst>
            </a:pPr>
            <a:r>
              <a:rPr lang="id-ID" sz="2000" dirty="0">
                <a:solidFill>
                  <a:schemeClr val="accent1">
                    <a:lumMod val="60000"/>
                    <a:lumOff val="40000"/>
                  </a:schemeClr>
                </a:solidFill>
                <a:latin typeface="Arial Rounded MT Bold" pitchFamily="34" charset="0"/>
                <a:cs typeface="Times New Roman"/>
              </a:rPr>
              <a:t>QUESTION 3  </a:t>
            </a:r>
            <a:r>
              <a:rPr lang="id-ID" dirty="0">
                <a:latin typeface="Arial Rounded MT Bold" pitchFamily="34" charset="0"/>
                <a:cs typeface="Times New Roman"/>
              </a:rPr>
              <a:t>: </a:t>
            </a:r>
            <a:r>
              <a:rPr lang="en-US" dirty="0">
                <a:latin typeface="Arial Rounded MT Bold" pitchFamily="34" charset="0"/>
                <a:cs typeface="Times New Roman"/>
              </a:rPr>
              <a:t>Does ordered grilled chicken instead of crispy increase a sandwich's nutritional value?</a:t>
            </a:r>
            <a:endParaRPr lang="id-ID" dirty="0">
              <a:latin typeface="Arial Rounded MT Bold" pitchFamily="34" charset="0"/>
              <a:cs typeface="Times New Roman"/>
            </a:endParaRPr>
          </a:p>
          <a:p>
            <a:pPr marL="457200" indent="0" algn="just" hangingPunct="0">
              <a:lnSpc>
                <a:spcPct val="150000"/>
              </a:lnSpc>
              <a:spcBef>
                <a:spcPts val="1199"/>
              </a:spcBef>
              <a:buFont typeface="StarSymbol"/>
              <a:buNone/>
              <a:tabLst>
                <a:tab pos="457200" algn="l"/>
              </a:tabLst>
            </a:pPr>
            <a:r>
              <a:rPr lang="id-ID" dirty="0">
                <a:latin typeface="Arial Rounded MT Bold" pitchFamily="34" charset="0"/>
                <a:cs typeface="Times New Roman"/>
              </a:rPr>
              <a:t>Untuk menjawab problem tersebut, langkah yang dilakukan adalah perhitungan rata-rata tiap nutrisi yaitu Calories, Cholesterol, Sodium, Fiber, Protein, Vitamin A, Vitamin C, Calcium, Iron, Sugars (dibandingkan berdasarkan kesamaan satuan nutrisi) yang terkandung dalam Grilled Chiken dan Crispy Chiken.</a:t>
            </a:r>
          </a:p>
          <a:p>
            <a:pPr marL="457200" indent="0" algn="just" hangingPunct="0">
              <a:lnSpc>
                <a:spcPct val="150000"/>
              </a:lnSpc>
              <a:spcBef>
                <a:spcPts val="1199"/>
              </a:spcBef>
              <a:buFont typeface="StarSymbol"/>
              <a:buNone/>
              <a:tabLst>
                <a:tab pos="457200" algn="l"/>
              </a:tabLst>
            </a:pPr>
            <a:endParaRPr lang="id-ID" dirty="0">
              <a:latin typeface="Arial Rounded MT Bold" pitchFamily="34" charset="0"/>
              <a:cs typeface="Times New Roman"/>
            </a:endParaRPr>
          </a:p>
        </p:txBody>
      </p:sp>
    </p:spTree>
    <p:extLst>
      <p:ext uri="{BB962C8B-B14F-4D97-AF65-F5344CB8AC3E}">
        <p14:creationId xmlns:p14="http://schemas.microsoft.com/office/powerpoint/2010/main" val="442498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683568" y="3608655"/>
            <a:ext cx="8052569" cy="1012503"/>
          </a:xfrm>
          <a:prstGeom prst="rect">
            <a:avLst/>
          </a:prstGeom>
          <a:noFill/>
          <a:ln>
            <a:noFill/>
          </a:ln>
        </p:spPr>
        <p:txBody>
          <a:bodyPr vert="horz" wrap="square" lIns="91440" tIns="91440" rIns="91440" bIns="91440" rtlCol="0" anchor="t" anchorCtr="0">
            <a:normAutofit fontScale="92500" lnSpcReduction="10000"/>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57200" indent="0" algn="just" hangingPunct="0">
              <a:lnSpc>
                <a:spcPct val="150000"/>
              </a:lnSpc>
              <a:spcBef>
                <a:spcPts val="1199"/>
              </a:spcBef>
              <a:buFont typeface="StarSymbol"/>
              <a:buNone/>
              <a:tabLst>
                <a:tab pos="457200" algn="l"/>
              </a:tabLst>
            </a:pPr>
            <a:r>
              <a:rPr lang="id-ID" dirty="0">
                <a:latin typeface="Arial Rounded MT Bold" pitchFamily="34" charset="0"/>
                <a:cs typeface="Times New Roman"/>
              </a:rPr>
              <a:t>Berdasarkan visualisasi perbandingan kalori pada Crispy Chiken dan Grilled Chiken tersebut,  menunjukkan kandungan kalori pada Crispy Chiken  (520 kal) lebih besar daripada kalori pada Grilled Chiken (386,92 kal).</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511716"/>
            <a:ext cx="5590729" cy="309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853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39502"/>
            <a:ext cx="3240360" cy="4277475"/>
          </a:xfrm>
          <a:prstGeom prst="rect">
            <a:avLst/>
          </a:prstGeom>
        </p:spPr>
      </p:pic>
    </p:spTree>
    <p:extLst>
      <p:ext uri="{BB962C8B-B14F-4D97-AF65-F5344CB8AC3E}">
        <p14:creationId xmlns:p14="http://schemas.microsoft.com/office/powerpoint/2010/main" val="825681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p21"/>
          <p:cNvSpPr txBox="1">
            <a:spLocks/>
          </p:cNvSpPr>
          <p:nvPr/>
        </p:nvSpPr>
        <p:spPr>
          <a:xfrm>
            <a:off x="755577" y="771550"/>
            <a:ext cx="7704855" cy="2088232"/>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indent="0" algn="just" hangingPunct="0">
              <a:lnSpc>
                <a:spcPct val="150000"/>
              </a:lnSpc>
              <a:spcBef>
                <a:spcPts val="1199"/>
              </a:spcBef>
              <a:buNone/>
              <a:tabLst>
                <a:tab pos="0" algn="l"/>
              </a:tabLst>
            </a:pPr>
            <a:r>
              <a:rPr lang="id-ID" dirty="0">
                <a:latin typeface="Arial Rounded MT Bold" pitchFamily="34" charset="0"/>
                <a:cs typeface="Times New Roman"/>
              </a:rPr>
              <a:t>Berdasarkan visualisasi perbandingan </a:t>
            </a:r>
            <a:r>
              <a:rPr lang="id-ID" b="1" dirty="0"/>
              <a:t>Cholesterol, Sodium, Fiber, Vitamin A, Vitamin C, Calcium, Iron</a:t>
            </a:r>
            <a:r>
              <a:rPr lang="id-ID" dirty="0">
                <a:latin typeface="Arial Rounded MT Bold" pitchFamily="34" charset="0"/>
                <a:cs typeface="Times New Roman"/>
              </a:rPr>
              <a:t> pada Crispy Chiken dan Grilled Chiken tersebut,  menunjukkan kandungan Cholesterol, Fiber, Vit A, Vit C, Iron pada Grilled Chiken  lebih besar daripada  Crispy Chiken. Sedangkan untuk kandungan Sodium dan Calcium pada Crispy Chiken lebih besar dari Grilled Chiken.</a:t>
            </a:r>
          </a:p>
        </p:txBody>
      </p:sp>
    </p:spTree>
    <p:extLst>
      <p:ext uri="{BB962C8B-B14F-4D97-AF65-F5344CB8AC3E}">
        <p14:creationId xmlns:p14="http://schemas.microsoft.com/office/powerpoint/2010/main" val="3362818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p21"/>
          <p:cNvSpPr txBox="1">
            <a:spLocks/>
          </p:cNvSpPr>
          <p:nvPr/>
        </p:nvSpPr>
        <p:spPr>
          <a:xfrm>
            <a:off x="899592" y="3534566"/>
            <a:ext cx="7704855" cy="1485455"/>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indent="0" hangingPunct="0">
              <a:lnSpc>
                <a:spcPct val="150000"/>
              </a:lnSpc>
              <a:spcBef>
                <a:spcPts val="1199"/>
              </a:spcBef>
              <a:buNone/>
              <a:tabLst>
                <a:tab pos="0" algn="l"/>
              </a:tabLst>
            </a:pPr>
            <a:r>
              <a:rPr lang="id-ID" dirty="0">
                <a:latin typeface="Arial Rounded MT Bold" pitchFamily="34" charset="0"/>
                <a:cs typeface="Times New Roman"/>
              </a:rPr>
              <a:t>Berdasarkan visualisasi perbandingan </a:t>
            </a:r>
            <a:r>
              <a:rPr lang="id-ID" b="1" dirty="0"/>
              <a:t>Protein dan Sugars</a:t>
            </a:r>
            <a:r>
              <a:rPr lang="id-ID" dirty="0">
                <a:latin typeface="Arial Rounded MT Bold" pitchFamily="34" charset="0"/>
                <a:cs typeface="Times New Roman"/>
              </a:rPr>
              <a:t> pada Crispy Chiken dan Grilled Chiken tersebut,  menunjukkan kandungan Protein dan Sugars pada Grilled Chiken  lebih besar daripada  Crispy Chiken.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07665"/>
            <a:ext cx="5616624" cy="3126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614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1071340"/>
            <a:ext cx="7560840" cy="3178242"/>
          </a:xfrm>
          <a:prstGeom prst="rect">
            <a:avLst/>
          </a:prstGeom>
        </p:spPr>
        <p:txBody>
          <a:bodyPr wrap="square">
            <a:spAutoFit/>
          </a:bodyPr>
          <a:lstStyle/>
          <a:p>
            <a:pPr algn="just" hangingPunct="0">
              <a:lnSpc>
                <a:spcPct val="150000"/>
              </a:lnSpc>
              <a:spcBef>
                <a:spcPts val="1199"/>
              </a:spcBef>
              <a:tabLst>
                <a:tab pos="0" algn="l"/>
              </a:tabLst>
            </a:pPr>
            <a:r>
              <a:rPr lang="id-ID" dirty="0">
                <a:latin typeface="Arial Rounded MT Bold" pitchFamily="34" charset="0"/>
                <a:cs typeface="Times New Roman"/>
              </a:rPr>
              <a:t>KESIMPULAN :</a:t>
            </a:r>
            <a:endParaRPr lang="en-US" dirty="0">
              <a:latin typeface="Arial Rounded MT Bold" pitchFamily="34" charset="0"/>
              <a:cs typeface="Times New Roman"/>
            </a:endParaRPr>
          </a:p>
          <a:p>
            <a:pPr algn="just" hangingPunct="0">
              <a:lnSpc>
                <a:spcPct val="150000"/>
              </a:lnSpc>
              <a:spcBef>
                <a:spcPts val="1199"/>
              </a:spcBef>
              <a:tabLst>
                <a:tab pos="0" algn="l"/>
              </a:tabLst>
            </a:pPr>
            <a:r>
              <a:rPr lang="en-US" sz="1600" dirty="0">
                <a:latin typeface="Arial Rounded MT Bold" pitchFamily="34" charset="0"/>
                <a:cs typeface="Times New Roman"/>
              </a:rPr>
              <a:t>Menu </a:t>
            </a:r>
            <a:r>
              <a:rPr lang="en-US" sz="1600" dirty="0" err="1">
                <a:latin typeface="Arial Rounded MT Bold" pitchFamily="34" charset="0"/>
                <a:cs typeface="Times New Roman"/>
              </a:rPr>
              <a:t>dengan</a:t>
            </a:r>
            <a:r>
              <a:rPr lang="en-US" sz="1600" dirty="0">
                <a:latin typeface="Arial Rounded MT Bold" pitchFamily="34" charset="0"/>
                <a:cs typeface="Times New Roman"/>
              </a:rPr>
              <a:t> Grilled Chicken </a:t>
            </a:r>
            <a:r>
              <a:rPr lang="en-US" sz="1600" dirty="0" err="1">
                <a:latin typeface="Arial Rounded MT Bold" pitchFamily="34" charset="0"/>
                <a:cs typeface="Times New Roman"/>
              </a:rPr>
              <a:t>memiliki</a:t>
            </a:r>
            <a:r>
              <a:rPr lang="en-US" sz="1600" dirty="0">
                <a:latin typeface="Arial Rounded MT Bold" pitchFamily="34" charset="0"/>
                <a:cs typeface="Times New Roman"/>
              </a:rPr>
              <a:t> </a:t>
            </a:r>
            <a:r>
              <a:rPr lang="en-US" sz="1600" dirty="0" err="1">
                <a:latin typeface="Arial Rounded MT Bold" pitchFamily="34" charset="0"/>
                <a:cs typeface="Times New Roman"/>
              </a:rPr>
              <a:t>kandungan</a:t>
            </a:r>
            <a:r>
              <a:rPr lang="en-US" sz="1600" dirty="0">
                <a:latin typeface="Arial Rounded MT Bold" pitchFamily="34" charset="0"/>
                <a:cs typeface="Times New Roman"/>
              </a:rPr>
              <a:t> vitamin, mineral, dan protein yang </a:t>
            </a:r>
            <a:r>
              <a:rPr lang="en-US" sz="1600" dirty="0" err="1">
                <a:latin typeface="Arial Rounded MT Bold" pitchFamily="34" charset="0"/>
                <a:cs typeface="Times New Roman"/>
              </a:rPr>
              <a:t>lebih</a:t>
            </a:r>
            <a:r>
              <a:rPr lang="en-US" sz="1600" dirty="0">
                <a:latin typeface="Arial Rounded MT Bold" pitchFamily="34" charset="0"/>
                <a:cs typeface="Times New Roman"/>
              </a:rPr>
              <a:t> </a:t>
            </a:r>
            <a:r>
              <a:rPr lang="en-US" sz="1600" dirty="0" err="1">
                <a:latin typeface="Arial Rounded MT Bold" pitchFamily="34" charset="0"/>
                <a:cs typeface="Times New Roman"/>
              </a:rPr>
              <a:t>tinggi</a:t>
            </a:r>
            <a:r>
              <a:rPr lang="en-US" sz="1600" dirty="0">
                <a:latin typeface="Arial Rounded MT Bold" pitchFamily="34" charset="0"/>
                <a:cs typeface="Times New Roman"/>
              </a:rPr>
              <a:t> </a:t>
            </a:r>
            <a:r>
              <a:rPr lang="en-US" sz="1600" dirty="0" err="1">
                <a:latin typeface="Arial Rounded MT Bold" pitchFamily="34" charset="0"/>
                <a:cs typeface="Times New Roman"/>
              </a:rPr>
              <a:t>daripada</a:t>
            </a:r>
            <a:r>
              <a:rPr lang="en-US" sz="1600" dirty="0">
                <a:latin typeface="Arial Rounded MT Bold" pitchFamily="34" charset="0"/>
                <a:cs typeface="Times New Roman"/>
              </a:rPr>
              <a:t> menu </a:t>
            </a:r>
            <a:r>
              <a:rPr lang="en-US" sz="1600" dirty="0" err="1">
                <a:latin typeface="Arial Rounded MT Bold" pitchFamily="34" charset="0"/>
                <a:cs typeface="Times New Roman"/>
              </a:rPr>
              <a:t>dengan</a:t>
            </a:r>
            <a:r>
              <a:rPr lang="en-US" sz="1600" dirty="0">
                <a:latin typeface="Arial Rounded MT Bold" pitchFamily="34" charset="0"/>
                <a:cs typeface="Times New Roman"/>
              </a:rPr>
              <a:t> Crispy Chicken.</a:t>
            </a:r>
          </a:p>
          <a:p>
            <a:pPr algn="just" hangingPunct="0">
              <a:lnSpc>
                <a:spcPct val="150000"/>
              </a:lnSpc>
              <a:spcBef>
                <a:spcPts val="1199"/>
              </a:spcBef>
              <a:tabLst>
                <a:tab pos="0" algn="l"/>
              </a:tabLst>
            </a:pPr>
            <a:r>
              <a:rPr lang="en-US" sz="1600" dirty="0" err="1">
                <a:latin typeface="Arial Rounded MT Bold" pitchFamily="34" charset="0"/>
                <a:cs typeface="Times New Roman"/>
              </a:rPr>
              <a:t>Untuk</a:t>
            </a:r>
            <a:r>
              <a:rPr lang="en-US" sz="1600" dirty="0">
                <a:latin typeface="Arial Rounded MT Bold" pitchFamily="34" charset="0"/>
                <a:cs typeface="Times New Roman"/>
              </a:rPr>
              <a:t> </a:t>
            </a:r>
            <a:r>
              <a:rPr lang="en-US" sz="1600" dirty="0" err="1">
                <a:latin typeface="Arial Rounded MT Bold" pitchFamily="34" charset="0"/>
                <a:cs typeface="Times New Roman"/>
              </a:rPr>
              <a:t>kandungan</a:t>
            </a:r>
            <a:r>
              <a:rPr lang="en-US" sz="1600" dirty="0">
                <a:latin typeface="Arial Rounded MT Bold" pitchFamily="34" charset="0"/>
                <a:cs typeface="Times New Roman"/>
              </a:rPr>
              <a:t> </a:t>
            </a:r>
            <a:r>
              <a:rPr lang="en-US" sz="1600" dirty="0" err="1">
                <a:latin typeface="Arial Rounded MT Bold" pitchFamily="34" charset="0"/>
                <a:cs typeface="Times New Roman"/>
              </a:rPr>
              <a:t>kalori</a:t>
            </a:r>
            <a:r>
              <a:rPr lang="en-US" sz="1600" dirty="0">
                <a:latin typeface="Arial Rounded MT Bold" pitchFamily="34" charset="0"/>
                <a:cs typeface="Times New Roman"/>
              </a:rPr>
              <a:t>, menu </a:t>
            </a:r>
            <a:r>
              <a:rPr lang="en-US" sz="1600" dirty="0" err="1">
                <a:latin typeface="Arial Rounded MT Bold" pitchFamily="34" charset="0"/>
                <a:cs typeface="Times New Roman"/>
              </a:rPr>
              <a:t>dengan</a:t>
            </a:r>
            <a:r>
              <a:rPr lang="en-US" sz="1600" dirty="0">
                <a:latin typeface="Arial Rounded MT Bold" pitchFamily="34" charset="0"/>
                <a:cs typeface="Times New Roman"/>
              </a:rPr>
              <a:t> Crispy Chicken </a:t>
            </a:r>
            <a:r>
              <a:rPr lang="en-US" sz="1600" dirty="0" err="1">
                <a:latin typeface="Arial Rounded MT Bold" pitchFamily="34" charset="0"/>
                <a:cs typeface="Times New Roman"/>
              </a:rPr>
              <a:t>sudah</a:t>
            </a:r>
            <a:r>
              <a:rPr lang="en-US" sz="1600" dirty="0">
                <a:latin typeface="Arial Rounded MT Bold" pitchFamily="34" charset="0"/>
                <a:cs typeface="Times New Roman"/>
              </a:rPr>
              <a:t> </a:t>
            </a:r>
            <a:r>
              <a:rPr lang="en-US" sz="1600" dirty="0" err="1">
                <a:latin typeface="Arial Rounded MT Bold" pitchFamily="34" charset="0"/>
                <a:cs typeface="Times New Roman"/>
              </a:rPr>
              <a:t>memenuhi</a:t>
            </a:r>
            <a:r>
              <a:rPr lang="en-US" sz="1600" dirty="0">
                <a:latin typeface="Arial Rounded MT Bold" pitchFamily="34" charset="0"/>
                <a:cs typeface="Times New Roman"/>
              </a:rPr>
              <a:t> </a:t>
            </a:r>
            <a:r>
              <a:rPr lang="en-US" sz="1600" dirty="0" err="1">
                <a:latin typeface="Arial Rounded MT Bold" pitchFamily="34" charset="0"/>
                <a:cs typeface="Times New Roman"/>
              </a:rPr>
              <a:t>kebutuhan</a:t>
            </a:r>
            <a:r>
              <a:rPr lang="en-US" sz="1600" dirty="0">
                <a:latin typeface="Arial Rounded MT Bold" pitchFamily="34" charset="0"/>
                <a:cs typeface="Times New Roman"/>
              </a:rPr>
              <a:t> </a:t>
            </a:r>
            <a:r>
              <a:rPr lang="en-US" sz="1600" dirty="0" err="1">
                <a:latin typeface="Arial Rounded MT Bold" pitchFamily="34" charset="0"/>
                <a:cs typeface="Times New Roman"/>
              </a:rPr>
              <a:t>kalori</a:t>
            </a:r>
            <a:r>
              <a:rPr lang="en-US" sz="1600" dirty="0">
                <a:latin typeface="Arial Rounded MT Bold" pitchFamily="34" charset="0"/>
                <a:cs typeface="Times New Roman"/>
              </a:rPr>
              <a:t> minimal </a:t>
            </a:r>
            <a:r>
              <a:rPr lang="en-US" sz="1600" dirty="0" err="1">
                <a:latin typeface="Arial Rounded MT Bold" pitchFamily="34" charset="0"/>
                <a:cs typeface="Times New Roman"/>
              </a:rPr>
              <a:t>untuk</a:t>
            </a:r>
            <a:r>
              <a:rPr lang="en-US" sz="1600" dirty="0">
                <a:latin typeface="Arial Rounded MT Bold" pitchFamily="34" charset="0"/>
                <a:cs typeface="Times New Roman"/>
              </a:rPr>
              <a:t> </a:t>
            </a:r>
            <a:r>
              <a:rPr lang="en-US" sz="1600" dirty="0" err="1">
                <a:latin typeface="Arial Rounded MT Bold" pitchFamily="34" charset="0"/>
                <a:cs typeface="Times New Roman"/>
              </a:rPr>
              <a:t>setiap</a:t>
            </a:r>
            <a:r>
              <a:rPr lang="en-US" sz="1600" dirty="0">
                <a:latin typeface="Arial Rounded MT Bold" pitchFamily="34" charset="0"/>
                <a:cs typeface="Times New Roman"/>
              </a:rPr>
              <a:t> per </a:t>
            </a:r>
            <a:r>
              <a:rPr lang="en-US" sz="1600" dirty="0" err="1">
                <a:latin typeface="Arial Rounded MT Bold" pitchFamily="34" charset="0"/>
                <a:cs typeface="Times New Roman"/>
              </a:rPr>
              <a:t>sajian</a:t>
            </a:r>
            <a:r>
              <a:rPr lang="en-US" sz="1600" dirty="0">
                <a:latin typeface="Arial Rounded MT Bold" pitchFamily="34" charset="0"/>
                <a:cs typeface="Times New Roman"/>
              </a:rPr>
              <a:t> </a:t>
            </a:r>
            <a:r>
              <a:rPr lang="en-US" sz="1600" dirty="0" err="1">
                <a:latin typeface="Arial Rounded MT Bold" pitchFamily="34" charset="0"/>
                <a:cs typeface="Times New Roman"/>
              </a:rPr>
              <a:t>makan</a:t>
            </a:r>
            <a:r>
              <a:rPr lang="en-US" sz="1600" dirty="0">
                <a:latin typeface="Arial Rounded MT Bold" pitchFamily="34" charset="0"/>
                <a:cs typeface="Times New Roman"/>
              </a:rPr>
              <a:t> (500 </a:t>
            </a:r>
            <a:r>
              <a:rPr lang="en-US" sz="1600" dirty="0" err="1">
                <a:latin typeface="Arial Rounded MT Bold" pitchFamily="34" charset="0"/>
                <a:cs typeface="Times New Roman"/>
              </a:rPr>
              <a:t>cal</a:t>
            </a:r>
            <a:r>
              <a:rPr lang="en-US" sz="1600" dirty="0">
                <a:latin typeface="Arial Rounded MT Bold" pitchFamily="34" charset="0"/>
                <a:cs typeface="Times New Roman"/>
              </a:rPr>
              <a:t>), </a:t>
            </a:r>
            <a:r>
              <a:rPr lang="en-US" sz="1600" dirty="0" err="1">
                <a:latin typeface="Arial Rounded MT Bold" pitchFamily="34" charset="0"/>
                <a:cs typeface="Times New Roman"/>
              </a:rPr>
              <a:t>sedangkan</a:t>
            </a:r>
            <a:r>
              <a:rPr lang="en-US" sz="1600" dirty="0">
                <a:latin typeface="Arial Rounded MT Bold" pitchFamily="34" charset="0"/>
                <a:cs typeface="Times New Roman"/>
              </a:rPr>
              <a:t> menu </a:t>
            </a:r>
            <a:r>
              <a:rPr lang="en-US" sz="1600" dirty="0" err="1">
                <a:latin typeface="Arial Rounded MT Bold" pitchFamily="34" charset="0"/>
                <a:cs typeface="Times New Roman"/>
              </a:rPr>
              <a:t>dengan</a:t>
            </a:r>
            <a:r>
              <a:rPr lang="en-US" sz="1600" dirty="0">
                <a:latin typeface="Arial Rounded MT Bold" pitchFamily="34" charset="0"/>
                <a:cs typeface="Times New Roman"/>
              </a:rPr>
              <a:t> Grilled Chicken </a:t>
            </a:r>
            <a:r>
              <a:rPr lang="en-US" sz="1600" dirty="0" err="1">
                <a:latin typeface="Arial Rounded MT Bold" pitchFamily="34" charset="0"/>
                <a:cs typeface="Times New Roman"/>
              </a:rPr>
              <a:t>belum</a:t>
            </a:r>
            <a:r>
              <a:rPr lang="en-US" sz="1600" dirty="0">
                <a:latin typeface="Arial Rounded MT Bold" pitchFamily="34" charset="0"/>
                <a:cs typeface="Times New Roman"/>
              </a:rPr>
              <a:t> </a:t>
            </a:r>
            <a:r>
              <a:rPr lang="en-US" sz="1600" dirty="0" err="1">
                <a:latin typeface="Arial Rounded MT Bold" pitchFamily="34" charset="0"/>
                <a:cs typeface="Times New Roman"/>
              </a:rPr>
              <a:t>memenuhi</a:t>
            </a:r>
            <a:r>
              <a:rPr lang="en-US" sz="1600" dirty="0">
                <a:latin typeface="Arial Rounded MT Bold" pitchFamily="34" charset="0"/>
                <a:cs typeface="Times New Roman"/>
              </a:rPr>
              <a:t>.</a:t>
            </a:r>
          </a:p>
          <a:p>
            <a:pPr algn="just" hangingPunct="0">
              <a:lnSpc>
                <a:spcPct val="150000"/>
              </a:lnSpc>
              <a:spcBef>
                <a:spcPts val="1199"/>
              </a:spcBef>
              <a:tabLst>
                <a:tab pos="0" algn="l"/>
              </a:tabLst>
            </a:pPr>
            <a:endParaRPr lang="en-US" dirty="0">
              <a:latin typeface="Arial Rounded MT Bold" pitchFamily="34" charset="0"/>
              <a:cs typeface="Times New Roman"/>
            </a:endParaRPr>
          </a:p>
        </p:txBody>
      </p:sp>
    </p:spTree>
    <p:extLst>
      <p:ext uri="{BB962C8B-B14F-4D97-AF65-F5344CB8AC3E}">
        <p14:creationId xmlns:p14="http://schemas.microsoft.com/office/powerpoint/2010/main" val="4197069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467544" y="1266825"/>
            <a:ext cx="8052569" cy="3302000"/>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57200" lvl="0" indent="0" algn="just" hangingPunct="0">
              <a:lnSpc>
                <a:spcPct val="150000"/>
              </a:lnSpc>
              <a:spcBef>
                <a:spcPts val="1199"/>
              </a:spcBef>
              <a:buNone/>
              <a:tabLst>
                <a:tab pos="457200" algn="l"/>
              </a:tabLst>
            </a:pPr>
            <a:r>
              <a:rPr lang="id-ID" sz="2000" dirty="0">
                <a:solidFill>
                  <a:schemeClr val="accent1">
                    <a:lumMod val="60000"/>
                    <a:lumOff val="40000"/>
                  </a:schemeClr>
                </a:solidFill>
                <a:latin typeface="Arial Rounded MT Bold" pitchFamily="34" charset="0"/>
                <a:cs typeface="Times New Roman"/>
              </a:rPr>
              <a:t>QUESTION 4  </a:t>
            </a:r>
            <a:r>
              <a:rPr lang="id-ID" dirty="0">
                <a:latin typeface="Arial Rounded MT Bold" pitchFamily="34" charset="0"/>
                <a:cs typeface="Times New Roman"/>
              </a:rPr>
              <a:t>: </a:t>
            </a:r>
            <a:r>
              <a:rPr lang="en-US" dirty="0">
                <a:latin typeface="Arial Rounded MT Bold" pitchFamily="34" charset="0"/>
                <a:cs typeface="Times New Roman"/>
              </a:rPr>
              <a:t>What about ordering egg whites instead of whole eggs?</a:t>
            </a:r>
            <a:endParaRPr lang="id-ID" dirty="0">
              <a:latin typeface="Arial Rounded MT Bold" pitchFamily="34" charset="0"/>
              <a:cs typeface="Times New Roman"/>
            </a:endParaRPr>
          </a:p>
          <a:p>
            <a:pPr marL="457200" indent="0" algn="just" hangingPunct="0">
              <a:lnSpc>
                <a:spcPct val="150000"/>
              </a:lnSpc>
              <a:spcBef>
                <a:spcPts val="1199"/>
              </a:spcBef>
              <a:buNone/>
              <a:tabLst>
                <a:tab pos="457200" algn="l"/>
              </a:tabLst>
            </a:pPr>
            <a:r>
              <a:rPr lang="id-ID" dirty="0">
                <a:latin typeface="Arial Rounded MT Bold" pitchFamily="34" charset="0"/>
                <a:cs typeface="Times New Roman"/>
              </a:rPr>
              <a:t>Untuk menjawab problem tersebut, langkah yang dilakukan adalah perhitungan rata-rata tiap nutrisi yaitu Calories, Cholesterol, Sodium, Fiber, Protein, Vitamin A, Vitamin C, Calcium, Iron, Sugars (dibandingkan berdasarkan kesamaan satuan nutrisi) yang terkandung dalam  Egg Whites dan Whole Eggs.</a:t>
            </a:r>
          </a:p>
          <a:p>
            <a:pPr marL="457200" indent="0" algn="just" hangingPunct="0">
              <a:lnSpc>
                <a:spcPct val="150000"/>
              </a:lnSpc>
              <a:spcBef>
                <a:spcPts val="1199"/>
              </a:spcBef>
              <a:buFont typeface="StarSymbol"/>
              <a:buNone/>
              <a:tabLst>
                <a:tab pos="457200" algn="l"/>
              </a:tabLst>
            </a:pPr>
            <a:endParaRPr lang="id-ID" dirty="0">
              <a:latin typeface="Arial Rounded MT Bold" pitchFamily="34" charset="0"/>
              <a:cs typeface="Times New Roman"/>
            </a:endParaRPr>
          </a:p>
        </p:txBody>
      </p:sp>
    </p:spTree>
    <p:extLst>
      <p:ext uri="{BB962C8B-B14F-4D97-AF65-F5344CB8AC3E}">
        <p14:creationId xmlns:p14="http://schemas.microsoft.com/office/powerpoint/2010/main" val="2711084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683568" y="3608655"/>
            <a:ext cx="8052569" cy="1012503"/>
          </a:xfrm>
          <a:prstGeom prst="rect">
            <a:avLst/>
          </a:prstGeom>
          <a:noFill/>
          <a:ln>
            <a:noFill/>
          </a:ln>
        </p:spPr>
        <p:txBody>
          <a:bodyPr vert="horz" wrap="square" lIns="91440" tIns="91440" rIns="91440" bIns="91440" rtlCol="0" anchor="t" anchorCtr="0">
            <a:normAutofit fontScale="92500" lnSpcReduction="10000"/>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57200" indent="0" hangingPunct="0">
              <a:lnSpc>
                <a:spcPct val="150000"/>
              </a:lnSpc>
              <a:spcBef>
                <a:spcPts val="1199"/>
              </a:spcBef>
              <a:buFont typeface="StarSymbol"/>
              <a:buNone/>
              <a:tabLst>
                <a:tab pos="457200" algn="l"/>
              </a:tabLst>
            </a:pPr>
            <a:r>
              <a:rPr lang="id-ID" dirty="0">
                <a:latin typeface="Arial Rounded MT Bold" pitchFamily="34" charset="0"/>
                <a:cs typeface="Times New Roman"/>
              </a:rPr>
              <a:t>Berdasarkan visualisasi perbandingan kalori pada Egg Whites dan Whole Eggs tersebut,  menunjukkan kandungan kalori pada Egg Whites (565.38kal) lebih besar daripada kalori pada Whole Eggs (506,67 kal).</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24372"/>
            <a:ext cx="5472608" cy="318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95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820" y="328869"/>
            <a:ext cx="3240360" cy="4303838"/>
          </a:xfrm>
          <a:prstGeom prst="rect">
            <a:avLst/>
          </a:prstGeom>
        </p:spPr>
      </p:pic>
    </p:spTree>
    <p:extLst>
      <p:ext uri="{BB962C8B-B14F-4D97-AF65-F5344CB8AC3E}">
        <p14:creationId xmlns:p14="http://schemas.microsoft.com/office/powerpoint/2010/main" val="79399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Google Shape;78;p15"/>
          <p:cNvSpPr txBox="1">
            <a:spLocks noGrp="1"/>
          </p:cNvSpPr>
          <p:nvPr>
            <p:ph type="body" idx="4294967295"/>
          </p:nvPr>
        </p:nvSpPr>
        <p:spPr>
          <a:xfrm>
            <a:off x="0" y="1266825"/>
            <a:ext cx="8520113" cy="3302000"/>
          </a:xfrm>
          <a:noFill/>
          <a:ln>
            <a:noFill/>
          </a:ln>
        </p:spPr>
        <p:txBody>
          <a:bodyPr wrap="square" tIns="91440" bIns="91440" anchor="t">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a:lnSpc>
                <a:spcPct val="100000"/>
              </a:lnSpc>
              <a:spcBef>
                <a:spcPts val="1417"/>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a:lnSpc>
                <a:spcPct val="100000"/>
              </a:lnSpc>
              <a:spcBef>
                <a:spcPts val="1134"/>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a:lnSpc>
                <a:spcPct val="100000"/>
              </a:lnSpc>
              <a:spcBef>
                <a:spcPts val="850"/>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a:lnSpc>
                <a:spcPct val="100000"/>
              </a:lnSpc>
              <a:spcBef>
                <a:spcPts val="567"/>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57200" lvl="0" indent="0" rtl="0" hangingPunct="0">
              <a:lnSpc>
                <a:spcPct val="150000"/>
              </a:lnSpc>
              <a:spcBef>
                <a:spcPts val="1199"/>
              </a:spcBef>
              <a:buNone/>
              <a:tabLst>
                <a:tab pos="457200" algn="l"/>
              </a:tabLst>
            </a:pPr>
            <a:r>
              <a:rPr lang="en-US" dirty="0">
                <a:latin typeface="Arial Rounded MT Bold" pitchFamily="34" charset="0"/>
                <a:cs typeface="Times New Roman"/>
              </a:rPr>
              <a:t>CLEAR QUESTION</a:t>
            </a:r>
            <a:endParaRPr lang="id-ID" dirty="0">
              <a:latin typeface="Arial Rounded MT Bold" pitchFamily="34" charset="0"/>
              <a:cs typeface="Times New Roman"/>
            </a:endParaRPr>
          </a:p>
          <a:p>
            <a:pPr marL="800100" lvl="0" indent="-342900" rtl="0" hangingPunct="0">
              <a:lnSpc>
                <a:spcPct val="150000"/>
              </a:lnSpc>
              <a:spcBef>
                <a:spcPts val="1199"/>
              </a:spcBef>
              <a:buFont typeface="+mj-lt"/>
              <a:buAutoNum type="alphaLcPeriod"/>
              <a:tabLst>
                <a:tab pos="457200" algn="l"/>
              </a:tabLst>
            </a:pPr>
            <a:r>
              <a:rPr lang="en-US" sz="1300" dirty="0">
                <a:latin typeface="Arial Rounded MT Bold" pitchFamily="34" charset="0"/>
                <a:cs typeface="Times New Roman"/>
              </a:rPr>
              <a:t>How many calories does the average McDonald's value meal contain</a:t>
            </a:r>
            <a:r>
              <a:rPr lang="id-ID" sz="1300" dirty="0">
                <a:latin typeface="Arial Rounded MT Bold" pitchFamily="34" charset="0"/>
                <a:cs typeface="Times New Roman"/>
              </a:rPr>
              <a:t>?</a:t>
            </a:r>
          </a:p>
          <a:p>
            <a:pPr marL="800100" lvl="0" indent="-342900" rtl="0" hangingPunct="0">
              <a:lnSpc>
                <a:spcPct val="150000"/>
              </a:lnSpc>
              <a:spcBef>
                <a:spcPts val="1199"/>
              </a:spcBef>
              <a:buFont typeface="+mj-lt"/>
              <a:buAutoNum type="alphaLcPeriod"/>
              <a:tabLst>
                <a:tab pos="457200" algn="l"/>
              </a:tabLst>
            </a:pPr>
            <a:r>
              <a:rPr lang="en-US" sz="1300" dirty="0">
                <a:latin typeface="Arial Rounded MT Bold" pitchFamily="34" charset="0"/>
                <a:cs typeface="Times New Roman"/>
              </a:rPr>
              <a:t>How much do beverages, like soda or coffee, contribute to the overall caloric intake?</a:t>
            </a:r>
            <a:endParaRPr lang="id-ID" sz="1300" dirty="0">
              <a:latin typeface="Arial Rounded MT Bold" pitchFamily="34" charset="0"/>
              <a:cs typeface="Times New Roman"/>
            </a:endParaRPr>
          </a:p>
          <a:p>
            <a:pPr marL="800100" lvl="0" indent="-342900" rtl="0" hangingPunct="0">
              <a:lnSpc>
                <a:spcPct val="150000"/>
              </a:lnSpc>
              <a:spcBef>
                <a:spcPts val="1199"/>
              </a:spcBef>
              <a:buFont typeface="+mj-lt"/>
              <a:buAutoNum type="alphaLcPeriod"/>
              <a:tabLst>
                <a:tab pos="457200" algn="l"/>
              </a:tabLst>
            </a:pPr>
            <a:r>
              <a:rPr lang="en-US" sz="1300" dirty="0">
                <a:latin typeface="Arial Rounded MT Bold" pitchFamily="34" charset="0"/>
                <a:cs typeface="Times New Roman"/>
              </a:rPr>
              <a:t>Does ordered grilled chicken instead of crispy increase a sandwich's nutritional value?</a:t>
            </a:r>
            <a:endParaRPr lang="id-ID" sz="1300" dirty="0">
              <a:latin typeface="Arial Rounded MT Bold" pitchFamily="34" charset="0"/>
              <a:cs typeface="Times New Roman"/>
            </a:endParaRPr>
          </a:p>
          <a:p>
            <a:pPr marL="800100" lvl="0" indent="-342900" rtl="0" hangingPunct="0">
              <a:lnSpc>
                <a:spcPct val="150000"/>
              </a:lnSpc>
              <a:spcBef>
                <a:spcPts val="1199"/>
              </a:spcBef>
              <a:buFont typeface="+mj-lt"/>
              <a:buAutoNum type="alphaLcPeriod"/>
              <a:tabLst>
                <a:tab pos="457200" algn="l"/>
              </a:tabLst>
            </a:pPr>
            <a:r>
              <a:rPr lang="en-US" sz="1300" dirty="0">
                <a:latin typeface="Arial Rounded MT Bold" pitchFamily="34" charset="0"/>
                <a:cs typeface="Times New Roman"/>
              </a:rPr>
              <a:t>What about ordering egg whites instead of whole eggs?</a:t>
            </a:r>
            <a:endParaRPr lang="id-ID" sz="1300" dirty="0">
              <a:latin typeface="Arial Rounded MT Bold" pitchFamily="34" charset="0"/>
              <a:cs typeface="Times New Roman"/>
            </a:endParaRPr>
          </a:p>
          <a:p>
            <a:pPr marL="800100" lvl="0" indent="-342900" rtl="0" hangingPunct="0">
              <a:lnSpc>
                <a:spcPct val="150000"/>
              </a:lnSpc>
              <a:spcBef>
                <a:spcPts val="1199"/>
              </a:spcBef>
              <a:buFont typeface="+mj-lt"/>
              <a:buAutoNum type="alphaLcPeriod"/>
              <a:tabLst>
                <a:tab pos="457200" algn="l"/>
              </a:tabLst>
            </a:pPr>
            <a:r>
              <a:rPr lang="en-US" sz="1300" dirty="0">
                <a:latin typeface="Arial Rounded MT Bold" pitchFamily="34" charset="0"/>
                <a:cs typeface="Times New Roman"/>
              </a:rPr>
              <a:t>What is the least number of items could you order from the menu to meet one day's nutritional requirements?</a:t>
            </a:r>
          </a:p>
        </p:txBody>
      </p:sp>
      <p:sp>
        <p:nvSpPr>
          <p:cNvPr id="4" name="Google Shape;72;p14"/>
          <p:cNvSpPr txBox="1">
            <a:spLocks/>
          </p:cNvSpPr>
          <p:nvPr/>
        </p:nvSpPr>
        <p:spPr>
          <a:xfrm>
            <a:off x="311760" y="444960"/>
            <a:ext cx="8520120" cy="707040"/>
          </a:xfrm>
          <a:prstGeom prst="rect">
            <a:avLst/>
          </a:prstGeom>
          <a:noFill/>
          <a:ln>
            <a:noFill/>
          </a:ln>
        </p:spPr>
        <p:txBody>
          <a:bodyPr vert="horz" wrap="square" lIns="91440" tIns="91440" rIns="91440" bIns="91440" rtlCol="0" anchor="t">
            <a:noAutofit/>
          </a:bodyPr>
          <a:lstStyle>
            <a:defPPr lvl="0">
              <a:buSzPct val="45000"/>
              <a:buFont typeface="StarSymbol"/>
              <a:buNone/>
              <a:defRPr/>
            </a:defPPr>
            <a:lvl1pPr lvl="0">
              <a:buSzPct val="45000"/>
              <a:buFont typeface="StarSymbol"/>
              <a:buChar char="●"/>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lgn="l" rtl="0" hangingPunct="0">
              <a:buFont typeface="StarSymbol"/>
              <a:buNone/>
              <a:tabLst>
                <a:tab pos="0" algn="l"/>
              </a:tabLst>
            </a:pPr>
            <a:r>
              <a:rPr lang="en-US" sz="3200" b="1" kern="1200" dirty="0">
                <a:solidFill>
                  <a:srgbClr val="EF6C00"/>
                </a:solidFill>
                <a:highlight>
                  <a:scrgbClr r="0" g="0" b="0">
                    <a:alpha val="0"/>
                  </a:scrgbClr>
                </a:highlight>
                <a:latin typeface="PT Sans Narrow"/>
              </a:rPr>
              <a:t>Business Understanding</a:t>
            </a:r>
            <a:br>
              <a:rPr lang="en-US" sz="3200" b="1" kern="1200" dirty="0">
                <a:solidFill>
                  <a:srgbClr val="EF6C00"/>
                </a:solidFill>
                <a:highlight>
                  <a:scrgbClr r="0" g="0" b="0">
                    <a:alpha val="0"/>
                  </a:scrgbClr>
                </a:highlight>
                <a:latin typeface="PT Sans Narrow"/>
              </a:rPr>
            </a:br>
            <a:endParaRPr lang="en-US" sz="3200" b="1" kern="1200" dirty="0">
              <a:solidFill>
                <a:srgbClr val="EF6C00"/>
              </a:solidFill>
              <a:highlight>
                <a:scrgbClr r="0" g="0" b="0">
                  <a:alpha val="0"/>
                </a:scrgbClr>
              </a:highlight>
              <a:latin typeface="PT Sans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p21"/>
          <p:cNvSpPr txBox="1">
            <a:spLocks/>
          </p:cNvSpPr>
          <p:nvPr/>
        </p:nvSpPr>
        <p:spPr>
          <a:xfrm>
            <a:off x="755577" y="771550"/>
            <a:ext cx="7704855" cy="2880320"/>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indent="0" algn="just" hangingPunct="0">
              <a:lnSpc>
                <a:spcPct val="150000"/>
              </a:lnSpc>
              <a:spcBef>
                <a:spcPts val="1199"/>
              </a:spcBef>
              <a:buNone/>
              <a:tabLst>
                <a:tab pos="0" algn="l"/>
              </a:tabLst>
            </a:pPr>
            <a:r>
              <a:rPr lang="id-ID" dirty="0">
                <a:latin typeface="Arial Rounded MT Bold" pitchFamily="34" charset="0"/>
                <a:cs typeface="Times New Roman"/>
              </a:rPr>
              <a:t>Berdasarkan visualisasi perbandingan </a:t>
            </a:r>
            <a:r>
              <a:rPr lang="id-ID" b="1" dirty="0"/>
              <a:t>Cholesterol, Sodium, Fiber, Vitamin A, Vitamin C, Calcium, Iron</a:t>
            </a:r>
            <a:r>
              <a:rPr lang="id-ID" dirty="0">
                <a:latin typeface="Arial Rounded MT Bold" pitchFamily="34" charset="0"/>
                <a:cs typeface="Times New Roman"/>
              </a:rPr>
              <a:t> pada Crispy Chiken dan Grilled Chiken tersebut, menunjukkan kandungan Iron, Calcium, Vitamin C, Vitamin A, Fiber, dan Cholesterol pada Whole Egg  lebih besar daripada  Egg Whites. Sedangkan untuk kandungan Sodium pada Egg Whites lebih besar dari Whole Eggs.</a:t>
            </a:r>
          </a:p>
        </p:txBody>
      </p:sp>
    </p:spTree>
    <p:extLst>
      <p:ext uri="{BB962C8B-B14F-4D97-AF65-F5344CB8AC3E}">
        <p14:creationId xmlns:p14="http://schemas.microsoft.com/office/powerpoint/2010/main" val="1024923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4;p21"/>
          <p:cNvSpPr txBox="1">
            <a:spLocks/>
          </p:cNvSpPr>
          <p:nvPr/>
        </p:nvSpPr>
        <p:spPr>
          <a:xfrm>
            <a:off x="899592" y="3534566"/>
            <a:ext cx="7704855" cy="1485455"/>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indent="0" hangingPunct="0">
              <a:lnSpc>
                <a:spcPct val="150000"/>
              </a:lnSpc>
              <a:spcBef>
                <a:spcPts val="1199"/>
              </a:spcBef>
              <a:buNone/>
              <a:tabLst>
                <a:tab pos="0" algn="l"/>
              </a:tabLst>
            </a:pPr>
            <a:r>
              <a:rPr lang="id-ID" dirty="0">
                <a:latin typeface="Arial Rounded MT Bold" pitchFamily="34" charset="0"/>
                <a:cs typeface="Times New Roman"/>
              </a:rPr>
              <a:t>Berdasarkan visualisasi perbandingan </a:t>
            </a:r>
            <a:r>
              <a:rPr lang="id-ID" b="1" dirty="0"/>
              <a:t>Protein dan Sugars</a:t>
            </a:r>
            <a:r>
              <a:rPr lang="id-ID" dirty="0">
                <a:latin typeface="Arial Rounded MT Bold" pitchFamily="34" charset="0"/>
                <a:cs typeface="Times New Roman"/>
              </a:rPr>
              <a:t> pada Egg Whites dan Whole Eggs tersebut,  menunjukkan kandungan Protein dan Sugars pada Egg Whites lebih besar daripada  Whole Eggs.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87457"/>
            <a:ext cx="5256584" cy="3147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209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1580" y="555526"/>
            <a:ext cx="7560840" cy="4070794"/>
          </a:xfrm>
          <a:prstGeom prst="rect">
            <a:avLst/>
          </a:prstGeom>
        </p:spPr>
        <p:txBody>
          <a:bodyPr wrap="square">
            <a:spAutoFit/>
          </a:bodyPr>
          <a:lstStyle/>
          <a:p>
            <a:pPr algn="just" hangingPunct="0">
              <a:lnSpc>
                <a:spcPct val="150000"/>
              </a:lnSpc>
              <a:spcBef>
                <a:spcPts val="1199"/>
              </a:spcBef>
              <a:tabLst>
                <a:tab pos="0" algn="l"/>
              </a:tabLst>
            </a:pPr>
            <a:r>
              <a:rPr lang="id-ID" dirty="0">
                <a:latin typeface="Arial Rounded MT Bold" pitchFamily="34" charset="0"/>
                <a:cs typeface="Times New Roman"/>
              </a:rPr>
              <a:t>KESIMPULAN :</a:t>
            </a:r>
            <a:endParaRPr lang="en-US" dirty="0">
              <a:latin typeface="Arial Rounded MT Bold" pitchFamily="34" charset="0"/>
              <a:cs typeface="Times New Roman"/>
            </a:endParaRPr>
          </a:p>
          <a:p>
            <a:pPr algn="just" hangingPunct="0">
              <a:lnSpc>
                <a:spcPct val="150000"/>
              </a:lnSpc>
              <a:spcBef>
                <a:spcPts val="1199"/>
              </a:spcBef>
              <a:tabLst>
                <a:tab pos="0" algn="l"/>
              </a:tabLst>
            </a:pPr>
            <a:r>
              <a:rPr lang="en-US" sz="1600" dirty="0">
                <a:latin typeface="Arial Rounded MT Bold" pitchFamily="34" charset="0"/>
                <a:cs typeface="Times New Roman"/>
              </a:rPr>
              <a:t>Menu </a:t>
            </a:r>
            <a:r>
              <a:rPr lang="en-US" sz="1600" dirty="0" err="1">
                <a:latin typeface="Arial Rounded MT Bold" pitchFamily="34" charset="0"/>
                <a:cs typeface="Times New Roman"/>
              </a:rPr>
              <a:t>dengan</a:t>
            </a:r>
            <a:r>
              <a:rPr lang="en-US" sz="1600" dirty="0">
                <a:latin typeface="Arial Rounded MT Bold" pitchFamily="34" charset="0"/>
                <a:cs typeface="Times New Roman"/>
              </a:rPr>
              <a:t> Whole Egg </a:t>
            </a:r>
            <a:r>
              <a:rPr lang="en-US" sz="1600" dirty="0" err="1">
                <a:latin typeface="Arial Rounded MT Bold" pitchFamily="34" charset="0"/>
                <a:cs typeface="Times New Roman"/>
              </a:rPr>
              <a:t>memiliki</a:t>
            </a:r>
            <a:r>
              <a:rPr lang="en-US" sz="1600" dirty="0">
                <a:latin typeface="Arial Rounded MT Bold" pitchFamily="34" charset="0"/>
                <a:cs typeface="Times New Roman"/>
              </a:rPr>
              <a:t> </a:t>
            </a:r>
            <a:r>
              <a:rPr lang="en-US" sz="1600" dirty="0" err="1">
                <a:latin typeface="Arial Rounded MT Bold" pitchFamily="34" charset="0"/>
                <a:cs typeface="Times New Roman"/>
              </a:rPr>
              <a:t>kandungan</a:t>
            </a:r>
            <a:r>
              <a:rPr lang="en-US" sz="1600" dirty="0">
                <a:latin typeface="Arial Rounded MT Bold" pitchFamily="34" charset="0"/>
                <a:cs typeface="Times New Roman"/>
              </a:rPr>
              <a:t> vitamin dan mineral yang </a:t>
            </a:r>
            <a:r>
              <a:rPr lang="en-US" sz="1600" dirty="0" err="1">
                <a:latin typeface="Arial Rounded MT Bold" pitchFamily="34" charset="0"/>
                <a:cs typeface="Times New Roman"/>
              </a:rPr>
              <a:t>lebih</a:t>
            </a:r>
            <a:r>
              <a:rPr lang="en-US" sz="1600" dirty="0">
                <a:latin typeface="Arial Rounded MT Bold" pitchFamily="34" charset="0"/>
                <a:cs typeface="Times New Roman"/>
              </a:rPr>
              <a:t> </a:t>
            </a:r>
            <a:r>
              <a:rPr lang="en-US" sz="1600" dirty="0" err="1">
                <a:latin typeface="Arial Rounded MT Bold" pitchFamily="34" charset="0"/>
                <a:cs typeface="Times New Roman"/>
              </a:rPr>
              <a:t>tinggi</a:t>
            </a:r>
            <a:r>
              <a:rPr lang="en-US" sz="1600" dirty="0">
                <a:latin typeface="Arial Rounded MT Bold" pitchFamily="34" charset="0"/>
                <a:cs typeface="Times New Roman"/>
              </a:rPr>
              <a:t> </a:t>
            </a:r>
            <a:r>
              <a:rPr lang="en-US" sz="1600" dirty="0" err="1">
                <a:latin typeface="Arial Rounded MT Bold" pitchFamily="34" charset="0"/>
                <a:cs typeface="Times New Roman"/>
              </a:rPr>
              <a:t>daripada</a:t>
            </a:r>
            <a:r>
              <a:rPr lang="en-US" sz="1600" dirty="0">
                <a:latin typeface="Arial Rounded MT Bold" pitchFamily="34" charset="0"/>
                <a:cs typeface="Times New Roman"/>
              </a:rPr>
              <a:t> menu </a:t>
            </a:r>
            <a:r>
              <a:rPr lang="en-US" sz="1600" dirty="0" err="1">
                <a:latin typeface="Arial Rounded MT Bold" pitchFamily="34" charset="0"/>
                <a:cs typeface="Times New Roman"/>
              </a:rPr>
              <a:t>dengan</a:t>
            </a:r>
            <a:r>
              <a:rPr lang="en-US" sz="1600" dirty="0">
                <a:latin typeface="Arial Rounded MT Bold" pitchFamily="34" charset="0"/>
                <a:cs typeface="Times New Roman"/>
              </a:rPr>
              <a:t> Egg White.</a:t>
            </a:r>
          </a:p>
          <a:p>
            <a:pPr algn="just" hangingPunct="0">
              <a:lnSpc>
                <a:spcPct val="150000"/>
              </a:lnSpc>
              <a:spcBef>
                <a:spcPts val="1199"/>
              </a:spcBef>
              <a:tabLst>
                <a:tab pos="0" algn="l"/>
              </a:tabLst>
            </a:pPr>
            <a:r>
              <a:rPr lang="en-US" sz="1600" dirty="0" err="1">
                <a:latin typeface="Arial Rounded MT Bold" pitchFamily="34" charset="0"/>
                <a:cs typeface="Times New Roman"/>
              </a:rPr>
              <a:t>Kandungan</a:t>
            </a:r>
            <a:r>
              <a:rPr lang="en-US" sz="1600" dirty="0">
                <a:latin typeface="Arial Rounded MT Bold" pitchFamily="34" charset="0"/>
                <a:cs typeface="Times New Roman"/>
              </a:rPr>
              <a:t> </a:t>
            </a:r>
            <a:r>
              <a:rPr lang="en-US" sz="1600" dirty="0" err="1">
                <a:latin typeface="Arial Rounded MT Bold" pitchFamily="34" charset="0"/>
                <a:cs typeface="Times New Roman"/>
              </a:rPr>
              <a:t>kalori</a:t>
            </a:r>
            <a:r>
              <a:rPr lang="en-US" sz="1600" dirty="0">
                <a:latin typeface="Arial Rounded MT Bold" pitchFamily="34" charset="0"/>
                <a:cs typeface="Times New Roman"/>
              </a:rPr>
              <a:t> </a:t>
            </a:r>
            <a:r>
              <a:rPr lang="en-US" sz="1600" dirty="0" err="1">
                <a:latin typeface="Arial Rounded MT Bold" pitchFamily="34" charset="0"/>
                <a:cs typeface="Times New Roman"/>
              </a:rPr>
              <a:t>dalam</a:t>
            </a:r>
            <a:r>
              <a:rPr lang="en-US" sz="1600" dirty="0">
                <a:latin typeface="Arial Rounded MT Bold" pitchFamily="34" charset="0"/>
                <a:cs typeface="Times New Roman"/>
              </a:rPr>
              <a:t> </a:t>
            </a:r>
            <a:r>
              <a:rPr lang="en-US" sz="1600" dirty="0" err="1">
                <a:latin typeface="Arial Rounded MT Bold" pitchFamily="34" charset="0"/>
                <a:cs typeface="Times New Roman"/>
              </a:rPr>
              <a:t>setiap</a:t>
            </a:r>
            <a:r>
              <a:rPr lang="en-US" sz="1600" dirty="0">
                <a:latin typeface="Arial Rounded MT Bold" pitchFamily="34" charset="0"/>
                <a:cs typeface="Times New Roman"/>
              </a:rPr>
              <a:t> menu Egg White dan White Egg </a:t>
            </a:r>
            <a:r>
              <a:rPr lang="en-US" sz="1600" dirty="0" err="1">
                <a:latin typeface="Arial Rounded MT Bold" pitchFamily="34" charset="0"/>
                <a:cs typeface="Times New Roman"/>
              </a:rPr>
              <a:t>sudah</a:t>
            </a:r>
            <a:r>
              <a:rPr lang="en-US" sz="1600" dirty="0">
                <a:latin typeface="Arial Rounded MT Bold" pitchFamily="34" charset="0"/>
                <a:cs typeface="Times New Roman"/>
              </a:rPr>
              <a:t> </a:t>
            </a:r>
            <a:r>
              <a:rPr lang="en-US" sz="1600" dirty="0" err="1">
                <a:latin typeface="Arial Rounded MT Bold" pitchFamily="34" charset="0"/>
                <a:cs typeface="Times New Roman"/>
              </a:rPr>
              <a:t>memenuhi</a:t>
            </a:r>
            <a:r>
              <a:rPr lang="en-US" sz="1600" dirty="0">
                <a:latin typeface="Arial Rounded MT Bold" pitchFamily="34" charset="0"/>
                <a:cs typeface="Times New Roman"/>
              </a:rPr>
              <a:t> </a:t>
            </a:r>
            <a:r>
              <a:rPr lang="en-US" sz="1600" dirty="0" err="1">
                <a:latin typeface="Arial Rounded MT Bold" pitchFamily="34" charset="0"/>
                <a:cs typeface="Times New Roman"/>
              </a:rPr>
              <a:t>kebutuhan</a:t>
            </a:r>
            <a:r>
              <a:rPr lang="en-US" sz="1600" dirty="0">
                <a:latin typeface="Arial Rounded MT Bold" pitchFamily="34" charset="0"/>
                <a:cs typeface="Times New Roman"/>
              </a:rPr>
              <a:t> </a:t>
            </a:r>
            <a:r>
              <a:rPr lang="en-US" sz="1600" dirty="0" err="1">
                <a:latin typeface="Arial Rounded MT Bold" pitchFamily="34" charset="0"/>
                <a:cs typeface="Times New Roman"/>
              </a:rPr>
              <a:t>kalori</a:t>
            </a:r>
            <a:r>
              <a:rPr lang="en-US" sz="1600" dirty="0">
                <a:latin typeface="Arial Rounded MT Bold" pitchFamily="34" charset="0"/>
                <a:cs typeface="Times New Roman"/>
              </a:rPr>
              <a:t> minimal </a:t>
            </a:r>
            <a:r>
              <a:rPr lang="en-US" sz="1600" dirty="0" err="1">
                <a:latin typeface="Arial Rounded MT Bold" pitchFamily="34" charset="0"/>
                <a:cs typeface="Times New Roman"/>
              </a:rPr>
              <a:t>untuk</a:t>
            </a:r>
            <a:r>
              <a:rPr lang="en-US" sz="1600" dirty="0">
                <a:latin typeface="Arial Rounded MT Bold" pitchFamily="34" charset="0"/>
                <a:cs typeface="Times New Roman"/>
              </a:rPr>
              <a:t> </a:t>
            </a:r>
            <a:r>
              <a:rPr lang="en-US" sz="1600" dirty="0" err="1">
                <a:latin typeface="Arial Rounded MT Bold" pitchFamily="34" charset="0"/>
                <a:cs typeface="Times New Roman"/>
              </a:rPr>
              <a:t>setiap</a:t>
            </a:r>
            <a:r>
              <a:rPr lang="en-US" sz="1600" dirty="0">
                <a:latin typeface="Arial Rounded MT Bold" pitchFamily="34" charset="0"/>
                <a:cs typeface="Times New Roman"/>
              </a:rPr>
              <a:t> per </a:t>
            </a:r>
            <a:r>
              <a:rPr lang="en-US" sz="1600" dirty="0" err="1">
                <a:latin typeface="Arial Rounded MT Bold" pitchFamily="34" charset="0"/>
                <a:cs typeface="Times New Roman"/>
              </a:rPr>
              <a:t>sajian</a:t>
            </a:r>
            <a:r>
              <a:rPr lang="en-US" sz="1600" dirty="0">
                <a:latin typeface="Arial Rounded MT Bold" pitchFamily="34" charset="0"/>
                <a:cs typeface="Times New Roman"/>
              </a:rPr>
              <a:t> </a:t>
            </a:r>
            <a:r>
              <a:rPr lang="en-US" sz="1600" dirty="0" err="1">
                <a:latin typeface="Arial Rounded MT Bold" pitchFamily="34" charset="0"/>
                <a:cs typeface="Times New Roman"/>
              </a:rPr>
              <a:t>makan</a:t>
            </a:r>
            <a:r>
              <a:rPr lang="en-US" sz="1600" dirty="0">
                <a:latin typeface="Arial Rounded MT Bold" pitchFamily="34" charset="0"/>
                <a:cs typeface="Times New Roman"/>
              </a:rPr>
              <a:t> (500 </a:t>
            </a:r>
            <a:r>
              <a:rPr lang="en-US" sz="1600" dirty="0" err="1">
                <a:latin typeface="Arial Rounded MT Bold" pitchFamily="34" charset="0"/>
                <a:cs typeface="Times New Roman"/>
              </a:rPr>
              <a:t>cal</a:t>
            </a:r>
            <a:r>
              <a:rPr lang="en-US" sz="1600" dirty="0">
                <a:latin typeface="Arial Rounded MT Bold" pitchFamily="34" charset="0"/>
                <a:cs typeface="Times New Roman"/>
              </a:rPr>
              <a:t>).</a:t>
            </a:r>
          </a:p>
          <a:p>
            <a:pPr algn="just" hangingPunct="0">
              <a:lnSpc>
                <a:spcPct val="150000"/>
              </a:lnSpc>
              <a:spcBef>
                <a:spcPts val="1199"/>
              </a:spcBef>
              <a:tabLst>
                <a:tab pos="0" algn="l"/>
              </a:tabLst>
            </a:pPr>
            <a:r>
              <a:rPr lang="en-US" sz="1600" dirty="0">
                <a:latin typeface="Arial Rounded MT Bold" pitchFamily="34" charset="0"/>
                <a:cs typeface="Times New Roman"/>
              </a:rPr>
              <a:t>Menu </a:t>
            </a:r>
            <a:r>
              <a:rPr lang="en-US" sz="1600" dirty="0" err="1">
                <a:latin typeface="Arial Rounded MT Bold" pitchFamily="34" charset="0"/>
                <a:cs typeface="Times New Roman"/>
              </a:rPr>
              <a:t>dengan</a:t>
            </a:r>
            <a:r>
              <a:rPr lang="en-US" sz="1600" dirty="0">
                <a:latin typeface="Arial Rounded MT Bold" pitchFamily="34" charset="0"/>
                <a:cs typeface="Times New Roman"/>
              </a:rPr>
              <a:t> Egg White </a:t>
            </a:r>
            <a:r>
              <a:rPr lang="en-US" sz="1600" dirty="0" err="1">
                <a:latin typeface="Arial Rounded MT Bold" pitchFamily="34" charset="0"/>
                <a:cs typeface="Times New Roman"/>
              </a:rPr>
              <a:t>memiliki</a:t>
            </a:r>
            <a:r>
              <a:rPr lang="en-US" sz="1600" dirty="0">
                <a:latin typeface="Arial Rounded MT Bold" pitchFamily="34" charset="0"/>
                <a:cs typeface="Times New Roman"/>
              </a:rPr>
              <a:t> </a:t>
            </a:r>
            <a:r>
              <a:rPr lang="en-US" sz="1600" dirty="0" err="1">
                <a:latin typeface="Arial Rounded MT Bold" pitchFamily="34" charset="0"/>
                <a:cs typeface="Times New Roman"/>
              </a:rPr>
              <a:t>kandungan</a:t>
            </a:r>
            <a:r>
              <a:rPr lang="en-US" sz="1600" dirty="0">
                <a:latin typeface="Arial Rounded MT Bold" pitchFamily="34" charset="0"/>
                <a:cs typeface="Times New Roman"/>
              </a:rPr>
              <a:t> protein yang </a:t>
            </a:r>
            <a:r>
              <a:rPr lang="en-US" sz="1600" dirty="0" err="1">
                <a:latin typeface="Arial Rounded MT Bold" pitchFamily="34" charset="0"/>
                <a:cs typeface="Times New Roman"/>
              </a:rPr>
              <a:t>lebih</a:t>
            </a:r>
            <a:r>
              <a:rPr lang="en-US" sz="1600" dirty="0">
                <a:latin typeface="Arial Rounded MT Bold" pitchFamily="34" charset="0"/>
                <a:cs typeface="Times New Roman"/>
              </a:rPr>
              <a:t> </a:t>
            </a:r>
            <a:r>
              <a:rPr lang="en-US" sz="1600" dirty="0" err="1">
                <a:latin typeface="Arial Rounded MT Bold" pitchFamily="34" charset="0"/>
                <a:cs typeface="Times New Roman"/>
              </a:rPr>
              <a:t>tinggi</a:t>
            </a:r>
            <a:r>
              <a:rPr lang="en-US" sz="1600" dirty="0">
                <a:latin typeface="Arial Rounded MT Bold" pitchFamily="34" charset="0"/>
                <a:cs typeface="Times New Roman"/>
              </a:rPr>
              <a:t> </a:t>
            </a:r>
            <a:r>
              <a:rPr lang="en-US" sz="1600" dirty="0" err="1">
                <a:latin typeface="Arial Rounded MT Bold" pitchFamily="34" charset="0"/>
                <a:cs typeface="Times New Roman"/>
              </a:rPr>
              <a:t>dibanding</a:t>
            </a:r>
            <a:r>
              <a:rPr lang="en-US" sz="1600" dirty="0">
                <a:latin typeface="Arial Rounded MT Bold" pitchFamily="34" charset="0"/>
                <a:cs typeface="Times New Roman"/>
              </a:rPr>
              <a:t> menu </a:t>
            </a:r>
            <a:r>
              <a:rPr lang="en-US" sz="1600" dirty="0" err="1">
                <a:latin typeface="Arial Rounded MT Bold" pitchFamily="34" charset="0"/>
                <a:cs typeface="Times New Roman"/>
              </a:rPr>
              <a:t>dengan</a:t>
            </a:r>
            <a:r>
              <a:rPr lang="en-US" sz="1600" dirty="0">
                <a:latin typeface="Arial Rounded MT Bold" pitchFamily="34" charset="0"/>
                <a:cs typeface="Times New Roman"/>
              </a:rPr>
              <a:t> Whole Egg.</a:t>
            </a:r>
          </a:p>
          <a:p>
            <a:pPr algn="just" hangingPunct="0">
              <a:lnSpc>
                <a:spcPct val="150000"/>
              </a:lnSpc>
              <a:spcBef>
                <a:spcPts val="1199"/>
              </a:spcBef>
              <a:tabLst>
                <a:tab pos="0" algn="l"/>
              </a:tabLst>
            </a:pPr>
            <a:endParaRPr lang="id-ID" dirty="0">
              <a:latin typeface="Arial Rounded MT Bold" pitchFamily="34" charset="0"/>
              <a:cs typeface="Times New Roman"/>
            </a:endParaRPr>
          </a:p>
        </p:txBody>
      </p:sp>
    </p:spTree>
    <p:extLst>
      <p:ext uri="{BB962C8B-B14F-4D97-AF65-F5344CB8AC3E}">
        <p14:creationId xmlns:p14="http://schemas.microsoft.com/office/powerpoint/2010/main" val="137984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21"/>
          <p:cNvSpPr txBox="1">
            <a:spLocks/>
          </p:cNvSpPr>
          <p:nvPr/>
        </p:nvSpPr>
        <p:spPr>
          <a:xfrm>
            <a:off x="467544" y="1266825"/>
            <a:ext cx="8052569" cy="3302000"/>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57200" lvl="0" indent="0" algn="just" hangingPunct="0">
              <a:lnSpc>
                <a:spcPct val="150000"/>
              </a:lnSpc>
              <a:spcBef>
                <a:spcPts val="1199"/>
              </a:spcBef>
              <a:buNone/>
              <a:tabLst>
                <a:tab pos="457200" algn="l"/>
              </a:tabLst>
            </a:pPr>
            <a:r>
              <a:rPr lang="id-ID" sz="2000" dirty="0">
                <a:solidFill>
                  <a:schemeClr val="accent1">
                    <a:lumMod val="60000"/>
                    <a:lumOff val="40000"/>
                  </a:schemeClr>
                </a:solidFill>
                <a:latin typeface="Arial Rounded MT Bold" pitchFamily="34" charset="0"/>
                <a:cs typeface="Times New Roman"/>
              </a:rPr>
              <a:t>QUESTION </a:t>
            </a:r>
            <a:r>
              <a:rPr lang="en-US" sz="2000" dirty="0">
                <a:solidFill>
                  <a:schemeClr val="accent1">
                    <a:lumMod val="60000"/>
                    <a:lumOff val="40000"/>
                  </a:schemeClr>
                </a:solidFill>
                <a:latin typeface="Arial Rounded MT Bold" pitchFamily="34" charset="0"/>
                <a:cs typeface="Times New Roman"/>
              </a:rPr>
              <a:t>5</a:t>
            </a:r>
            <a:r>
              <a:rPr lang="id-ID" sz="2000" dirty="0">
                <a:solidFill>
                  <a:schemeClr val="accent1">
                    <a:lumMod val="60000"/>
                    <a:lumOff val="40000"/>
                  </a:schemeClr>
                </a:solidFill>
                <a:latin typeface="Arial Rounded MT Bold" pitchFamily="34" charset="0"/>
                <a:cs typeface="Times New Roman"/>
              </a:rPr>
              <a:t>  </a:t>
            </a:r>
            <a:r>
              <a:rPr lang="id-ID" dirty="0">
                <a:latin typeface="Arial Rounded MT Bold" pitchFamily="34" charset="0"/>
                <a:cs typeface="Times New Roman"/>
              </a:rPr>
              <a:t>: </a:t>
            </a:r>
            <a:r>
              <a:rPr lang="en-US" dirty="0">
                <a:latin typeface="Arial Rounded MT Bold" pitchFamily="34" charset="0"/>
                <a:cs typeface="Times New Roman"/>
              </a:rPr>
              <a:t>What is the least number of items could you order from the menu to meet one day’s nutritional requirements</a:t>
            </a:r>
            <a:endParaRPr lang="id-ID" dirty="0">
              <a:latin typeface="Arial Rounded MT Bold" pitchFamily="34" charset="0"/>
              <a:cs typeface="Times New Roman"/>
            </a:endParaRPr>
          </a:p>
          <a:p>
            <a:pPr marL="457200" indent="0" algn="just" hangingPunct="0">
              <a:lnSpc>
                <a:spcPct val="150000"/>
              </a:lnSpc>
              <a:spcBef>
                <a:spcPts val="1199"/>
              </a:spcBef>
              <a:buFont typeface="StarSymbol"/>
              <a:buNone/>
              <a:tabLst>
                <a:tab pos="457200" algn="l"/>
              </a:tabLst>
            </a:pPr>
            <a:r>
              <a:rPr lang="en-US" dirty="0" err="1">
                <a:latin typeface="Arial Rounded MT Bold" pitchFamily="34" charset="0"/>
                <a:cs typeface="Times New Roman"/>
              </a:rPr>
              <a:t>Untuk</a:t>
            </a:r>
            <a:r>
              <a:rPr lang="en-US" dirty="0">
                <a:latin typeface="Arial Rounded MT Bold" pitchFamily="34" charset="0"/>
                <a:cs typeface="Times New Roman"/>
              </a:rPr>
              <a:t> </a:t>
            </a:r>
            <a:r>
              <a:rPr lang="en-US" dirty="0" err="1">
                <a:latin typeface="Arial Rounded MT Bold" pitchFamily="34" charset="0"/>
                <a:cs typeface="Times New Roman"/>
              </a:rPr>
              <a:t>menjawab</a:t>
            </a:r>
            <a:r>
              <a:rPr lang="en-US" dirty="0">
                <a:latin typeface="Arial Rounded MT Bold" pitchFamily="34" charset="0"/>
                <a:cs typeface="Times New Roman"/>
              </a:rPr>
              <a:t> problem </a:t>
            </a:r>
            <a:r>
              <a:rPr lang="en-US" dirty="0" err="1">
                <a:latin typeface="Arial Rounded MT Bold" pitchFamily="34" charset="0"/>
                <a:cs typeface="Times New Roman"/>
              </a:rPr>
              <a:t>tersebut</a:t>
            </a:r>
            <a:r>
              <a:rPr lang="en-US" dirty="0">
                <a:latin typeface="Arial Rounded MT Bold" pitchFamily="34" charset="0"/>
                <a:cs typeface="Times New Roman"/>
              </a:rPr>
              <a:t>, Langkah yang </a:t>
            </a:r>
            <a:r>
              <a:rPr lang="en-US" dirty="0" err="1">
                <a:latin typeface="Arial Rounded MT Bold" pitchFamily="34" charset="0"/>
                <a:cs typeface="Times New Roman"/>
              </a:rPr>
              <a:t>dilakukan</a:t>
            </a:r>
            <a:r>
              <a:rPr lang="en-US" dirty="0">
                <a:latin typeface="Arial Rounded MT Bold" pitchFamily="34" charset="0"/>
                <a:cs typeface="Times New Roman"/>
              </a:rPr>
              <a:t> </a:t>
            </a:r>
            <a:r>
              <a:rPr lang="en-US" dirty="0" err="1">
                <a:latin typeface="Arial Rounded MT Bold" pitchFamily="34" charset="0"/>
                <a:cs typeface="Times New Roman"/>
              </a:rPr>
              <a:t>adalah</a:t>
            </a:r>
            <a:r>
              <a:rPr lang="en-US" dirty="0">
                <a:latin typeface="Arial Rounded MT Bold" pitchFamily="34" charset="0"/>
                <a:cs typeface="Times New Roman"/>
              </a:rPr>
              <a:t> </a:t>
            </a:r>
            <a:r>
              <a:rPr lang="en-US" dirty="0" err="1">
                <a:latin typeface="Arial Rounded MT Bold" pitchFamily="34" charset="0"/>
                <a:cs typeface="Times New Roman"/>
              </a:rPr>
              <a:t>mengambil</a:t>
            </a:r>
            <a:r>
              <a:rPr lang="en-US" dirty="0">
                <a:latin typeface="Arial Rounded MT Bold" pitchFamily="34" charset="0"/>
                <a:cs typeface="Times New Roman"/>
              </a:rPr>
              <a:t> </a:t>
            </a:r>
            <a:r>
              <a:rPr lang="en-US" dirty="0" err="1">
                <a:latin typeface="Arial Rounded MT Bold" pitchFamily="34" charset="0"/>
                <a:cs typeface="Times New Roman"/>
              </a:rPr>
              <a:t>setiap</a:t>
            </a:r>
            <a:r>
              <a:rPr lang="en-US" dirty="0">
                <a:latin typeface="Arial Rounded MT Bold" pitchFamily="34" charset="0"/>
                <a:cs typeface="Times New Roman"/>
              </a:rPr>
              <a:t> </a:t>
            </a:r>
            <a:r>
              <a:rPr lang="en-US" dirty="0" err="1">
                <a:latin typeface="Arial Rounded MT Bold" pitchFamily="34" charset="0"/>
                <a:cs typeface="Times New Roman"/>
              </a:rPr>
              <a:t>kombinasi</a:t>
            </a:r>
            <a:r>
              <a:rPr lang="en-US" dirty="0">
                <a:latin typeface="Arial Rounded MT Bold" pitchFamily="34" charset="0"/>
                <a:cs typeface="Times New Roman"/>
              </a:rPr>
              <a:t> menu </a:t>
            </a:r>
            <a:r>
              <a:rPr lang="en-US" dirty="0" err="1">
                <a:latin typeface="Arial Rounded MT Bold" pitchFamily="34" charset="0"/>
                <a:cs typeface="Times New Roman"/>
              </a:rPr>
              <a:t>secara</a:t>
            </a:r>
            <a:r>
              <a:rPr lang="en-US" dirty="0">
                <a:latin typeface="Arial Rounded MT Bold" pitchFamily="34" charset="0"/>
                <a:cs typeface="Times New Roman"/>
              </a:rPr>
              <a:t> </a:t>
            </a:r>
            <a:r>
              <a:rPr lang="en-US" dirty="0" err="1">
                <a:latin typeface="Arial Rounded MT Bold" pitchFamily="34" charset="0"/>
                <a:cs typeface="Times New Roman"/>
              </a:rPr>
              <a:t>satu</a:t>
            </a:r>
            <a:r>
              <a:rPr lang="en-US" dirty="0">
                <a:latin typeface="Arial Rounded MT Bold" pitchFamily="34" charset="0"/>
                <a:cs typeface="Times New Roman"/>
              </a:rPr>
              <a:t> </a:t>
            </a:r>
            <a:r>
              <a:rPr lang="en-US" dirty="0" err="1">
                <a:latin typeface="Arial Rounded MT Bold" pitchFamily="34" charset="0"/>
                <a:cs typeface="Times New Roman"/>
              </a:rPr>
              <a:t>persatu</a:t>
            </a:r>
            <a:r>
              <a:rPr lang="en-US" dirty="0">
                <a:latin typeface="Arial Rounded MT Bold" pitchFamily="34" charset="0"/>
                <a:cs typeface="Times New Roman"/>
              </a:rPr>
              <a:t>. Cara </a:t>
            </a:r>
            <a:r>
              <a:rPr lang="en-US" dirty="0" err="1">
                <a:latin typeface="Arial Rounded MT Bold" pitchFamily="34" charset="0"/>
                <a:cs typeface="Times New Roman"/>
              </a:rPr>
              <a:t>ini</a:t>
            </a:r>
            <a:r>
              <a:rPr lang="en-US" dirty="0">
                <a:latin typeface="Arial Rounded MT Bold" pitchFamily="34" charset="0"/>
                <a:cs typeface="Times New Roman"/>
              </a:rPr>
              <a:t> </a:t>
            </a:r>
            <a:r>
              <a:rPr lang="en-US" dirty="0" err="1">
                <a:latin typeface="Arial Rounded MT Bold" pitchFamily="34" charset="0"/>
                <a:cs typeface="Times New Roman"/>
              </a:rPr>
              <a:t>lebih</a:t>
            </a:r>
            <a:r>
              <a:rPr lang="en-US" dirty="0">
                <a:latin typeface="Arial Rounded MT Bold" pitchFamily="34" charset="0"/>
                <a:cs typeface="Times New Roman"/>
              </a:rPr>
              <a:t> </a:t>
            </a:r>
            <a:r>
              <a:rPr lang="en-US" dirty="0" err="1">
                <a:latin typeface="Arial Rounded MT Bold" pitchFamily="34" charset="0"/>
                <a:cs typeface="Times New Roman"/>
              </a:rPr>
              <a:t>biasa</a:t>
            </a:r>
            <a:r>
              <a:rPr lang="en-US" dirty="0">
                <a:latin typeface="Arial Rounded MT Bold" pitchFamily="34" charset="0"/>
                <a:cs typeface="Times New Roman"/>
              </a:rPr>
              <a:t> </a:t>
            </a:r>
            <a:r>
              <a:rPr lang="en-US" dirty="0" err="1">
                <a:latin typeface="Arial Rounded MT Bold" pitchFamily="34" charset="0"/>
                <a:cs typeface="Times New Roman"/>
              </a:rPr>
              <a:t>disebut</a:t>
            </a:r>
            <a:r>
              <a:rPr lang="en-US" dirty="0">
                <a:latin typeface="Arial Rounded MT Bold" pitchFamily="34" charset="0"/>
                <a:cs typeface="Times New Roman"/>
              </a:rPr>
              <a:t> </a:t>
            </a:r>
            <a:r>
              <a:rPr lang="en-US" dirty="0" err="1">
                <a:latin typeface="Arial Rounded MT Bold" pitchFamily="34" charset="0"/>
                <a:cs typeface="Times New Roman"/>
              </a:rPr>
              <a:t>dengan</a:t>
            </a:r>
            <a:r>
              <a:rPr lang="en-US" dirty="0">
                <a:latin typeface="Arial Rounded MT Bold" pitchFamily="34" charset="0"/>
                <a:cs typeface="Times New Roman"/>
              </a:rPr>
              <a:t> Brute Force </a:t>
            </a:r>
            <a:r>
              <a:rPr lang="en-US" dirty="0" err="1">
                <a:latin typeface="Arial Rounded MT Bold" pitchFamily="34" charset="0"/>
                <a:cs typeface="Times New Roman"/>
              </a:rPr>
              <a:t>dimana</a:t>
            </a:r>
            <a:r>
              <a:rPr lang="en-US" dirty="0">
                <a:latin typeface="Arial Rounded MT Bold" pitchFamily="34" charset="0"/>
                <a:cs typeface="Times New Roman"/>
              </a:rPr>
              <a:t> </a:t>
            </a:r>
            <a:r>
              <a:rPr lang="en-US" dirty="0" err="1">
                <a:latin typeface="Arial Rounded MT Bold" pitchFamily="34" charset="0"/>
                <a:cs typeface="Times New Roman"/>
              </a:rPr>
              <a:t>dicoba</a:t>
            </a:r>
            <a:r>
              <a:rPr lang="en-US" dirty="0">
                <a:latin typeface="Arial Rounded MT Bold" pitchFamily="34" charset="0"/>
                <a:cs typeface="Times New Roman"/>
              </a:rPr>
              <a:t> </a:t>
            </a:r>
            <a:r>
              <a:rPr lang="en-US" dirty="0" err="1">
                <a:latin typeface="Arial Rounded MT Bold" pitchFamily="34" charset="0"/>
                <a:cs typeface="Times New Roman"/>
              </a:rPr>
              <a:t>setiap</a:t>
            </a:r>
            <a:r>
              <a:rPr lang="en-US" dirty="0">
                <a:latin typeface="Arial Rounded MT Bold" pitchFamily="34" charset="0"/>
                <a:cs typeface="Times New Roman"/>
              </a:rPr>
              <a:t> </a:t>
            </a:r>
            <a:r>
              <a:rPr lang="en-US" dirty="0" err="1">
                <a:latin typeface="Arial Rounded MT Bold" pitchFamily="34" charset="0"/>
                <a:cs typeface="Times New Roman"/>
              </a:rPr>
              <a:t>kemungkinan</a:t>
            </a:r>
            <a:r>
              <a:rPr lang="en-US" dirty="0">
                <a:latin typeface="Arial Rounded MT Bold" pitchFamily="34" charset="0"/>
                <a:cs typeface="Times New Roman"/>
              </a:rPr>
              <a:t> yang </a:t>
            </a:r>
            <a:r>
              <a:rPr lang="en-US" dirty="0" err="1">
                <a:latin typeface="Arial Rounded MT Bold" pitchFamily="34" charset="0"/>
                <a:cs typeface="Times New Roman"/>
              </a:rPr>
              <a:t>ada</a:t>
            </a:r>
            <a:r>
              <a:rPr lang="en-US" dirty="0">
                <a:latin typeface="Arial Rounded MT Bold" pitchFamily="34" charset="0"/>
                <a:cs typeface="Times New Roman"/>
              </a:rPr>
              <a:t> </a:t>
            </a:r>
            <a:r>
              <a:rPr lang="en-US" dirty="0" err="1">
                <a:latin typeface="Arial Rounded MT Bold" pitchFamily="34" charset="0"/>
                <a:cs typeface="Times New Roman"/>
              </a:rPr>
              <a:t>dari</a:t>
            </a:r>
            <a:r>
              <a:rPr lang="en-US" dirty="0">
                <a:latin typeface="Arial Rounded MT Bold" pitchFamily="34" charset="0"/>
                <a:cs typeface="Times New Roman"/>
              </a:rPr>
              <a:t> menu yang </a:t>
            </a:r>
            <a:r>
              <a:rPr lang="en-US" dirty="0" err="1">
                <a:latin typeface="Arial Rounded MT Bold" pitchFamily="34" charset="0"/>
                <a:cs typeface="Times New Roman"/>
              </a:rPr>
              <a:t>tersedia</a:t>
            </a:r>
            <a:r>
              <a:rPr lang="en-US" dirty="0">
                <a:latin typeface="Arial Rounded MT Bold" pitchFamily="34" charset="0"/>
                <a:cs typeface="Times New Roman"/>
              </a:rPr>
              <a:t>. </a:t>
            </a:r>
            <a:r>
              <a:rPr lang="en-US" dirty="0" err="1">
                <a:latin typeface="Arial Rounded MT Bold" pitchFamily="34" charset="0"/>
                <a:cs typeface="Times New Roman"/>
              </a:rPr>
              <a:t>Kemudian</a:t>
            </a:r>
            <a:r>
              <a:rPr lang="en-US" dirty="0">
                <a:latin typeface="Arial Rounded MT Bold" pitchFamily="34" charset="0"/>
                <a:cs typeface="Times New Roman"/>
              </a:rPr>
              <a:t>, </a:t>
            </a:r>
            <a:r>
              <a:rPr lang="en-US" dirty="0" err="1">
                <a:latin typeface="Arial Rounded MT Bold" pitchFamily="34" charset="0"/>
                <a:cs typeface="Times New Roman"/>
              </a:rPr>
              <a:t>setiap</a:t>
            </a:r>
            <a:r>
              <a:rPr lang="en-US" dirty="0">
                <a:latin typeface="Arial Rounded MT Bold" pitchFamily="34" charset="0"/>
                <a:cs typeface="Times New Roman"/>
              </a:rPr>
              <a:t> </a:t>
            </a:r>
            <a:r>
              <a:rPr lang="en-US" dirty="0" err="1">
                <a:latin typeface="Arial Rounded MT Bold" pitchFamily="34" charset="0"/>
                <a:cs typeface="Times New Roman"/>
              </a:rPr>
              <a:t>kemungkinan</a:t>
            </a:r>
            <a:r>
              <a:rPr lang="en-US" dirty="0">
                <a:latin typeface="Arial Rounded MT Bold" pitchFamily="34" charset="0"/>
                <a:cs typeface="Times New Roman"/>
              </a:rPr>
              <a:t> </a:t>
            </a:r>
            <a:r>
              <a:rPr lang="en-US" dirty="0" err="1">
                <a:latin typeface="Arial Rounded MT Bold" pitchFamily="34" charset="0"/>
                <a:cs typeface="Times New Roman"/>
              </a:rPr>
              <a:t>kombinasi</a:t>
            </a:r>
            <a:r>
              <a:rPr lang="en-US" dirty="0">
                <a:latin typeface="Arial Rounded MT Bold" pitchFamily="34" charset="0"/>
                <a:cs typeface="Times New Roman"/>
              </a:rPr>
              <a:t> menu yang </a:t>
            </a:r>
            <a:r>
              <a:rPr lang="en-US" dirty="0" err="1">
                <a:latin typeface="Arial Rounded MT Bold" pitchFamily="34" charset="0"/>
                <a:cs typeface="Times New Roman"/>
              </a:rPr>
              <a:t>tersedia</a:t>
            </a:r>
            <a:r>
              <a:rPr lang="en-US" dirty="0">
                <a:latin typeface="Arial Rounded MT Bold" pitchFamily="34" charset="0"/>
                <a:cs typeface="Times New Roman"/>
              </a:rPr>
              <a:t> </a:t>
            </a:r>
            <a:r>
              <a:rPr lang="en-US" dirty="0" err="1">
                <a:latin typeface="Arial Rounded MT Bold" pitchFamily="34" charset="0"/>
                <a:cs typeface="Times New Roman"/>
              </a:rPr>
              <a:t>dihitung</a:t>
            </a:r>
            <a:r>
              <a:rPr lang="en-US" dirty="0">
                <a:latin typeface="Arial Rounded MT Bold" pitchFamily="34" charset="0"/>
                <a:cs typeface="Times New Roman"/>
              </a:rPr>
              <a:t> </a:t>
            </a:r>
            <a:r>
              <a:rPr lang="en-US" dirty="0" err="1">
                <a:latin typeface="Arial Rounded MT Bold" pitchFamily="34" charset="0"/>
                <a:cs typeface="Times New Roman"/>
              </a:rPr>
              <a:t>nilai</a:t>
            </a:r>
            <a:r>
              <a:rPr lang="en-US" dirty="0">
                <a:latin typeface="Arial Rounded MT Bold" pitchFamily="34" charset="0"/>
                <a:cs typeface="Times New Roman"/>
              </a:rPr>
              <a:t> nutritional </a:t>
            </a:r>
            <a:r>
              <a:rPr lang="en-US" dirty="0" err="1">
                <a:latin typeface="Arial Rounded MT Bold" pitchFamily="34" charset="0"/>
                <a:cs typeface="Times New Roman"/>
              </a:rPr>
              <a:t>valuenya</a:t>
            </a:r>
            <a:r>
              <a:rPr lang="en-US" dirty="0">
                <a:latin typeface="Arial Rounded MT Bold" pitchFamily="34" charset="0"/>
                <a:cs typeface="Times New Roman"/>
              </a:rPr>
              <a:t> dan </a:t>
            </a:r>
            <a:r>
              <a:rPr lang="en-US" dirty="0" err="1">
                <a:latin typeface="Arial Rounded MT Bold" pitchFamily="34" charset="0"/>
                <a:cs typeface="Times New Roman"/>
              </a:rPr>
              <a:t>diambil</a:t>
            </a:r>
            <a:r>
              <a:rPr lang="en-US" dirty="0">
                <a:latin typeface="Arial Rounded MT Bold" pitchFamily="34" charset="0"/>
                <a:cs typeface="Times New Roman"/>
              </a:rPr>
              <a:t> data yang </a:t>
            </a:r>
            <a:r>
              <a:rPr lang="en-US" dirty="0" err="1">
                <a:latin typeface="Arial Rounded MT Bold" pitchFamily="34" charset="0"/>
                <a:cs typeface="Times New Roman"/>
              </a:rPr>
              <a:t>mencukupi</a:t>
            </a:r>
            <a:r>
              <a:rPr lang="en-US" dirty="0">
                <a:latin typeface="Arial Rounded MT Bold" pitchFamily="34" charset="0"/>
                <a:cs typeface="Times New Roman"/>
              </a:rPr>
              <a:t> </a:t>
            </a:r>
            <a:r>
              <a:rPr lang="en-US" dirty="0" err="1">
                <a:latin typeface="Arial Rounded MT Bold" pitchFamily="34" charset="0"/>
                <a:cs typeface="Times New Roman"/>
              </a:rPr>
              <a:t>batas</a:t>
            </a:r>
            <a:r>
              <a:rPr lang="en-US" dirty="0">
                <a:latin typeface="Arial Rounded MT Bold" pitchFamily="34" charset="0"/>
                <a:cs typeface="Times New Roman"/>
              </a:rPr>
              <a:t> nutritional </a:t>
            </a:r>
            <a:r>
              <a:rPr lang="en-US" dirty="0" err="1">
                <a:latin typeface="Arial Rounded MT Bold" pitchFamily="34" charset="0"/>
                <a:cs typeface="Times New Roman"/>
              </a:rPr>
              <a:t>valuenya</a:t>
            </a:r>
            <a:endParaRPr lang="id-ID" dirty="0">
              <a:latin typeface="Arial Rounded MT Bold" pitchFamily="34" charset="0"/>
              <a:cs typeface="Times New Roman"/>
            </a:endParaRPr>
          </a:p>
        </p:txBody>
      </p:sp>
    </p:spTree>
    <p:extLst>
      <p:ext uri="{BB962C8B-B14F-4D97-AF65-F5344CB8AC3E}">
        <p14:creationId xmlns:p14="http://schemas.microsoft.com/office/powerpoint/2010/main" val="250709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1580" y="555526"/>
            <a:ext cx="3492388" cy="3913444"/>
          </a:xfrm>
          <a:prstGeom prst="rect">
            <a:avLst/>
          </a:prstGeom>
        </p:spPr>
        <p:txBody>
          <a:bodyPr wrap="square">
            <a:spAutoFit/>
          </a:bodyPr>
          <a:lstStyle/>
          <a:p>
            <a:pPr algn="just" hangingPunct="0">
              <a:lnSpc>
                <a:spcPct val="150000"/>
              </a:lnSpc>
              <a:spcBef>
                <a:spcPts val="1199"/>
              </a:spcBef>
              <a:tabLst>
                <a:tab pos="0" algn="l"/>
              </a:tabLst>
            </a:pPr>
            <a:r>
              <a:rPr lang="en-US" sz="1400" dirty="0">
                <a:latin typeface="Arial Rounded MT Bold" pitchFamily="34" charset="0"/>
                <a:cs typeface="Times New Roman"/>
              </a:rPr>
              <a:t>Data item dan nutritional value </a:t>
            </a:r>
            <a:r>
              <a:rPr lang="en-US" sz="1400" dirty="0" err="1">
                <a:latin typeface="Arial Rounded MT Bold" pitchFamily="34" charset="0"/>
                <a:cs typeface="Times New Roman"/>
              </a:rPr>
              <a:t>diambil</a:t>
            </a:r>
            <a:r>
              <a:rPr lang="en-US" sz="1400" dirty="0">
                <a:latin typeface="Arial Rounded MT Bold" pitchFamily="34" charset="0"/>
                <a:cs typeface="Times New Roman"/>
              </a:rPr>
              <a:t> </a:t>
            </a:r>
            <a:r>
              <a:rPr lang="en-US" sz="1400" dirty="0" err="1">
                <a:latin typeface="Arial Rounded MT Bold" pitchFamily="34" charset="0"/>
                <a:cs typeface="Times New Roman"/>
              </a:rPr>
              <a:t>dari</a:t>
            </a:r>
            <a:r>
              <a:rPr lang="en-US" sz="1400" dirty="0">
                <a:latin typeface="Arial Rounded MT Bold" pitchFamily="34" charset="0"/>
                <a:cs typeface="Times New Roman"/>
              </a:rPr>
              <a:t> </a:t>
            </a:r>
            <a:r>
              <a:rPr lang="en-US" sz="1400" dirty="0" err="1">
                <a:latin typeface="Arial Rounded MT Bold" pitchFamily="34" charset="0"/>
                <a:cs typeface="Times New Roman"/>
              </a:rPr>
              <a:t>dataframe</a:t>
            </a:r>
            <a:r>
              <a:rPr lang="en-US" sz="1400" dirty="0">
                <a:latin typeface="Arial Rounded MT Bold" pitchFamily="34" charset="0"/>
                <a:cs typeface="Times New Roman"/>
              </a:rPr>
              <a:t>. Pada </a:t>
            </a:r>
            <a:r>
              <a:rPr lang="en-US" sz="1400" dirty="0" err="1">
                <a:latin typeface="Arial Rounded MT Bold" pitchFamily="34" charset="0"/>
                <a:cs typeface="Times New Roman"/>
              </a:rPr>
              <a:t>tahap</a:t>
            </a:r>
            <a:r>
              <a:rPr lang="en-US" sz="1400" dirty="0">
                <a:latin typeface="Arial Rounded MT Bold" pitchFamily="34" charset="0"/>
                <a:cs typeface="Times New Roman"/>
              </a:rPr>
              <a:t> </a:t>
            </a:r>
            <a:r>
              <a:rPr lang="en-US" sz="1400" dirty="0" err="1">
                <a:latin typeface="Arial Rounded MT Bold" pitchFamily="34" charset="0"/>
                <a:cs typeface="Times New Roman"/>
              </a:rPr>
              <a:t>ini</a:t>
            </a:r>
            <a:r>
              <a:rPr lang="en-US" sz="1400" dirty="0">
                <a:latin typeface="Arial Rounded MT Bold" pitchFamily="34" charset="0"/>
                <a:cs typeface="Times New Roman"/>
              </a:rPr>
              <a:t> </a:t>
            </a:r>
            <a:r>
              <a:rPr lang="en-US" sz="1400" dirty="0" err="1">
                <a:latin typeface="Arial Rounded MT Bold" pitchFamily="34" charset="0"/>
                <a:cs typeface="Times New Roman"/>
              </a:rPr>
              <a:t>kita</a:t>
            </a:r>
            <a:r>
              <a:rPr lang="en-US" sz="1400" dirty="0">
                <a:latin typeface="Arial Rounded MT Bold" pitchFamily="34" charset="0"/>
                <a:cs typeface="Times New Roman"/>
              </a:rPr>
              <a:t> </a:t>
            </a:r>
            <a:r>
              <a:rPr lang="en-US" sz="1400" dirty="0" err="1">
                <a:latin typeface="Arial Rounded MT Bold" pitchFamily="34" charset="0"/>
                <a:cs typeface="Times New Roman"/>
              </a:rPr>
              <a:t>hanya</a:t>
            </a:r>
            <a:r>
              <a:rPr lang="en-US" sz="1400" dirty="0">
                <a:latin typeface="Arial Rounded MT Bold" pitchFamily="34" charset="0"/>
                <a:cs typeface="Times New Roman"/>
              </a:rPr>
              <a:t> </a:t>
            </a:r>
            <a:r>
              <a:rPr lang="en-US" sz="1400" dirty="0" err="1">
                <a:latin typeface="Arial Rounded MT Bold" pitchFamily="34" charset="0"/>
                <a:cs typeface="Times New Roman"/>
              </a:rPr>
              <a:t>menggunakan</a:t>
            </a:r>
            <a:r>
              <a:rPr lang="en-US" sz="1400" dirty="0">
                <a:latin typeface="Arial Rounded MT Bold" pitchFamily="34" charset="0"/>
                <a:cs typeface="Times New Roman"/>
              </a:rPr>
              <a:t> 20 menu, </a:t>
            </a:r>
            <a:r>
              <a:rPr lang="en-US" sz="1400" dirty="0" err="1">
                <a:latin typeface="Arial Rounded MT Bold" pitchFamily="34" charset="0"/>
                <a:cs typeface="Times New Roman"/>
              </a:rPr>
              <a:t>karena</a:t>
            </a:r>
            <a:r>
              <a:rPr lang="en-US" sz="1400" dirty="0">
                <a:latin typeface="Arial Rounded MT Bold" pitchFamily="34" charset="0"/>
                <a:cs typeface="Times New Roman"/>
              </a:rPr>
              <a:t> </a:t>
            </a:r>
            <a:r>
              <a:rPr lang="en-US" sz="1400" dirty="0" err="1">
                <a:latin typeface="Arial Rounded MT Bold" pitchFamily="34" charset="0"/>
                <a:cs typeface="Times New Roman"/>
              </a:rPr>
              <a:t>untuk</a:t>
            </a:r>
            <a:r>
              <a:rPr lang="en-US" sz="1400" dirty="0">
                <a:latin typeface="Arial Rounded MT Bold" pitchFamily="34" charset="0"/>
                <a:cs typeface="Times New Roman"/>
              </a:rPr>
              <a:t> </a:t>
            </a:r>
            <a:r>
              <a:rPr lang="en-US" sz="1400" dirty="0" err="1">
                <a:latin typeface="Arial Rounded MT Bold" pitchFamily="34" charset="0"/>
                <a:cs typeface="Times New Roman"/>
              </a:rPr>
              <a:t>melakukan</a:t>
            </a:r>
            <a:r>
              <a:rPr lang="en-US" sz="1400" dirty="0">
                <a:latin typeface="Arial Rounded MT Bold" pitchFamily="34" charset="0"/>
                <a:cs typeface="Times New Roman"/>
              </a:rPr>
              <a:t> Brute Force yang </a:t>
            </a:r>
            <a:r>
              <a:rPr lang="en-US" sz="1400" dirty="0" err="1">
                <a:latin typeface="Arial Rounded MT Bold" pitchFamily="34" charset="0"/>
                <a:cs typeface="Times New Roman"/>
              </a:rPr>
              <a:t>cukup</a:t>
            </a:r>
            <a:r>
              <a:rPr lang="en-US" sz="1400" dirty="0">
                <a:latin typeface="Arial Rounded MT Bold" pitchFamily="34" charset="0"/>
                <a:cs typeface="Times New Roman"/>
              </a:rPr>
              <a:t> exhaustive </a:t>
            </a:r>
            <a:r>
              <a:rPr lang="en-US" sz="1400" dirty="0" err="1">
                <a:latin typeface="Arial Rounded MT Bold" pitchFamily="34" charset="0"/>
                <a:cs typeface="Times New Roman"/>
              </a:rPr>
              <a:t>dengan</a:t>
            </a:r>
            <a:r>
              <a:rPr lang="en-US" sz="1400" dirty="0">
                <a:latin typeface="Arial Rounded MT Bold" pitchFamily="34" charset="0"/>
                <a:cs typeface="Times New Roman"/>
              </a:rPr>
              <a:t> 4 </a:t>
            </a:r>
            <a:r>
              <a:rPr lang="en-US" sz="1400" dirty="0" err="1">
                <a:latin typeface="Arial Rounded MT Bold" pitchFamily="34" charset="0"/>
                <a:cs typeface="Times New Roman"/>
              </a:rPr>
              <a:t>kombinasi</a:t>
            </a:r>
            <a:r>
              <a:rPr lang="en-US" sz="1400" dirty="0">
                <a:latin typeface="Arial Rounded MT Bold" pitchFamily="34" charset="0"/>
                <a:cs typeface="Times New Roman"/>
              </a:rPr>
              <a:t> </a:t>
            </a:r>
            <a:r>
              <a:rPr lang="en-US" sz="1400" dirty="0" err="1">
                <a:latin typeface="Arial Rounded MT Bold" pitchFamily="34" charset="0"/>
                <a:cs typeface="Times New Roman"/>
              </a:rPr>
              <a:t>sudah</a:t>
            </a:r>
            <a:r>
              <a:rPr lang="en-US" sz="1400" dirty="0">
                <a:latin typeface="Arial Rounded MT Bold" pitchFamily="34" charset="0"/>
                <a:cs typeface="Times New Roman"/>
              </a:rPr>
              <a:t> </a:t>
            </a:r>
            <a:r>
              <a:rPr lang="en-US" sz="1400" dirty="0" err="1">
                <a:latin typeface="Arial Rounded MT Bold" pitchFamily="34" charset="0"/>
                <a:cs typeface="Times New Roman"/>
              </a:rPr>
              <a:t>menghasilkan</a:t>
            </a:r>
            <a:r>
              <a:rPr lang="en-US" sz="1400" dirty="0">
                <a:latin typeface="Arial Rounded MT Bold" pitchFamily="34" charset="0"/>
                <a:cs typeface="Times New Roman"/>
              </a:rPr>
              <a:t> 4845 </a:t>
            </a:r>
            <a:r>
              <a:rPr lang="en-US" sz="1400" dirty="0" err="1">
                <a:latin typeface="Arial Rounded MT Bold" pitchFamily="34" charset="0"/>
                <a:cs typeface="Times New Roman"/>
              </a:rPr>
              <a:t>kombinasi</a:t>
            </a:r>
            <a:r>
              <a:rPr lang="en-US" sz="1400" dirty="0">
                <a:latin typeface="Arial Rounded MT Bold" pitchFamily="34" charset="0"/>
                <a:cs typeface="Times New Roman"/>
              </a:rPr>
              <a:t> menu.</a:t>
            </a:r>
          </a:p>
          <a:p>
            <a:pPr algn="just" hangingPunct="0">
              <a:lnSpc>
                <a:spcPct val="150000"/>
              </a:lnSpc>
              <a:spcBef>
                <a:spcPts val="1199"/>
              </a:spcBef>
              <a:tabLst>
                <a:tab pos="0" algn="l"/>
              </a:tabLst>
            </a:pPr>
            <a:r>
              <a:rPr lang="en-US" sz="1400" dirty="0">
                <a:latin typeface="Arial Rounded MT Bold" pitchFamily="34" charset="0"/>
                <a:cs typeface="Times New Roman"/>
              </a:rPr>
              <a:t>Pada </a:t>
            </a:r>
            <a:r>
              <a:rPr lang="en-US" sz="1400" dirty="0" err="1">
                <a:latin typeface="Arial Rounded MT Bold" pitchFamily="34" charset="0"/>
                <a:cs typeface="Times New Roman"/>
              </a:rPr>
              <a:t>tahap</a:t>
            </a:r>
            <a:r>
              <a:rPr lang="en-US" sz="1400" dirty="0">
                <a:latin typeface="Arial Rounded MT Bold" pitchFamily="34" charset="0"/>
                <a:cs typeface="Times New Roman"/>
              </a:rPr>
              <a:t> </a:t>
            </a:r>
            <a:r>
              <a:rPr lang="en-US" sz="1400" dirty="0" err="1">
                <a:latin typeface="Arial Rounded MT Bold" pitchFamily="34" charset="0"/>
                <a:cs typeface="Times New Roman"/>
              </a:rPr>
              <a:t>ini</a:t>
            </a:r>
            <a:r>
              <a:rPr lang="en-US" sz="1400" dirty="0">
                <a:latin typeface="Arial Rounded MT Bold" pitchFamily="34" charset="0"/>
                <a:cs typeface="Times New Roman"/>
              </a:rPr>
              <a:t>, nutritional value yang </a:t>
            </a:r>
            <a:r>
              <a:rPr lang="en-US" sz="1400" dirty="0" err="1">
                <a:latin typeface="Arial Rounded MT Bold" pitchFamily="34" charset="0"/>
                <a:cs typeface="Times New Roman"/>
              </a:rPr>
              <a:t>diambil</a:t>
            </a:r>
            <a:r>
              <a:rPr lang="en-US" sz="1400" dirty="0">
                <a:latin typeface="Arial Rounded MT Bold" pitchFamily="34" charset="0"/>
                <a:cs typeface="Times New Roman"/>
              </a:rPr>
              <a:t> </a:t>
            </a:r>
            <a:r>
              <a:rPr lang="en-US" sz="1400" dirty="0" err="1">
                <a:latin typeface="Arial Rounded MT Bold" pitchFamily="34" charset="0"/>
                <a:cs typeface="Times New Roman"/>
              </a:rPr>
              <a:t>hanya</a:t>
            </a:r>
            <a:r>
              <a:rPr lang="en-US" sz="1400" dirty="0">
                <a:latin typeface="Arial Rounded MT Bold" pitchFamily="34" charset="0"/>
                <a:cs typeface="Times New Roman"/>
              </a:rPr>
              <a:t> Total Fat (% Daily Value) dan Saturated Fat (%Daily Value)</a:t>
            </a:r>
          </a:p>
          <a:p>
            <a:pPr algn="just" hangingPunct="0">
              <a:lnSpc>
                <a:spcPct val="150000"/>
              </a:lnSpc>
              <a:spcBef>
                <a:spcPts val="1199"/>
              </a:spcBef>
              <a:tabLst>
                <a:tab pos="0" algn="l"/>
              </a:tabLst>
            </a:pPr>
            <a:endParaRPr lang="id-ID" sz="1400" dirty="0">
              <a:latin typeface="Arial Rounded MT Bold" pitchFamily="34" charset="0"/>
              <a:cs typeface="Times New Roman"/>
            </a:endParaRPr>
          </a:p>
        </p:txBody>
      </p:sp>
      <p:pic>
        <p:nvPicPr>
          <p:cNvPr id="6" name="Picture 5">
            <a:extLst>
              <a:ext uri="{FF2B5EF4-FFF2-40B4-BE49-F238E27FC236}">
                <a16:creationId xmlns:a16="http://schemas.microsoft.com/office/drawing/2014/main" id="{AEE6017A-FEB3-4F2A-8191-1CE50FB2B00D}"/>
              </a:ext>
            </a:extLst>
          </p:cNvPr>
          <p:cNvPicPr>
            <a:picLocks noChangeAspect="1"/>
          </p:cNvPicPr>
          <p:nvPr/>
        </p:nvPicPr>
        <p:blipFill>
          <a:blip r:embed="rId2"/>
          <a:stretch>
            <a:fillRect/>
          </a:stretch>
        </p:blipFill>
        <p:spPr>
          <a:xfrm>
            <a:off x="4427984" y="699542"/>
            <a:ext cx="4546104" cy="1263594"/>
          </a:xfrm>
          <a:prstGeom prst="rect">
            <a:avLst/>
          </a:prstGeom>
        </p:spPr>
      </p:pic>
      <p:pic>
        <p:nvPicPr>
          <p:cNvPr id="8" name="Picture 7">
            <a:extLst>
              <a:ext uri="{FF2B5EF4-FFF2-40B4-BE49-F238E27FC236}">
                <a16:creationId xmlns:a16="http://schemas.microsoft.com/office/drawing/2014/main" id="{7C1BCF0B-E920-4B5C-BACB-89AAB5F7D04E}"/>
              </a:ext>
            </a:extLst>
          </p:cNvPr>
          <p:cNvPicPr>
            <a:picLocks noChangeAspect="1"/>
          </p:cNvPicPr>
          <p:nvPr/>
        </p:nvPicPr>
        <p:blipFill>
          <a:blip r:embed="rId3"/>
          <a:stretch>
            <a:fillRect/>
          </a:stretch>
        </p:blipFill>
        <p:spPr>
          <a:xfrm>
            <a:off x="4424900" y="2211710"/>
            <a:ext cx="4592105" cy="1584176"/>
          </a:xfrm>
          <a:prstGeom prst="rect">
            <a:avLst/>
          </a:prstGeom>
        </p:spPr>
      </p:pic>
    </p:spTree>
    <p:extLst>
      <p:ext uri="{BB962C8B-B14F-4D97-AF65-F5344CB8AC3E}">
        <p14:creationId xmlns:p14="http://schemas.microsoft.com/office/powerpoint/2010/main" val="4183082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80B50-341E-4374-AB39-AD964FB9789A}"/>
              </a:ext>
            </a:extLst>
          </p:cNvPr>
          <p:cNvPicPr>
            <a:picLocks noChangeAspect="1"/>
          </p:cNvPicPr>
          <p:nvPr/>
        </p:nvPicPr>
        <p:blipFill>
          <a:blip r:embed="rId2"/>
          <a:stretch>
            <a:fillRect/>
          </a:stretch>
        </p:blipFill>
        <p:spPr>
          <a:xfrm>
            <a:off x="4860032" y="514350"/>
            <a:ext cx="3900639" cy="2350134"/>
          </a:xfrm>
          <a:prstGeom prst="rect">
            <a:avLst/>
          </a:prstGeom>
          <a:noFill/>
        </p:spPr>
      </p:pic>
      <p:sp>
        <p:nvSpPr>
          <p:cNvPr id="13" name="Content Placeholder 3">
            <a:extLst>
              <a:ext uri="{FF2B5EF4-FFF2-40B4-BE49-F238E27FC236}">
                <a16:creationId xmlns:a16="http://schemas.microsoft.com/office/drawing/2014/main" id="{3A0A5C09-5F67-4FCD-8194-DF46BDBE46F6}"/>
              </a:ext>
            </a:extLst>
          </p:cNvPr>
          <p:cNvSpPr>
            <a:spLocks noGrp="1"/>
          </p:cNvSpPr>
          <p:nvPr>
            <p:ph sz="half" idx="2"/>
          </p:nvPr>
        </p:nvSpPr>
        <p:spPr>
          <a:xfrm>
            <a:off x="914400" y="514350"/>
            <a:ext cx="3657600" cy="4013448"/>
          </a:xfrm>
        </p:spPr>
        <p:txBody>
          <a:bodyPr>
            <a:normAutofit lnSpcReduction="10000"/>
          </a:bodyPr>
          <a:lstStyle/>
          <a:p>
            <a:pPr marL="0" indent="0">
              <a:buNone/>
            </a:pPr>
            <a:r>
              <a:rPr lang="en-US" sz="1400" dirty="0">
                <a:latin typeface="Arial Rounded MT Bold" panose="020F0704030504030204" pitchFamily="34" charset="0"/>
              </a:rPr>
              <a:t>Data yang </a:t>
            </a:r>
            <a:r>
              <a:rPr lang="en-US" sz="1400" dirty="0" err="1">
                <a:latin typeface="Arial Rounded MT Bold" panose="020F0704030504030204" pitchFamily="34" charset="0"/>
              </a:rPr>
              <a:t>digunakan</a:t>
            </a:r>
            <a:r>
              <a:rPr lang="en-US" sz="1400" dirty="0">
                <a:latin typeface="Arial Rounded MT Bold" panose="020F0704030504030204" pitchFamily="34" charset="0"/>
              </a:rPr>
              <a:t> </a:t>
            </a:r>
            <a:r>
              <a:rPr lang="en-US" sz="1400" dirty="0" err="1">
                <a:latin typeface="Arial Rounded MT Bold" panose="020F0704030504030204" pitchFamily="34" charset="0"/>
              </a:rPr>
              <a:t>merupakan</a:t>
            </a:r>
            <a:r>
              <a:rPr lang="en-US" sz="1400" dirty="0">
                <a:latin typeface="Arial Rounded MT Bold" panose="020F0704030504030204" pitchFamily="34" charset="0"/>
              </a:rPr>
              <a:t> data </a:t>
            </a:r>
            <a:r>
              <a:rPr lang="en-US" sz="1400" dirty="0" err="1">
                <a:latin typeface="Arial Rounded MT Bold" panose="020F0704030504030204" pitchFamily="34" charset="0"/>
              </a:rPr>
              <a:t>dari</a:t>
            </a:r>
            <a:r>
              <a:rPr lang="en-US" sz="1400" dirty="0">
                <a:latin typeface="Arial Rounded MT Bold" panose="020F0704030504030204" pitchFamily="34" charset="0"/>
              </a:rPr>
              <a:t> 50 </a:t>
            </a:r>
            <a:r>
              <a:rPr lang="en-US" sz="1400" dirty="0" err="1">
                <a:latin typeface="Arial Rounded MT Bold" panose="020F0704030504030204" pitchFamily="34" charset="0"/>
              </a:rPr>
              <a:t>sampai</a:t>
            </a:r>
            <a:r>
              <a:rPr lang="en-US" sz="1400" dirty="0">
                <a:latin typeface="Arial Rounded MT Bold" panose="020F0704030504030204" pitchFamily="34" charset="0"/>
              </a:rPr>
              <a:t> 70. Hal </a:t>
            </a:r>
            <a:r>
              <a:rPr lang="en-US" sz="1400" dirty="0" err="1">
                <a:latin typeface="Arial Rounded MT Bold" panose="020F0704030504030204" pitchFamily="34" charset="0"/>
              </a:rPr>
              <a:t>ini</a:t>
            </a:r>
            <a:r>
              <a:rPr lang="en-US" sz="1400" dirty="0">
                <a:latin typeface="Arial Rounded MT Bold" panose="020F0704030504030204" pitchFamily="34" charset="0"/>
              </a:rPr>
              <a:t> </a:t>
            </a:r>
            <a:r>
              <a:rPr lang="en-US" sz="1400" dirty="0" err="1">
                <a:latin typeface="Arial Rounded MT Bold" panose="020F0704030504030204" pitchFamily="34" charset="0"/>
              </a:rPr>
              <a:t>memang</a:t>
            </a:r>
            <a:r>
              <a:rPr lang="en-US" sz="1400" dirty="0">
                <a:latin typeface="Arial Rounded MT Bold" panose="020F0704030504030204" pitchFamily="34" charset="0"/>
              </a:rPr>
              <a:t> </a:t>
            </a:r>
            <a:r>
              <a:rPr lang="en-US" sz="1400" dirty="0" err="1">
                <a:latin typeface="Arial Rounded MT Bold" panose="020F0704030504030204" pitchFamily="34" charset="0"/>
              </a:rPr>
              <a:t>ditentukan</a:t>
            </a:r>
            <a:r>
              <a:rPr lang="en-US" sz="1400" dirty="0">
                <a:latin typeface="Arial Rounded MT Bold" panose="020F0704030504030204" pitchFamily="34" charset="0"/>
              </a:rPr>
              <a:t> </a:t>
            </a:r>
            <a:r>
              <a:rPr lang="en-US" sz="1400" dirty="0" err="1">
                <a:latin typeface="Arial Rounded MT Bold" panose="020F0704030504030204" pitchFamily="34" charset="0"/>
              </a:rPr>
              <a:t>dari</a:t>
            </a:r>
            <a:r>
              <a:rPr lang="en-US" sz="1400" dirty="0">
                <a:latin typeface="Arial Rounded MT Bold" panose="020F0704030504030204" pitchFamily="34" charset="0"/>
              </a:rPr>
              <a:t> </a:t>
            </a:r>
            <a:r>
              <a:rPr lang="en-US" sz="1400" dirty="0" err="1">
                <a:latin typeface="Arial Rounded MT Bold" panose="020F0704030504030204" pitchFamily="34" charset="0"/>
              </a:rPr>
              <a:t>awal</a:t>
            </a:r>
            <a:r>
              <a:rPr lang="en-US" sz="1400" dirty="0">
                <a:latin typeface="Arial Rounded MT Bold" panose="020F0704030504030204" pitchFamily="34" charset="0"/>
              </a:rPr>
              <a:t> </a:t>
            </a:r>
            <a:r>
              <a:rPr lang="en-US" sz="1400" dirty="0" err="1">
                <a:latin typeface="Arial Rounded MT Bold" panose="020F0704030504030204" pitchFamily="34" charset="0"/>
              </a:rPr>
              <a:t>karena</a:t>
            </a:r>
            <a:r>
              <a:rPr lang="en-US" sz="1400" dirty="0">
                <a:latin typeface="Arial Rounded MT Bold" panose="020F0704030504030204" pitchFamily="34" charset="0"/>
              </a:rPr>
              <a:t> </a:t>
            </a:r>
            <a:r>
              <a:rPr lang="en-US" sz="1400" dirty="0" err="1">
                <a:latin typeface="Arial Rounded MT Bold" panose="020F0704030504030204" pitchFamily="34" charset="0"/>
              </a:rPr>
              <a:t>tidak</a:t>
            </a:r>
            <a:r>
              <a:rPr lang="en-US" sz="1400" dirty="0">
                <a:latin typeface="Arial Rounded MT Bold" panose="020F0704030504030204" pitchFamily="34" charset="0"/>
              </a:rPr>
              <a:t> </a:t>
            </a:r>
            <a:r>
              <a:rPr lang="en-US" sz="1400" dirty="0" err="1">
                <a:latin typeface="Arial Rounded MT Bold" panose="020F0704030504030204" pitchFamily="34" charset="0"/>
              </a:rPr>
              <a:t>memungkinkannya</a:t>
            </a:r>
            <a:r>
              <a:rPr lang="en-US" sz="1400" dirty="0">
                <a:latin typeface="Arial Rounded MT Bold" panose="020F0704030504030204" pitchFamily="34" charset="0"/>
              </a:rPr>
              <a:t> </a:t>
            </a:r>
            <a:r>
              <a:rPr lang="en-US" sz="1400" dirty="0" err="1">
                <a:latin typeface="Arial Rounded MT Bold" panose="020F0704030504030204" pitchFamily="34" charset="0"/>
              </a:rPr>
              <a:t>menggunakan</a:t>
            </a:r>
            <a:r>
              <a:rPr lang="en-US" sz="1400" dirty="0">
                <a:latin typeface="Arial Rounded MT Bold" panose="020F0704030504030204" pitchFamily="34" charset="0"/>
              </a:rPr>
              <a:t> 260 data </a:t>
            </a:r>
            <a:r>
              <a:rPr lang="en-US" sz="1400" dirty="0" err="1">
                <a:latin typeface="Arial Rounded MT Bold" panose="020F0704030504030204" pitchFamily="34" charset="0"/>
              </a:rPr>
              <a:t>untuk</a:t>
            </a:r>
            <a:r>
              <a:rPr lang="en-US" sz="1400" dirty="0">
                <a:latin typeface="Arial Rounded MT Bold" panose="020F0704030504030204" pitchFamily="34" charset="0"/>
              </a:rPr>
              <a:t> </a:t>
            </a:r>
            <a:r>
              <a:rPr lang="en-US" sz="1400" dirty="0" err="1">
                <a:latin typeface="Arial Rounded MT Bold" panose="020F0704030504030204" pitchFamily="34" charset="0"/>
              </a:rPr>
              <a:t>mencoba</a:t>
            </a:r>
            <a:r>
              <a:rPr lang="en-US" sz="1400" dirty="0">
                <a:latin typeface="Arial Rounded MT Bold" panose="020F0704030504030204" pitchFamily="34" charset="0"/>
              </a:rPr>
              <a:t> </a:t>
            </a:r>
            <a:r>
              <a:rPr lang="en-US" sz="1400" dirty="0" err="1">
                <a:latin typeface="Arial Rounded MT Bold" panose="020F0704030504030204" pitchFamily="34" charset="0"/>
              </a:rPr>
              <a:t>kombinasi</a:t>
            </a:r>
            <a:r>
              <a:rPr lang="en-US" sz="1400" dirty="0">
                <a:latin typeface="Arial Rounded MT Bold" panose="020F0704030504030204" pitchFamily="34" charset="0"/>
              </a:rPr>
              <a:t> yang </a:t>
            </a:r>
            <a:r>
              <a:rPr lang="en-US" sz="1400" dirty="0" err="1">
                <a:latin typeface="Arial Rounded MT Bold" panose="020F0704030504030204" pitchFamily="34" charset="0"/>
              </a:rPr>
              <a:t>ada</a:t>
            </a:r>
            <a:r>
              <a:rPr lang="en-US" sz="1400" dirty="0">
                <a:latin typeface="Arial Rounded MT Bold" panose="020F0704030504030204" pitchFamily="34" charset="0"/>
              </a:rPr>
              <a:t>. Hal </a:t>
            </a:r>
            <a:r>
              <a:rPr lang="en-US" sz="1400" dirty="0" err="1">
                <a:latin typeface="Arial Rounded MT Bold" panose="020F0704030504030204" pitchFamily="34" charset="0"/>
              </a:rPr>
              <a:t>ini</a:t>
            </a:r>
            <a:r>
              <a:rPr lang="en-US" sz="1400" dirty="0">
                <a:latin typeface="Arial Rounded MT Bold" panose="020F0704030504030204" pitchFamily="34" charset="0"/>
              </a:rPr>
              <a:t> </a:t>
            </a:r>
            <a:r>
              <a:rPr lang="en-US" sz="1400" dirty="0" err="1">
                <a:latin typeface="Arial Rounded MT Bold" panose="020F0704030504030204" pitchFamily="34" charset="0"/>
              </a:rPr>
              <a:t>dikarenakan</a:t>
            </a:r>
            <a:r>
              <a:rPr lang="en-US" sz="1400" dirty="0">
                <a:latin typeface="Arial Rounded MT Bold" panose="020F0704030504030204" pitchFamily="34" charset="0"/>
              </a:rPr>
              <a:t> </a:t>
            </a:r>
            <a:r>
              <a:rPr lang="en-US" sz="1400" dirty="0" err="1">
                <a:latin typeface="Arial Rounded MT Bold" panose="020F0704030504030204" pitchFamily="34" charset="0"/>
              </a:rPr>
              <a:t>untuk</a:t>
            </a:r>
            <a:r>
              <a:rPr lang="en-US" sz="1400" dirty="0">
                <a:latin typeface="Arial Rounded MT Bold" panose="020F0704030504030204" pitchFamily="34" charset="0"/>
              </a:rPr>
              <a:t> </a:t>
            </a:r>
            <a:r>
              <a:rPr lang="en-US" sz="1400" dirty="0" err="1">
                <a:latin typeface="Arial Rounded MT Bold" panose="020F0704030504030204" pitchFamily="34" charset="0"/>
              </a:rPr>
              <a:t>mencoba</a:t>
            </a:r>
            <a:r>
              <a:rPr lang="en-US" sz="1400" dirty="0">
                <a:latin typeface="Arial Rounded MT Bold" panose="020F0704030504030204" pitchFamily="34" charset="0"/>
              </a:rPr>
              <a:t> </a:t>
            </a:r>
            <a:r>
              <a:rPr lang="en-US" sz="1400" dirty="0" err="1">
                <a:latin typeface="Arial Rounded MT Bold" panose="020F0704030504030204" pitchFamily="34" charset="0"/>
              </a:rPr>
              <a:t>seluruh</a:t>
            </a:r>
            <a:r>
              <a:rPr lang="en-US" sz="1400" dirty="0">
                <a:latin typeface="Arial Rounded MT Bold" panose="020F0704030504030204" pitchFamily="34" charset="0"/>
              </a:rPr>
              <a:t> </a:t>
            </a:r>
            <a:r>
              <a:rPr lang="en-US" sz="1400" dirty="0" err="1">
                <a:latin typeface="Arial Rounded MT Bold" panose="020F0704030504030204" pitchFamily="34" charset="0"/>
              </a:rPr>
              <a:t>kemungkinan</a:t>
            </a:r>
            <a:r>
              <a:rPr lang="en-US" sz="1400" dirty="0">
                <a:latin typeface="Arial Rounded MT Bold" panose="020F0704030504030204" pitchFamily="34" charset="0"/>
              </a:rPr>
              <a:t> yang </a:t>
            </a:r>
            <a:r>
              <a:rPr lang="en-US" sz="1400" dirty="0" err="1">
                <a:latin typeface="Arial Rounded MT Bold" panose="020F0704030504030204" pitchFamily="34" charset="0"/>
              </a:rPr>
              <a:t>ada</a:t>
            </a:r>
            <a:r>
              <a:rPr lang="en-US" sz="1400" dirty="0">
                <a:latin typeface="Arial Rounded MT Bold" panose="020F0704030504030204" pitchFamily="34" charset="0"/>
              </a:rPr>
              <a:t> </a:t>
            </a:r>
            <a:r>
              <a:rPr lang="en-US" sz="1400" dirty="0" err="1">
                <a:latin typeface="Arial Rounded MT Bold" panose="020F0704030504030204" pitchFamily="34" charset="0"/>
              </a:rPr>
              <a:t>membutuhkan</a:t>
            </a:r>
            <a:r>
              <a:rPr lang="en-US" sz="1400" dirty="0">
                <a:latin typeface="Arial Rounded MT Bold" panose="020F0704030504030204" pitchFamily="34" charset="0"/>
              </a:rPr>
              <a:t> </a:t>
            </a:r>
            <a:r>
              <a:rPr lang="en-US" sz="1400" dirty="0" err="1">
                <a:latin typeface="Arial Rounded MT Bold" panose="020F0704030504030204" pitchFamily="34" charset="0"/>
              </a:rPr>
              <a:t>komputasi</a:t>
            </a:r>
            <a:r>
              <a:rPr lang="en-US" sz="1400" dirty="0">
                <a:latin typeface="Arial Rounded MT Bold" panose="020F0704030504030204" pitchFamily="34" charset="0"/>
              </a:rPr>
              <a:t> yang </a:t>
            </a:r>
            <a:r>
              <a:rPr lang="en-US" sz="1400" dirty="0" err="1">
                <a:latin typeface="Arial Rounded MT Bold" panose="020F0704030504030204" pitchFamily="34" charset="0"/>
              </a:rPr>
              <a:t>sangat</a:t>
            </a:r>
            <a:r>
              <a:rPr lang="en-US" sz="1400" dirty="0">
                <a:latin typeface="Arial Rounded MT Bold" panose="020F0704030504030204" pitchFamily="34" charset="0"/>
              </a:rPr>
              <a:t> </a:t>
            </a:r>
            <a:r>
              <a:rPr lang="en-US" sz="1400" dirty="0" err="1">
                <a:latin typeface="Arial Rounded MT Bold" panose="020F0704030504030204" pitchFamily="34" charset="0"/>
              </a:rPr>
              <a:t>besar</a:t>
            </a:r>
            <a:r>
              <a:rPr lang="en-US" sz="1400" dirty="0">
                <a:latin typeface="Arial Rounded MT Bold" panose="020F0704030504030204" pitchFamily="34" charset="0"/>
              </a:rPr>
              <a:t>.</a:t>
            </a:r>
          </a:p>
          <a:p>
            <a:pPr marL="0" indent="0">
              <a:buNone/>
            </a:pPr>
            <a:endParaRPr lang="en-US" sz="1400" dirty="0">
              <a:latin typeface="Arial Rounded MT Bold" panose="020F0704030504030204" pitchFamily="34" charset="0"/>
            </a:endParaRPr>
          </a:p>
          <a:p>
            <a:pPr marL="0" indent="0">
              <a:buNone/>
            </a:pPr>
            <a:r>
              <a:rPr lang="en-US" sz="1400" dirty="0">
                <a:latin typeface="Arial Rounded MT Bold" panose="020F0704030504030204" pitchFamily="34" charset="0"/>
              </a:rPr>
              <a:t>Parameter lain yang </a:t>
            </a:r>
            <a:r>
              <a:rPr lang="en-US" sz="1400" dirty="0" err="1">
                <a:latin typeface="Arial Rounded MT Bold" panose="020F0704030504030204" pitchFamily="34" charset="0"/>
              </a:rPr>
              <a:t>ditentukan</a:t>
            </a:r>
            <a:r>
              <a:rPr lang="en-US" sz="1400" dirty="0">
                <a:latin typeface="Arial Rounded MT Bold" panose="020F0704030504030204" pitchFamily="34" charset="0"/>
              </a:rPr>
              <a:t> </a:t>
            </a:r>
            <a:r>
              <a:rPr lang="en-US" sz="1400" dirty="0" err="1">
                <a:latin typeface="Arial Rounded MT Bold" panose="020F0704030504030204" pitchFamily="34" charset="0"/>
              </a:rPr>
              <a:t>adalah</a:t>
            </a:r>
            <a:r>
              <a:rPr lang="en-US" sz="1400" dirty="0">
                <a:latin typeface="Arial Rounded MT Bold" panose="020F0704030504030204" pitchFamily="34" charset="0"/>
              </a:rPr>
              <a:t> </a:t>
            </a:r>
            <a:r>
              <a:rPr lang="en-US" sz="1400" dirty="0" err="1">
                <a:latin typeface="Arial Rounded MT Bold" panose="020F0704030504030204" pitchFamily="34" charset="0"/>
              </a:rPr>
              <a:t>banyaknya</a:t>
            </a:r>
            <a:r>
              <a:rPr lang="en-US" sz="1400" dirty="0">
                <a:latin typeface="Arial Rounded MT Bold" panose="020F0704030504030204" pitchFamily="34" charset="0"/>
              </a:rPr>
              <a:t> </a:t>
            </a:r>
            <a:r>
              <a:rPr lang="en-US" sz="1400" dirty="0" err="1">
                <a:latin typeface="Arial Rounded MT Bold" panose="020F0704030504030204" pitchFamily="34" charset="0"/>
              </a:rPr>
              <a:t>kombinasi</a:t>
            </a:r>
            <a:r>
              <a:rPr lang="en-US" sz="1400" dirty="0">
                <a:latin typeface="Arial Rounded MT Bold" panose="020F0704030504030204" pitchFamily="34" charset="0"/>
              </a:rPr>
              <a:t> menu </a:t>
            </a:r>
            <a:r>
              <a:rPr lang="en-US" sz="1400" dirty="0" err="1">
                <a:latin typeface="Arial Rounded MT Bold" panose="020F0704030504030204" pitchFamily="34" charset="0"/>
              </a:rPr>
              <a:t>untuk</a:t>
            </a:r>
            <a:r>
              <a:rPr lang="en-US" sz="1400" dirty="0">
                <a:latin typeface="Arial Rounded MT Bold" panose="020F0704030504030204" pitchFamily="34" charset="0"/>
              </a:rPr>
              <a:t> </a:t>
            </a:r>
            <a:r>
              <a:rPr lang="en-US" sz="1400" dirty="0" err="1">
                <a:latin typeface="Arial Rounded MT Bold" panose="020F0704030504030204" pitchFamily="34" charset="0"/>
              </a:rPr>
              <a:t>digabungkan</a:t>
            </a:r>
            <a:r>
              <a:rPr lang="en-US" sz="1400" dirty="0">
                <a:latin typeface="Arial Rounded MT Bold" panose="020F0704030504030204" pitchFamily="34" charset="0"/>
              </a:rPr>
              <a:t>, </a:t>
            </a:r>
            <a:r>
              <a:rPr lang="en-US" sz="1400" dirty="0" err="1">
                <a:latin typeface="Arial Rounded MT Bold" panose="020F0704030504030204" pitchFamily="34" charset="0"/>
              </a:rPr>
              <a:t>karena</a:t>
            </a:r>
            <a:r>
              <a:rPr lang="en-US" sz="1400" dirty="0">
                <a:latin typeface="Arial Rounded MT Bold" panose="020F0704030504030204" pitchFamily="34" charset="0"/>
              </a:rPr>
              <a:t> </a:t>
            </a:r>
            <a:r>
              <a:rPr lang="en-US" sz="1400" dirty="0" err="1">
                <a:latin typeface="Arial Rounded MT Bold" panose="020F0704030504030204" pitchFamily="34" charset="0"/>
              </a:rPr>
              <a:t>untuk</a:t>
            </a:r>
            <a:r>
              <a:rPr lang="en-US" sz="1400" dirty="0">
                <a:latin typeface="Arial Rounded MT Bold" panose="020F0704030504030204" pitchFamily="34" charset="0"/>
              </a:rPr>
              <a:t> </a:t>
            </a:r>
            <a:r>
              <a:rPr lang="en-US" sz="1400" dirty="0" err="1">
                <a:latin typeface="Arial Rounded MT Bold" panose="020F0704030504030204" pitchFamily="34" charset="0"/>
              </a:rPr>
              <a:t>setiap</a:t>
            </a:r>
            <a:r>
              <a:rPr lang="en-US" sz="1400" dirty="0">
                <a:latin typeface="Arial Rounded MT Bold" panose="020F0704030504030204" pitchFamily="34" charset="0"/>
              </a:rPr>
              <a:t> </a:t>
            </a:r>
            <a:r>
              <a:rPr lang="en-US" sz="1400" dirty="0" err="1">
                <a:latin typeface="Arial Rounded MT Bold" panose="020F0704030504030204" pitchFamily="34" charset="0"/>
              </a:rPr>
              <a:t>mencoba</a:t>
            </a:r>
            <a:r>
              <a:rPr lang="en-US" sz="1400" dirty="0">
                <a:latin typeface="Arial Rounded MT Bold" panose="020F0704030504030204" pitchFamily="34" charset="0"/>
              </a:rPr>
              <a:t> </a:t>
            </a:r>
            <a:r>
              <a:rPr lang="en-US" sz="1400" dirty="0" err="1">
                <a:latin typeface="Arial Rounded MT Bold" panose="020F0704030504030204" pitchFamily="34" charset="0"/>
              </a:rPr>
              <a:t>setiap</a:t>
            </a:r>
            <a:r>
              <a:rPr lang="en-US" sz="1400" dirty="0">
                <a:latin typeface="Arial Rounded MT Bold" panose="020F0704030504030204" pitchFamily="34" charset="0"/>
              </a:rPr>
              <a:t> </a:t>
            </a:r>
            <a:r>
              <a:rPr lang="en-US" sz="1400" dirty="0" err="1">
                <a:latin typeface="Arial Rounded MT Bold" panose="020F0704030504030204" pitchFamily="34" charset="0"/>
              </a:rPr>
              <a:t>kombinasi</a:t>
            </a:r>
            <a:r>
              <a:rPr lang="en-US" sz="1400" dirty="0">
                <a:latin typeface="Arial Rounded MT Bold" panose="020F0704030504030204" pitchFamily="34" charset="0"/>
              </a:rPr>
              <a:t> juga </a:t>
            </a:r>
            <a:r>
              <a:rPr lang="en-US" sz="1400" dirty="0" err="1">
                <a:latin typeface="Arial Rounded MT Bold" panose="020F0704030504030204" pitchFamily="34" charset="0"/>
              </a:rPr>
              <a:t>menghabiskan</a:t>
            </a:r>
            <a:r>
              <a:rPr lang="en-US" sz="1400" dirty="0">
                <a:latin typeface="Arial Rounded MT Bold" panose="020F0704030504030204" pitchFamily="34" charset="0"/>
              </a:rPr>
              <a:t> </a:t>
            </a:r>
            <a:r>
              <a:rPr lang="en-US" sz="1400" dirty="0" err="1">
                <a:latin typeface="Arial Rounded MT Bold" panose="020F0704030504030204" pitchFamily="34" charset="0"/>
              </a:rPr>
              <a:t>komputasi</a:t>
            </a:r>
            <a:r>
              <a:rPr lang="en-US" sz="1400" dirty="0">
                <a:latin typeface="Arial Rounded MT Bold" panose="020F0704030504030204" pitchFamily="34" charset="0"/>
              </a:rPr>
              <a:t> resource yang </a:t>
            </a:r>
            <a:r>
              <a:rPr lang="en-US" sz="1400" dirty="0" err="1">
                <a:latin typeface="Arial Rounded MT Bold" panose="020F0704030504030204" pitchFamily="34" charset="0"/>
              </a:rPr>
              <a:t>besar</a:t>
            </a:r>
            <a:r>
              <a:rPr lang="en-US" sz="1400" dirty="0">
                <a:latin typeface="Arial Rounded MT Bold" panose="020F0704030504030204" pitchFamily="34" charset="0"/>
              </a:rPr>
              <a:t> </a:t>
            </a:r>
            <a:r>
              <a:rPr lang="en-US" sz="1400" dirty="0" err="1">
                <a:latin typeface="Arial Rounded MT Bold" panose="020F0704030504030204" pitchFamily="34" charset="0"/>
              </a:rPr>
              <a:t>seperti</a:t>
            </a:r>
            <a:r>
              <a:rPr lang="en-US" sz="1400" dirty="0">
                <a:latin typeface="Arial Rounded MT Bold" panose="020F0704030504030204" pitchFamily="34" charset="0"/>
              </a:rPr>
              <a:t>, </a:t>
            </a:r>
            <a:r>
              <a:rPr lang="en-US" sz="1400" dirty="0" err="1">
                <a:latin typeface="Arial Rounded MT Bold" panose="020F0704030504030204" pitchFamily="34" charset="0"/>
              </a:rPr>
              <a:t>jika</a:t>
            </a:r>
            <a:r>
              <a:rPr lang="en-US" sz="1400" dirty="0">
                <a:latin typeface="Arial Rounded MT Bold" panose="020F0704030504030204" pitchFamily="34" charset="0"/>
              </a:rPr>
              <a:t> </a:t>
            </a:r>
            <a:r>
              <a:rPr lang="en-US" sz="1400" dirty="0" err="1">
                <a:latin typeface="Arial Rounded MT Bold" panose="020F0704030504030204" pitchFamily="34" charset="0"/>
              </a:rPr>
              <a:t>terdapat</a:t>
            </a:r>
            <a:r>
              <a:rPr lang="en-US" sz="1400" dirty="0">
                <a:latin typeface="Arial Rounded MT Bold" panose="020F0704030504030204" pitchFamily="34" charset="0"/>
              </a:rPr>
              <a:t> 260 data dan </a:t>
            </a:r>
            <a:r>
              <a:rPr lang="en-US" sz="1400" dirty="0" err="1">
                <a:latin typeface="Arial Rounded MT Bold" panose="020F0704030504030204" pitchFamily="34" charset="0"/>
              </a:rPr>
              <a:t>untuk</a:t>
            </a:r>
            <a:r>
              <a:rPr lang="en-US" sz="1400" dirty="0">
                <a:latin typeface="Arial Rounded MT Bold" panose="020F0704030504030204" pitchFamily="34" charset="0"/>
              </a:rPr>
              <a:t> </a:t>
            </a:r>
            <a:r>
              <a:rPr lang="en-US" sz="1400" dirty="0" err="1">
                <a:latin typeface="Arial Rounded MT Bold" panose="020F0704030504030204" pitchFamily="34" charset="0"/>
              </a:rPr>
              <a:t>kombinasi</a:t>
            </a:r>
            <a:r>
              <a:rPr lang="en-US" sz="1400" dirty="0">
                <a:latin typeface="Arial Rounded MT Bold" panose="020F0704030504030204" pitchFamily="34" charset="0"/>
              </a:rPr>
              <a:t> </a:t>
            </a:r>
            <a:r>
              <a:rPr lang="en-US" sz="1400" dirty="0" err="1">
                <a:latin typeface="Arial Rounded MT Bold" panose="020F0704030504030204" pitchFamily="34" charset="0"/>
              </a:rPr>
              <a:t>semua</a:t>
            </a:r>
            <a:r>
              <a:rPr lang="en-US" sz="1400" dirty="0">
                <a:latin typeface="Arial Rounded MT Bold" panose="020F0704030504030204" pitchFamily="34" charset="0"/>
              </a:rPr>
              <a:t> </a:t>
            </a:r>
            <a:r>
              <a:rPr lang="en-US" sz="1400" dirty="0" err="1">
                <a:latin typeface="Arial Rounded MT Bold" panose="020F0704030504030204" pitchFamily="34" charset="0"/>
              </a:rPr>
              <a:t>adalah</a:t>
            </a:r>
            <a:r>
              <a:rPr lang="en-US" sz="1400" dirty="0">
                <a:latin typeface="Arial Rounded MT Bold" panose="020F0704030504030204" pitchFamily="34" charset="0"/>
              </a:rPr>
              <a:t> 260 + 260 </a:t>
            </a:r>
            <a:r>
              <a:rPr lang="en-US" sz="1400" dirty="0" err="1">
                <a:latin typeface="Arial Rounded MT Bold" panose="020F0704030504030204" pitchFamily="34" charset="0"/>
              </a:rPr>
              <a:t>kombinasi</a:t>
            </a:r>
            <a:r>
              <a:rPr lang="en-US" sz="1400" dirty="0">
                <a:latin typeface="Arial Rounded MT Bold" panose="020F0704030504030204" pitchFamily="34" charset="0"/>
              </a:rPr>
              <a:t> 2, 3, dan </a:t>
            </a:r>
            <a:r>
              <a:rPr lang="en-US" sz="1400" dirty="0" err="1">
                <a:latin typeface="Arial Rounded MT Bold" panose="020F0704030504030204" pitchFamily="34" charset="0"/>
              </a:rPr>
              <a:t>sampai</a:t>
            </a:r>
            <a:r>
              <a:rPr lang="en-US" sz="1400" dirty="0">
                <a:latin typeface="Arial Rounded MT Bold" panose="020F0704030504030204" pitchFamily="34" charset="0"/>
              </a:rPr>
              <a:t> 260.</a:t>
            </a:r>
          </a:p>
        </p:txBody>
      </p:sp>
      <p:pic>
        <p:nvPicPr>
          <p:cNvPr id="5" name="Picture 4">
            <a:extLst>
              <a:ext uri="{FF2B5EF4-FFF2-40B4-BE49-F238E27FC236}">
                <a16:creationId xmlns:a16="http://schemas.microsoft.com/office/drawing/2014/main" id="{E485FF75-7AF4-4AD3-BC5C-BC34D813A4EF}"/>
              </a:ext>
            </a:extLst>
          </p:cNvPr>
          <p:cNvPicPr>
            <a:picLocks noChangeAspect="1"/>
          </p:cNvPicPr>
          <p:nvPr/>
        </p:nvPicPr>
        <p:blipFill>
          <a:blip r:embed="rId3"/>
          <a:stretch>
            <a:fillRect/>
          </a:stretch>
        </p:blipFill>
        <p:spPr>
          <a:xfrm>
            <a:off x="4860032" y="3003798"/>
            <a:ext cx="2095500" cy="1524000"/>
          </a:xfrm>
          <a:prstGeom prst="rect">
            <a:avLst/>
          </a:prstGeom>
        </p:spPr>
      </p:pic>
    </p:spTree>
    <p:extLst>
      <p:ext uri="{BB962C8B-B14F-4D97-AF65-F5344CB8AC3E}">
        <p14:creationId xmlns:p14="http://schemas.microsoft.com/office/powerpoint/2010/main" val="1650347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4CE1B330-D7F5-4F86-8600-444260ED95FE}"/>
              </a:ext>
            </a:extLst>
          </p:cNvPr>
          <p:cNvSpPr>
            <a:spLocks noGrp="1"/>
          </p:cNvSpPr>
          <p:nvPr>
            <p:ph sz="half" idx="1"/>
          </p:nvPr>
        </p:nvSpPr>
        <p:spPr>
          <a:xfrm>
            <a:off x="762000" y="457200"/>
            <a:ext cx="3657600" cy="3986757"/>
          </a:xfrm>
        </p:spPr>
        <p:txBody>
          <a:bodyPr anchor="ctr">
            <a:normAutofit/>
          </a:bodyPr>
          <a:lstStyle/>
          <a:p>
            <a:pPr marL="0" indent="0">
              <a:buNone/>
            </a:pPr>
            <a:r>
              <a:rPr lang="en-US" sz="1400" dirty="0">
                <a:latin typeface="Arial Rounded MT Bold" panose="020F0704030504030204" pitchFamily="34" charset="0"/>
              </a:rPr>
              <a:t>Setelah data dan parameter lain </a:t>
            </a:r>
            <a:r>
              <a:rPr lang="en-US" sz="1400" dirty="0" err="1">
                <a:latin typeface="Arial Rounded MT Bold" panose="020F0704030504030204" pitchFamily="34" charset="0"/>
              </a:rPr>
              <a:t>ditentukan</a:t>
            </a:r>
            <a:r>
              <a:rPr lang="en-US" sz="1400" dirty="0">
                <a:latin typeface="Arial Rounded MT Bold" panose="020F0704030504030204" pitchFamily="34" charset="0"/>
              </a:rPr>
              <a:t>, </a:t>
            </a:r>
            <a:r>
              <a:rPr lang="en-US" sz="1400" dirty="0" err="1">
                <a:latin typeface="Arial Rounded MT Bold" panose="020F0704030504030204" pitchFamily="34" charset="0"/>
              </a:rPr>
              <a:t>dilakukan</a:t>
            </a:r>
            <a:r>
              <a:rPr lang="en-US" sz="1400" dirty="0">
                <a:latin typeface="Arial Rounded MT Bold" panose="020F0704030504030204" pitchFamily="34" charset="0"/>
              </a:rPr>
              <a:t> </a:t>
            </a:r>
            <a:r>
              <a:rPr lang="en-US" sz="1400" dirty="0" err="1">
                <a:latin typeface="Arial Rounded MT Bold" panose="020F0704030504030204" pitchFamily="34" charset="0"/>
              </a:rPr>
              <a:t>kombinasi</a:t>
            </a:r>
            <a:r>
              <a:rPr lang="en-US" sz="1400" dirty="0">
                <a:latin typeface="Arial Rounded MT Bold" panose="020F0704030504030204" pitchFamily="34" charset="0"/>
              </a:rPr>
              <a:t> </a:t>
            </a:r>
            <a:r>
              <a:rPr lang="en-US" sz="1400" dirty="0" err="1">
                <a:latin typeface="Arial Rounded MT Bold" panose="020F0704030504030204" pitchFamily="34" charset="0"/>
              </a:rPr>
              <a:t>dari</a:t>
            </a:r>
            <a:r>
              <a:rPr lang="en-US" sz="1400" dirty="0">
                <a:latin typeface="Arial Rounded MT Bold" panose="020F0704030504030204" pitchFamily="34" charset="0"/>
              </a:rPr>
              <a:t> </a:t>
            </a:r>
            <a:r>
              <a:rPr lang="en-US" sz="1400" dirty="0" err="1">
                <a:latin typeface="Arial Rounded MT Bold" panose="020F0704030504030204" pitchFamily="34" charset="0"/>
              </a:rPr>
              <a:t>setiap</a:t>
            </a:r>
            <a:r>
              <a:rPr lang="en-US" sz="1400" dirty="0">
                <a:latin typeface="Arial Rounded MT Bold" panose="020F0704030504030204" pitchFamily="34" charset="0"/>
              </a:rPr>
              <a:t> menu yang </a:t>
            </a:r>
            <a:r>
              <a:rPr lang="en-US" sz="1400" dirty="0" err="1">
                <a:latin typeface="Arial Rounded MT Bold" panose="020F0704030504030204" pitchFamily="34" charset="0"/>
              </a:rPr>
              <a:t>tersedia</a:t>
            </a:r>
            <a:r>
              <a:rPr lang="en-US" sz="1400" dirty="0">
                <a:latin typeface="Arial Rounded MT Bold" panose="020F0704030504030204" pitchFamily="34" charset="0"/>
              </a:rPr>
              <a:t>. Pada </a:t>
            </a:r>
            <a:r>
              <a:rPr lang="en-US" sz="1400" dirty="0" err="1">
                <a:latin typeface="Arial Rounded MT Bold" panose="020F0704030504030204" pitchFamily="34" charset="0"/>
              </a:rPr>
              <a:t>bagian</a:t>
            </a:r>
            <a:r>
              <a:rPr lang="en-US" sz="1400" dirty="0">
                <a:latin typeface="Arial Rounded MT Bold" panose="020F0704030504030204" pitchFamily="34" charset="0"/>
              </a:rPr>
              <a:t> </a:t>
            </a:r>
            <a:r>
              <a:rPr lang="en-US" sz="1400" dirty="0" err="1">
                <a:latin typeface="Arial Rounded MT Bold" panose="020F0704030504030204" pitchFamily="34" charset="0"/>
              </a:rPr>
              <a:t>ini</a:t>
            </a:r>
            <a:r>
              <a:rPr lang="en-US" sz="1400" dirty="0">
                <a:latin typeface="Arial Rounded MT Bold" panose="020F0704030504030204" pitchFamily="34" charset="0"/>
              </a:rPr>
              <a:t> </a:t>
            </a:r>
            <a:r>
              <a:rPr lang="en-US" sz="1400" dirty="0" err="1">
                <a:latin typeface="Arial Rounded MT Bold" panose="020F0704030504030204" pitchFamily="34" charset="0"/>
              </a:rPr>
              <a:t>ditentukan</a:t>
            </a:r>
            <a:r>
              <a:rPr lang="en-US" sz="1400" dirty="0">
                <a:latin typeface="Arial Rounded MT Bold" panose="020F0704030504030204" pitchFamily="34" charset="0"/>
              </a:rPr>
              <a:t> </a:t>
            </a:r>
            <a:r>
              <a:rPr lang="en-US" sz="1400" dirty="0" err="1">
                <a:latin typeface="Arial Rounded MT Bold" panose="020F0704030504030204" pitchFamily="34" charset="0"/>
              </a:rPr>
              <a:t>bahwa</a:t>
            </a:r>
            <a:r>
              <a:rPr lang="en-US" sz="1400" dirty="0">
                <a:latin typeface="Arial Rounded MT Bold" panose="020F0704030504030204" pitchFamily="34" charset="0"/>
              </a:rPr>
              <a:t> </a:t>
            </a:r>
            <a:r>
              <a:rPr lang="en-US" sz="1400" dirty="0" err="1">
                <a:latin typeface="Arial Rounded MT Bold" panose="020F0704030504030204" pitchFamily="34" charset="0"/>
              </a:rPr>
              <a:t>kombinasi</a:t>
            </a:r>
            <a:r>
              <a:rPr lang="en-US" sz="1400" dirty="0">
                <a:latin typeface="Arial Rounded MT Bold" panose="020F0704030504030204" pitchFamily="34" charset="0"/>
              </a:rPr>
              <a:t> </a:t>
            </a:r>
            <a:r>
              <a:rPr lang="en-US" sz="1400" dirty="0" err="1">
                <a:latin typeface="Arial Rounded MT Bold" panose="020F0704030504030204" pitchFamily="34" charset="0"/>
              </a:rPr>
              <a:t>dari</a:t>
            </a:r>
            <a:r>
              <a:rPr lang="en-US" sz="1400" dirty="0">
                <a:latin typeface="Arial Rounded MT Bold" panose="020F0704030504030204" pitchFamily="34" charset="0"/>
              </a:rPr>
              <a:t> </a:t>
            </a:r>
            <a:r>
              <a:rPr lang="en-US" sz="1400" dirty="0" err="1">
                <a:latin typeface="Arial Rounded MT Bold" panose="020F0704030504030204" pitchFamily="34" charset="0"/>
              </a:rPr>
              <a:t>banyaknya</a:t>
            </a:r>
            <a:r>
              <a:rPr lang="en-US" sz="1400" dirty="0">
                <a:latin typeface="Arial Rounded MT Bold" panose="020F0704030504030204" pitchFamily="34" charset="0"/>
              </a:rPr>
              <a:t> menu masing-masing </a:t>
            </a:r>
            <a:r>
              <a:rPr lang="en-US" sz="1400" dirty="0" err="1">
                <a:latin typeface="Arial Rounded MT Bold" panose="020F0704030504030204" pitchFamily="34" charset="0"/>
              </a:rPr>
              <a:t>adalah</a:t>
            </a:r>
            <a:r>
              <a:rPr lang="en-US" sz="1400" dirty="0">
                <a:latin typeface="Arial Rounded MT Bold" panose="020F0704030504030204" pitchFamily="34" charset="0"/>
              </a:rPr>
              <a:t> 4 </a:t>
            </a:r>
            <a:r>
              <a:rPr lang="en-US" sz="1400" dirty="0" err="1">
                <a:latin typeface="Arial Rounded MT Bold" panose="020F0704030504030204" pitchFamily="34" charset="0"/>
              </a:rPr>
              <a:t>dalam</a:t>
            </a:r>
            <a:r>
              <a:rPr lang="en-US" sz="1400" dirty="0">
                <a:latin typeface="Arial Rounded MT Bold" panose="020F0704030504030204" pitchFamily="34" charset="0"/>
              </a:rPr>
              <a:t> </a:t>
            </a:r>
            <a:r>
              <a:rPr lang="en-US" sz="1400" dirty="0" err="1">
                <a:latin typeface="Arial Rounded MT Bold" panose="020F0704030504030204" pitchFamily="34" charset="0"/>
              </a:rPr>
              <a:t>satu</a:t>
            </a:r>
            <a:r>
              <a:rPr lang="en-US" sz="1400" dirty="0">
                <a:latin typeface="Arial Rounded MT Bold" panose="020F0704030504030204" pitchFamily="34" charset="0"/>
              </a:rPr>
              <a:t> kali </a:t>
            </a:r>
            <a:r>
              <a:rPr lang="en-US" sz="1400" dirty="0" err="1">
                <a:latin typeface="Arial Rounded MT Bold" panose="020F0704030504030204" pitchFamily="34" charset="0"/>
              </a:rPr>
              <a:t>pengambilan</a:t>
            </a:r>
            <a:r>
              <a:rPr lang="en-US" sz="1400" dirty="0">
                <a:latin typeface="Arial Rounded MT Bold" panose="020F0704030504030204" pitchFamily="34" charset="0"/>
              </a:rPr>
              <a:t>.</a:t>
            </a:r>
          </a:p>
          <a:p>
            <a:pPr marL="0" indent="0">
              <a:buNone/>
            </a:pPr>
            <a:endParaRPr lang="en-US" sz="1400" dirty="0">
              <a:latin typeface="Arial Rounded MT Bold" panose="020F0704030504030204" pitchFamily="34" charset="0"/>
            </a:endParaRPr>
          </a:p>
          <a:p>
            <a:pPr marL="0" indent="0">
              <a:buNone/>
            </a:pPr>
            <a:r>
              <a:rPr lang="en-US" sz="1400" dirty="0" err="1">
                <a:latin typeface="Arial Rounded MT Bold" panose="020F0704030504030204" pitchFamily="34" charset="0"/>
              </a:rPr>
              <a:t>Kombinasi</a:t>
            </a:r>
            <a:r>
              <a:rPr lang="en-US" sz="1400" dirty="0">
                <a:latin typeface="Arial Rounded MT Bold" panose="020F0704030504030204" pitchFamily="34" charset="0"/>
              </a:rPr>
              <a:t> menu </a:t>
            </a:r>
            <a:r>
              <a:rPr lang="en-US" sz="1400" dirty="0" err="1">
                <a:latin typeface="Arial Rounded MT Bold" panose="020F0704030504030204" pitchFamily="34" charset="0"/>
              </a:rPr>
              <a:t>didapatkan</a:t>
            </a:r>
            <a:r>
              <a:rPr lang="en-US" sz="1400" dirty="0">
                <a:latin typeface="Arial Rounded MT Bold" panose="020F0704030504030204" pitchFamily="34" charset="0"/>
              </a:rPr>
              <a:t> </a:t>
            </a:r>
            <a:r>
              <a:rPr lang="en-US" sz="1400" dirty="0" err="1">
                <a:latin typeface="Arial Rounded MT Bold" panose="020F0704030504030204" pitchFamily="34" charset="0"/>
              </a:rPr>
              <a:t>dengan</a:t>
            </a:r>
            <a:r>
              <a:rPr lang="en-US" sz="1400" dirty="0">
                <a:latin typeface="Arial Rounded MT Bold" panose="020F0704030504030204" pitchFamily="34" charset="0"/>
              </a:rPr>
              <a:t> </a:t>
            </a:r>
            <a:r>
              <a:rPr lang="en-US" sz="1400" dirty="0" err="1">
                <a:latin typeface="Arial Rounded MT Bold" panose="020F0704030504030204" pitchFamily="34" charset="0"/>
              </a:rPr>
              <a:t>menggunakan</a:t>
            </a:r>
            <a:r>
              <a:rPr lang="en-US" sz="1400" dirty="0">
                <a:latin typeface="Arial Rounded MT Bold" panose="020F0704030504030204" pitchFamily="34" charset="0"/>
              </a:rPr>
              <a:t> library combinations </a:t>
            </a:r>
            <a:r>
              <a:rPr lang="en-US" sz="1400" dirty="0" err="1">
                <a:latin typeface="Arial Rounded MT Bold" panose="020F0704030504030204" pitchFamily="34" charset="0"/>
              </a:rPr>
              <a:t>dari</a:t>
            </a:r>
            <a:r>
              <a:rPr lang="en-US" sz="1400" dirty="0">
                <a:latin typeface="Arial Rounded MT Bold" panose="020F0704030504030204" pitchFamily="34" charset="0"/>
              </a:rPr>
              <a:t> </a:t>
            </a:r>
            <a:r>
              <a:rPr lang="en-US" sz="1400" dirty="0" err="1">
                <a:latin typeface="Arial Rounded MT Bold" panose="020F0704030504030204" pitchFamily="34" charset="0"/>
              </a:rPr>
              <a:t>itertools</a:t>
            </a:r>
            <a:r>
              <a:rPr lang="en-US" sz="1400" dirty="0">
                <a:latin typeface="Arial Rounded MT Bold" panose="020F0704030504030204" pitchFamily="34" charset="0"/>
              </a:rPr>
              <a:t>. Setelah </a:t>
            </a:r>
            <a:r>
              <a:rPr lang="en-US" sz="1400" dirty="0" err="1">
                <a:latin typeface="Arial Rounded MT Bold" panose="020F0704030504030204" pitchFamily="34" charset="0"/>
              </a:rPr>
              <a:t>kombinasi</a:t>
            </a:r>
            <a:r>
              <a:rPr lang="en-US" sz="1400" dirty="0">
                <a:latin typeface="Arial Rounded MT Bold" panose="020F0704030504030204" pitchFamily="34" charset="0"/>
              </a:rPr>
              <a:t> menu </a:t>
            </a:r>
            <a:r>
              <a:rPr lang="en-US" sz="1400" dirty="0" err="1">
                <a:latin typeface="Arial Rounded MT Bold" panose="020F0704030504030204" pitchFamily="34" charset="0"/>
              </a:rPr>
              <a:t>didapatkan</a:t>
            </a:r>
            <a:r>
              <a:rPr lang="en-US" sz="1400" dirty="0">
                <a:latin typeface="Arial Rounded MT Bold" panose="020F0704030504030204" pitchFamily="34" charset="0"/>
              </a:rPr>
              <a:t>, total nutritional value </a:t>
            </a:r>
            <a:r>
              <a:rPr lang="en-US" sz="1400" dirty="0" err="1">
                <a:latin typeface="Arial Rounded MT Bold" panose="020F0704030504030204" pitchFamily="34" charset="0"/>
              </a:rPr>
              <a:t>dari</a:t>
            </a:r>
            <a:r>
              <a:rPr lang="en-US" sz="1400" dirty="0">
                <a:latin typeface="Arial Rounded MT Bold" panose="020F0704030504030204" pitchFamily="34" charset="0"/>
              </a:rPr>
              <a:t> masing-masing item </a:t>
            </a:r>
            <a:r>
              <a:rPr lang="en-US" sz="1400" dirty="0" err="1">
                <a:latin typeface="Arial Rounded MT Bold" panose="020F0704030504030204" pitchFamily="34" charset="0"/>
              </a:rPr>
              <a:t>dihitung</a:t>
            </a:r>
            <a:r>
              <a:rPr lang="en-US" sz="1400" dirty="0">
                <a:latin typeface="Arial Rounded MT Bold" panose="020F0704030504030204" pitchFamily="34" charset="0"/>
              </a:rPr>
              <a:t> dan </a:t>
            </a:r>
            <a:r>
              <a:rPr lang="en-US" sz="1400" dirty="0" err="1">
                <a:latin typeface="Arial Rounded MT Bold" panose="020F0704030504030204" pitchFamily="34" charset="0"/>
              </a:rPr>
              <a:t>digunakan</a:t>
            </a:r>
            <a:r>
              <a:rPr lang="en-US" sz="1400" dirty="0">
                <a:latin typeface="Arial Rounded MT Bold" panose="020F0704030504030204" pitchFamily="34" charset="0"/>
              </a:rPr>
              <a:t> </a:t>
            </a:r>
            <a:r>
              <a:rPr lang="en-US" sz="1400" dirty="0" err="1">
                <a:latin typeface="Arial Rounded MT Bold" panose="020F0704030504030204" pitchFamily="34" charset="0"/>
              </a:rPr>
              <a:t>penghitungan</a:t>
            </a:r>
            <a:r>
              <a:rPr lang="en-US" sz="1400" dirty="0">
                <a:latin typeface="Arial Rounded MT Bold" panose="020F0704030504030204" pitchFamily="34" charset="0"/>
              </a:rPr>
              <a:t> error </a:t>
            </a:r>
            <a:r>
              <a:rPr lang="en-US" sz="1400" dirty="0" err="1">
                <a:latin typeface="Arial Rounded MT Bold" panose="020F0704030504030204" pitchFamily="34" charset="0"/>
              </a:rPr>
              <a:t>menggunakan</a:t>
            </a:r>
            <a:r>
              <a:rPr lang="en-US" sz="1400" dirty="0">
                <a:latin typeface="Arial Rounded MT Bold" panose="020F0704030504030204" pitchFamily="34" charset="0"/>
              </a:rPr>
              <a:t> mean absolute error (MEA).</a:t>
            </a:r>
          </a:p>
        </p:txBody>
      </p:sp>
      <p:pic>
        <p:nvPicPr>
          <p:cNvPr id="3" name="Picture 2">
            <a:extLst>
              <a:ext uri="{FF2B5EF4-FFF2-40B4-BE49-F238E27FC236}">
                <a16:creationId xmlns:a16="http://schemas.microsoft.com/office/drawing/2014/main" id="{6FE6C3C8-89EC-4758-A79D-7A33C3A764EA}"/>
              </a:ext>
            </a:extLst>
          </p:cNvPr>
          <p:cNvPicPr>
            <a:picLocks noChangeAspect="1"/>
          </p:cNvPicPr>
          <p:nvPr/>
        </p:nvPicPr>
        <p:blipFill>
          <a:blip r:embed="rId2"/>
          <a:stretch>
            <a:fillRect/>
          </a:stretch>
        </p:blipFill>
        <p:spPr>
          <a:xfrm>
            <a:off x="4724402" y="627534"/>
            <a:ext cx="4308199" cy="3368401"/>
          </a:xfrm>
          <a:prstGeom prst="rect">
            <a:avLst/>
          </a:prstGeom>
          <a:noFill/>
        </p:spPr>
      </p:pic>
    </p:spTree>
    <p:extLst>
      <p:ext uri="{BB962C8B-B14F-4D97-AF65-F5344CB8AC3E}">
        <p14:creationId xmlns:p14="http://schemas.microsoft.com/office/powerpoint/2010/main" val="1813170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A56AB900-64F6-4E86-A1D4-09A05E8D5EAB}"/>
              </a:ext>
            </a:extLst>
          </p:cNvPr>
          <p:cNvSpPr>
            <a:spLocks noGrp="1"/>
          </p:cNvSpPr>
          <p:nvPr>
            <p:ph idx="1"/>
          </p:nvPr>
        </p:nvSpPr>
        <p:spPr>
          <a:xfrm>
            <a:off x="762000" y="2499742"/>
            <a:ext cx="7770440" cy="2088232"/>
          </a:xfrm>
        </p:spPr>
        <p:txBody>
          <a:bodyPr>
            <a:normAutofit/>
          </a:bodyPr>
          <a:lstStyle/>
          <a:p>
            <a:pPr marL="0" indent="0">
              <a:buNone/>
            </a:pPr>
            <a:r>
              <a:rPr lang="en-US" sz="1400" dirty="0">
                <a:latin typeface="Arial Rounded MT Bold" panose="020F0704030504030204" pitchFamily="34" charset="0"/>
              </a:rPr>
              <a:t>Hasil yang </a:t>
            </a:r>
            <a:r>
              <a:rPr lang="en-US" sz="1400" dirty="0" err="1">
                <a:latin typeface="Arial Rounded MT Bold" panose="020F0704030504030204" pitchFamily="34" charset="0"/>
              </a:rPr>
              <a:t>didapatkan</a:t>
            </a:r>
            <a:r>
              <a:rPr lang="en-US" sz="1400" dirty="0">
                <a:latin typeface="Arial Rounded MT Bold" panose="020F0704030504030204" pitchFamily="34" charset="0"/>
              </a:rPr>
              <a:t> </a:t>
            </a:r>
            <a:r>
              <a:rPr lang="en-US" sz="1400" dirty="0" err="1">
                <a:latin typeface="Arial Rounded MT Bold" panose="020F0704030504030204" pitchFamily="34" charset="0"/>
              </a:rPr>
              <a:t>berdasarkan</a:t>
            </a:r>
            <a:r>
              <a:rPr lang="en-US" sz="1400" dirty="0">
                <a:latin typeface="Arial Rounded MT Bold" panose="020F0704030504030204" pitchFamily="34" charset="0"/>
              </a:rPr>
              <a:t> </a:t>
            </a:r>
            <a:r>
              <a:rPr lang="en-US" sz="1400" dirty="0" err="1">
                <a:latin typeface="Arial Rounded MT Bold" panose="020F0704030504030204" pitchFamily="34" charset="0"/>
              </a:rPr>
              <a:t>pencarian</a:t>
            </a:r>
            <a:r>
              <a:rPr lang="en-US" sz="1400" dirty="0">
                <a:latin typeface="Arial Rounded MT Bold" panose="020F0704030504030204" pitchFamily="34" charset="0"/>
              </a:rPr>
              <a:t> menu </a:t>
            </a:r>
            <a:r>
              <a:rPr lang="en-US" sz="1400" dirty="0" err="1">
                <a:latin typeface="Arial Rounded MT Bold" panose="020F0704030504030204" pitchFamily="34" charset="0"/>
              </a:rPr>
              <a:t>adalah</a:t>
            </a:r>
            <a:r>
              <a:rPr lang="en-US" sz="1400" dirty="0">
                <a:latin typeface="Arial Rounded MT Bold" panose="020F0704030504030204" pitchFamily="34" charset="0"/>
              </a:rPr>
              <a:t> :</a:t>
            </a:r>
          </a:p>
          <a:p>
            <a:pPr marL="0" indent="0">
              <a:buNone/>
            </a:pPr>
            <a:r>
              <a:rPr lang="en-US" sz="1400" dirty="0">
                <a:latin typeface="Arial Rounded MT Bold" panose="020F0704030504030204" pitchFamily="34" charset="0"/>
              </a:rPr>
              <a:t>1. Bacon Clubhouse Burger</a:t>
            </a:r>
          </a:p>
          <a:p>
            <a:pPr marL="0" indent="0">
              <a:buNone/>
            </a:pPr>
            <a:r>
              <a:rPr lang="en-US" sz="1400" dirty="0">
                <a:latin typeface="Arial Rounded MT Bold" panose="020F0704030504030204" pitchFamily="34" charset="0"/>
              </a:rPr>
              <a:t>2. Premium Grilled Chicken</a:t>
            </a:r>
          </a:p>
          <a:p>
            <a:pPr marL="0" indent="0">
              <a:buNone/>
            </a:pPr>
            <a:r>
              <a:rPr lang="en-US" sz="1400" dirty="0">
                <a:latin typeface="Arial Rounded MT Bold" panose="020F0704030504030204" pitchFamily="34" charset="0"/>
              </a:rPr>
              <a:t>3. McChicken</a:t>
            </a:r>
          </a:p>
          <a:p>
            <a:pPr marL="0" indent="0">
              <a:buNone/>
            </a:pPr>
            <a:r>
              <a:rPr lang="en-US" sz="1400" dirty="0">
                <a:latin typeface="Arial Rounded MT Bold" panose="020F0704030504030204" pitchFamily="34" charset="0"/>
              </a:rPr>
              <a:t>4. Bacon Cheddar McChicken</a:t>
            </a:r>
          </a:p>
          <a:p>
            <a:pPr marL="0" indent="0">
              <a:buNone/>
            </a:pPr>
            <a:r>
              <a:rPr lang="en-US" sz="1400" dirty="0" err="1">
                <a:latin typeface="Arial Rounded MT Bold" panose="020F0704030504030204" pitchFamily="34" charset="0"/>
              </a:rPr>
              <a:t>Untuk</a:t>
            </a:r>
            <a:r>
              <a:rPr lang="en-US" sz="1400" dirty="0">
                <a:latin typeface="Arial Rounded MT Bold" panose="020F0704030504030204" pitchFamily="34" charset="0"/>
              </a:rPr>
              <a:t> data yang </a:t>
            </a:r>
            <a:r>
              <a:rPr lang="en-US" sz="1400" dirty="0" err="1">
                <a:latin typeface="Arial Rounded MT Bold" panose="020F0704030504030204" pitchFamily="34" charset="0"/>
              </a:rPr>
              <a:t>berbeda</a:t>
            </a:r>
            <a:r>
              <a:rPr lang="en-US" sz="1400" dirty="0">
                <a:latin typeface="Arial Rounded MT Bold" panose="020F0704030504030204" pitchFamily="34" charset="0"/>
              </a:rPr>
              <a:t> </a:t>
            </a:r>
            <a:r>
              <a:rPr lang="en-US" sz="1400" dirty="0" err="1">
                <a:latin typeface="Arial Rounded MT Bold" panose="020F0704030504030204" pitchFamily="34" charset="0"/>
              </a:rPr>
              <a:t>tentu</a:t>
            </a:r>
            <a:r>
              <a:rPr lang="en-US" sz="1400" dirty="0">
                <a:latin typeface="Arial Rounded MT Bold" panose="020F0704030504030204" pitchFamily="34" charset="0"/>
              </a:rPr>
              <a:t> </a:t>
            </a:r>
            <a:r>
              <a:rPr lang="en-US" sz="1400" dirty="0" err="1">
                <a:latin typeface="Arial Rounded MT Bold" panose="020F0704030504030204" pitchFamily="34" charset="0"/>
              </a:rPr>
              <a:t>dapat</a:t>
            </a:r>
            <a:r>
              <a:rPr lang="en-US" sz="1400" dirty="0">
                <a:latin typeface="Arial Rounded MT Bold" panose="020F0704030504030204" pitchFamily="34" charset="0"/>
              </a:rPr>
              <a:t> </a:t>
            </a:r>
            <a:r>
              <a:rPr lang="en-US" sz="1400" dirty="0" err="1">
                <a:latin typeface="Arial Rounded MT Bold" panose="020F0704030504030204" pitchFamily="34" charset="0"/>
              </a:rPr>
              <a:t>menghasilkan</a:t>
            </a:r>
            <a:r>
              <a:rPr lang="en-US" sz="1400" dirty="0">
                <a:latin typeface="Arial Rounded MT Bold" panose="020F0704030504030204" pitchFamily="34" charset="0"/>
              </a:rPr>
              <a:t> menu yang </a:t>
            </a:r>
            <a:r>
              <a:rPr lang="en-US" sz="1400" dirty="0" err="1">
                <a:latin typeface="Arial Rounded MT Bold" panose="020F0704030504030204" pitchFamily="34" charset="0"/>
              </a:rPr>
              <a:t>berbeda</a:t>
            </a:r>
            <a:r>
              <a:rPr lang="en-US" sz="1400" dirty="0">
                <a:latin typeface="Arial Rounded MT Bold" panose="020F0704030504030204" pitchFamily="34" charset="0"/>
              </a:rPr>
              <a:t>, </a:t>
            </a:r>
            <a:r>
              <a:rPr lang="en-US" sz="1400" dirty="0" err="1">
                <a:latin typeface="Arial Rounded MT Bold" panose="020F0704030504030204" pitchFamily="34" charset="0"/>
              </a:rPr>
              <a:t>tetapi</a:t>
            </a:r>
            <a:r>
              <a:rPr lang="en-US" sz="1400" dirty="0">
                <a:latin typeface="Arial Rounded MT Bold" panose="020F0704030504030204" pitchFamily="34" charset="0"/>
              </a:rPr>
              <a:t> </a:t>
            </a:r>
            <a:r>
              <a:rPr lang="en-US" sz="1400" dirty="0" err="1">
                <a:latin typeface="Arial Rounded MT Bold" panose="020F0704030504030204" pitchFamily="34" charset="0"/>
              </a:rPr>
              <a:t>untuk</a:t>
            </a:r>
            <a:r>
              <a:rPr lang="en-US" sz="1400" dirty="0">
                <a:latin typeface="Arial Rounded MT Bold" panose="020F0704030504030204" pitchFamily="34" charset="0"/>
              </a:rPr>
              <a:t> data range 50 – 70 menu paling optimal </a:t>
            </a:r>
            <a:r>
              <a:rPr lang="en-US" sz="1400" dirty="0" err="1">
                <a:latin typeface="Arial Rounded MT Bold" panose="020F0704030504030204" pitchFamily="34" charset="0"/>
              </a:rPr>
              <a:t>untuk</a:t>
            </a:r>
            <a:r>
              <a:rPr lang="en-US" sz="1400" dirty="0">
                <a:latin typeface="Arial Rounded MT Bold" panose="020F0704030504030204" pitchFamily="34" charset="0"/>
              </a:rPr>
              <a:t> </a:t>
            </a:r>
            <a:r>
              <a:rPr lang="en-US" sz="1400" dirty="0" err="1">
                <a:latin typeface="Arial Rounded MT Bold" panose="020F0704030504030204" pitchFamily="34" charset="0"/>
              </a:rPr>
              <a:t>melengkapi</a:t>
            </a:r>
            <a:r>
              <a:rPr lang="en-US" sz="1400" dirty="0">
                <a:latin typeface="Arial Rounded MT Bold" panose="020F0704030504030204" pitchFamily="34" charset="0"/>
              </a:rPr>
              <a:t> daily nutritional value </a:t>
            </a:r>
            <a:r>
              <a:rPr lang="en-US" sz="1400" dirty="0" err="1">
                <a:latin typeface="Arial Rounded MT Bold" panose="020F0704030504030204" pitchFamily="34" charset="0"/>
              </a:rPr>
              <a:t>adalah</a:t>
            </a:r>
            <a:r>
              <a:rPr lang="en-US" sz="1400" dirty="0">
                <a:latin typeface="Arial Rounded MT Bold" panose="020F0704030504030204" pitchFamily="34" charset="0"/>
              </a:rPr>
              <a:t> </a:t>
            </a:r>
            <a:r>
              <a:rPr lang="en-US" sz="1400" dirty="0" err="1">
                <a:latin typeface="Arial Rounded MT Bold" panose="020F0704030504030204" pitchFamily="34" charset="0"/>
              </a:rPr>
              <a:t>keempat</a:t>
            </a:r>
            <a:r>
              <a:rPr lang="en-US" sz="1400" dirty="0">
                <a:latin typeface="Arial Rounded MT Bold" panose="020F0704030504030204" pitchFamily="34" charset="0"/>
              </a:rPr>
              <a:t> menu </a:t>
            </a:r>
            <a:r>
              <a:rPr lang="en-US" sz="1400" dirty="0" err="1">
                <a:latin typeface="Arial Rounded MT Bold" panose="020F0704030504030204" pitchFamily="34" charset="0"/>
              </a:rPr>
              <a:t>tersebut</a:t>
            </a:r>
            <a:r>
              <a:rPr lang="en-US" sz="1400" dirty="0">
                <a:latin typeface="Arial Rounded MT Bold" panose="020F0704030504030204" pitchFamily="34" charset="0"/>
              </a:rPr>
              <a:t>.</a:t>
            </a:r>
          </a:p>
        </p:txBody>
      </p:sp>
      <p:pic>
        <p:nvPicPr>
          <p:cNvPr id="6" name="Picture 5">
            <a:extLst>
              <a:ext uri="{FF2B5EF4-FFF2-40B4-BE49-F238E27FC236}">
                <a16:creationId xmlns:a16="http://schemas.microsoft.com/office/drawing/2014/main" id="{DB2C7D12-1080-4C72-8A15-B4B471CC6D09}"/>
              </a:ext>
            </a:extLst>
          </p:cNvPr>
          <p:cNvPicPr>
            <a:picLocks noChangeAspect="1"/>
          </p:cNvPicPr>
          <p:nvPr/>
        </p:nvPicPr>
        <p:blipFill>
          <a:blip r:embed="rId2"/>
          <a:stretch>
            <a:fillRect/>
          </a:stretch>
        </p:blipFill>
        <p:spPr>
          <a:xfrm>
            <a:off x="1691680" y="623761"/>
            <a:ext cx="5474153" cy="1841376"/>
          </a:xfrm>
          <a:prstGeom prst="rect">
            <a:avLst/>
          </a:prstGeom>
        </p:spPr>
      </p:pic>
    </p:spTree>
    <p:extLst>
      <p:ext uri="{BB962C8B-B14F-4D97-AF65-F5344CB8AC3E}">
        <p14:creationId xmlns:p14="http://schemas.microsoft.com/office/powerpoint/2010/main" val="318053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3" name="Google Shape;84;p16"/>
          <p:cNvSpPr txBox="1">
            <a:spLocks noGrp="1"/>
          </p:cNvSpPr>
          <p:nvPr>
            <p:ph type="body" idx="4294967295"/>
          </p:nvPr>
        </p:nvSpPr>
        <p:spPr>
          <a:xfrm>
            <a:off x="1139825" y="1347788"/>
            <a:ext cx="8004175" cy="3302000"/>
          </a:xfrm>
          <a:noFill/>
          <a:ln>
            <a:noFill/>
          </a:ln>
        </p:spPr>
        <p:txBody>
          <a:bodyPr wrap="square" tIns="91440" bIns="91440" anchor="t"/>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a:lnSpc>
                <a:spcPct val="100000"/>
              </a:lnSpc>
              <a:spcBef>
                <a:spcPts val="1417"/>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a:lnSpc>
                <a:spcPct val="100000"/>
              </a:lnSpc>
              <a:spcBef>
                <a:spcPts val="1134"/>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a:lnSpc>
                <a:spcPct val="100000"/>
              </a:lnSpc>
              <a:spcBef>
                <a:spcPts val="850"/>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a:lnSpc>
                <a:spcPct val="100000"/>
              </a:lnSpc>
              <a:spcBef>
                <a:spcPts val="567"/>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lvl="0" indent="0" rtl="0" hangingPunct="0">
              <a:lnSpc>
                <a:spcPct val="115000"/>
              </a:lnSpc>
              <a:spcBef>
                <a:spcPts val="0"/>
              </a:spcBef>
              <a:buNone/>
              <a:tabLst>
                <a:tab pos="0" algn="l"/>
              </a:tabLst>
            </a:pPr>
            <a:r>
              <a:rPr lang="en-US" dirty="0">
                <a:solidFill>
                  <a:schemeClr val="tx1"/>
                </a:solidFill>
                <a:latin typeface="Arial Rounded MT Bold" pitchFamily="34" charset="0"/>
              </a:rPr>
              <a:t>MEASURABLE OUTCOMES:</a:t>
            </a:r>
          </a:p>
          <a:p>
            <a:pPr marL="285750" indent="-285750" rtl="0" hangingPunct="0">
              <a:lnSpc>
                <a:spcPct val="115000"/>
              </a:lnSpc>
              <a:spcBef>
                <a:spcPts val="1599"/>
              </a:spcBef>
              <a:buFont typeface="Wingdings" pitchFamily="2" charset="2"/>
              <a:buChar char="v"/>
              <a:tabLst>
                <a:tab pos="0" algn="l"/>
              </a:tabLst>
            </a:pPr>
            <a:r>
              <a:rPr lang="en-US" sz="1300" dirty="0">
                <a:solidFill>
                  <a:schemeClr val="tx1"/>
                </a:solidFill>
                <a:latin typeface="Arial Rounded MT Bold" pitchFamily="34" charset="0"/>
              </a:rPr>
              <a:t>Rata-rata </a:t>
            </a:r>
            <a:r>
              <a:rPr lang="en-US" sz="1300" dirty="0" err="1">
                <a:solidFill>
                  <a:schemeClr val="tx1"/>
                </a:solidFill>
                <a:latin typeface="Arial Rounded MT Bold" pitchFamily="34" charset="0"/>
              </a:rPr>
              <a:t>kandungan</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Kalori</a:t>
            </a:r>
            <a:r>
              <a:rPr lang="en-US" sz="1300" dirty="0">
                <a:solidFill>
                  <a:schemeClr val="tx1"/>
                </a:solidFill>
                <a:latin typeface="Arial Rounded MT Bold" pitchFamily="34" charset="0"/>
              </a:rPr>
              <a:t> di </a:t>
            </a:r>
            <a:r>
              <a:rPr lang="en-US" sz="1300" dirty="0" err="1">
                <a:solidFill>
                  <a:schemeClr val="tx1"/>
                </a:solidFill>
                <a:latin typeface="Arial Rounded MT Bold" pitchFamily="34" charset="0"/>
              </a:rPr>
              <a:t>tiap</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kategori</a:t>
            </a:r>
            <a:r>
              <a:rPr lang="en-US" sz="1300" dirty="0">
                <a:solidFill>
                  <a:schemeClr val="tx1"/>
                </a:solidFill>
                <a:latin typeface="Arial Rounded MT Bold" pitchFamily="34" charset="0"/>
              </a:rPr>
              <a:t> Menu McDonald</a:t>
            </a:r>
          </a:p>
          <a:p>
            <a:pPr marL="285750" indent="-285750" rtl="0" hangingPunct="0">
              <a:lnSpc>
                <a:spcPct val="115000"/>
              </a:lnSpc>
              <a:spcBef>
                <a:spcPts val="1599"/>
              </a:spcBef>
              <a:buFont typeface="Wingdings" pitchFamily="2" charset="2"/>
              <a:buChar char="v"/>
              <a:tabLst>
                <a:tab pos="0" algn="l"/>
              </a:tabLst>
            </a:pPr>
            <a:r>
              <a:rPr lang="en-US" sz="1300" dirty="0">
                <a:solidFill>
                  <a:schemeClr val="tx1"/>
                </a:solidFill>
                <a:latin typeface="Arial Rounded MT Bold" pitchFamily="34" charset="0"/>
              </a:rPr>
              <a:t>Rata-rata </a:t>
            </a:r>
            <a:r>
              <a:rPr lang="en-US" sz="1300" dirty="0" err="1">
                <a:solidFill>
                  <a:schemeClr val="tx1"/>
                </a:solidFill>
                <a:latin typeface="Arial Rounded MT Bold" pitchFamily="34" charset="0"/>
              </a:rPr>
              <a:t>kontribusi</a:t>
            </a:r>
            <a:r>
              <a:rPr lang="en-US" sz="1300" dirty="0">
                <a:solidFill>
                  <a:schemeClr val="tx1"/>
                </a:solidFill>
                <a:latin typeface="Arial Rounded MT Bold" pitchFamily="34" charset="0"/>
              </a:rPr>
              <a:t> menu </a:t>
            </a:r>
            <a:r>
              <a:rPr lang="en-US" sz="1300" dirty="0" err="1">
                <a:solidFill>
                  <a:schemeClr val="tx1"/>
                </a:solidFill>
                <a:latin typeface="Arial Rounded MT Bold" pitchFamily="34" charset="0"/>
              </a:rPr>
              <a:t>minuman</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terhadap</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asupan</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kalori</a:t>
            </a:r>
            <a:endParaRPr lang="en-US" sz="1300" dirty="0">
              <a:solidFill>
                <a:schemeClr val="tx1"/>
              </a:solidFill>
              <a:latin typeface="Arial Rounded MT Bold" pitchFamily="34" charset="0"/>
            </a:endParaRPr>
          </a:p>
          <a:p>
            <a:pPr marL="285750" indent="-285750" rtl="0" hangingPunct="0">
              <a:lnSpc>
                <a:spcPct val="115000"/>
              </a:lnSpc>
              <a:spcBef>
                <a:spcPts val="1599"/>
              </a:spcBef>
              <a:buFont typeface="Wingdings" pitchFamily="2" charset="2"/>
              <a:buChar char="v"/>
              <a:tabLst>
                <a:tab pos="0" algn="l"/>
              </a:tabLst>
            </a:pPr>
            <a:r>
              <a:rPr lang="en-US" sz="1300" dirty="0">
                <a:solidFill>
                  <a:schemeClr val="tx1"/>
                </a:solidFill>
                <a:latin typeface="Arial Rounded MT Bold" pitchFamily="34" charset="0"/>
              </a:rPr>
              <a:t>Bar chart </a:t>
            </a:r>
            <a:r>
              <a:rPr lang="en-US" sz="1300" dirty="0" err="1">
                <a:solidFill>
                  <a:schemeClr val="tx1"/>
                </a:solidFill>
                <a:latin typeface="Arial Rounded MT Bold" pitchFamily="34" charset="0"/>
              </a:rPr>
              <a:t>tiap</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kandungan</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nutrisi</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pada</a:t>
            </a:r>
            <a:r>
              <a:rPr lang="en-US" sz="1300" dirty="0">
                <a:solidFill>
                  <a:schemeClr val="tx1"/>
                </a:solidFill>
                <a:latin typeface="Arial Rounded MT Bold" pitchFamily="34" charset="0"/>
              </a:rPr>
              <a:t> Crispy </a:t>
            </a:r>
            <a:r>
              <a:rPr lang="en-US" sz="1300" dirty="0" err="1">
                <a:solidFill>
                  <a:schemeClr val="tx1"/>
                </a:solidFill>
                <a:latin typeface="Arial Rounded MT Bold" pitchFamily="34" charset="0"/>
              </a:rPr>
              <a:t>Chiken</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dan</a:t>
            </a:r>
            <a:r>
              <a:rPr lang="en-US" sz="1300" dirty="0">
                <a:solidFill>
                  <a:schemeClr val="tx1"/>
                </a:solidFill>
                <a:latin typeface="Arial Rounded MT Bold" pitchFamily="34" charset="0"/>
              </a:rPr>
              <a:t> Grilled </a:t>
            </a:r>
            <a:r>
              <a:rPr lang="en-US" sz="1300" dirty="0" err="1">
                <a:solidFill>
                  <a:schemeClr val="tx1"/>
                </a:solidFill>
                <a:latin typeface="Arial Rounded MT Bold" pitchFamily="34" charset="0"/>
              </a:rPr>
              <a:t>Chiken</a:t>
            </a:r>
            <a:endParaRPr lang="en-US" sz="1300" dirty="0">
              <a:solidFill>
                <a:schemeClr val="tx1"/>
              </a:solidFill>
              <a:latin typeface="Arial Rounded MT Bold" pitchFamily="34" charset="0"/>
            </a:endParaRPr>
          </a:p>
          <a:p>
            <a:pPr marL="285750" indent="-285750" rtl="0" hangingPunct="0">
              <a:lnSpc>
                <a:spcPct val="115000"/>
              </a:lnSpc>
              <a:spcBef>
                <a:spcPts val="1599"/>
              </a:spcBef>
              <a:buFont typeface="Wingdings" pitchFamily="2" charset="2"/>
              <a:buChar char="v"/>
              <a:tabLst>
                <a:tab pos="0" algn="l"/>
              </a:tabLst>
            </a:pPr>
            <a:r>
              <a:rPr lang="en-US" sz="1300" dirty="0">
                <a:solidFill>
                  <a:schemeClr val="tx1"/>
                </a:solidFill>
                <a:latin typeface="Arial Rounded MT Bold" pitchFamily="34" charset="0"/>
              </a:rPr>
              <a:t>Bar chart </a:t>
            </a:r>
            <a:r>
              <a:rPr lang="en-US" sz="1300" dirty="0" err="1">
                <a:solidFill>
                  <a:schemeClr val="tx1"/>
                </a:solidFill>
                <a:latin typeface="Arial Rounded MT Bold" pitchFamily="34" charset="0"/>
              </a:rPr>
              <a:t>tiap</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kandungan</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nutrisi</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pada</a:t>
            </a:r>
            <a:r>
              <a:rPr lang="en-US" sz="1300" dirty="0">
                <a:solidFill>
                  <a:schemeClr val="tx1"/>
                </a:solidFill>
                <a:latin typeface="Arial Rounded MT Bold" pitchFamily="34" charset="0"/>
              </a:rPr>
              <a:t> Egg whites </a:t>
            </a:r>
            <a:r>
              <a:rPr lang="en-US" sz="1300" dirty="0" err="1">
                <a:solidFill>
                  <a:schemeClr val="tx1"/>
                </a:solidFill>
                <a:latin typeface="Arial Rounded MT Bold" pitchFamily="34" charset="0"/>
              </a:rPr>
              <a:t>dan</a:t>
            </a:r>
            <a:r>
              <a:rPr lang="en-US" sz="1300" dirty="0">
                <a:solidFill>
                  <a:schemeClr val="tx1"/>
                </a:solidFill>
                <a:latin typeface="Arial Rounded MT Bold" pitchFamily="34" charset="0"/>
              </a:rPr>
              <a:t> Whole Eggs</a:t>
            </a:r>
          </a:p>
          <a:p>
            <a:pPr marL="285750" indent="-285750" rtl="0" hangingPunct="0">
              <a:lnSpc>
                <a:spcPct val="115000"/>
              </a:lnSpc>
              <a:spcBef>
                <a:spcPts val="1599"/>
              </a:spcBef>
              <a:buFont typeface="Wingdings" pitchFamily="2" charset="2"/>
              <a:buChar char="v"/>
              <a:tabLst>
                <a:tab pos="0" algn="l"/>
              </a:tabLst>
            </a:pPr>
            <a:r>
              <a:rPr lang="en-US" sz="1300" dirty="0">
                <a:solidFill>
                  <a:schemeClr val="tx1"/>
                </a:solidFill>
                <a:latin typeface="Arial Rounded MT Bold" pitchFamily="34" charset="0"/>
              </a:rPr>
              <a:t>Minimal menu yang </a:t>
            </a:r>
            <a:r>
              <a:rPr lang="en-US" sz="1300" dirty="0" err="1">
                <a:solidFill>
                  <a:schemeClr val="tx1"/>
                </a:solidFill>
                <a:latin typeface="Arial Rounded MT Bold" pitchFamily="34" charset="0"/>
              </a:rPr>
              <a:t>dapat</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dipesan</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untuk</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dapat</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memenuhi</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kebutuhan</a:t>
            </a:r>
            <a:r>
              <a:rPr lang="en-US" sz="1300" dirty="0">
                <a:solidFill>
                  <a:schemeClr val="tx1"/>
                </a:solidFill>
                <a:latin typeface="Arial Rounded MT Bold" pitchFamily="34" charset="0"/>
              </a:rPr>
              <a:t> </a:t>
            </a:r>
            <a:r>
              <a:rPr lang="en-US" sz="1300" dirty="0" err="1">
                <a:solidFill>
                  <a:schemeClr val="tx1"/>
                </a:solidFill>
                <a:latin typeface="Arial Rounded MT Bold" pitchFamily="34" charset="0"/>
              </a:rPr>
              <a:t>gizi</a:t>
            </a:r>
            <a:endParaRPr lang="en-US" sz="1300" dirty="0">
              <a:solidFill>
                <a:schemeClr val="tx1"/>
              </a:solidFill>
              <a:latin typeface="Arial Rounded MT Bold" pitchFamily="34" charset="0"/>
            </a:endParaRPr>
          </a:p>
          <a:p>
            <a:pPr marL="0" lvl="0" indent="0" rtl="0" hangingPunct="0">
              <a:lnSpc>
                <a:spcPct val="115000"/>
              </a:lnSpc>
              <a:spcBef>
                <a:spcPts val="1599"/>
              </a:spcBef>
              <a:buNone/>
              <a:tabLst>
                <a:tab pos="0" algn="l"/>
              </a:tabLst>
            </a:pPr>
            <a:endParaRPr lang="en-US" sz="1800" dirty="0">
              <a:solidFill>
                <a:schemeClr val="tx1"/>
              </a:solidFill>
              <a:latin typeface="Arial Rounded MT Bold" pitchFamily="34" charset="0"/>
            </a:endParaRPr>
          </a:p>
          <a:p>
            <a:pPr marL="0" lvl="0" indent="0" rtl="0" hangingPunct="0">
              <a:lnSpc>
                <a:spcPct val="115000"/>
              </a:lnSpc>
              <a:spcBef>
                <a:spcPts val="1599"/>
              </a:spcBef>
              <a:spcAft>
                <a:spcPts val="1599"/>
              </a:spcAft>
              <a:buNone/>
              <a:tabLst>
                <a:tab pos="0" algn="l"/>
              </a:tabLst>
            </a:pPr>
            <a:endParaRPr lang="en-US" sz="1800" dirty="0">
              <a:solidFill>
                <a:schemeClr val="tx1"/>
              </a:solidFill>
              <a:latin typeface="Arial Rounded MT Bold" pitchFamily="34" charset="0"/>
            </a:endParaRPr>
          </a:p>
        </p:txBody>
      </p:sp>
      <p:sp>
        <p:nvSpPr>
          <p:cNvPr id="5" name="Google Shape;72;p14"/>
          <p:cNvSpPr txBox="1">
            <a:spLocks/>
          </p:cNvSpPr>
          <p:nvPr/>
        </p:nvSpPr>
        <p:spPr>
          <a:xfrm>
            <a:off x="311760" y="444960"/>
            <a:ext cx="8520120" cy="707040"/>
          </a:xfrm>
          <a:prstGeom prst="rect">
            <a:avLst/>
          </a:prstGeom>
          <a:noFill/>
          <a:ln>
            <a:noFill/>
          </a:ln>
        </p:spPr>
        <p:txBody>
          <a:bodyPr vert="horz" wrap="square" lIns="91440" tIns="91440" rIns="91440" bIns="91440" rtlCol="0" anchor="t">
            <a:noAutofit/>
          </a:bodyPr>
          <a:lstStyle>
            <a:defPPr lvl="0">
              <a:buSzPct val="45000"/>
              <a:buFont typeface="StarSymbol"/>
              <a:buNone/>
              <a:defRPr/>
            </a:defPPr>
            <a:lvl1pPr lvl="0">
              <a:buSzPct val="45000"/>
              <a:buFont typeface="StarSymbol"/>
              <a:buChar char="●"/>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lgn="l" rtl="0" hangingPunct="0">
              <a:buFont typeface="StarSymbol"/>
              <a:buNone/>
              <a:tabLst>
                <a:tab pos="0" algn="l"/>
              </a:tabLst>
            </a:pPr>
            <a:r>
              <a:rPr lang="en-US" sz="3200" b="1" kern="1200" dirty="0">
                <a:solidFill>
                  <a:srgbClr val="EF6C00"/>
                </a:solidFill>
                <a:highlight>
                  <a:scrgbClr r="0" g="0" b="0">
                    <a:alpha val="0"/>
                  </a:scrgbClr>
                </a:highlight>
                <a:latin typeface="PT Sans Narrow"/>
              </a:rPr>
              <a:t>Business Understanding</a:t>
            </a:r>
            <a:br>
              <a:rPr lang="en-US" sz="3200" b="1" kern="1200" dirty="0">
                <a:solidFill>
                  <a:srgbClr val="EF6C00"/>
                </a:solidFill>
                <a:highlight>
                  <a:scrgbClr r="0" g="0" b="0">
                    <a:alpha val="0"/>
                  </a:scrgbClr>
                </a:highlight>
                <a:latin typeface="PT Sans Narrow"/>
              </a:rPr>
            </a:br>
            <a:endParaRPr lang="en-US" sz="3200" b="1" kern="1200" dirty="0">
              <a:solidFill>
                <a:srgbClr val="EF6C00"/>
              </a:solidFill>
              <a:highlight>
                <a:scrgbClr r="0" g="0" b="0">
                  <a:alpha val="0"/>
                </a:scrgbClr>
              </a:highlight>
              <a:latin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nalytic Approach&#10;&#10;">
    <p:spTree>
      <p:nvGrpSpPr>
        <p:cNvPr id="1" name=""/>
        <p:cNvGrpSpPr/>
        <p:nvPr/>
      </p:nvGrpSpPr>
      <p:grpSpPr>
        <a:xfrm>
          <a:off x="0" y="0"/>
          <a:ext cx="0" cy="0"/>
          <a:chOff x="0" y="0"/>
          <a:chExt cx="0" cy="0"/>
        </a:xfrm>
      </p:grpSpPr>
      <p:sp>
        <p:nvSpPr>
          <p:cNvPr id="2" name="Google Shape;89;p17"/>
          <p:cNvSpPr txBox="1">
            <a:spLocks noGrp="1"/>
          </p:cNvSpPr>
          <p:nvPr>
            <p:ph type="title" idx="4294967295"/>
          </p:nvPr>
        </p:nvSpPr>
        <p:spPr>
          <a:xfrm>
            <a:off x="323528" y="444500"/>
            <a:ext cx="8196585" cy="708025"/>
          </a:xfrm>
          <a:noFill/>
          <a:ln>
            <a:noFill/>
          </a:ln>
        </p:spPr>
        <p:txBody>
          <a:bodyPr wrap="square" tIns="91440" bIns="91440" anchor="t">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hangingPunct="0">
              <a:buNone/>
              <a:tabLst>
                <a:tab pos="0" algn="l"/>
              </a:tabLst>
            </a:pPr>
            <a:r>
              <a:rPr lang="en-US" sz="3600" b="1" kern="1200" dirty="0">
                <a:solidFill>
                  <a:srgbClr val="EF6C00"/>
                </a:solidFill>
                <a:highlight>
                  <a:scrgbClr r="0" g="0" b="0">
                    <a:alpha val="0"/>
                  </a:scrgbClr>
                </a:highlight>
                <a:latin typeface="PT Sans Narrow"/>
              </a:rPr>
              <a:t>Analytic Approach</a:t>
            </a:r>
            <a:br>
              <a:rPr lang="en-US" sz="3600" b="1" kern="1200" dirty="0">
                <a:solidFill>
                  <a:srgbClr val="EF6C00"/>
                </a:solidFill>
                <a:highlight>
                  <a:scrgbClr r="0" g="0" b="0">
                    <a:alpha val="0"/>
                  </a:scrgbClr>
                </a:highlight>
                <a:latin typeface="PT Sans Narrow"/>
              </a:rPr>
            </a:br>
            <a:br>
              <a:rPr lang="en-US" sz="3600" b="1" kern="1200" dirty="0">
                <a:solidFill>
                  <a:srgbClr val="EF6C00"/>
                </a:solidFill>
                <a:highlight>
                  <a:scrgbClr r="0" g="0" b="0">
                    <a:alpha val="0"/>
                  </a:scrgbClr>
                </a:highlight>
                <a:latin typeface="PT Sans Narrow"/>
              </a:rPr>
            </a:br>
            <a:endParaRPr lang="en-US" sz="3600" b="1" kern="1200" dirty="0">
              <a:solidFill>
                <a:srgbClr val="EF6C00"/>
              </a:solidFill>
              <a:highlight>
                <a:scrgbClr r="0" g="0" b="0">
                  <a:alpha val="0"/>
                </a:scrgbClr>
              </a:highlight>
              <a:latin typeface="PT Sans Narrow"/>
            </a:endParaRPr>
          </a:p>
        </p:txBody>
      </p:sp>
      <p:sp>
        <p:nvSpPr>
          <p:cNvPr id="3" name="Google Shape;90;p17"/>
          <p:cNvSpPr txBox="1">
            <a:spLocks noGrp="1"/>
          </p:cNvSpPr>
          <p:nvPr>
            <p:ph type="body" idx="4294967295"/>
          </p:nvPr>
        </p:nvSpPr>
        <p:spPr>
          <a:xfrm>
            <a:off x="611560" y="1276350"/>
            <a:ext cx="7524378" cy="3302000"/>
          </a:xfrm>
          <a:noFill/>
          <a:ln>
            <a:noFill/>
          </a:ln>
        </p:spPr>
        <p:txBody>
          <a:bodyPr wrap="square" tIns="91440" bIns="91440" anchor="t">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a:lnSpc>
                <a:spcPct val="100000"/>
              </a:lnSpc>
              <a:spcBef>
                <a:spcPts val="1417"/>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a:lnSpc>
                <a:spcPct val="100000"/>
              </a:lnSpc>
              <a:spcBef>
                <a:spcPts val="1134"/>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a:lnSpc>
                <a:spcPct val="100000"/>
              </a:lnSpc>
              <a:spcBef>
                <a:spcPts val="850"/>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a:lnSpc>
                <a:spcPct val="100000"/>
              </a:lnSpc>
              <a:spcBef>
                <a:spcPts val="567"/>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lvl="0" indent="0" rtl="0" hangingPunct="0">
              <a:lnSpc>
                <a:spcPct val="115000"/>
              </a:lnSpc>
              <a:spcBef>
                <a:spcPts val="0"/>
              </a:spcBef>
              <a:buNone/>
              <a:tabLst>
                <a:tab pos="0" algn="l"/>
              </a:tabLst>
            </a:pPr>
            <a:r>
              <a:rPr lang="en-US" dirty="0">
                <a:solidFill>
                  <a:srgbClr val="695D46"/>
                </a:solidFill>
                <a:latin typeface="Arial Rounded MT Bold" pitchFamily="34" charset="0"/>
              </a:rPr>
              <a:t>Analytic approach depends on the question being asked:</a:t>
            </a:r>
          </a:p>
          <a:p>
            <a:pPr marL="285750" indent="-285750" rtl="0" hangingPunct="0">
              <a:lnSpc>
                <a:spcPct val="150000"/>
              </a:lnSpc>
              <a:spcBef>
                <a:spcPts val="1599"/>
              </a:spcBef>
              <a:spcAft>
                <a:spcPts val="1599"/>
              </a:spcAft>
              <a:tabLst>
                <a:tab pos="0" algn="l"/>
              </a:tabLst>
            </a:pPr>
            <a:r>
              <a:rPr lang="en-US" sz="1800" b="1" dirty="0">
                <a:solidFill>
                  <a:srgbClr val="695D46"/>
                </a:solidFill>
                <a:latin typeface="Arial Rounded MT Bold" pitchFamily="34" charset="0"/>
              </a:rPr>
              <a:t>Descriptive Statistics</a:t>
            </a:r>
            <a:r>
              <a:rPr lang="id-ID" sz="1800" b="1" dirty="0">
                <a:solidFill>
                  <a:srgbClr val="695D46"/>
                </a:solidFill>
                <a:latin typeface="Arial Rounded MT Bold" pitchFamily="34" charset="0"/>
              </a:rPr>
              <a:t>   </a:t>
            </a:r>
            <a:r>
              <a:rPr lang="id-ID" dirty="0">
                <a:solidFill>
                  <a:srgbClr val="695D46"/>
                </a:solidFill>
                <a:latin typeface="Arial Rounded MT Bold" pitchFamily="34" charset="0"/>
              </a:rPr>
              <a:t>(metode penyajian data dalam bentuk grafik, diagram, dan sebagainya hingga memberikan kinformasi karaketeristik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ATA REQUIREMENTS">
    <p:spTree>
      <p:nvGrpSpPr>
        <p:cNvPr id="1" name=""/>
        <p:cNvGrpSpPr/>
        <p:nvPr/>
      </p:nvGrpSpPr>
      <p:grpSpPr>
        <a:xfrm>
          <a:off x="0" y="0"/>
          <a:ext cx="0" cy="0"/>
          <a:chOff x="0" y="0"/>
          <a:chExt cx="0" cy="0"/>
        </a:xfrm>
      </p:grpSpPr>
      <p:sp>
        <p:nvSpPr>
          <p:cNvPr id="2" name="Google Shape;95;p18"/>
          <p:cNvSpPr txBox="1">
            <a:spLocks noGrp="1"/>
          </p:cNvSpPr>
          <p:nvPr>
            <p:ph type="title" idx="4294967295"/>
          </p:nvPr>
        </p:nvSpPr>
        <p:spPr>
          <a:xfrm>
            <a:off x="323528" y="444500"/>
            <a:ext cx="8196585" cy="708025"/>
          </a:xfrm>
          <a:noFill/>
          <a:ln>
            <a:noFill/>
          </a:ln>
        </p:spPr>
        <p:txBody>
          <a:bodyPr wrap="square" tIns="91440" bIns="91440" anchor="t">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hangingPunct="0">
              <a:buNone/>
              <a:tabLst>
                <a:tab pos="0" algn="l"/>
              </a:tabLst>
            </a:pPr>
            <a:r>
              <a:rPr lang="en-US" sz="3600" b="1" kern="1200" dirty="0">
                <a:solidFill>
                  <a:srgbClr val="EF6C00"/>
                </a:solidFill>
                <a:highlight>
                  <a:scrgbClr r="0" g="0" b="0">
                    <a:alpha val="0"/>
                  </a:scrgbClr>
                </a:highlight>
                <a:latin typeface="PT Sans Narrow"/>
              </a:rPr>
              <a:t>Data Requirements</a:t>
            </a:r>
          </a:p>
        </p:txBody>
      </p:sp>
      <p:sp>
        <p:nvSpPr>
          <p:cNvPr id="3" name="Google Shape;96;p18"/>
          <p:cNvSpPr txBox="1">
            <a:spLocks noGrp="1"/>
          </p:cNvSpPr>
          <p:nvPr>
            <p:ph type="body" idx="4294967295"/>
          </p:nvPr>
        </p:nvSpPr>
        <p:spPr>
          <a:xfrm>
            <a:off x="996950" y="1266825"/>
            <a:ext cx="8147050" cy="3302000"/>
          </a:xfrm>
          <a:noFill/>
          <a:ln>
            <a:noFill/>
          </a:ln>
        </p:spPr>
        <p:txBody>
          <a:bodyPr wrap="square" tIns="91440" bIns="91440" anchor="t">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a:lnSpc>
                <a:spcPct val="100000"/>
              </a:lnSpc>
              <a:spcBef>
                <a:spcPts val="1417"/>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a:lnSpc>
                <a:spcPct val="100000"/>
              </a:lnSpc>
              <a:spcBef>
                <a:spcPts val="1134"/>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a:lnSpc>
                <a:spcPct val="100000"/>
              </a:lnSpc>
              <a:spcBef>
                <a:spcPts val="850"/>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a:lnSpc>
                <a:spcPct val="100000"/>
              </a:lnSpc>
              <a:spcBef>
                <a:spcPts val="567"/>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342900" indent="-342900" rtl="0" hangingPunct="0">
              <a:lnSpc>
                <a:spcPct val="150000"/>
              </a:lnSpc>
              <a:spcBef>
                <a:spcPts val="0"/>
              </a:spcBef>
              <a:buClr>
                <a:srgbClr val="000000"/>
              </a:buClr>
              <a:buSzPct val="100000"/>
              <a:buFont typeface="+mj-lt"/>
              <a:buAutoNum type="arabicPeriod"/>
            </a:pPr>
            <a:r>
              <a:rPr lang="en-US" dirty="0">
                <a:latin typeface="Arial Rounded MT Bold" pitchFamily="34" charset="0"/>
              </a:rPr>
              <a:t>Which data is required</a:t>
            </a:r>
            <a:r>
              <a:rPr lang="id-ID" dirty="0">
                <a:latin typeface="Arial Rounded MT Bold" pitchFamily="34" charset="0"/>
              </a:rPr>
              <a:t> </a:t>
            </a:r>
            <a:r>
              <a:rPr lang="en-US" dirty="0">
                <a:latin typeface="Arial Rounded MT Bold" pitchFamily="34" charset="0"/>
              </a:rPr>
              <a:t>:</a:t>
            </a:r>
            <a:r>
              <a:rPr lang="id-ID" dirty="0">
                <a:latin typeface="Arial Rounded MT Bold" pitchFamily="34" charset="0"/>
              </a:rPr>
              <a:t> </a:t>
            </a:r>
            <a:r>
              <a:rPr lang="en-US" dirty="0">
                <a:latin typeface="Arial Rounded MT Bold" pitchFamily="34" charset="0"/>
              </a:rPr>
              <a:t>Calories McDonald’s menu</a:t>
            </a:r>
            <a:r>
              <a:rPr lang="id-ID" dirty="0">
                <a:latin typeface="Arial Rounded MT Bold" pitchFamily="34" charset="0"/>
              </a:rPr>
              <a:t>, </a:t>
            </a:r>
            <a:r>
              <a:rPr lang="en-US" dirty="0">
                <a:latin typeface="Arial Rounded MT Bold" pitchFamily="34" charset="0"/>
              </a:rPr>
              <a:t>Calories beverages like soda or </a:t>
            </a:r>
            <a:r>
              <a:rPr lang="en-US" dirty="0" err="1">
                <a:latin typeface="Arial Rounded MT Bold" pitchFamily="34" charset="0"/>
              </a:rPr>
              <a:t>coffe</a:t>
            </a:r>
            <a:r>
              <a:rPr lang="id-ID" dirty="0">
                <a:latin typeface="Arial Rounded MT Bold" pitchFamily="34" charset="0"/>
              </a:rPr>
              <a:t>, </a:t>
            </a:r>
            <a:r>
              <a:rPr lang="en-US" dirty="0">
                <a:latin typeface="Arial Rounded MT Bold" pitchFamily="34" charset="0"/>
              </a:rPr>
              <a:t>Nutritional value Grilled</a:t>
            </a:r>
            <a:r>
              <a:rPr lang="id-ID" dirty="0">
                <a:latin typeface="Arial Rounded MT Bold" pitchFamily="34" charset="0"/>
              </a:rPr>
              <a:t>, </a:t>
            </a:r>
            <a:r>
              <a:rPr lang="en-US" dirty="0" err="1">
                <a:latin typeface="Arial Rounded MT Bold" pitchFamily="34" charset="0"/>
              </a:rPr>
              <a:t>Chiken</a:t>
            </a:r>
            <a:r>
              <a:rPr lang="en-US" dirty="0">
                <a:latin typeface="Arial Rounded MT Bold" pitchFamily="34" charset="0"/>
              </a:rPr>
              <a:t> and Crispy </a:t>
            </a:r>
            <a:r>
              <a:rPr lang="en-US" dirty="0" err="1">
                <a:latin typeface="Arial Rounded MT Bold" pitchFamily="34" charset="0"/>
              </a:rPr>
              <a:t>Chiken</a:t>
            </a:r>
            <a:r>
              <a:rPr lang="id-ID" dirty="0">
                <a:latin typeface="Arial Rounded MT Bold" pitchFamily="34" charset="0"/>
              </a:rPr>
              <a:t>, </a:t>
            </a:r>
            <a:r>
              <a:rPr lang="en-US" dirty="0">
                <a:latin typeface="Arial Rounded MT Bold" pitchFamily="34" charset="0"/>
              </a:rPr>
              <a:t>Nutritional Value Egg Whites and Whole eggs</a:t>
            </a:r>
            <a:r>
              <a:rPr lang="id-ID" dirty="0">
                <a:latin typeface="Arial Rounded MT Bold" pitchFamily="34" charset="0"/>
              </a:rPr>
              <a:t>, </a:t>
            </a:r>
            <a:r>
              <a:rPr lang="en-US" dirty="0">
                <a:latin typeface="Arial Rounded MT Bold" pitchFamily="34" charset="0"/>
              </a:rPr>
              <a:t>Nutritional value in all McDonald’s menu</a:t>
            </a:r>
          </a:p>
          <a:p>
            <a:pPr marL="342900" lvl="0" indent="-342900" rtl="0" hangingPunct="0">
              <a:lnSpc>
                <a:spcPct val="150000"/>
              </a:lnSpc>
              <a:spcBef>
                <a:spcPts val="0"/>
              </a:spcBef>
              <a:buClr>
                <a:srgbClr val="000000"/>
              </a:buClr>
              <a:buSzPct val="100000"/>
              <a:buFont typeface="+mj-lt"/>
              <a:buAutoNum type="arabicPeriod"/>
            </a:pPr>
            <a:r>
              <a:rPr lang="en-US" dirty="0">
                <a:latin typeface="Arial Rounded MT Bold" pitchFamily="34" charset="0"/>
              </a:rPr>
              <a:t>How to source or the collect them.</a:t>
            </a:r>
            <a:endParaRPr lang="id-ID" dirty="0">
              <a:latin typeface="Arial Rounded MT Bold" pitchFamily="34" charset="0"/>
            </a:endParaRPr>
          </a:p>
          <a:p>
            <a:pPr marL="342900" lvl="0" indent="-342900" rtl="0" hangingPunct="0">
              <a:lnSpc>
                <a:spcPct val="150000"/>
              </a:lnSpc>
              <a:spcBef>
                <a:spcPts val="0"/>
              </a:spcBef>
              <a:buClr>
                <a:srgbClr val="000000"/>
              </a:buClr>
              <a:buSzPct val="100000"/>
              <a:buFont typeface="+mj-lt"/>
              <a:buAutoNum type="arabicPeriod"/>
            </a:pPr>
            <a:r>
              <a:rPr lang="en-US" dirty="0">
                <a:latin typeface="Arial Rounded MT Bold" pitchFamily="34" charset="0"/>
              </a:rPr>
              <a:t>How to understand or work with them.</a:t>
            </a:r>
            <a:endParaRPr lang="id-ID" dirty="0">
              <a:latin typeface="Arial Rounded MT Bold" pitchFamily="34" charset="0"/>
            </a:endParaRPr>
          </a:p>
          <a:p>
            <a:pPr marL="342900" lvl="0" indent="-342900" rtl="0" hangingPunct="0">
              <a:lnSpc>
                <a:spcPct val="150000"/>
              </a:lnSpc>
              <a:spcBef>
                <a:spcPts val="0"/>
              </a:spcBef>
              <a:buClr>
                <a:srgbClr val="000000"/>
              </a:buClr>
              <a:buSzPct val="100000"/>
              <a:buFont typeface="+mj-lt"/>
              <a:buAutoNum type="arabicPeriod"/>
            </a:pPr>
            <a:r>
              <a:rPr lang="en-US" dirty="0">
                <a:latin typeface="Arial Rounded MT Bold" pitchFamily="34" charset="0"/>
              </a:rPr>
              <a:t>How to prepare the data to meet the desired outcome.</a:t>
            </a:r>
            <a:endParaRPr lang="id-ID" dirty="0">
              <a:latin typeface="Arial Rounded MT Bold" pitchFamily="34" charset="0"/>
            </a:endParaRPr>
          </a:p>
          <a:p>
            <a:pPr marL="342900" lvl="0" indent="-342900" rtl="0" hangingPunct="0">
              <a:lnSpc>
                <a:spcPct val="150000"/>
              </a:lnSpc>
              <a:spcBef>
                <a:spcPts val="0"/>
              </a:spcBef>
              <a:buClr>
                <a:srgbClr val="000000"/>
              </a:buClr>
              <a:buSzPct val="100000"/>
              <a:buFont typeface="+mj-lt"/>
              <a:buAutoNum type="arabicPeriod"/>
            </a:pPr>
            <a:endParaRPr lang="en-US" dirty="0">
              <a:latin typeface="Arial Rounded MT Bol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ATA COLLECTION">
    <p:spTree>
      <p:nvGrpSpPr>
        <p:cNvPr id="1" name=""/>
        <p:cNvGrpSpPr/>
        <p:nvPr/>
      </p:nvGrpSpPr>
      <p:grpSpPr>
        <a:xfrm>
          <a:off x="0" y="0"/>
          <a:ext cx="0" cy="0"/>
          <a:chOff x="0" y="0"/>
          <a:chExt cx="0" cy="0"/>
        </a:xfrm>
      </p:grpSpPr>
      <p:sp>
        <p:nvSpPr>
          <p:cNvPr id="2" name="Google Shape;101;p19"/>
          <p:cNvSpPr txBox="1">
            <a:spLocks noGrp="1"/>
          </p:cNvSpPr>
          <p:nvPr>
            <p:ph type="title" idx="4294967295"/>
          </p:nvPr>
        </p:nvSpPr>
        <p:spPr>
          <a:xfrm>
            <a:off x="323528" y="444500"/>
            <a:ext cx="8196585" cy="708025"/>
          </a:xfrm>
          <a:noFill/>
          <a:ln>
            <a:noFill/>
          </a:ln>
        </p:spPr>
        <p:txBody>
          <a:bodyPr wrap="square" tIns="91440" bIns="91440" anchor="t">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hangingPunct="0">
              <a:buNone/>
              <a:tabLst>
                <a:tab pos="0" algn="l"/>
              </a:tabLst>
            </a:pPr>
            <a:r>
              <a:rPr lang="en-US" sz="3600" b="1" kern="1200" dirty="0">
                <a:solidFill>
                  <a:srgbClr val="EF6C00"/>
                </a:solidFill>
                <a:highlight>
                  <a:scrgbClr r="0" g="0" b="0">
                    <a:alpha val="0"/>
                  </a:scrgbClr>
                </a:highlight>
                <a:latin typeface="PT Sans Narrow"/>
              </a:rPr>
              <a:t>Data Collection</a:t>
            </a:r>
          </a:p>
        </p:txBody>
      </p:sp>
      <p:sp>
        <p:nvSpPr>
          <p:cNvPr id="3" name="Google Shape;102;p19"/>
          <p:cNvSpPr txBox="1">
            <a:spLocks noGrp="1"/>
          </p:cNvSpPr>
          <p:nvPr>
            <p:ph type="body" idx="4294967295"/>
          </p:nvPr>
        </p:nvSpPr>
        <p:spPr>
          <a:xfrm>
            <a:off x="395536" y="1266825"/>
            <a:ext cx="8124577" cy="3302000"/>
          </a:xfrm>
          <a:noFill/>
          <a:ln>
            <a:noFill/>
          </a:ln>
        </p:spPr>
        <p:txBody>
          <a:bodyPr wrap="square" tIns="91440" bIns="91440" anchor="t">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a:lnSpc>
                <a:spcPct val="100000"/>
              </a:lnSpc>
              <a:spcBef>
                <a:spcPts val="1417"/>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a:lnSpc>
                <a:spcPct val="100000"/>
              </a:lnSpc>
              <a:spcBef>
                <a:spcPts val="1134"/>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a:lnSpc>
                <a:spcPct val="100000"/>
              </a:lnSpc>
              <a:spcBef>
                <a:spcPts val="850"/>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a:lnSpc>
                <a:spcPct val="100000"/>
              </a:lnSpc>
              <a:spcBef>
                <a:spcPts val="567"/>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lvl="0" indent="0" rtl="0" hangingPunct="0">
              <a:lnSpc>
                <a:spcPct val="115000"/>
              </a:lnSpc>
              <a:spcBef>
                <a:spcPts val="0"/>
              </a:spcBef>
              <a:buNone/>
              <a:tabLst>
                <a:tab pos="0" algn="l"/>
              </a:tabLst>
            </a:pPr>
            <a:r>
              <a:rPr lang="en-US" sz="1600" dirty="0">
                <a:latin typeface="Arial Rounded MT Bold" pitchFamily="34" charset="0"/>
              </a:rPr>
              <a:t>Data is collected from </a:t>
            </a:r>
            <a:r>
              <a:rPr lang="en-US" sz="1600" dirty="0" err="1">
                <a:latin typeface="Arial Rounded MT Bold" pitchFamily="34" charset="0"/>
              </a:rPr>
              <a:t>kaggle</a:t>
            </a:r>
            <a:r>
              <a:rPr lang="en-US" sz="1600" dirty="0">
                <a:latin typeface="Arial Rounded MT Bold" pitchFamily="34" charset="0"/>
              </a:rPr>
              <a:t> at :</a:t>
            </a:r>
          </a:p>
          <a:p>
            <a:pPr marL="0" lvl="0" indent="0" algn="ctr" rtl="0" hangingPunct="0">
              <a:lnSpc>
                <a:spcPct val="115000"/>
              </a:lnSpc>
              <a:spcBef>
                <a:spcPts val="1599"/>
              </a:spcBef>
              <a:buNone/>
              <a:tabLst>
                <a:tab pos="0" algn="l"/>
              </a:tabLst>
            </a:pPr>
            <a:r>
              <a:rPr lang="en-US" sz="1600" dirty="0">
                <a:latin typeface="Arial Rounded MT Bold" pitchFamily="34" charset="0"/>
              </a:rPr>
              <a:t>https://www.kaggle.com/mcdonalds/nutrition-facts</a:t>
            </a:r>
          </a:p>
          <a:p>
            <a:pPr marL="0" lvl="0" indent="0" rtl="0" hangingPunct="0">
              <a:lnSpc>
                <a:spcPct val="115000"/>
              </a:lnSpc>
              <a:spcBef>
                <a:spcPts val="1599"/>
              </a:spcBef>
              <a:spcAft>
                <a:spcPts val="1599"/>
              </a:spcAft>
              <a:buNone/>
              <a:tabLst>
                <a:tab pos="0" algn="l"/>
              </a:tabLst>
            </a:pPr>
            <a:endParaRPr lang="en-US" sz="1600" dirty="0">
              <a:latin typeface="Arial Rounded MT Bold"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ata Understanding">
    <p:spTree>
      <p:nvGrpSpPr>
        <p:cNvPr id="1" name=""/>
        <p:cNvGrpSpPr/>
        <p:nvPr/>
      </p:nvGrpSpPr>
      <p:grpSpPr>
        <a:xfrm>
          <a:off x="0" y="0"/>
          <a:ext cx="0" cy="0"/>
          <a:chOff x="0" y="0"/>
          <a:chExt cx="0" cy="0"/>
        </a:xfrm>
      </p:grpSpPr>
      <p:sp>
        <p:nvSpPr>
          <p:cNvPr id="2" name="Google Shape;107;p20"/>
          <p:cNvSpPr txBox="1">
            <a:spLocks noGrp="1"/>
          </p:cNvSpPr>
          <p:nvPr>
            <p:ph type="title" idx="4294967295"/>
          </p:nvPr>
        </p:nvSpPr>
        <p:spPr>
          <a:xfrm>
            <a:off x="323528" y="444500"/>
            <a:ext cx="8196585" cy="708025"/>
          </a:xfrm>
          <a:noFill/>
          <a:ln>
            <a:noFill/>
          </a:ln>
        </p:spPr>
        <p:txBody>
          <a:bodyPr wrap="square" tIns="91440" bIns="91440" anchor="t">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l" rtl="0" hangingPunct="0">
              <a:buNone/>
              <a:tabLst>
                <a:tab pos="0" algn="l"/>
              </a:tabLst>
            </a:pPr>
            <a:r>
              <a:rPr lang="en-US" sz="3600" b="1" kern="1200" dirty="0">
                <a:solidFill>
                  <a:srgbClr val="EF6C00"/>
                </a:solidFill>
                <a:highlight>
                  <a:scrgbClr r="0" g="0" b="0">
                    <a:alpha val="0"/>
                  </a:scrgbClr>
                </a:highlight>
                <a:latin typeface="PT Sans Narrow"/>
              </a:rPr>
              <a:t>Data Understanding</a:t>
            </a:r>
          </a:p>
        </p:txBody>
      </p:sp>
      <p:sp>
        <p:nvSpPr>
          <p:cNvPr id="3" name="Google Shape;108;p20"/>
          <p:cNvSpPr txBox="1">
            <a:spLocks noGrp="1"/>
          </p:cNvSpPr>
          <p:nvPr>
            <p:ph type="body" idx="4294967295"/>
          </p:nvPr>
        </p:nvSpPr>
        <p:spPr>
          <a:xfrm>
            <a:off x="467544" y="1266825"/>
            <a:ext cx="8052569" cy="3302000"/>
          </a:xfrm>
          <a:noFill/>
          <a:ln>
            <a:noFill/>
          </a:ln>
        </p:spPr>
        <p:txBody>
          <a:bodyPr wrap="square" tIns="91440" bIns="91440" anchor="t"/>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a:lnSpc>
                <a:spcPct val="100000"/>
              </a:lnSpc>
              <a:spcBef>
                <a:spcPts val="1417"/>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a:lnSpc>
                <a:spcPct val="100000"/>
              </a:lnSpc>
              <a:spcBef>
                <a:spcPts val="1134"/>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a:lnSpc>
                <a:spcPct val="100000"/>
              </a:lnSpc>
              <a:spcBef>
                <a:spcPts val="850"/>
              </a:spcBef>
              <a:spcAft>
                <a:spcPts val="0"/>
              </a:spcAft>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a:lnSpc>
                <a:spcPct val="100000"/>
              </a:lnSpc>
              <a:spcBef>
                <a:spcPts val="567"/>
              </a:spcBef>
              <a:spcAft>
                <a:spcPts val="0"/>
              </a:spcAft>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a:lnSpc>
                <a:spcPct val="100000"/>
              </a:lnSpc>
              <a:spcBef>
                <a:spcPts val="283"/>
              </a:spcBef>
              <a:spcAft>
                <a:spcPts val="0"/>
              </a:spcAft>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0" lvl="0" indent="0" algn="just" rtl="0" hangingPunct="0">
              <a:lnSpc>
                <a:spcPct val="115000"/>
              </a:lnSpc>
              <a:spcBef>
                <a:spcPts val="1800"/>
              </a:spcBef>
              <a:buNone/>
              <a:tabLst>
                <a:tab pos="0" algn="l"/>
              </a:tabLst>
            </a:pPr>
            <a:r>
              <a:rPr lang="en-US" sz="1600" dirty="0">
                <a:latin typeface="Arial Rounded MT Bold" pitchFamily="34" charset="0"/>
                <a:cs typeface="JasmineUPC" pitchFamily="18" charset="-34"/>
              </a:rPr>
              <a:t>Content</a:t>
            </a:r>
          </a:p>
          <a:p>
            <a:pPr marL="0" lvl="0" indent="0" algn="just" rtl="0" hangingPunct="0">
              <a:lnSpc>
                <a:spcPct val="115000"/>
              </a:lnSpc>
              <a:spcBef>
                <a:spcPts val="1199"/>
              </a:spcBef>
              <a:buNone/>
              <a:tabLst>
                <a:tab pos="0" algn="l"/>
              </a:tabLst>
            </a:pPr>
            <a:r>
              <a:rPr lang="en-US" dirty="0">
                <a:latin typeface="Arial Rounded MT Bold" pitchFamily="34" charset="0"/>
                <a:cs typeface="JasmineUPC" pitchFamily="18" charset="-34"/>
              </a:rPr>
              <a:t>This dataset provides a nutrition analysis of every menu item on the US McDonald's menu, including Breakfast, Beef &amp; Pork, Chicken &amp; Fish, Salads, Snacks &amp; Sides, Desserts, Beverages, Coffee &amp; Tea, Smoothies &amp; Shakes.</a:t>
            </a:r>
          </a:p>
          <a:p>
            <a:pPr marL="0" lvl="0" indent="0" algn="just" rtl="0" hangingPunct="0">
              <a:lnSpc>
                <a:spcPct val="115000"/>
              </a:lnSpc>
              <a:spcBef>
                <a:spcPts val="1199"/>
              </a:spcBef>
              <a:buNone/>
              <a:tabLst>
                <a:tab pos="0" algn="l"/>
              </a:tabLst>
            </a:pPr>
            <a:r>
              <a:rPr lang="en-US" dirty="0">
                <a:latin typeface="Arial Rounded MT Bold" pitchFamily="34" charset="0"/>
                <a:cs typeface="JasmineUPC" pitchFamily="18" charset="-34"/>
              </a:rPr>
              <a:t>This dataset contains 260 items in McDonalds and provides nutrition analysis such as Calories, Calories from Fat, Total Fat, Total Fat (% Daily Value), Saturated Fat, Saturated Fat (% Daily Value), Trans Fat, Cholesterol, Cholesterol (% Daily Value), Sodium, Sodium (% Daily Value), Carbohydrates, Carbohydrates (% Daily Value), Dietary Fiber, Dietary Fiber (% Daily Value), Sugars, Protein, Vitamin A (% Daily Value), Vitamin C (% Daily Value), Calcium (% Daily Value), Iron (% Daily Value)</a:t>
            </a:r>
          </a:p>
          <a:p>
            <a:pPr marL="0" lvl="0" indent="0" rtl="0" hangingPunct="0">
              <a:lnSpc>
                <a:spcPct val="115000"/>
              </a:lnSpc>
              <a:spcBef>
                <a:spcPts val="1599"/>
              </a:spcBef>
              <a:spcAft>
                <a:spcPts val="1599"/>
              </a:spcAft>
              <a:buNone/>
              <a:tabLst>
                <a:tab pos="0" algn="l"/>
              </a:tabLst>
            </a:pPr>
            <a:endParaRPr lang="en-US" dirty="0">
              <a:latin typeface="Arial Rounded MT Bold" pitchFamily="34" charset="0"/>
              <a:cs typeface="JasmineUPC" pitchFamily="18" charset="-3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12" y="938797"/>
            <a:ext cx="7470269" cy="366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Google Shape;102;p19"/>
          <p:cNvSpPr txBox="1">
            <a:spLocks/>
          </p:cNvSpPr>
          <p:nvPr/>
        </p:nvSpPr>
        <p:spPr>
          <a:xfrm>
            <a:off x="107504" y="513451"/>
            <a:ext cx="8124577" cy="850692"/>
          </a:xfrm>
          <a:prstGeom prst="rect">
            <a:avLst/>
          </a:prstGeom>
          <a:noFill/>
          <a:ln>
            <a:noFill/>
          </a:ln>
        </p:spPr>
        <p:txBody>
          <a:bodyPr vert="horz" wrap="square" lIns="91440" tIns="91440" rIns="91440" bIns="91440" rtlCol="0" anchor="t" anchorCtr="0">
            <a:normAutofit/>
          </a:bodyPr>
          <a:lstStyle>
            <a:defPPr marL="432000" marR="0" lvl="0" indent="-324000" algn="l">
              <a:lnSpc>
                <a:spcPct val="100000"/>
              </a:lnSpc>
              <a:spcBef>
                <a:spcPts val="1417"/>
              </a:spcBef>
              <a:spcAft>
                <a:spcPts val="0"/>
              </a:spcAft>
              <a:buSzPct val="45000"/>
              <a:buFont typeface="StarSymbol"/>
              <a:buNone/>
              <a:defRPr lang="en-US" sz="1400" b="0" i="0" u="none" strike="noStrike" kern="1200" cap="none" spc="0" baseline="0">
                <a:ln>
                  <a:noFill/>
                </a:ln>
                <a:solidFill>
                  <a:srgbClr val="000000"/>
                </a:solidFill>
                <a:highlight>
                  <a:scrgbClr r="0" g="0" b="0">
                    <a:alpha val="0"/>
                  </a:scrgbClr>
                </a:highlight>
                <a:latin typeface="Arial"/>
                <a:ea typeface="Arial"/>
                <a:cs typeface="Arial"/>
              </a:defRPr>
            </a:defPPr>
            <a:lvl1pPr marL="432000" marR="0" lvl="0" indent="-324000" algn="l" defTabSz="914400" rtl="0" eaLnBrk="1" latinLnBrk="0" hangingPunct="1">
              <a:lnSpc>
                <a:spcPct val="100000"/>
              </a:lnSpc>
              <a:spcBef>
                <a:spcPts val="1417"/>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1pPr>
            <a:lvl2pPr marL="864000" marR="0" lvl="1" indent="-324000" algn="l" defTabSz="914400" rtl="0" eaLnBrk="1" latinLnBrk="0" hangingPunct="1">
              <a:lnSpc>
                <a:spcPct val="100000"/>
              </a:lnSpc>
              <a:spcBef>
                <a:spcPts val="1134"/>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2pPr>
            <a:lvl3pPr marL="1295999" marR="0" lvl="2" indent="-288000" algn="l" defTabSz="914400" rtl="0" eaLnBrk="1" latinLnBrk="0" hangingPunct="1">
              <a:lnSpc>
                <a:spcPct val="100000"/>
              </a:lnSpc>
              <a:spcBef>
                <a:spcPts val="850"/>
              </a:spcBef>
              <a:spcAft>
                <a:spcPts val="0"/>
              </a:spcAft>
              <a:buClr>
                <a:schemeClr val="accent1"/>
              </a:buClr>
              <a:buSzPct val="4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3pPr>
            <a:lvl4pPr marL="1728000" marR="0" lvl="3" indent="-216000" algn="l" defTabSz="914400" rtl="0" eaLnBrk="1" latinLnBrk="0" hangingPunct="1">
              <a:lnSpc>
                <a:spcPct val="100000"/>
              </a:lnSpc>
              <a:spcBef>
                <a:spcPts val="567"/>
              </a:spcBef>
              <a:spcAft>
                <a:spcPts val="0"/>
              </a:spcAft>
              <a:buClr>
                <a:schemeClr val="accent1"/>
              </a:buClr>
              <a:buSzPct val="75000"/>
              <a:buFont typeface="StarSymbol"/>
              <a:buChar char="–"/>
              <a:defRPr lang="en-US" sz="1400" b="0" i="0" u="none" strike="noStrike" kern="1200" cap="none" spc="0" baseline="0">
                <a:ln>
                  <a:noFill/>
                </a:ln>
                <a:solidFill>
                  <a:srgbClr val="000000"/>
                </a:solidFill>
                <a:highlight>
                  <a:scrgbClr r="0" g="0" b="0">
                    <a:alpha val="0"/>
                  </a:scrgbClr>
                </a:highlight>
                <a:latin typeface="Arial"/>
                <a:ea typeface="Arial"/>
                <a:cs typeface="Arial"/>
              </a:defRPr>
            </a:lvl4pPr>
            <a:lvl5pPr marL="2160000" marR="0" lvl="4"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5pPr>
            <a:lvl6pPr marL="2592000" marR="0" lvl="5"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6pPr>
            <a:lvl7pPr marL="3024000" marR="0" lvl="6"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7pPr>
            <a:lvl8pPr marL="3456000" marR="0" lvl="7"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8pPr>
            <a:lvl9pPr marL="3887999" marR="0" lvl="8" indent="-216000" algn="l" defTabSz="914400" rtl="0" eaLnBrk="1" latinLnBrk="0" hangingPunct="1">
              <a:lnSpc>
                <a:spcPct val="100000"/>
              </a:lnSpc>
              <a:spcBef>
                <a:spcPts val="283"/>
              </a:spcBef>
              <a:spcAft>
                <a:spcPts val="0"/>
              </a:spcAft>
              <a:buClr>
                <a:schemeClr val="accent1"/>
              </a:buClr>
              <a:buSzPct val="45000"/>
              <a:buFont typeface="StarSymbol"/>
              <a:buChar char="●"/>
              <a:defRPr lang="en-US" sz="2000" b="0" i="0" u="none" strike="noStrike" kern="1200" cap="none" spc="0" baseline="0">
                <a:ln>
                  <a:noFill/>
                </a:ln>
                <a:solidFill>
                  <a:srgbClr val="000000"/>
                </a:solidFill>
                <a:highlight>
                  <a:scrgbClr r="0" g="0" b="0">
                    <a:alpha val="0"/>
                  </a:scrgbClr>
                </a:highlight>
                <a:latin typeface="Arial"/>
                <a:ea typeface="Arial"/>
                <a:cs typeface="Arial"/>
              </a:defRPr>
            </a:lvl9pPr>
          </a:lstStyle>
          <a:p>
            <a:pPr marL="432000" lvl="1" indent="0" hangingPunct="0">
              <a:lnSpc>
                <a:spcPct val="115000"/>
              </a:lnSpc>
              <a:spcBef>
                <a:spcPts val="1599"/>
              </a:spcBef>
              <a:spcAft>
                <a:spcPts val="1599"/>
              </a:spcAft>
              <a:buFont typeface="StarSymbol"/>
              <a:buNone/>
              <a:tabLst>
                <a:tab pos="0" algn="l"/>
              </a:tabLst>
            </a:pPr>
            <a:r>
              <a:rPr lang="id-ID" sz="1600" dirty="0">
                <a:latin typeface="Arial Rounded MT Bold" pitchFamily="34" charset="0"/>
              </a:rPr>
              <a:t>Berikut ditampilkan </a:t>
            </a:r>
            <a:r>
              <a:rPr lang="id-ID" sz="1600" i="1" dirty="0">
                <a:latin typeface="Arial Rounded MT Bold" pitchFamily="34" charset="0"/>
              </a:rPr>
              <a:t>statistical summary  </a:t>
            </a:r>
            <a:r>
              <a:rPr lang="id-ID" sz="1600" dirty="0">
                <a:latin typeface="Arial Rounded MT Bold" pitchFamily="34" charset="0"/>
              </a:rPr>
              <a:t>dari tiap atribut data.</a:t>
            </a:r>
            <a:endParaRPr lang="en-US" sz="1600" dirty="0">
              <a:latin typeface="Arial Rounded MT Bold" pitchFamily="34" charset="0"/>
            </a:endParaRPr>
          </a:p>
        </p:txBody>
      </p:sp>
    </p:spTree>
    <p:extLst>
      <p:ext uri="{BB962C8B-B14F-4D97-AF65-F5344CB8AC3E}">
        <p14:creationId xmlns:p14="http://schemas.microsoft.com/office/powerpoint/2010/main" val="3873902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1723</Words>
  <Application>Microsoft Office PowerPoint</Application>
  <PresentationFormat>On-screen Show (16:9)</PresentationFormat>
  <Paragraphs>93</Paragraphs>
  <Slides>37</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Liberation Sans</vt:lpstr>
      <vt:lpstr>Liberation Serif</vt:lpstr>
      <vt:lpstr>PT Sans Narrow</vt:lpstr>
      <vt:lpstr>StarSymbol</vt:lpstr>
      <vt:lpstr>Aharoni</vt:lpstr>
      <vt:lpstr>Arial</vt:lpstr>
      <vt:lpstr>Arial Rounded MT Bold</vt:lpstr>
      <vt:lpstr>Calibri</vt:lpstr>
      <vt:lpstr>Impact</vt:lpstr>
      <vt:lpstr>Times New Roman</vt:lpstr>
      <vt:lpstr>Wingdings</vt:lpstr>
      <vt:lpstr>NewsPrint</vt:lpstr>
      <vt:lpstr>Nutrition Facts for McDonald’s Menu</vt:lpstr>
      <vt:lpstr>PowerPoint Presentation</vt:lpstr>
      <vt:lpstr>PowerPoint Presentation</vt:lpstr>
      <vt:lpstr>PowerPoint Presentation</vt:lpstr>
      <vt:lpstr>Analytic Approach  </vt:lpstr>
      <vt:lpstr>Data Requirements</vt:lpstr>
      <vt:lpstr>Data Collection</vt:lpstr>
      <vt:lpstr>Data Understanding</vt:lpstr>
      <vt:lpstr>PowerPoint Presentation</vt:lpstr>
      <vt:lpstr>PowerPoint Presentation</vt:lpstr>
      <vt:lpstr>Data Preparation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Facts for McDonald’s Menu</dc:title>
  <dc:creator>Fahrul Rozi</dc:creator>
  <cp:lastModifiedBy>Fahrul Rozi</cp:lastModifiedBy>
  <cp:revision>3</cp:revision>
  <dcterms:created xsi:type="dcterms:W3CDTF">2020-10-21T15:36:12Z</dcterms:created>
  <dcterms:modified xsi:type="dcterms:W3CDTF">2020-10-21T15:54:09Z</dcterms:modified>
</cp:coreProperties>
</file>