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roxima Nova"/>
      <p:regular r:id="rId35"/>
      <p:bold r:id="rId36"/>
      <p:italic r:id="rId37"/>
      <p:boldItalic r:id="rId38"/>
    </p:embeddedFont>
    <p:embeddedFont>
      <p:font typeface="Alfa Slab One"/>
      <p:regular r:id="rId39"/>
    </p:embeddedFont>
    <p:embeddedFont>
      <p:font typeface="Comforta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mfortaa-regular.fntdata"/><Relationship Id="rId20" Type="http://schemas.openxmlformats.org/officeDocument/2006/relationships/slide" Target="slides/slide15.xml"/><Relationship Id="rId41" Type="http://schemas.openxmlformats.org/officeDocument/2006/relationships/font" Target="fonts/Comfortaa-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italic.fntdata"/><Relationship Id="rId14" Type="http://schemas.openxmlformats.org/officeDocument/2006/relationships/slide" Target="slides/slide9.xml"/><Relationship Id="rId36" Type="http://schemas.openxmlformats.org/officeDocument/2006/relationships/font" Target="fonts/ProximaNova-bold.fntdata"/><Relationship Id="rId17" Type="http://schemas.openxmlformats.org/officeDocument/2006/relationships/slide" Target="slides/slide12.xml"/><Relationship Id="rId39" Type="http://schemas.openxmlformats.org/officeDocument/2006/relationships/font" Target="fonts/AlfaSlabOne-regular.fntdata"/><Relationship Id="rId16" Type="http://schemas.openxmlformats.org/officeDocument/2006/relationships/slide" Target="slides/slide11.xml"/><Relationship Id="rId38" Type="http://schemas.openxmlformats.org/officeDocument/2006/relationships/font" Target="fonts/ProximaNov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a480e1ec02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a480e1ec02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480e1ec02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480e1ec0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Ntar ditambahin jadinya yang missing value digimanain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480e1ec02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480e1ec02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480e1ec02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480e1ec02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480e1ec02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480e1ec02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480e1ec0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480e1ec0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480e1ec02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480e1ec02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480e1ec0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480e1ec0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480e1ec0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480e1ec0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480e1ec0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480e1ec0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480e1ec02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480e1ec02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480e1ec02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480e1ec02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480e1ec02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480e1ec02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480e1ec02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480e1ec02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480e1ec0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480e1ec0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480e1ec02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480e1ec02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480e1ec02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480e1ec02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480e1ec02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480e1ec02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480e1ec02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480e1ec02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480e1ec02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480e1ec02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480e1ec02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480e1ec02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480e1ec02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480e1ec02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480e1ec02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480e1ec02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480e1ec02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480e1ec02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480e1ec02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480e1ec02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480e1ec02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480e1ec02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480e1ec02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480e1ec02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480e1ec02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480e1ec02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480e1ec02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480e1ec02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shivamb/netflix-show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Netflix Movies and TV Shows</a:t>
            </a:r>
            <a:endParaRPr sz="4000"/>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Comfortaa"/>
                <a:ea typeface="Comfortaa"/>
                <a:cs typeface="Comfortaa"/>
                <a:sym typeface="Comfortaa"/>
              </a:rPr>
              <a:t>Oleh:</a:t>
            </a:r>
            <a:endParaRPr sz="1600">
              <a:latin typeface="Comfortaa"/>
              <a:ea typeface="Comfortaa"/>
              <a:cs typeface="Comfortaa"/>
              <a:sym typeface="Comfortaa"/>
            </a:endParaRPr>
          </a:p>
          <a:p>
            <a:pPr indent="0" lvl="0" marL="0" rtl="0" algn="ctr">
              <a:spcBef>
                <a:spcPts val="0"/>
              </a:spcBef>
              <a:spcAft>
                <a:spcPts val="0"/>
              </a:spcAft>
              <a:buNone/>
            </a:pPr>
            <a:r>
              <a:rPr lang="en" sz="1900">
                <a:latin typeface="Comfortaa"/>
                <a:ea typeface="Comfortaa"/>
                <a:cs typeface="Comfortaa"/>
                <a:sym typeface="Comfortaa"/>
              </a:rPr>
              <a:t>Fahrul Rozi</a:t>
            </a:r>
            <a:endParaRPr sz="1900">
              <a:latin typeface="Comfortaa"/>
              <a:ea typeface="Comfortaa"/>
              <a:cs typeface="Comfortaa"/>
              <a:sym typeface="Comfortaa"/>
            </a:endParaRPr>
          </a:p>
          <a:p>
            <a:pPr indent="0" lvl="0" marL="0" rtl="0" algn="ctr">
              <a:spcBef>
                <a:spcPts val="0"/>
              </a:spcBef>
              <a:spcAft>
                <a:spcPts val="0"/>
              </a:spcAft>
              <a:buNone/>
            </a:pPr>
            <a:r>
              <a:rPr lang="en" sz="1900">
                <a:latin typeface="Comfortaa"/>
                <a:ea typeface="Comfortaa"/>
                <a:cs typeface="Comfortaa"/>
                <a:sym typeface="Comfortaa"/>
              </a:rPr>
              <a:t>Febriana Sulistya</a:t>
            </a:r>
            <a:endParaRPr sz="1900">
              <a:latin typeface="Comfortaa"/>
              <a:ea typeface="Comfortaa"/>
              <a:cs typeface="Comfortaa"/>
              <a:sym typeface="Comfortaa"/>
            </a:endParaRPr>
          </a:p>
          <a:p>
            <a:pPr indent="0" lvl="0" marL="0" rtl="0" algn="ctr">
              <a:spcBef>
                <a:spcPts val="0"/>
              </a:spcBef>
              <a:spcAft>
                <a:spcPts val="0"/>
              </a:spcAft>
              <a:buNone/>
            </a:pPr>
            <a:r>
              <a:rPr lang="en" sz="1900">
                <a:latin typeface="Comfortaa"/>
                <a:ea typeface="Comfortaa"/>
                <a:cs typeface="Comfortaa"/>
                <a:sym typeface="Comfortaa"/>
              </a:rPr>
              <a:t>Fauni Ambarsari</a:t>
            </a:r>
            <a:endParaRPr sz="1900">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Cleaning</a:t>
            </a:r>
            <a:endParaRPr b="1"/>
          </a:p>
          <a:p>
            <a:pPr indent="0" lvl="0" marL="0" rtl="0" algn="l">
              <a:spcBef>
                <a:spcPts val="1600"/>
              </a:spcBef>
              <a:spcAft>
                <a:spcPts val="0"/>
              </a:spcAft>
              <a:buNone/>
            </a:pPr>
            <a:r>
              <a:rPr b="1" lang="en"/>
              <a:t>Check missing value</a:t>
            </a:r>
            <a:endParaRPr b="1"/>
          </a:p>
          <a:p>
            <a:pPr indent="0" lvl="0" marL="0" rtl="0" algn="l">
              <a:spcBef>
                <a:spcPts val="1600"/>
              </a:spcBef>
              <a:spcAft>
                <a:spcPts val="1600"/>
              </a:spcAft>
              <a:buNone/>
            </a:pPr>
            <a:r>
              <a:t/>
            </a:r>
            <a:endParaRPr b="1"/>
          </a:p>
        </p:txBody>
      </p:sp>
      <p:pic>
        <p:nvPicPr>
          <p:cNvPr id="114" name="Google Shape;114;p22"/>
          <p:cNvPicPr preferRelativeResize="0"/>
          <p:nvPr/>
        </p:nvPicPr>
        <p:blipFill>
          <a:blip r:embed="rId3">
            <a:alphaModFix/>
          </a:blip>
          <a:stretch>
            <a:fillRect/>
          </a:stretch>
        </p:blipFill>
        <p:spPr>
          <a:xfrm>
            <a:off x="3555852" y="1695025"/>
            <a:ext cx="2144150" cy="287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20" name="Google Shape;120;p23"/>
          <p:cNvSpPr txBox="1"/>
          <p:nvPr>
            <p:ph idx="1" type="body"/>
          </p:nvPr>
        </p:nvSpPr>
        <p:spPr>
          <a:xfrm>
            <a:off x="311700" y="1097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Calculate missing values</a:t>
            </a:r>
            <a:endParaRPr/>
          </a:p>
        </p:txBody>
      </p:sp>
      <p:pic>
        <p:nvPicPr>
          <p:cNvPr id="121" name="Google Shape;121;p23"/>
          <p:cNvPicPr preferRelativeResize="0"/>
          <p:nvPr/>
        </p:nvPicPr>
        <p:blipFill>
          <a:blip r:embed="rId3">
            <a:alphaModFix/>
          </a:blip>
          <a:stretch>
            <a:fillRect/>
          </a:stretch>
        </p:blipFill>
        <p:spPr>
          <a:xfrm>
            <a:off x="2603275" y="1639700"/>
            <a:ext cx="4138604" cy="287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Replace missing value</a:t>
            </a:r>
            <a:endParaRPr/>
          </a:p>
          <a:p>
            <a:pPr indent="0" lvl="0" marL="0" rtl="0" algn="l">
              <a:spcBef>
                <a:spcPts val="1600"/>
              </a:spcBef>
              <a:spcAft>
                <a:spcPts val="1600"/>
              </a:spcAft>
              <a:buNone/>
            </a:pPr>
            <a:r>
              <a:t/>
            </a:r>
            <a:endParaRPr/>
          </a:p>
        </p:txBody>
      </p:sp>
      <p:pic>
        <p:nvPicPr>
          <p:cNvPr id="128" name="Google Shape;128;p24"/>
          <p:cNvPicPr preferRelativeResize="0"/>
          <p:nvPr/>
        </p:nvPicPr>
        <p:blipFill>
          <a:blip r:embed="rId3">
            <a:alphaModFix/>
          </a:blip>
          <a:stretch>
            <a:fillRect/>
          </a:stretch>
        </p:blipFill>
        <p:spPr>
          <a:xfrm>
            <a:off x="2941274" y="1750500"/>
            <a:ext cx="3739310" cy="293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a:t>
            </a:r>
            <a:r>
              <a:rPr lang="en" sz="1700">
                <a:solidFill>
                  <a:srgbClr val="000000"/>
                </a:solidFill>
                <a:latin typeface="Comfortaa"/>
                <a:ea typeface="Comfortaa"/>
                <a:cs typeface="Comfortaa"/>
                <a:sym typeface="Comfortaa"/>
              </a:rPr>
              <a:t>What content is available in different countries?</a:t>
            </a:r>
            <a:r>
              <a:rPr lang="en"/>
              <a:t> </a:t>
            </a:r>
            <a:endParaRPr/>
          </a:p>
        </p:txBody>
      </p:sp>
      <p:sp>
        <p:nvSpPr>
          <p:cNvPr id="134" name="Google Shape;134;p25"/>
          <p:cNvSpPr txBox="1"/>
          <p:nvPr>
            <p:ph idx="1" type="body"/>
          </p:nvPr>
        </p:nvSpPr>
        <p:spPr>
          <a:xfrm>
            <a:off x="256375" y="1180125"/>
            <a:ext cx="41433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600">
                <a:solidFill>
                  <a:srgbClr val="000000"/>
                </a:solidFill>
                <a:latin typeface="Comfortaa"/>
                <a:ea typeface="Comfortaa"/>
                <a:cs typeface="Comfortaa"/>
                <a:sym typeface="Comfortaa"/>
              </a:rPr>
              <a:t>Untuk menjawab problem tersebut, dilakukan perbandingan data feature dari masing-masing negara. Karena pada dataset terdapat 113 Negara yang berbeda, maka diambil 5 negara dengan jumlah show paling banyak, yaitu United States, India, United Kingdom, Canada, dan France</a:t>
            </a:r>
            <a:endParaRPr sz="1700">
              <a:solidFill>
                <a:srgbClr val="000000"/>
              </a:solidFill>
              <a:latin typeface="Comfortaa"/>
              <a:ea typeface="Comfortaa"/>
              <a:cs typeface="Comfortaa"/>
              <a:sym typeface="Comfortaa"/>
            </a:endParaRPr>
          </a:p>
          <a:p>
            <a:pPr indent="0" lvl="0" marL="0" rtl="0" algn="l">
              <a:lnSpc>
                <a:spcPct val="150000"/>
              </a:lnSpc>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35" name="Google Shape;135;p25"/>
          <p:cNvPicPr preferRelativeResize="0"/>
          <p:nvPr/>
        </p:nvPicPr>
        <p:blipFill>
          <a:blip r:embed="rId3">
            <a:alphaModFix/>
          </a:blip>
          <a:stretch>
            <a:fillRect/>
          </a:stretch>
        </p:blipFill>
        <p:spPr>
          <a:xfrm>
            <a:off x="4688913" y="1250850"/>
            <a:ext cx="4143375" cy="302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a:t>
            </a:r>
            <a:r>
              <a:rPr lang="en" sz="1700">
                <a:solidFill>
                  <a:srgbClr val="000000"/>
                </a:solidFill>
                <a:latin typeface="Comfortaa"/>
                <a:ea typeface="Comfortaa"/>
                <a:cs typeface="Comfortaa"/>
                <a:sym typeface="Comfortaa"/>
              </a:rPr>
              <a:t>What content is available in different countries?</a:t>
            </a:r>
            <a:r>
              <a:rPr lang="en"/>
              <a:t> </a:t>
            </a:r>
            <a:endParaRPr/>
          </a:p>
          <a:p>
            <a:pPr indent="0" lvl="0" marL="0" rtl="0" algn="l">
              <a:spcBef>
                <a:spcPts val="0"/>
              </a:spcBef>
              <a:spcAft>
                <a:spcPts val="0"/>
              </a:spcAft>
              <a:buNone/>
            </a:pPr>
            <a:r>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600">
                <a:solidFill>
                  <a:srgbClr val="000000"/>
                </a:solidFill>
                <a:latin typeface="Comfortaa"/>
                <a:ea typeface="Comfortaa"/>
                <a:cs typeface="Comfortaa"/>
                <a:sym typeface="Comfortaa"/>
              </a:rPr>
              <a:t>Get top 5 country name and value for each country in TV Shows and Movies</a:t>
            </a:r>
            <a:endParaRPr/>
          </a:p>
        </p:txBody>
      </p:sp>
      <p:pic>
        <p:nvPicPr>
          <p:cNvPr id="142" name="Google Shape;142;p26"/>
          <p:cNvPicPr preferRelativeResize="0"/>
          <p:nvPr/>
        </p:nvPicPr>
        <p:blipFill>
          <a:blip r:embed="rId3">
            <a:alphaModFix/>
          </a:blip>
          <a:stretch>
            <a:fillRect/>
          </a:stretch>
        </p:blipFill>
        <p:spPr>
          <a:xfrm>
            <a:off x="514100" y="1834575"/>
            <a:ext cx="4155924" cy="2672900"/>
          </a:xfrm>
          <a:prstGeom prst="rect">
            <a:avLst/>
          </a:prstGeom>
          <a:noFill/>
          <a:ln>
            <a:noFill/>
          </a:ln>
        </p:spPr>
      </p:pic>
      <p:pic>
        <p:nvPicPr>
          <p:cNvPr id="143" name="Google Shape;143;p26"/>
          <p:cNvPicPr preferRelativeResize="0"/>
          <p:nvPr/>
        </p:nvPicPr>
        <p:blipFill>
          <a:blip r:embed="rId4">
            <a:alphaModFix/>
          </a:blip>
          <a:stretch>
            <a:fillRect/>
          </a:stretch>
        </p:blipFill>
        <p:spPr>
          <a:xfrm>
            <a:off x="4942250" y="1834575"/>
            <a:ext cx="3624266" cy="267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872100"/>
          </a:xfrm>
          <a:prstGeom prst="rect">
            <a:avLst/>
          </a:prstGeom>
        </p:spPr>
        <p:txBody>
          <a:bodyPr anchorCtr="0" anchor="t" bIns="91425" lIns="91425" spcFirstLastPara="1" rIns="91425" wrap="square" tIns="91425">
            <a:noAutofit/>
          </a:bodyPr>
          <a:lstStyle/>
          <a:p>
            <a:pPr indent="-2514600" lvl="0" marL="2571750" rtl="0" algn="l">
              <a:spcBef>
                <a:spcPts val="0"/>
              </a:spcBef>
              <a:spcAft>
                <a:spcPts val="0"/>
              </a:spcAft>
              <a:buNone/>
            </a:pPr>
            <a:r>
              <a:rPr lang="en"/>
              <a:t>Question 2:  </a:t>
            </a:r>
            <a:r>
              <a:rPr lang="en" sz="1700">
                <a:solidFill>
                  <a:srgbClr val="000000"/>
                </a:solidFill>
                <a:latin typeface="Comfortaa"/>
                <a:ea typeface="Comfortaa"/>
                <a:cs typeface="Comfortaa"/>
                <a:sym typeface="Comfortaa"/>
              </a:rPr>
              <a:t>How is the similar content based on matching   text-based features?</a:t>
            </a:r>
            <a:endParaRPr sz="17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a:p>
        </p:txBody>
      </p:sp>
      <p:sp>
        <p:nvSpPr>
          <p:cNvPr id="149" name="Google Shape;149;p27"/>
          <p:cNvSpPr txBox="1"/>
          <p:nvPr>
            <p:ph idx="1" type="body"/>
          </p:nvPr>
        </p:nvSpPr>
        <p:spPr>
          <a:xfrm>
            <a:off x="311700" y="1643400"/>
            <a:ext cx="8520600" cy="29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Comfortaa"/>
                <a:ea typeface="Comfortaa"/>
                <a:cs typeface="Comfortaa"/>
                <a:sym typeface="Comfortaa"/>
              </a:rPr>
              <a:t>Untuk menjawab problem tersebut, dilakukan pengambilan feature text dari dataset, yaitu title, director, listed_in, dan description. Semua feature ini digabung sehingga membentuk sebuah informasi baru yang disimpan dengan nama movies_info.</a:t>
            </a:r>
            <a:endParaRPr sz="1600">
              <a:solidFill>
                <a:srgbClr val="000000"/>
              </a:solidFill>
              <a:latin typeface="Comfortaa"/>
              <a:ea typeface="Comfortaa"/>
              <a:cs typeface="Comfortaa"/>
              <a:sym typeface="Comfortaa"/>
            </a:endParaRPr>
          </a:p>
          <a:p>
            <a:pPr indent="0" lvl="0" marL="0" rtl="0" algn="l">
              <a:spcBef>
                <a:spcPts val="1600"/>
              </a:spcBef>
              <a:spcAft>
                <a:spcPts val="1600"/>
              </a:spcAft>
              <a:buNone/>
            </a:pPr>
            <a:r>
              <a:rPr lang="en" sz="1600">
                <a:solidFill>
                  <a:srgbClr val="000000"/>
                </a:solidFill>
                <a:latin typeface="Comfortaa"/>
                <a:ea typeface="Comfortaa"/>
                <a:cs typeface="Comfortaa"/>
                <a:sym typeface="Comfortaa"/>
              </a:rPr>
              <a:t>Data feature text ini dilakukan preprocessing dengan menggunakan library nltk untuk stopwords removal, punctuation, dan juga lemmatization. Setelah data dilakukan preprocessing, dicari similar movies dengan menggunakan cosine similarity.</a:t>
            </a:r>
            <a:endParaRPr sz="1600">
              <a:solidFill>
                <a:srgbClr val="000000"/>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2514600" lvl="0" marL="2571750" rtl="0" algn="l">
              <a:spcBef>
                <a:spcPts val="0"/>
              </a:spcBef>
              <a:spcAft>
                <a:spcPts val="0"/>
              </a:spcAft>
              <a:buNone/>
            </a:pPr>
            <a:r>
              <a:rPr lang="en"/>
              <a:t>Question 2:  </a:t>
            </a:r>
            <a:r>
              <a:rPr lang="en" sz="1700">
                <a:solidFill>
                  <a:srgbClr val="000000"/>
                </a:solidFill>
                <a:latin typeface="Comfortaa"/>
                <a:ea typeface="Comfortaa"/>
                <a:cs typeface="Comfortaa"/>
                <a:sym typeface="Comfortaa"/>
              </a:rPr>
              <a:t>How is the similar content based on matching   text-based features?</a:t>
            </a:r>
            <a:endParaRPr sz="17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5" name="Google Shape;155;p28"/>
          <p:cNvSpPr txBox="1"/>
          <p:nvPr>
            <p:ph idx="1" type="body"/>
          </p:nvPr>
        </p:nvSpPr>
        <p:spPr>
          <a:xfrm>
            <a:off x="311700" y="1359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Comfortaa"/>
                <a:ea typeface="Comfortaa"/>
                <a:cs typeface="Comfortaa"/>
                <a:sym typeface="Comfortaa"/>
              </a:rPr>
              <a:t>Dataset preparation :</a:t>
            </a:r>
            <a:endParaRPr/>
          </a:p>
        </p:txBody>
      </p:sp>
      <p:pic>
        <p:nvPicPr>
          <p:cNvPr id="156" name="Google Shape;156;p28"/>
          <p:cNvPicPr preferRelativeResize="0"/>
          <p:nvPr/>
        </p:nvPicPr>
        <p:blipFill>
          <a:blip r:embed="rId3">
            <a:alphaModFix/>
          </a:blip>
          <a:stretch>
            <a:fillRect/>
          </a:stretch>
        </p:blipFill>
        <p:spPr>
          <a:xfrm>
            <a:off x="1475000" y="1916875"/>
            <a:ext cx="6194000" cy="654875"/>
          </a:xfrm>
          <a:prstGeom prst="rect">
            <a:avLst/>
          </a:prstGeom>
          <a:noFill/>
          <a:ln>
            <a:noFill/>
          </a:ln>
        </p:spPr>
      </p:pic>
      <p:pic>
        <p:nvPicPr>
          <p:cNvPr id="157" name="Google Shape;157;p28"/>
          <p:cNvPicPr preferRelativeResize="0"/>
          <p:nvPr/>
        </p:nvPicPr>
        <p:blipFill>
          <a:blip r:embed="rId4">
            <a:alphaModFix/>
          </a:blip>
          <a:stretch>
            <a:fillRect/>
          </a:stretch>
        </p:blipFill>
        <p:spPr>
          <a:xfrm>
            <a:off x="424475" y="2805824"/>
            <a:ext cx="8295050" cy="162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2514600" lvl="0" marL="2571750" rtl="0" algn="l">
              <a:spcBef>
                <a:spcPts val="0"/>
              </a:spcBef>
              <a:spcAft>
                <a:spcPts val="0"/>
              </a:spcAft>
              <a:buNone/>
            </a:pPr>
            <a:r>
              <a:rPr lang="en"/>
              <a:t>Question 2:  </a:t>
            </a:r>
            <a:r>
              <a:rPr lang="en" sz="1700">
                <a:solidFill>
                  <a:srgbClr val="000000"/>
                </a:solidFill>
                <a:latin typeface="Comfortaa"/>
                <a:ea typeface="Comfortaa"/>
                <a:cs typeface="Comfortaa"/>
                <a:sym typeface="Comfortaa"/>
              </a:rPr>
              <a:t>How is the similar content based on matching   text-based features?</a:t>
            </a:r>
            <a:endParaRPr sz="17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3" name="Google Shape;163;p29"/>
          <p:cNvSpPr txBox="1"/>
          <p:nvPr>
            <p:ph idx="1" type="body"/>
          </p:nvPr>
        </p:nvSpPr>
        <p:spPr>
          <a:xfrm>
            <a:off x="311700" y="1299700"/>
            <a:ext cx="8520600" cy="336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Comfortaa"/>
                <a:ea typeface="Comfortaa"/>
                <a:cs typeface="Comfortaa"/>
                <a:sym typeface="Comfortaa"/>
              </a:rPr>
              <a:t>Here is the combined dataset to make movie_info :</a:t>
            </a:r>
            <a:endParaRPr/>
          </a:p>
        </p:txBody>
      </p:sp>
      <p:pic>
        <p:nvPicPr>
          <p:cNvPr id="164" name="Google Shape;164;p29"/>
          <p:cNvPicPr preferRelativeResize="0"/>
          <p:nvPr/>
        </p:nvPicPr>
        <p:blipFill>
          <a:blip r:embed="rId3">
            <a:alphaModFix/>
          </a:blip>
          <a:stretch>
            <a:fillRect/>
          </a:stretch>
        </p:blipFill>
        <p:spPr>
          <a:xfrm>
            <a:off x="1319200" y="1846350"/>
            <a:ext cx="6505575" cy="628650"/>
          </a:xfrm>
          <a:prstGeom prst="rect">
            <a:avLst/>
          </a:prstGeom>
          <a:noFill/>
          <a:ln>
            <a:noFill/>
          </a:ln>
        </p:spPr>
      </p:pic>
      <p:pic>
        <p:nvPicPr>
          <p:cNvPr id="165" name="Google Shape;165;p29"/>
          <p:cNvPicPr preferRelativeResize="0"/>
          <p:nvPr/>
        </p:nvPicPr>
        <p:blipFill>
          <a:blip r:embed="rId4">
            <a:alphaModFix/>
          </a:blip>
          <a:stretch>
            <a:fillRect/>
          </a:stretch>
        </p:blipFill>
        <p:spPr>
          <a:xfrm>
            <a:off x="550149" y="2571749"/>
            <a:ext cx="8282151" cy="2012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2514600" lvl="0" marL="2571750" rtl="0" algn="l">
              <a:spcBef>
                <a:spcPts val="0"/>
              </a:spcBef>
              <a:spcAft>
                <a:spcPts val="0"/>
              </a:spcAft>
              <a:buNone/>
            </a:pPr>
            <a:r>
              <a:rPr lang="en"/>
              <a:t>Question 2:  </a:t>
            </a:r>
            <a:r>
              <a:rPr lang="en" sz="1700">
                <a:solidFill>
                  <a:srgbClr val="000000"/>
                </a:solidFill>
                <a:latin typeface="Comfortaa"/>
                <a:ea typeface="Comfortaa"/>
                <a:cs typeface="Comfortaa"/>
                <a:sym typeface="Comfortaa"/>
              </a:rPr>
              <a:t>How is the similar content based on matching   text-based features?</a:t>
            </a:r>
            <a:endParaRPr sz="17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Comfortaa"/>
                <a:ea typeface="Comfortaa"/>
                <a:cs typeface="Comfortaa"/>
                <a:sym typeface="Comfortaa"/>
              </a:rPr>
              <a:t>Here is the result :</a:t>
            </a:r>
            <a:endParaRPr/>
          </a:p>
        </p:txBody>
      </p:sp>
      <p:pic>
        <p:nvPicPr>
          <p:cNvPr id="172" name="Google Shape;172;p30"/>
          <p:cNvPicPr preferRelativeResize="0"/>
          <p:nvPr/>
        </p:nvPicPr>
        <p:blipFill>
          <a:blip r:embed="rId3">
            <a:alphaModFix/>
          </a:blip>
          <a:stretch>
            <a:fillRect/>
          </a:stretch>
        </p:blipFill>
        <p:spPr>
          <a:xfrm>
            <a:off x="532963" y="2037363"/>
            <a:ext cx="2962275" cy="1876425"/>
          </a:xfrm>
          <a:prstGeom prst="rect">
            <a:avLst/>
          </a:prstGeom>
          <a:noFill/>
          <a:ln>
            <a:noFill/>
          </a:ln>
        </p:spPr>
      </p:pic>
      <p:pic>
        <p:nvPicPr>
          <p:cNvPr id="173" name="Google Shape;173;p30"/>
          <p:cNvPicPr preferRelativeResize="0"/>
          <p:nvPr/>
        </p:nvPicPr>
        <p:blipFill>
          <a:blip r:embed="rId4">
            <a:alphaModFix/>
          </a:blip>
          <a:stretch>
            <a:fillRect/>
          </a:stretch>
        </p:blipFill>
        <p:spPr>
          <a:xfrm>
            <a:off x="3003125" y="2419650"/>
            <a:ext cx="4057650" cy="2343150"/>
          </a:xfrm>
          <a:prstGeom prst="rect">
            <a:avLst/>
          </a:prstGeom>
          <a:noFill/>
          <a:ln>
            <a:noFill/>
          </a:ln>
        </p:spPr>
      </p:pic>
      <p:pic>
        <p:nvPicPr>
          <p:cNvPr id="174" name="Google Shape;174;p30"/>
          <p:cNvPicPr preferRelativeResize="0"/>
          <p:nvPr/>
        </p:nvPicPr>
        <p:blipFill>
          <a:blip r:embed="rId5">
            <a:alphaModFix/>
          </a:blip>
          <a:stretch>
            <a:fillRect/>
          </a:stretch>
        </p:blipFill>
        <p:spPr>
          <a:xfrm>
            <a:off x="2768538" y="1645063"/>
            <a:ext cx="3800475" cy="561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960000"/>
          </a:xfrm>
          <a:prstGeom prst="rect">
            <a:avLst/>
          </a:prstGeom>
        </p:spPr>
        <p:txBody>
          <a:bodyPr anchorCtr="0" anchor="t" bIns="91425" lIns="91425" spcFirstLastPara="1" rIns="91425" wrap="square" tIns="91425">
            <a:noAutofit/>
          </a:bodyPr>
          <a:lstStyle/>
          <a:p>
            <a:pPr indent="-2400300" lvl="0" marL="2400300" rtl="0" algn="l">
              <a:spcBef>
                <a:spcPts val="0"/>
              </a:spcBef>
              <a:spcAft>
                <a:spcPts val="0"/>
              </a:spcAft>
              <a:buNone/>
            </a:pPr>
            <a:r>
              <a:rPr lang="en"/>
              <a:t>Question 3: </a:t>
            </a:r>
            <a:r>
              <a:rPr lang="en" sz="1700">
                <a:solidFill>
                  <a:srgbClr val="000000"/>
                </a:solidFill>
                <a:latin typeface="Comfortaa"/>
                <a:ea typeface="Comfortaa"/>
                <a:cs typeface="Comfortaa"/>
                <a:sym typeface="Comfortaa"/>
              </a:rPr>
              <a:t>Is Netflix has increasingly focusing on TV rather than movies in recent years?</a:t>
            </a:r>
            <a:endParaRPr sz="1700">
              <a:solidFill>
                <a:srgbClr val="000000"/>
              </a:solidFill>
              <a:latin typeface="Comfortaa"/>
              <a:ea typeface="Comfortaa"/>
              <a:cs typeface="Comfortaa"/>
              <a:sym typeface="Comfortaa"/>
            </a:endParaRPr>
          </a:p>
          <a:p>
            <a:pPr indent="-2400300" lvl="0" marL="2400300" rtl="0" algn="l">
              <a:spcBef>
                <a:spcPts val="0"/>
              </a:spcBef>
              <a:spcAft>
                <a:spcPts val="0"/>
              </a:spcAft>
              <a:buNone/>
            </a:pPr>
            <a:r>
              <a:rPr lang="en"/>
              <a:t> </a:t>
            </a:r>
            <a:endParaRPr sz="17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a:p>
        </p:txBody>
      </p:sp>
      <p:pic>
        <p:nvPicPr>
          <p:cNvPr id="180" name="Google Shape;180;p31"/>
          <p:cNvPicPr preferRelativeResize="0"/>
          <p:nvPr/>
        </p:nvPicPr>
        <p:blipFill>
          <a:blip r:embed="rId3">
            <a:alphaModFix/>
          </a:blip>
          <a:stretch>
            <a:fillRect/>
          </a:stretch>
        </p:blipFill>
        <p:spPr>
          <a:xfrm>
            <a:off x="311688" y="1400175"/>
            <a:ext cx="5153025" cy="2343150"/>
          </a:xfrm>
          <a:prstGeom prst="rect">
            <a:avLst/>
          </a:prstGeom>
          <a:noFill/>
          <a:ln>
            <a:noFill/>
          </a:ln>
        </p:spPr>
      </p:pic>
      <p:pic>
        <p:nvPicPr>
          <p:cNvPr id="181" name="Google Shape;181;p31"/>
          <p:cNvPicPr preferRelativeResize="0"/>
          <p:nvPr/>
        </p:nvPicPr>
        <p:blipFill>
          <a:blip r:embed="rId4">
            <a:alphaModFix/>
          </a:blip>
          <a:stretch>
            <a:fillRect/>
          </a:stretch>
        </p:blipFill>
        <p:spPr>
          <a:xfrm>
            <a:off x="3279513" y="2300538"/>
            <a:ext cx="5248275" cy="235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Understanding</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Comfortaa"/>
                <a:ea typeface="Comfortaa"/>
                <a:cs typeface="Comfortaa"/>
                <a:sym typeface="Comfortaa"/>
              </a:rPr>
              <a:t>Clear Questions</a:t>
            </a:r>
            <a:endParaRPr b="1" sz="1700">
              <a:solidFill>
                <a:srgbClr val="000000"/>
              </a:solidFill>
              <a:latin typeface="Comfortaa"/>
              <a:ea typeface="Comfortaa"/>
              <a:cs typeface="Comfortaa"/>
              <a:sym typeface="Comfortaa"/>
            </a:endParaRPr>
          </a:p>
          <a:p>
            <a:pPr indent="-336550" lvl="0" marL="457200" rtl="0" algn="just">
              <a:spcBef>
                <a:spcPts val="120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What </a:t>
            </a:r>
            <a:r>
              <a:rPr lang="en" sz="1700">
                <a:solidFill>
                  <a:srgbClr val="000000"/>
                </a:solidFill>
                <a:latin typeface="Comfortaa"/>
                <a:ea typeface="Comfortaa"/>
                <a:cs typeface="Comfortaa"/>
                <a:sym typeface="Comfortaa"/>
              </a:rPr>
              <a:t>content </a:t>
            </a:r>
            <a:r>
              <a:rPr lang="en" sz="1700">
                <a:solidFill>
                  <a:srgbClr val="000000"/>
                </a:solidFill>
                <a:latin typeface="Comfortaa"/>
                <a:ea typeface="Comfortaa"/>
                <a:cs typeface="Comfortaa"/>
                <a:sym typeface="Comfortaa"/>
              </a:rPr>
              <a:t>is available in different countries?</a:t>
            </a:r>
            <a:endParaRPr sz="1700">
              <a:solidFill>
                <a:srgbClr val="000000"/>
              </a:solidFill>
              <a:latin typeface="Comfortaa"/>
              <a:ea typeface="Comfortaa"/>
              <a:cs typeface="Comfortaa"/>
              <a:sym typeface="Comfortaa"/>
            </a:endParaRPr>
          </a:p>
          <a:p>
            <a:pPr indent="-336550" lvl="0" marL="457200" rtl="0" algn="just">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How is the similar content based on matching text-based features?</a:t>
            </a:r>
            <a:endParaRPr sz="1700">
              <a:solidFill>
                <a:srgbClr val="000000"/>
              </a:solidFill>
              <a:latin typeface="Comfortaa"/>
              <a:ea typeface="Comfortaa"/>
              <a:cs typeface="Comfortaa"/>
              <a:sym typeface="Comfortaa"/>
            </a:endParaRPr>
          </a:p>
          <a:p>
            <a:pPr indent="-336550" lvl="0" marL="457200" rtl="0" algn="just">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Is Netflix has increasingly focusing on TV rather than movies in recent years?</a:t>
            </a:r>
            <a:endParaRPr sz="1700">
              <a:solidFill>
                <a:srgbClr val="000000"/>
              </a:solidFill>
              <a:latin typeface="Comfortaa"/>
              <a:ea typeface="Comfortaa"/>
              <a:cs typeface="Comfortaa"/>
              <a:sym typeface="Comfortaa"/>
            </a:endParaRPr>
          </a:p>
          <a:p>
            <a:pPr indent="-336550" lvl="0" marL="457200" rtl="0" algn="just">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What is the popular genre of Netflix Movies and TV Shows?</a:t>
            </a:r>
            <a:endParaRPr sz="1700">
              <a:solidFill>
                <a:srgbClr val="000000"/>
              </a:solidFill>
              <a:latin typeface="Comfortaa"/>
              <a:ea typeface="Comfortaa"/>
              <a:cs typeface="Comfortaa"/>
              <a:sym typeface="Comfortaa"/>
            </a:endParaRPr>
          </a:p>
          <a:p>
            <a:pPr indent="-336550" lvl="0" marL="457200" rtl="0" algn="just">
              <a:spcBef>
                <a:spcPts val="0"/>
              </a:spcBef>
              <a:spcAft>
                <a:spcPts val="0"/>
              </a:spcAft>
              <a:buClr>
                <a:srgbClr val="000000"/>
              </a:buClr>
              <a:buSzPts val="1700"/>
              <a:buFont typeface="Comfortaa"/>
              <a:buAutoNum type="arabicPeriod"/>
            </a:pPr>
            <a:r>
              <a:rPr lang="en" sz="1600">
                <a:solidFill>
                  <a:srgbClr val="000000"/>
                </a:solidFill>
                <a:latin typeface="Comfortaa"/>
                <a:ea typeface="Comfortaa"/>
                <a:cs typeface="Comfortaa"/>
                <a:sym typeface="Comfortaa"/>
              </a:rPr>
              <a:t>What about the duration of the movies on Netflix? What can be concluded?</a:t>
            </a:r>
            <a:endParaRPr sz="1600">
              <a:solidFill>
                <a:srgbClr val="000000"/>
              </a:solidFill>
              <a:latin typeface="Comfortaa"/>
              <a:ea typeface="Comfortaa"/>
              <a:cs typeface="Comfortaa"/>
              <a:sym typeface="Comfortaa"/>
            </a:endParaRPr>
          </a:p>
          <a:p>
            <a:pPr indent="-336550" lvl="0" marL="457200" rtl="0" algn="just">
              <a:spcBef>
                <a:spcPts val="0"/>
              </a:spcBef>
              <a:spcAft>
                <a:spcPts val="0"/>
              </a:spcAft>
              <a:buClr>
                <a:srgbClr val="000000"/>
              </a:buClr>
              <a:buSzPts val="1700"/>
              <a:buFont typeface="Comfortaa"/>
              <a:buAutoNum type="arabicPeriod"/>
            </a:pPr>
            <a:r>
              <a:rPr lang="en" sz="1600">
                <a:solidFill>
                  <a:srgbClr val="000000"/>
                </a:solidFill>
                <a:latin typeface="Comfortaa"/>
                <a:ea typeface="Comfortaa"/>
                <a:cs typeface="Comfortaa"/>
                <a:sym typeface="Comfortaa"/>
              </a:rPr>
              <a:t>What about the titles of TV shows and movies on Netflix? What words are often shown?</a:t>
            </a:r>
            <a:endParaRPr sz="1600">
              <a:solidFill>
                <a:srgbClr val="000000"/>
              </a:solidFill>
              <a:latin typeface="Comfortaa"/>
              <a:ea typeface="Comfortaa"/>
              <a:cs typeface="Comfortaa"/>
              <a:sym typeface="Comfortaa"/>
            </a:endParaRPr>
          </a:p>
          <a:p>
            <a:pPr indent="0" lvl="0" marL="0" rtl="0" algn="l">
              <a:spcBef>
                <a:spcPts val="1200"/>
              </a:spcBef>
              <a:spcAft>
                <a:spcPts val="0"/>
              </a:spcAft>
              <a:buNone/>
            </a:pPr>
            <a:r>
              <a:t/>
            </a:r>
            <a:endParaRPr sz="1700">
              <a:latin typeface="Comfortaa"/>
              <a:ea typeface="Comfortaa"/>
              <a:cs typeface="Comfortaa"/>
              <a:sym typeface="Comfortaa"/>
            </a:endParaRPr>
          </a:p>
          <a:p>
            <a:pPr indent="0" lvl="0" marL="457200" rtl="0" algn="l">
              <a:spcBef>
                <a:spcPts val="1200"/>
              </a:spcBef>
              <a:spcAft>
                <a:spcPts val="0"/>
              </a:spcAft>
              <a:buNone/>
            </a:pPr>
            <a:r>
              <a:t/>
            </a:r>
            <a:endParaRPr sz="1700">
              <a:latin typeface="Comfortaa"/>
              <a:ea typeface="Comfortaa"/>
              <a:cs typeface="Comfortaa"/>
              <a:sym typeface="Comfortaa"/>
            </a:endParaRPr>
          </a:p>
          <a:p>
            <a:pPr indent="0" lvl="0" marL="0" rtl="0" algn="l">
              <a:spcBef>
                <a:spcPts val="12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2"/>
          <p:cNvPicPr preferRelativeResize="0"/>
          <p:nvPr/>
        </p:nvPicPr>
        <p:blipFill>
          <a:blip r:embed="rId3">
            <a:alphaModFix/>
          </a:blip>
          <a:stretch>
            <a:fillRect/>
          </a:stretch>
        </p:blipFill>
        <p:spPr>
          <a:xfrm>
            <a:off x="152400" y="152400"/>
            <a:ext cx="8753475" cy="478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1123200"/>
          </a:xfrm>
          <a:prstGeom prst="rect">
            <a:avLst/>
          </a:prstGeom>
        </p:spPr>
        <p:txBody>
          <a:bodyPr anchorCtr="0" anchor="t" bIns="91425" lIns="91425" spcFirstLastPara="1" rIns="91425" wrap="square" tIns="91425">
            <a:noAutofit/>
          </a:bodyPr>
          <a:lstStyle/>
          <a:p>
            <a:pPr indent="-2343150" lvl="0" marL="2400300" rtl="0" algn="l">
              <a:spcBef>
                <a:spcPts val="0"/>
              </a:spcBef>
              <a:spcAft>
                <a:spcPts val="0"/>
              </a:spcAft>
              <a:buNone/>
            </a:pPr>
            <a:r>
              <a:rPr lang="en"/>
              <a:t>Question 4: </a:t>
            </a:r>
            <a:r>
              <a:rPr lang="en" sz="1700">
                <a:solidFill>
                  <a:srgbClr val="000000"/>
                </a:solidFill>
                <a:latin typeface="Comfortaa"/>
                <a:ea typeface="Comfortaa"/>
                <a:cs typeface="Comfortaa"/>
                <a:sym typeface="Comfortaa"/>
              </a:rPr>
              <a:t>What is the popular genre of Netflix Movies and TV Shows?</a:t>
            </a:r>
            <a:endParaRPr/>
          </a:p>
        </p:txBody>
      </p:sp>
      <p:sp>
        <p:nvSpPr>
          <p:cNvPr id="192" name="Google Shape;192;p33"/>
          <p:cNvSpPr txBox="1"/>
          <p:nvPr>
            <p:ph idx="1" type="body"/>
          </p:nvPr>
        </p:nvSpPr>
        <p:spPr>
          <a:xfrm>
            <a:off x="311700" y="1630875"/>
            <a:ext cx="8520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Comfortaa"/>
                <a:ea typeface="Comfortaa"/>
                <a:cs typeface="Comfortaa"/>
                <a:sym typeface="Comfortaa"/>
              </a:rPr>
              <a:t>Check out the content in the column “listed_in”.</a:t>
            </a:r>
            <a:endParaRPr b="1" sz="1700">
              <a:solidFill>
                <a:srgbClr val="000000"/>
              </a:solidFill>
              <a:latin typeface="Comfortaa"/>
              <a:ea typeface="Comfortaa"/>
              <a:cs typeface="Comfortaa"/>
              <a:sym typeface="Comfortaa"/>
            </a:endParaRPr>
          </a:p>
          <a:p>
            <a:pPr indent="0" lvl="0" marL="0" rtl="0" algn="l">
              <a:spcBef>
                <a:spcPts val="1600"/>
              </a:spcBef>
              <a:spcAft>
                <a:spcPts val="1600"/>
              </a:spcAft>
              <a:buNone/>
            </a:pPr>
            <a:r>
              <a:t/>
            </a:r>
            <a:endParaRPr b="1">
              <a:solidFill>
                <a:srgbClr val="000000"/>
              </a:solidFill>
              <a:latin typeface="Comfortaa"/>
              <a:ea typeface="Comfortaa"/>
              <a:cs typeface="Comfortaa"/>
              <a:sym typeface="Comfortaa"/>
            </a:endParaRPr>
          </a:p>
        </p:txBody>
      </p:sp>
      <p:pic>
        <p:nvPicPr>
          <p:cNvPr id="193" name="Google Shape;193;p33"/>
          <p:cNvPicPr preferRelativeResize="0"/>
          <p:nvPr/>
        </p:nvPicPr>
        <p:blipFill>
          <a:blip r:embed="rId3">
            <a:alphaModFix/>
          </a:blip>
          <a:stretch>
            <a:fillRect/>
          </a:stretch>
        </p:blipFill>
        <p:spPr>
          <a:xfrm>
            <a:off x="2505075" y="2191450"/>
            <a:ext cx="4133850" cy="219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311700" y="1630875"/>
            <a:ext cx="2385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Comfortaa"/>
                <a:ea typeface="Comfortaa"/>
                <a:cs typeface="Comfortaa"/>
                <a:sym typeface="Comfortaa"/>
              </a:rPr>
              <a:t>Split each genre in column “listed_in”. </a:t>
            </a:r>
            <a:endParaRPr sz="1700">
              <a:solidFill>
                <a:srgbClr val="000000"/>
              </a:solidFill>
              <a:latin typeface="Comfortaa"/>
              <a:ea typeface="Comfortaa"/>
              <a:cs typeface="Comfortaa"/>
              <a:sym typeface="Comfortaa"/>
            </a:endParaRPr>
          </a:p>
          <a:p>
            <a:pPr indent="0" lvl="0" marL="0" rtl="0" algn="l">
              <a:spcBef>
                <a:spcPts val="1600"/>
              </a:spcBef>
              <a:spcAft>
                <a:spcPts val="1600"/>
              </a:spcAft>
              <a:buNone/>
            </a:pPr>
            <a:r>
              <a:t/>
            </a:r>
            <a:endParaRPr sz="1700">
              <a:solidFill>
                <a:srgbClr val="000000"/>
              </a:solidFill>
              <a:latin typeface="Comfortaa"/>
              <a:ea typeface="Comfortaa"/>
              <a:cs typeface="Comfortaa"/>
              <a:sym typeface="Comfortaa"/>
            </a:endParaRPr>
          </a:p>
        </p:txBody>
      </p:sp>
      <p:sp>
        <p:nvSpPr>
          <p:cNvPr id="199" name="Google Shape;199;p34"/>
          <p:cNvSpPr txBox="1"/>
          <p:nvPr>
            <p:ph type="title"/>
          </p:nvPr>
        </p:nvSpPr>
        <p:spPr>
          <a:xfrm>
            <a:off x="311700" y="445025"/>
            <a:ext cx="8520600" cy="872100"/>
          </a:xfrm>
          <a:prstGeom prst="rect">
            <a:avLst/>
          </a:prstGeom>
        </p:spPr>
        <p:txBody>
          <a:bodyPr anchorCtr="0" anchor="t" bIns="91425" lIns="91425" spcFirstLastPara="1" rIns="91425" wrap="square" tIns="91425">
            <a:noAutofit/>
          </a:bodyPr>
          <a:lstStyle/>
          <a:p>
            <a:pPr indent="-2343150" lvl="0" marL="2400300" rtl="0" algn="l">
              <a:spcBef>
                <a:spcPts val="0"/>
              </a:spcBef>
              <a:spcAft>
                <a:spcPts val="0"/>
              </a:spcAft>
              <a:buNone/>
            </a:pPr>
            <a:r>
              <a:rPr lang="en"/>
              <a:t>Question 4: </a:t>
            </a:r>
            <a:r>
              <a:rPr lang="en" sz="1700">
                <a:solidFill>
                  <a:srgbClr val="000000"/>
                </a:solidFill>
                <a:latin typeface="Comfortaa"/>
                <a:ea typeface="Comfortaa"/>
                <a:cs typeface="Comfortaa"/>
                <a:sym typeface="Comfortaa"/>
              </a:rPr>
              <a:t>What is the popular genre of Netflix Movies and TV Shows?</a:t>
            </a:r>
            <a:endParaRPr/>
          </a:p>
        </p:txBody>
      </p:sp>
      <p:pic>
        <p:nvPicPr>
          <p:cNvPr id="200" name="Google Shape;200;p34"/>
          <p:cNvPicPr preferRelativeResize="0"/>
          <p:nvPr/>
        </p:nvPicPr>
        <p:blipFill>
          <a:blip r:embed="rId3">
            <a:alphaModFix/>
          </a:blip>
          <a:stretch>
            <a:fillRect/>
          </a:stretch>
        </p:blipFill>
        <p:spPr>
          <a:xfrm>
            <a:off x="2841375" y="1442200"/>
            <a:ext cx="5890025" cy="3480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idx="1" type="body"/>
          </p:nvPr>
        </p:nvSpPr>
        <p:spPr>
          <a:xfrm>
            <a:off x="311700" y="1568225"/>
            <a:ext cx="8520600" cy="300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6" name="Google Shape;206;p35"/>
          <p:cNvPicPr preferRelativeResize="0"/>
          <p:nvPr/>
        </p:nvPicPr>
        <p:blipFill>
          <a:blip r:embed="rId3">
            <a:alphaModFix/>
          </a:blip>
          <a:stretch>
            <a:fillRect/>
          </a:stretch>
        </p:blipFill>
        <p:spPr>
          <a:xfrm>
            <a:off x="0" y="148365"/>
            <a:ext cx="9144001" cy="48467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5: </a:t>
            </a:r>
            <a:r>
              <a:rPr lang="en" sz="1600">
                <a:solidFill>
                  <a:srgbClr val="000000"/>
                </a:solidFill>
                <a:latin typeface="Comfortaa"/>
                <a:ea typeface="Comfortaa"/>
                <a:cs typeface="Comfortaa"/>
                <a:sym typeface="Comfortaa"/>
              </a:rPr>
              <a:t>What about the duration of the movies on Netflix?</a:t>
            </a:r>
            <a:r>
              <a:rPr lang="en"/>
              <a:t> </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700">
                <a:solidFill>
                  <a:srgbClr val="000000"/>
                </a:solidFill>
                <a:latin typeface="Comfortaa"/>
                <a:ea typeface="Comfortaa"/>
                <a:cs typeface="Comfortaa"/>
                <a:sym typeface="Comfortaa"/>
              </a:rPr>
              <a:t>Untuk menjawab problem tersebut, langkah yang dilakukan adalah membuat kurva mengenai distribusi dari durasi Movies pada Netflix.</a:t>
            </a:r>
            <a:endParaRPr sz="1700">
              <a:solidFill>
                <a:srgbClr val="000000"/>
              </a:solidFill>
              <a:latin typeface="Comfortaa"/>
              <a:ea typeface="Comfortaa"/>
              <a:cs typeface="Comfortaa"/>
              <a:sym typeface="Comfortaa"/>
            </a:endParaRPr>
          </a:p>
          <a:p>
            <a:pPr indent="0" lvl="0" marL="0" rtl="0" algn="l">
              <a:lnSpc>
                <a:spcPct val="150000"/>
              </a:lnSpc>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213" name="Google Shape;213;p36"/>
          <p:cNvPicPr preferRelativeResize="0"/>
          <p:nvPr/>
        </p:nvPicPr>
        <p:blipFill>
          <a:blip r:embed="rId3">
            <a:alphaModFix/>
          </a:blip>
          <a:stretch>
            <a:fillRect/>
          </a:stretch>
        </p:blipFill>
        <p:spPr>
          <a:xfrm>
            <a:off x="1901050" y="2376738"/>
            <a:ext cx="5467350" cy="1895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5: </a:t>
            </a:r>
            <a:r>
              <a:rPr lang="en" sz="1600">
                <a:solidFill>
                  <a:srgbClr val="000000"/>
                </a:solidFill>
                <a:latin typeface="Comfortaa"/>
                <a:ea typeface="Comfortaa"/>
                <a:cs typeface="Comfortaa"/>
                <a:sym typeface="Comfortaa"/>
              </a:rPr>
              <a:t>What about the duration of the movies on Netflix?</a:t>
            </a:r>
            <a:r>
              <a:rPr lang="en"/>
              <a:t> </a:t>
            </a:r>
            <a:endParaRPr/>
          </a:p>
        </p:txBody>
      </p:sp>
      <p:sp>
        <p:nvSpPr>
          <p:cNvPr id="219" name="Google Shape;21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77800" rtl="0" algn="just">
              <a:lnSpc>
                <a:spcPct val="150000"/>
              </a:lnSpc>
              <a:spcBef>
                <a:spcPts val="1200"/>
              </a:spcBef>
              <a:spcAft>
                <a:spcPts val="0"/>
              </a:spcAft>
              <a:buNone/>
            </a:pPr>
            <a:r>
              <a:t/>
            </a:r>
            <a:endParaRPr sz="1700">
              <a:solidFill>
                <a:srgbClr val="000000"/>
              </a:solidFill>
              <a:latin typeface="Comfortaa"/>
              <a:ea typeface="Comfortaa"/>
              <a:cs typeface="Comfortaa"/>
              <a:sym typeface="Comfortaa"/>
            </a:endParaRPr>
          </a:p>
          <a:p>
            <a:pPr indent="0" lvl="0" marL="177800" rtl="0" algn="just">
              <a:lnSpc>
                <a:spcPct val="150000"/>
              </a:lnSpc>
              <a:spcBef>
                <a:spcPts val="1200"/>
              </a:spcBef>
              <a:spcAft>
                <a:spcPts val="0"/>
              </a:spcAft>
              <a:buNone/>
            </a:pPr>
            <a:r>
              <a:rPr lang="en" sz="1700">
                <a:solidFill>
                  <a:srgbClr val="000000"/>
                </a:solidFill>
                <a:latin typeface="Comfortaa"/>
                <a:ea typeface="Comfortaa"/>
                <a:cs typeface="Comfortaa"/>
                <a:sym typeface="Comfortaa"/>
              </a:rPr>
              <a:t>Sebelum memvisualisasikan durasi Movies, dilakukan preprocessing untuk kemudian menghilangkan satuan waktu dan mengubahnya menjadi tipe data integer. Dengan menggunakan fungsi kernel density estimate plot pada library Seaborn, diperoleh visualisasi sebagai berikut.</a:t>
            </a:r>
            <a:endParaRPr sz="1700">
              <a:solidFill>
                <a:srgbClr val="000000"/>
              </a:solidFill>
              <a:latin typeface="Comfortaa"/>
              <a:ea typeface="Comfortaa"/>
              <a:cs typeface="Comfortaa"/>
              <a:sym typeface="Comfortaa"/>
            </a:endParaRPr>
          </a:p>
          <a:p>
            <a:pPr indent="0" lvl="0" marL="0" rtl="0" algn="l">
              <a:lnSpc>
                <a:spcPct val="150000"/>
              </a:lnSpc>
              <a:spcBef>
                <a:spcPts val="1200"/>
              </a:spcBef>
              <a:spcAft>
                <a:spcPts val="0"/>
              </a:spcAft>
              <a:buNone/>
            </a:pPr>
            <a:r>
              <a:t/>
            </a:r>
            <a:endParaRPr sz="1700">
              <a:solidFill>
                <a:srgbClr val="000000"/>
              </a:solidFill>
              <a:latin typeface="Comfortaa"/>
              <a:ea typeface="Comfortaa"/>
              <a:cs typeface="Comfortaa"/>
              <a:sym typeface="Comfortaa"/>
            </a:endParaRPr>
          </a:p>
          <a:p>
            <a:pPr indent="0" lvl="0" marL="0" rtl="0" algn="l">
              <a:lnSpc>
                <a:spcPct val="150000"/>
              </a:lnSpc>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5: </a:t>
            </a:r>
            <a:r>
              <a:rPr lang="en" sz="1600">
                <a:solidFill>
                  <a:srgbClr val="000000"/>
                </a:solidFill>
                <a:latin typeface="Comfortaa"/>
                <a:ea typeface="Comfortaa"/>
                <a:cs typeface="Comfortaa"/>
                <a:sym typeface="Comfortaa"/>
              </a:rPr>
              <a:t>What about the duration of the movies on Netflix?</a:t>
            </a:r>
            <a:r>
              <a:rPr lang="en"/>
              <a:t> </a:t>
            </a:r>
            <a:endParaRPr/>
          </a:p>
        </p:txBody>
      </p:sp>
      <p:sp>
        <p:nvSpPr>
          <p:cNvPr id="225" name="Google Shape;22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77800" rtl="0" algn="just">
              <a:lnSpc>
                <a:spcPct val="150000"/>
              </a:lnSpc>
              <a:spcBef>
                <a:spcPts val="1200"/>
              </a:spcBef>
              <a:spcAft>
                <a:spcPts val="0"/>
              </a:spcAft>
              <a:buNone/>
            </a:pPr>
            <a:r>
              <a:t/>
            </a:r>
            <a:endParaRPr sz="1700">
              <a:solidFill>
                <a:srgbClr val="000000"/>
              </a:solidFill>
              <a:latin typeface="Comfortaa"/>
              <a:ea typeface="Comfortaa"/>
              <a:cs typeface="Comfortaa"/>
              <a:sym typeface="Comfortaa"/>
            </a:endParaRPr>
          </a:p>
          <a:p>
            <a:pPr indent="0" lvl="0" marL="0" rtl="0" algn="l">
              <a:lnSpc>
                <a:spcPct val="150000"/>
              </a:lnSpc>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226" name="Google Shape;226;p38"/>
          <p:cNvPicPr preferRelativeResize="0"/>
          <p:nvPr/>
        </p:nvPicPr>
        <p:blipFill>
          <a:blip r:embed="rId3">
            <a:alphaModFix/>
          </a:blip>
          <a:stretch>
            <a:fillRect/>
          </a:stretch>
        </p:blipFill>
        <p:spPr>
          <a:xfrm>
            <a:off x="437151" y="1375700"/>
            <a:ext cx="4932175" cy="3277777"/>
          </a:xfrm>
          <a:prstGeom prst="rect">
            <a:avLst/>
          </a:prstGeom>
          <a:noFill/>
          <a:ln>
            <a:noFill/>
          </a:ln>
        </p:spPr>
      </p:pic>
      <p:sp>
        <p:nvSpPr>
          <p:cNvPr id="227" name="Google Shape;227;p38"/>
          <p:cNvSpPr txBox="1"/>
          <p:nvPr/>
        </p:nvSpPr>
        <p:spPr>
          <a:xfrm>
            <a:off x="5243875" y="1259951"/>
            <a:ext cx="3487500" cy="3277800"/>
          </a:xfrm>
          <a:prstGeom prst="rect">
            <a:avLst/>
          </a:prstGeom>
          <a:noFill/>
          <a:ln>
            <a:noFill/>
          </a:ln>
        </p:spPr>
        <p:txBody>
          <a:bodyPr anchorCtr="0" anchor="t" bIns="91425" lIns="91425" spcFirstLastPara="1" rIns="91425" wrap="square" tIns="91425">
            <a:noAutofit/>
          </a:bodyPr>
          <a:lstStyle/>
          <a:p>
            <a:pPr indent="0" lvl="0" marL="177800" rtl="0" algn="just">
              <a:lnSpc>
                <a:spcPct val="150000"/>
              </a:lnSpc>
              <a:spcBef>
                <a:spcPts val="1200"/>
              </a:spcBef>
              <a:spcAft>
                <a:spcPts val="0"/>
              </a:spcAft>
              <a:buNone/>
            </a:pPr>
            <a:r>
              <a:rPr lang="en" sz="1500">
                <a:latin typeface="Comfortaa"/>
                <a:ea typeface="Comfortaa"/>
                <a:cs typeface="Comfortaa"/>
                <a:sym typeface="Comfortaa"/>
              </a:rPr>
              <a:t>Jadi, sebagian besar content Movies di Netflix termasuk dalam durasi sekitar rentang 75-120 menit. Hal ini dapat diterima mengingat banyak penonton yang tidak dapat menonton film berdurasi  sampai 3 jam dalam sekali duduk.</a:t>
            </a:r>
            <a:endParaRPr sz="1500">
              <a:latin typeface="Comfortaa"/>
              <a:ea typeface="Comfortaa"/>
              <a:cs typeface="Comfortaa"/>
              <a:sym typeface="Comforta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75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6: </a:t>
            </a:r>
            <a:r>
              <a:rPr lang="en" sz="1600">
                <a:solidFill>
                  <a:srgbClr val="000000"/>
                </a:solidFill>
                <a:latin typeface="Comfortaa"/>
                <a:ea typeface="Comfortaa"/>
                <a:cs typeface="Comfortaa"/>
                <a:sym typeface="Comfortaa"/>
              </a:rPr>
              <a:t>What about the titles of TV shows and movies on Netflix?</a:t>
            </a:r>
            <a:r>
              <a:rPr lang="en"/>
              <a:t> </a:t>
            </a:r>
            <a:endParaRPr/>
          </a:p>
        </p:txBody>
      </p:sp>
      <p:sp>
        <p:nvSpPr>
          <p:cNvPr id="233" name="Google Shape;23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77800" rtl="0" algn="just">
              <a:lnSpc>
                <a:spcPct val="150000"/>
              </a:lnSpc>
              <a:spcBef>
                <a:spcPts val="1200"/>
              </a:spcBef>
              <a:spcAft>
                <a:spcPts val="0"/>
              </a:spcAft>
              <a:buNone/>
            </a:pPr>
            <a:r>
              <a:t/>
            </a:r>
            <a:endParaRPr sz="1700">
              <a:solidFill>
                <a:srgbClr val="000000"/>
              </a:solidFill>
              <a:latin typeface="Comfortaa"/>
              <a:ea typeface="Comfortaa"/>
              <a:cs typeface="Comfortaa"/>
              <a:sym typeface="Comfortaa"/>
            </a:endParaRPr>
          </a:p>
          <a:p>
            <a:pPr indent="0" lvl="0" marL="0" rtl="0" algn="just">
              <a:lnSpc>
                <a:spcPct val="150000"/>
              </a:lnSpc>
              <a:spcBef>
                <a:spcPts val="1200"/>
              </a:spcBef>
              <a:spcAft>
                <a:spcPts val="0"/>
              </a:spcAft>
              <a:buNone/>
            </a:pPr>
            <a:r>
              <a:rPr lang="en" sz="1700">
                <a:solidFill>
                  <a:srgbClr val="000000"/>
                </a:solidFill>
                <a:latin typeface="Comfortaa"/>
                <a:ea typeface="Comfortaa"/>
                <a:cs typeface="Comfortaa"/>
                <a:sym typeface="Comfortaa"/>
              </a:rPr>
              <a:t>Untuk menjawab problem tersebut, langkah yang dilakukan adalah membuat wordcloud dari judul TV shows maupun Movies pada Netflix untuk memudahkan kita menemukan kata pada judul yang paling sering digunakan.</a:t>
            </a:r>
            <a:endParaRPr sz="1700">
              <a:solidFill>
                <a:srgbClr val="000000"/>
              </a:solidFill>
              <a:latin typeface="Comfortaa"/>
              <a:ea typeface="Comfortaa"/>
              <a:cs typeface="Comfortaa"/>
              <a:sym typeface="Comfortaa"/>
            </a:endParaRPr>
          </a:p>
          <a:p>
            <a:pPr indent="0" lvl="0" marL="177800" rtl="0" algn="just">
              <a:lnSpc>
                <a:spcPct val="150000"/>
              </a:lnSpc>
              <a:spcBef>
                <a:spcPts val="1200"/>
              </a:spcBef>
              <a:spcAft>
                <a:spcPts val="0"/>
              </a:spcAft>
              <a:buNone/>
            </a:pPr>
            <a:r>
              <a:t/>
            </a:r>
            <a:endParaRPr sz="1700">
              <a:solidFill>
                <a:srgbClr val="000000"/>
              </a:solidFill>
              <a:latin typeface="Comfortaa"/>
              <a:ea typeface="Comfortaa"/>
              <a:cs typeface="Comfortaa"/>
              <a:sym typeface="Comfortaa"/>
            </a:endParaRPr>
          </a:p>
          <a:p>
            <a:pPr indent="0" lvl="0" marL="0" rtl="0" algn="l">
              <a:lnSpc>
                <a:spcPct val="150000"/>
              </a:lnSpc>
              <a:spcBef>
                <a:spcPts val="1200"/>
              </a:spcBef>
              <a:spcAft>
                <a:spcPts val="0"/>
              </a:spcAft>
              <a:buNone/>
            </a:pPr>
            <a:r>
              <a:t/>
            </a:r>
            <a:endParaRPr sz="1700">
              <a:solidFill>
                <a:srgbClr val="000000"/>
              </a:solidFill>
              <a:latin typeface="Comfortaa"/>
              <a:ea typeface="Comfortaa"/>
              <a:cs typeface="Comfortaa"/>
              <a:sym typeface="Comfortaa"/>
            </a:endParaRPr>
          </a:p>
          <a:p>
            <a:pPr indent="0" lvl="0" marL="0" rtl="0" algn="l">
              <a:lnSpc>
                <a:spcPct val="150000"/>
              </a:lnSpc>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45025"/>
            <a:ext cx="875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6: </a:t>
            </a:r>
            <a:r>
              <a:rPr lang="en" sz="1600">
                <a:solidFill>
                  <a:srgbClr val="000000"/>
                </a:solidFill>
                <a:latin typeface="Comfortaa"/>
                <a:ea typeface="Comfortaa"/>
                <a:cs typeface="Comfortaa"/>
                <a:sym typeface="Comfortaa"/>
              </a:rPr>
              <a:t>What about the titles of TV shows and movies on Netflix?</a:t>
            </a:r>
            <a:r>
              <a:rPr lang="en"/>
              <a:t> </a:t>
            </a:r>
            <a:endParaRPr/>
          </a:p>
        </p:txBody>
      </p:sp>
      <p:sp>
        <p:nvSpPr>
          <p:cNvPr id="239" name="Google Shape;239;p40"/>
          <p:cNvSpPr txBox="1"/>
          <p:nvPr>
            <p:ph idx="1" type="body"/>
          </p:nvPr>
        </p:nvSpPr>
        <p:spPr>
          <a:xfrm>
            <a:off x="311700" y="3211550"/>
            <a:ext cx="8520600" cy="13575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600">
                <a:solidFill>
                  <a:srgbClr val="000000"/>
                </a:solidFill>
                <a:latin typeface="Comfortaa"/>
                <a:ea typeface="Comfortaa"/>
                <a:cs typeface="Comfortaa"/>
                <a:sym typeface="Comfortaa"/>
              </a:rPr>
              <a:t>Dengan menggunakan salah satu tools visualisasi yang mudah dipahami yaitu Wordcloud, diperoleh tampilan kata yang digunakan pada judul content Netflix sebagai berikut.</a:t>
            </a:r>
            <a:endParaRPr sz="1600">
              <a:solidFill>
                <a:srgbClr val="000000"/>
              </a:solidFill>
              <a:latin typeface="Comfortaa"/>
              <a:ea typeface="Comfortaa"/>
              <a:cs typeface="Comfortaa"/>
              <a:sym typeface="Comfortaa"/>
            </a:endParaRPr>
          </a:p>
          <a:p>
            <a:pPr indent="0" lvl="0" marL="0" rtl="0" algn="l">
              <a:lnSpc>
                <a:spcPct val="150000"/>
              </a:lnSpc>
              <a:spcBef>
                <a:spcPts val="1200"/>
              </a:spcBef>
              <a:spcAft>
                <a:spcPts val="0"/>
              </a:spcAft>
              <a:buNone/>
            </a:pPr>
            <a:r>
              <a:t/>
            </a:r>
            <a:endParaRPr sz="1700">
              <a:solidFill>
                <a:srgbClr val="000000"/>
              </a:solidFill>
              <a:latin typeface="Comfortaa"/>
              <a:ea typeface="Comfortaa"/>
              <a:cs typeface="Comfortaa"/>
              <a:sym typeface="Comfortaa"/>
            </a:endParaRPr>
          </a:p>
          <a:p>
            <a:pPr indent="0" lvl="0" marL="0" rtl="0" algn="l">
              <a:lnSpc>
                <a:spcPct val="150000"/>
              </a:lnSpc>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240" name="Google Shape;240;p40"/>
          <p:cNvPicPr preferRelativeResize="0"/>
          <p:nvPr/>
        </p:nvPicPr>
        <p:blipFill>
          <a:blip r:embed="rId3">
            <a:alphaModFix/>
          </a:blip>
          <a:stretch>
            <a:fillRect/>
          </a:stretch>
        </p:blipFill>
        <p:spPr>
          <a:xfrm>
            <a:off x="1190625" y="1412500"/>
            <a:ext cx="6762750" cy="1866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nvSpPr>
        <p:spPr>
          <a:xfrm>
            <a:off x="4917675" y="828100"/>
            <a:ext cx="3851400" cy="3663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700">
                <a:latin typeface="Comfortaa"/>
                <a:ea typeface="Comfortaa"/>
                <a:cs typeface="Comfortaa"/>
                <a:sym typeface="Comfortaa"/>
              </a:rPr>
              <a:t>Dari hasil tersebut, kita dapat mengetahui dengan mudah dan cepat mengenai kata-kata yang sering dipakai dalam judul-judul TV shows dan Movies pada Netflix. Semakin besar ukuran kata, semakin sering kata tersebut digunakan.</a:t>
            </a:r>
            <a:endParaRPr sz="1700">
              <a:latin typeface="Comfortaa"/>
              <a:ea typeface="Comfortaa"/>
              <a:cs typeface="Comfortaa"/>
              <a:sym typeface="Comfortaa"/>
            </a:endParaRPr>
          </a:p>
        </p:txBody>
      </p:sp>
      <p:pic>
        <p:nvPicPr>
          <p:cNvPr id="246" name="Google Shape;246;p41"/>
          <p:cNvPicPr preferRelativeResize="0"/>
          <p:nvPr/>
        </p:nvPicPr>
        <p:blipFill>
          <a:blip r:embed="rId3">
            <a:alphaModFix/>
          </a:blip>
          <a:stretch>
            <a:fillRect/>
          </a:stretch>
        </p:blipFill>
        <p:spPr>
          <a:xfrm>
            <a:off x="426950" y="433375"/>
            <a:ext cx="4276725" cy="427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Understanding</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mfortaa"/>
                <a:ea typeface="Comfortaa"/>
                <a:cs typeface="Comfortaa"/>
                <a:sym typeface="Comfortaa"/>
              </a:rPr>
              <a:t>Measurable Outcome</a:t>
            </a:r>
            <a:endParaRPr b="1">
              <a:solidFill>
                <a:srgbClr val="000000"/>
              </a:solidFill>
              <a:latin typeface="Comfortaa"/>
              <a:ea typeface="Comfortaa"/>
              <a:cs typeface="Comfortaa"/>
              <a:sym typeface="Comfortaa"/>
            </a:endParaRPr>
          </a:p>
          <a:p>
            <a:pPr indent="-336550" lvl="0" marL="457200" rtl="0" algn="l">
              <a:spcBef>
                <a:spcPts val="160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Type of content in different country.</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Some content that has similarities in Netflix.</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The number of movies and tv shows produced over the last 10 years.</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The genre of movies and tv shows are mostly produced.</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Distribution visualization curve of Movies duration on Netflix.</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Worldcloud of Netflix content titles both TV shows and Movies</a:t>
            </a:r>
            <a:endParaRPr sz="1700">
              <a:solidFill>
                <a:srgbClr val="000000"/>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 Approach</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1600"/>
              </a:spcBef>
              <a:spcAft>
                <a:spcPts val="0"/>
              </a:spcAft>
              <a:buClr>
                <a:srgbClr val="000000"/>
              </a:buClr>
              <a:buSzPts val="1700"/>
              <a:buFont typeface="Comfortaa"/>
              <a:buAutoNum type="arabicPeriod"/>
            </a:pPr>
            <a:r>
              <a:rPr b="1" lang="en" sz="1700">
                <a:solidFill>
                  <a:srgbClr val="000000"/>
                </a:solidFill>
                <a:latin typeface="Comfortaa"/>
                <a:ea typeface="Comfortaa"/>
                <a:cs typeface="Comfortaa"/>
                <a:sym typeface="Comfortaa"/>
              </a:rPr>
              <a:t>Descriptive   </a:t>
            </a:r>
            <a:endParaRPr sz="1700">
              <a:solidFill>
                <a:srgbClr val="000000"/>
              </a:solidFill>
              <a:latin typeface="Comfortaa"/>
              <a:ea typeface="Comfortaa"/>
              <a:cs typeface="Comfortaa"/>
              <a:sym typeface="Comfortaa"/>
            </a:endParaRPr>
          </a:p>
          <a:p>
            <a:pPr indent="0" lvl="0" marL="457200" rtl="0" algn="l">
              <a:lnSpc>
                <a:spcPct val="150000"/>
              </a:lnSpc>
              <a:spcBef>
                <a:spcPts val="1600"/>
              </a:spcBef>
              <a:spcAft>
                <a:spcPts val="0"/>
              </a:spcAft>
              <a:buNone/>
            </a:pPr>
            <a:r>
              <a:rPr lang="en" sz="1700">
                <a:solidFill>
                  <a:srgbClr val="000000"/>
                </a:solidFill>
                <a:latin typeface="Comfortaa"/>
                <a:ea typeface="Comfortaa"/>
                <a:cs typeface="Comfortaa"/>
                <a:sym typeface="Comfortaa"/>
              </a:rPr>
              <a:t>Present the data in the graphs, diagrams, and so on to provide information characteristics of the data.</a:t>
            </a:r>
            <a:endParaRPr sz="1700">
              <a:solidFill>
                <a:srgbClr val="000000"/>
              </a:solidFill>
              <a:latin typeface="Comfortaa"/>
              <a:ea typeface="Comfortaa"/>
              <a:cs typeface="Comfortaa"/>
              <a:sym typeface="Comfortaa"/>
            </a:endParaRPr>
          </a:p>
          <a:p>
            <a:pPr indent="-336550" lvl="0" marL="457200" rtl="0" algn="l">
              <a:lnSpc>
                <a:spcPct val="150000"/>
              </a:lnSpc>
              <a:spcBef>
                <a:spcPts val="160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Statistical Analysis</a:t>
            </a:r>
            <a:endParaRPr sz="1700">
              <a:solidFill>
                <a:srgbClr val="000000"/>
              </a:solidFill>
              <a:latin typeface="Comfortaa"/>
              <a:ea typeface="Comfortaa"/>
              <a:cs typeface="Comfortaa"/>
              <a:sym typeface="Comfortaa"/>
            </a:endParaRPr>
          </a:p>
          <a:p>
            <a:pPr indent="0" lvl="0" marL="457200" rtl="0" algn="l">
              <a:lnSpc>
                <a:spcPct val="150000"/>
              </a:lnSpc>
              <a:spcBef>
                <a:spcPts val="1600"/>
              </a:spcBef>
              <a:spcAft>
                <a:spcPts val="0"/>
              </a:spcAft>
              <a:buNone/>
            </a:pPr>
            <a:r>
              <a:rPr lang="en" sz="1700">
                <a:solidFill>
                  <a:srgbClr val="000000"/>
                </a:solidFill>
                <a:latin typeface="Comfortaa"/>
                <a:ea typeface="Comfortaa"/>
                <a:cs typeface="Comfortaa"/>
                <a:sym typeface="Comfortaa"/>
              </a:rPr>
              <a:t>Apply statistics to answer the problem questions.</a:t>
            </a:r>
            <a:endParaRPr sz="1700">
              <a:solidFill>
                <a:srgbClr val="000000"/>
              </a:solidFill>
              <a:latin typeface="Comfortaa"/>
              <a:ea typeface="Comfortaa"/>
              <a:cs typeface="Comfortaa"/>
              <a:sym typeface="Comfortaa"/>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Requirements</a:t>
            </a:r>
            <a:endParaRPr/>
          </a:p>
        </p:txBody>
      </p:sp>
      <p:sp>
        <p:nvSpPr>
          <p:cNvPr id="81" name="Google Shape;81;p1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Question 1: </a:t>
            </a:r>
            <a:r>
              <a:rPr lang="en" sz="1700"/>
              <a:t>type of Netflix’s content in each country</a:t>
            </a:r>
            <a:endParaRPr sz="1700"/>
          </a:p>
          <a:p>
            <a:pPr indent="0" lvl="0" marL="0" rtl="0" algn="l">
              <a:spcBef>
                <a:spcPts val="1600"/>
              </a:spcBef>
              <a:spcAft>
                <a:spcPts val="0"/>
              </a:spcAft>
              <a:buNone/>
            </a:pPr>
            <a:r>
              <a:rPr b="1" lang="en" sz="1700"/>
              <a:t>Question 2: </a:t>
            </a:r>
            <a:r>
              <a:rPr lang="en" sz="1700"/>
              <a:t>the title, directior, listed_in, and description of TV shows and movies on Netflix</a:t>
            </a:r>
            <a:endParaRPr sz="1700"/>
          </a:p>
          <a:p>
            <a:pPr indent="0" lvl="0" marL="0" rtl="0" algn="l">
              <a:spcBef>
                <a:spcPts val="1600"/>
              </a:spcBef>
              <a:spcAft>
                <a:spcPts val="0"/>
              </a:spcAft>
              <a:buNone/>
            </a:pPr>
            <a:r>
              <a:rPr b="1" lang="en" sz="1700"/>
              <a:t>Question 3: </a:t>
            </a:r>
            <a:r>
              <a:rPr lang="en" sz="1700"/>
              <a:t>release date of movies and TV shows on Netflix.</a:t>
            </a:r>
            <a:endParaRPr sz="1700"/>
          </a:p>
          <a:p>
            <a:pPr indent="0" lvl="0" marL="0" rtl="0" algn="l">
              <a:spcBef>
                <a:spcPts val="1600"/>
              </a:spcBef>
              <a:spcAft>
                <a:spcPts val="0"/>
              </a:spcAft>
              <a:buNone/>
            </a:pPr>
            <a:r>
              <a:rPr b="1" lang="en" sz="1700"/>
              <a:t>Question 4: </a:t>
            </a:r>
            <a:r>
              <a:rPr lang="en" sz="1700"/>
              <a:t>genre of movies and TV shows </a:t>
            </a:r>
            <a:r>
              <a:rPr lang="en" sz="1700"/>
              <a:t>on Netflix.</a:t>
            </a:r>
            <a:endParaRPr sz="1700"/>
          </a:p>
          <a:p>
            <a:pPr indent="0" lvl="0" marL="0" rtl="0" algn="l">
              <a:spcBef>
                <a:spcPts val="1600"/>
              </a:spcBef>
              <a:spcAft>
                <a:spcPts val="0"/>
              </a:spcAft>
              <a:buNone/>
            </a:pPr>
            <a:r>
              <a:rPr b="1" lang="en" sz="1700"/>
              <a:t>Question 5: </a:t>
            </a:r>
            <a:r>
              <a:rPr lang="en" sz="1700"/>
              <a:t>duration of movies on Netflix.</a:t>
            </a:r>
            <a:endParaRPr sz="1700"/>
          </a:p>
          <a:p>
            <a:pPr indent="0" lvl="0" marL="0" rtl="0" algn="l">
              <a:spcBef>
                <a:spcPts val="1600"/>
              </a:spcBef>
              <a:spcAft>
                <a:spcPts val="1600"/>
              </a:spcAft>
              <a:buNone/>
            </a:pPr>
            <a:r>
              <a:rPr b="1" lang="en" sz="1700"/>
              <a:t>Question 6: </a:t>
            </a:r>
            <a:r>
              <a:rPr lang="en" sz="1700"/>
              <a:t>the title of movies and TV shows </a:t>
            </a:r>
            <a:r>
              <a:rPr lang="en" sz="1700"/>
              <a:t>on Netflix.</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Comfortaa"/>
              <a:ea typeface="Comfortaa"/>
              <a:cs typeface="Comfortaa"/>
              <a:sym typeface="Comfortaa"/>
            </a:endParaRPr>
          </a:p>
          <a:p>
            <a:pPr indent="0" lvl="0" marL="0" rtl="0" algn="l">
              <a:spcBef>
                <a:spcPts val="1600"/>
              </a:spcBef>
              <a:spcAft>
                <a:spcPts val="0"/>
              </a:spcAft>
              <a:buNone/>
            </a:pPr>
            <a:r>
              <a:rPr lang="en">
                <a:solidFill>
                  <a:srgbClr val="000000"/>
                </a:solidFill>
                <a:latin typeface="Comfortaa"/>
                <a:ea typeface="Comfortaa"/>
                <a:cs typeface="Comfortaa"/>
                <a:sym typeface="Comfortaa"/>
              </a:rPr>
              <a:t>Data is collected from kaggle at:</a:t>
            </a:r>
            <a:endParaRPr>
              <a:solidFill>
                <a:srgbClr val="000000"/>
              </a:solidFill>
              <a:latin typeface="Comfortaa"/>
              <a:ea typeface="Comfortaa"/>
              <a:cs typeface="Comfortaa"/>
              <a:sym typeface="Comfortaa"/>
            </a:endParaRPr>
          </a:p>
          <a:p>
            <a:pPr indent="0" lvl="0" marL="0" rtl="0" algn="ctr">
              <a:spcBef>
                <a:spcPts val="1600"/>
              </a:spcBef>
              <a:spcAft>
                <a:spcPts val="0"/>
              </a:spcAft>
              <a:buNone/>
            </a:pPr>
            <a:r>
              <a:rPr lang="en" u="sng">
                <a:solidFill>
                  <a:schemeClr val="hlink"/>
                </a:solidFill>
                <a:latin typeface="Comfortaa"/>
                <a:ea typeface="Comfortaa"/>
                <a:cs typeface="Comfortaa"/>
                <a:sym typeface="Comfortaa"/>
                <a:hlinkClick r:id="rId3"/>
              </a:rPr>
              <a:t>https://www.kaggle.com/shivamb/netflix-shows</a:t>
            </a:r>
            <a:endParaRPr>
              <a:solidFill>
                <a:srgbClr val="000000"/>
              </a:solidFill>
              <a:latin typeface="Comfortaa"/>
              <a:ea typeface="Comfortaa"/>
              <a:cs typeface="Comfortaa"/>
              <a:sym typeface="Comfortaa"/>
            </a:endParaRPr>
          </a:p>
          <a:p>
            <a:pPr indent="0" lvl="0" marL="0" rtl="0" algn="ctr">
              <a:spcBef>
                <a:spcPts val="1600"/>
              </a:spcBef>
              <a:spcAft>
                <a:spcPts val="1600"/>
              </a:spcAft>
              <a:buNone/>
            </a:pPr>
            <a:r>
              <a:t/>
            </a:r>
            <a:endParaRPr>
              <a:solidFill>
                <a:srgbClr val="000000"/>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Comfortaa"/>
              <a:ea typeface="Comfortaa"/>
              <a:cs typeface="Comfortaa"/>
              <a:sym typeface="Comfortaa"/>
            </a:endParaRPr>
          </a:p>
          <a:p>
            <a:pPr indent="0" lvl="0" marL="0" rtl="0" algn="l">
              <a:spcBef>
                <a:spcPts val="1600"/>
              </a:spcBef>
              <a:spcAft>
                <a:spcPts val="1600"/>
              </a:spcAft>
              <a:buNone/>
            </a:pPr>
            <a:r>
              <a:rPr lang="en">
                <a:solidFill>
                  <a:srgbClr val="000000"/>
                </a:solidFill>
                <a:latin typeface="Comfortaa"/>
                <a:ea typeface="Comfortaa"/>
                <a:cs typeface="Comfortaa"/>
                <a:sym typeface="Comfortaa"/>
              </a:rPr>
              <a:t>The dataset consists of meta details about the movies and tv shows such as the title, director, and cast of the shows / movies, and details such as the release year, the rating, duration, and description of the movies or TV shows.</a:t>
            </a:r>
            <a:endParaRPr>
              <a:solidFill>
                <a:srgbClr val="000000"/>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20"/>
          <p:cNvPicPr preferRelativeResize="0"/>
          <p:nvPr/>
        </p:nvPicPr>
        <p:blipFill>
          <a:blip r:embed="rId3">
            <a:alphaModFix/>
          </a:blip>
          <a:stretch>
            <a:fillRect/>
          </a:stretch>
        </p:blipFill>
        <p:spPr>
          <a:xfrm>
            <a:off x="0" y="1152466"/>
            <a:ext cx="9144000" cy="40460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6" name="Google Shape;106;p21"/>
          <p:cNvPicPr preferRelativeResize="0"/>
          <p:nvPr/>
        </p:nvPicPr>
        <p:blipFill>
          <a:blip r:embed="rId3">
            <a:alphaModFix/>
          </a:blip>
          <a:stretch>
            <a:fillRect/>
          </a:stretch>
        </p:blipFill>
        <p:spPr>
          <a:xfrm>
            <a:off x="1327878" y="1202675"/>
            <a:ext cx="2674050" cy="3549850"/>
          </a:xfrm>
          <a:prstGeom prst="rect">
            <a:avLst/>
          </a:prstGeom>
          <a:noFill/>
          <a:ln>
            <a:noFill/>
          </a:ln>
        </p:spPr>
      </p:pic>
      <p:pic>
        <p:nvPicPr>
          <p:cNvPr id="107" name="Google Shape;107;p21"/>
          <p:cNvPicPr preferRelativeResize="0"/>
          <p:nvPr/>
        </p:nvPicPr>
        <p:blipFill>
          <a:blip r:embed="rId4">
            <a:alphaModFix/>
          </a:blip>
          <a:stretch>
            <a:fillRect/>
          </a:stretch>
        </p:blipFill>
        <p:spPr>
          <a:xfrm>
            <a:off x="4756500" y="1202675"/>
            <a:ext cx="3390902" cy="354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